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82" r:id="rId6"/>
    <p:sldId id="273" r:id="rId7"/>
    <p:sldId id="283" r:id="rId8"/>
    <p:sldId id="274" r:id="rId9"/>
    <p:sldId id="284" r:id="rId10"/>
    <p:sldId id="275" r:id="rId11"/>
    <p:sldId id="285" r:id="rId12"/>
    <p:sldId id="276" r:id="rId13"/>
    <p:sldId id="286" r:id="rId14"/>
    <p:sldId id="277" r:id="rId15"/>
    <p:sldId id="287" r:id="rId16"/>
    <p:sldId id="278" r:id="rId17"/>
    <p:sldId id="288" r:id="rId18"/>
    <p:sldId id="279" r:id="rId19"/>
    <p:sldId id="289" r:id="rId20"/>
    <p:sldId id="280" r:id="rId21"/>
    <p:sldId id="290" r:id="rId22"/>
    <p:sldId id="281" r:id="rId23"/>
    <p:sldId id="291" r:id="rId24"/>
    <p:sldId id="29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370" y="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7477" y="2171658"/>
            <a:ext cx="4849045" cy="1470025"/>
          </a:xfrm>
        </p:spPr>
        <p:txBody>
          <a:bodyPr/>
          <a:lstStyle/>
          <a:p>
            <a:r>
              <a:rPr dirty="0" err="1"/>
              <a:t>AtliQ</a:t>
            </a:r>
            <a:r>
              <a:rPr dirty="0"/>
              <a:t> Hardware – Ad</a:t>
            </a:r>
            <a:r>
              <a:rPr lang="en-US" dirty="0"/>
              <a:t>-H</a:t>
            </a:r>
            <a:r>
              <a:rPr dirty="0"/>
              <a:t>oc</a:t>
            </a:r>
            <a:r>
              <a:rPr lang="en-US" dirty="0"/>
              <a:t> </a:t>
            </a:r>
            <a:r>
              <a:rPr dirty="0"/>
              <a:t>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A82B0-5051-196E-FAF3-0360205C7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47CAC-4C07-3F7F-9ECD-1C938E21A9A3}"/>
              </a:ext>
            </a:extLst>
          </p:cNvPr>
          <p:cNvSpPr>
            <a:spLocks noGrp="1"/>
          </p:cNvSpPr>
          <p:nvPr>
            <p:ph type="title"/>
          </p:nvPr>
        </p:nvSpPr>
        <p:spPr>
          <a:xfrm>
            <a:off x="457200" y="120333"/>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4</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4BFBF-0FF6-8AA7-E28D-62C464C2058A}"/>
              </a:ext>
            </a:extLst>
          </p:cNvPr>
          <p:cNvSpPr>
            <a:spLocks noGrp="1"/>
          </p:cNvSpPr>
          <p:nvPr>
            <p:ph idx="1"/>
          </p:nvPr>
        </p:nvSpPr>
        <p:spPr>
          <a:xfrm>
            <a:off x="457200" y="996264"/>
            <a:ext cx="8229600" cy="552878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Follow-up: Which segment had the most increase in unique products in 2021 vs 2020? The final output contains these fields, segment, product_count_2020, product_count_2021, difference </a:t>
            </a:r>
          </a:p>
          <a:p>
            <a:pPr marL="0" indent="0">
              <a:buNone/>
            </a:pPr>
            <a:r>
              <a:rPr lang="en-US" sz="1600" dirty="0">
                <a:latin typeface="Times New Roman" panose="02020603050405020304" pitchFamily="18" charset="0"/>
                <a:cs typeface="Times New Roman" panose="02020603050405020304" pitchFamily="18" charset="0"/>
              </a:rPr>
              <a:t>with cte1 as(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p.segment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count(distinct(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unique_product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p.segment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c1.segment, </a:t>
            </a:r>
          </a:p>
          <a:p>
            <a:pPr marL="0" indent="0">
              <a:buNone/>
            </a:pPr>
            <a:r>
              <a:rPr lang="en-US" sz="1600" dirty="0">
                <a:latin typeface="Times New Roman" panose="02020603050405020304" pitchFamily="18" charset="0"/>
                <a:cs typeface="Times New Roman" panose="02020603050405020304" pitchFamily="18" charset="0"/>
              </a:rPr>
              <a:t>	c1.unique_product as product_count_2020, </a:t>
            </a:r>
          </a:p>
          <a:p>
            <a:pPr marL="0" indent="0">
              <a:buNone/>
            </a:pPr>
            <a:r>
              <a:rPr lang="en-US" sz="1600" dirty="0">
                <a:latin typeface="Times New Roman" panose="02020603050405020304" pitchFamily="18" charset="0"/>
                <a:cs typeface="Times New Roman" panose="02020603050405020304" pitchFamily="18" charset="0"/>
              </a:rPr>
              <a:t>	c2.unique_product as product_count_2021, </a:t>
            </a:r>
          </a:p>
          <a:p>
            <a:pPr marL="0" indent="0">
              <a:buNone/>
            </a:pPr>
            <a:r>
              <a:rPr lang="en-US" sz="1600" dirty="0">
                <a:latin typeface="Times New Roman" panose="02020603050405020304" pitchFamily="18" charset="0"/>
                <a:cs typeface="Times New Roman" panose="02020603050405020304" pitchFamily="18" charset="0"/>
              </a:rPr>
              <a:t>	c2.unique_product-c1.unique_product as difference </a:t>
            </a:r>
          </a:p>
          <a:p>
            <a:pPr marL="0" indent="0">
              <a:buNone/>
            </a:pPr>
            <a:r>
              <a:rPr lang="en-US" sz="1600" dirty="0">
                <a:latin typeface="Times New Roman" panose="02020603050405020304" pitchFamily="18" charset="0"/>
                <a:cs typeface="Times New Roman" panose="02020603050405020304" pitchFamily="18" charset="0"/>
              </a:rPr>
              <a:t>from cte1 c1 </a:t>
            </a:r>
            <a:r>
              <a:rPr lang="fr-FR" sz="1600" dirty="0" err="1">
                <a:latin typeface="Times New Roman" panose="02020603050405020304" pitchFamily="18" charset="0"/>
                <a:cs typeface="Times New Roman" panose="02020603050405020304" pitchFamily="18" charset="0"/>
              </a:rPr>
              <a:t>join</a:t>
            </a:r>
            <a:r>
              <a:rPr lang="fr-FR" sz="1600" dirty="0">
                <a:latin typeface="Times New Roman" panose="02020603050405020304" pitchFamily="18" charset="0"/>
                <a:cs typeface="Times New Roman" panose="02020603050405020304" pitchFamily="18" charset="0"/>
              </a:rPr>
              <a:t> cte1 c2 on c1.segment=c2.segment </a:t>
            </a:r>
            <a:r>
              <a:rPr lang="en-US" sz="1600" dirty="0">
                <a:latin typeface="Times New Roman" panose="02020603050405020304" pitchFamily="18" charset="0"/>
                <a:cs typeface="Times New Roman" panose="02020603050405020304" pitchFamily="18" charset="0"/>
              </a:rPr>
              <a:t>and c1.fiscal_year=2020 and c2.fiscal_year=2021 </a:t>
            </a:r>
          </a:p>
          <a:p>
            <a:pPr marL="0" indent="0">
              <a:buNone/>
            </a:pPr>
            <a:r>
              <a:rPr lang="en-US" sz="1600" dirty="0">
                <a:latin typeface="Times New Roman" panose="02020603050405020304" pitchFamily="18" charset="0"/>
                <a:cs typeface="Times New Roman" panose="02020603050405020304" pitchFamily="18" charset="0"/>
              </a:rPr>
              <a:t>order by difference desc; </a:t>
            </a:r>
          </a:p>
        </p:txBody>
      </p:sp>
    </p:spTree>
    <p:extLst>
      <p:ext uri="{BB962C8B-B14F-4D97-AF65-F5344CB8AC3E}">
        <p14:creationId xmlns:p14="http://schemas.microsoft.com/office/powerpoint/2010/main" val="70532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EB3B-737D-95DB-6BB0-4E4CA8094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C09FA-7B67-5C8E-72CE-3C64EB25DD1C}"/>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2DBDA5D6-D35E-A506-D1D8-FC5B2764D722}"/>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E6942D45-464C-4F99-9B98-4E7A8E91CA2C}"/>
              </a:ext>
            </a:extLst>
          </p:cNvPr>
          <p:cNvPicPr>
            <a:picLocks noChangeAspect="1"/>
          </p:cNvPicPr>
          <p:nvPr/>
        </p:nvPicPr>
        <p:blipFill>
          <a:blip r:embed="rId2"/>
          <a:stretch>
            <a:fillRect/>
          </a:stretch>
        </p:blipFill>
        <p:spPr>
          <a:xfrm>
            <a:off x="718677" y="1368645"/>
            <a:ext cx="3435410" cy="1485184"/>
          </a:xfrm>
          <a:prstGeom prst="rect">
            <a:avLst/>
          </a:prstGeom>
        </p:spPr>
      </p:pic>
      <p:pic>
        <p:nvPicPr>
          <p:cNvPr id="11" name="Picture 10">
            <a:extLst>
              <a:ext uri="{FF2B5EF4-FFF2-40B4-BE49-F238E27FC236}">
                <a16:creationId xmlns:a16="http://schemas.microsoft.com/office/drawing/2014/main" id="{0DDC2BEA-9387-9EC8-3CF5-416FF03B13A7}"/>
              </a:ext>
            </a:extLst>
          </p:cNvPr>
          <p:cNvPicPr>
            <a:picLocks noChangeAspect="1"/>
          </p:cNvPicPr>
          <p:nvPr/>
        </p:nvPicPr>
        <p:blipFill>
          <a:blip r:embed="rId3"/>
          <a:stretch>
            <a:fillRect/>
          </a:stretch>
        </p:blipFill>
        <p:spPr>
          <a:xfrm>
            <a:off x="4572000" y="1187448"/>
            <a:ext cx="3772657" cy="2436155"/>
          </a:xfrm>
          <a:prstGeom prst="rect">
            <a:avLst/>
          </a:prstGeom>
        </p:spPr>
      </p:pic>
      <p:sp>
        <p:nvSpPr>
          <p:cNvPr id="15" name="Rectangle 3">
            <a:extLst>
              <a:ext uri="{FF2B5EF4-FFF2-40B4-BE49-F238E27FC236}">
                <a16:creationId xmlns:a16="http://schemas.microsoft.com/office/drawing/2014/main" id="{F50AA36E-9C94-900F-9520-F710A960BA1D}"/>
              </a:ext>
            </a:extLst>
          </p:cNvPr>
          <p:cNvSpPr>
            <a:spLocks noGrp="1" noChangeArrowheads="1"/>
          </p:cNvSpPr>
          <p:nvPr>
            <p:ph idx="1"/>
          </p:nvPr>
        </p:nvSpPr>
        <p:spPr bwMode="auto">
          <a:xfrm>
            <a:off x="718677" y="3827362"/>
            <a:ext cx="799972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Accessories had the largest growth (+34 products), making it the fastest-expanding segment; the company should continue investing here to leverage demand.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Notebooks, Peripherals, and Desktops grew moderately, while Storage and Networking lagged—the company may need to either boost focus in these weaker areas or deprioritize them if they’re not strategic.</a:t>
            </a:r>
          </a:p>
        </p:txBody>
      </p:sp>
    </p:spTree>
    <p:extLst>
      <p:ext uri="{BB962C8B-B14F-4D97-AF65-F5344CB8AC3E}">
        <p14:creationId xmlns:p14="http://schemas.microsoft.com/office/powerpoint/2010/main" val="314253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F6CFF-7996-431C-0AE1-E000DFBEC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E1E1B-B3DF-02DA-CDDC-9B85D4A90740}"/>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5C28BE-3700-3D82-0E7D-1A0A6ACB8032}"/>
              </a:ext>
            </a:extLst>
          </p:cNvPr>
          <p:cNvSpPr>
            <a:spLocks noGrp="1"/>
          </p:cNvSpPr>
          <p:nvPr>
            <p:ph idx="1"/>
          </p:nvPr>
        </p:nvSpPr>
        <p:spPr>
          <a:xfrm>
            <a:off x="457200" y="1150569"/>
            <a:ext cx="8229600" cy="552878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product, </a:t>
            </a:r>
            <a:r>
              <a:rPr lang="en-US" sz="2000" dirty="0" err="1">
                <a:latin typeface="Times New Roman" panose="02020603050405020304" pitchFamily="18" charset="0"/>
                <a:cs typeface="Times New Roman" panose="02020603050405020304" pitchFamily="18" charset="0"/>
              </a:rPr>
              <a:t>manufacturing_cost</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fact_manufacturing_cost</a:t>
            </a:r>
            <a:r>
              <a:rPr lang="en-US" sz="1600" dirty="0">
                <a:latin typeface="Times New Roman" panose="02020603050405020304" pitchFamily="18" charset="0"/>
                <a:cs typeface="Times New Roman" panose="02020603050405020304" pitchFamily="18" charset="0"/>
              </a:rPr>
              <a:t> m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m.product_code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asc</a:t>
            </a:r>
            <a:r>
              <a:rPr lang="en-US" sz="1600" dirty="0">
                <a:latin typeface="Times New Roman" panose="02020603050405020304" pitchFamily="18" charset="0"/>
                <a:cs typeface="Times New Roman" panose="02020603050405020304" pitchFamily="18" charset="0"/>
              </a:rPr>
              <a:t> limit 1) </a:t>
            </a:r>
          </a:p>
          <a:p>
            <a:pPr marL="0" indent="0">
              <a:buNone/>
            </a:pPr>
            <a:r>
              <a:rPr lang="en-US" sz="1600" dirty="0">
                <a:latin typeface="Times New Roman" panose="02020603050405020304" pitchFamily="18" charset="0"/>
                <a:cs typeface="Times New Roman" panose="02020603050405020304" pitchFamily="18" charset="0"/>
              </a:rPr>
              <a:t>union all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fact_manufacturing_cost</a:t>
            </a:r>
            <a:r>
              <a:rPr lang="en-US" sz="1600" dirty="0">
                <a:latin typeface="Times New Roman" panose="02020603050405020304" pitchFamily="18" charset="0"/>
                <a:cs typeface="Times New Roman" panose="02020603050405020304" pitchFamily="18" charset="0"/>
              </a:rPr>
              <a:t> m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m.product_code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desc limit 1); </a:t>
            </a:r>
          </a:p>
        </p:txBody>
      </p:sp>
    </p:spTree>
    <p:extLst>
      <p:ext uri="{BB962C8B-B14F-4D97-AF65-F5344CB8AC3E}">
        <p14:creationId xmlns:p14="http://schemas.microsoft.com/office/powerpoint/2010/main" val="187450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20864-50E6-BADF-BC5B-2F835E7311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7B800-DC25-2E07-C643-77C7D0D6CB76}"/>
              </a:ext>
            </a:extLst>
          </p:cNvPr>
          <p:cNvSpPr>
            <a:spLocks noGrp="1"/>
          </p:cNvSpPr>
          <p:nvPr>
            <p:ph idx="1"/>
          </p:nvPr>
        </p:nvSpPr>
        <p:spPr>
          <a:xfrm>
            <a:off x="604049" y="3240405"/>
            <a:ext cx="7935902" cy="1388745"/>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a:buAutoNum type="arabicPeriod"/>
            </a:pPr>
            <a:r>
              <a:rPr lang="en-US" sz="1800" dirty="0">
                <a:latin typeface="Times New Roman" panose="02020603050405020304" pitchFamily="18" charset="0"/>
                <a:cs typeface="Times New Roman" panose="02020603050405020304" pitchFamily="18" charset="0"/>
              </a:rPr>
              <a:t>AQ Master wired x1 </a:t>
            </a:r>
            <a:r>
              <a:rPr lang="en-US" sz="1800" dirty="0" err="1">
                <a:latin typeface="Times New Roman" panose="02020603050405020304" pitchFamily="18" charset="0"/>
                <a:cs typeface="Times New Roman" panose="02020603050405020304" pitchFamily="18" charset="0"/>
              </a:rPr>
              <a:t>Ms</a:t>
            </a:r>
            <a:r>
              <a:rPr lang="en-US" sz="1800" dirty="0">
                <a:latin typeface="Times New Roman" panose="02020603050405020304" pitchFamily="18" charset="0"/>
                <a:cs typeface="Times New Roman" panose="02020603050405020304" pitchFamily="18" charset="0"/>
              </a:rPr>
              <a:t> is having the low manufacturing cost of 0.8920.</a:t>
            </a:r>
          </a:p>
          <a:p>
            <a:pPr>
              <a:buFont typeface="Arial"/>
              <a:buAutoNum type="arabicPeriod"/>
            </a:pPr>
            <a:r>
              <a:rPr lang="en-US" sz="1800" dirty="0">
                <a:latin typeface="Times New Roman" panose="02020603050405020304" pitchFamily="18" charset="0"/>
                <a:cs typeface="Times New Roman" panose="02020603050405020304" pitchFamily="18" charset="0"/>
              </a:rPr>
              <a:t>AQ HOME Allin 1 Gen 2 is having the high manufacturing cost of 240.5364.</a:t>
            </a:r>
          </a:p>
          <a:p>
            <a:pPr>
              <a:buAutoNum type="arabicPeriod"/>
            </a:pP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CD5CFDC8-3B5A-83A6-EAB4-25033F220AE2}"/>
              </a:ext>
            </a:extLst>
          </p:cNvPr>
          <p:cNvSpPr txBox="1">
            <a:spLocks/>
          </p:cNvSpPr>
          <p:nvPr/>
        </p:nvSpPr>
        <p:spPr>
          <a:xfrm>
            <a:off x="355049" y="540003"/>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2" name="Picture 11">
            <a:extLst>
              <a:ext uri="{FF2B5EF4-FFF2-40B4-BE49-F238E27FC236}">
                <a16:creationId xmlns:a16="http://schemas.microsoft.com/office/drawing/2014/main" id="{9651BA1F-8EDA-B503-F126-D0D6E9D74B9D}"/>
              </a:ext>
            </a:extLst>
          </p:cNvPr>
          <p:cNvPicPr>
            <a:picLocks noChangeAspect="1"/>
          </p:cNvPicPr>
          <p:nvPr/>
        </p:nvPicPr>
        <p:blipFill>
          <a:blip r:embed="rId2"/>
          <a:stretch>
            <a:fillRect/>
          </a:stretch>
        </p:blipFill>
        <p:spPr>
          <a:xfrm>
            <a:off x="993209" y="1505830"/>
            <a:ext cx="6212990" cy="1280482"/>
          </a:xfrm>
          <a:prstGeom prst="rect">
            <a:avLst/>
          </a:prstGeom>
        </p:spPr>
      </p:pic>
    </p:spTree>
    <p:extLst>
      <p:ext uri="{BB962C8B-B14F-4D97-AF65-F5344CB8AC3E}">
        <p14:creationId xmlns:p14="http://schemas.microsoft.com/office/powerpoint/2010/main" val="259582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7CD58-DADF-25DE-9016-701E4A263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4EA75-1E6B-F16A-43BA-220D6B1E6023}"/>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5C6436-B4AB-A57E-7855-2433A7E92F11}"/>
              </a:ext>
            </a:extLst>
          </p:cNvPr>
          <p:cNvSpPr>
            <a:spLocks noGrp="1"/>
          </p:cNvSpPr>
          <p:nvPr>
            <p:ph idx="1"/>
          </p:nvPr>
        </p:nvSpPr>
        <p:spPr>
          <a:xfrm>
            <a:off x="457200" y="1423072"/>
            <a:ext cx="8229600" cy="4632557"/>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Generate a report which contains the top 5 customers who received an average high </a:t>
            </a:r>
            <a:r>
              <a:rPr lang="en-US" sz="2000" dirty="0" err="1">
                <a:latin typeface="Times New Roman" panose="02020603050405020304" pitchFamily="18" charset="0"/>
                <a:cs typeface="Times New Roman" panose="02020603050405020304" pitchFamily="18" charset="0"/>
              </a:rPr>
              <a:t>pre_invoice_discount_pct</a:t>
            </a:r>
            <a:r>
              <a:rPr lang="en-US" sz="2000" dirty="0">
                <a:latin typeface="Times New Roman" panose="02020603050405020304" pitchFamily="18" charset="0"/>
                <a:cs typeface="Times New Roman" panose="02020603050405020304" pitchFamily="18" charset="0"/>
              </a:rPr>
              <a:t> for the fiscal year 2021 and in the Indian market. The final output contains these fields, </a:t>
            </a:r>
            <a:r>
              <a:rPr lang="en-US" sz="2000" dirty="0" err="1">
                <a:latin typeface="Times New Roman" panose="02020603050405020304" pitchFamily="18" charset="0"/>
                <a:cs typeface="Times New Roman" panose="02020603050405020304" pitchFamily="18" charset="0"/>
              </a:rPr>
              <a:t>customer_code</a:t>
            </a:r>
            <a:r>
              <a:rPr lang="en-US" sz="2000" dirty="0">
                <a:latin typeface="Times New Roman" panose="02020603050405020304" pitchFamily="18" charset="0"/>
                <a:cs typeface="Times New Roman" panose="02020603050405020304" pitchFamily="18" charset="0"/>
              </a:rPr>
              <a:t>, customer, </a:t>
            </a:r>
            <a:r>
              <a:rPr lang="en-US" sz="2000" dirty="0" err="1">
                <a:latin typeface="Times New Roman" panose="02020603050405020304" pitchFamily="18" charset="0"/>
                <a:cs typeface="Times New Roman" panose="02020603050405020304" pitchFamily="18" charset="0"/>
              </a:rPr>
              <a:t>average_discount_percentage</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round(avg(</a:t>
            </a:r>
            <a:r>
              <a:rPr lang="en-US" sz="1600" dirty="0" err="1">
                <a:latin typeface="Times New Roman" panose="02020603050405020304" pitchFamily="18" charset="0"/>
                <a:cs typeface="Times New Roman" panose="02020603050405020304" pitchFamily="18" charset="0"/>
              </a:rPr>
              <a:t>p.pre_invoice_discount_pct</a:t>
            </a:r>
            <a:r>
              <a:rPr lang="en-US" sz="1600" dirty="0">
                <a:latin typeface="Times New Roman" panose="02020603050405020304" pitchFamily="18" charset="0"/>
                <a:cs typeface="Times New Roman" panose="02020603050405020304" pitchFamily="18" charset="0"/>
              </a:rPr>
              <a:t>)*100, 2) as </a:t>
            </a:r>
            <a:r>
              <a:rPr lang="en-US" sz="1600" dirty="0" err="1">
                <a:latin typeface="Times New Roman" panose="02020603050405020304" pitchFamily="18" charset="0"/>
                <a:cs typeface="Times New Roman" panose="02020603050405020304" pitchFamily="18" charset="0"/>
              </a:rPr>
              <a:t>average_discount_percentage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fact_pre_invoice_deductions</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fiscal_year</a:t>
            </a:r>
            <a:r>
              <a:rPr lang="en-US" sz="1600" dirty="0">
                <a:latin typeface="Times New Roman" panose="02020603050405020304" pitchFamily="18" charset="0"/>
                <a:cs typeface="Times New Roman" panose="02020603050405020304" pitchFamily="18" charset="0"/>
              </a:rPr>
              <a:t>=2021 and market='India'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average_discount_percentage</a:t>
            </a:r>
            <a:r>
              <a:rPr lang="en-US" sz="1600" dirty="0">
                <a:latin typeface="Times New Roman" panose="02020603050405020304" pitchFamily="18" charset="0"/>
                <a:cs typeface="Times New Roman" panose="02020603050405020304" pitchFamily="18" charset="0"/>
              </a:rPr>
              <a:t> desc limit 5; </a:t>
            </a:r>
          </a:p>
        </p:txBody>
      </p:sp>
    </p:spTree>
    <p:extLst>
      <p:ext uri="{BB962C8B-B14F-4D97-AF65-F5344CB8AC3E}">
        <p14:creationId xmlns:p14="http://schemas.microsoft.com/office/powerpoint/2010/main" val="8889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EB2ED-F6E5-4C1D-7F49-70D132CA7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69A3F-6A8A-105C-ABD7-AEFA82738404}"/>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D00167-71B8-DE50-9A02-B4EF292A9791}"/>
              </a:ext>
            </a:extLst>
          </p:cNvPr>
          <p:cNvSpPr>
            <a:spLocks noGrp="1"/>
          </p:cNvSpPr>
          <p:nvPr>
            <p:ph idx="1"/>
          </p:nvPr>
        </p:nvSpPr>
        <p:spPr>
          <a:xfrm>
            <a:off x="755085" y="3830821"/>
            <a:ext cx="7935902" cy="1789951"/>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a:buAutoNum type="arabicPeriod"/>
            </a:pPr>
            <a:r>
              <a:rPr lang="en-US" sz="1800" dirty="0">
                <a:latin typeface="Times New Roman" panose="02020603050405020304" pitchFamily="18" charset="0"/>
                <a:cs typeface="Times New Roman" panose="02020603050405020304" pitchFamily="18" charset="0"/>
              </a:rPr>
              <a:t>The report shows that Flipkart, </a:t>
            </a:r>
            <a:r>
              <a:rPr lang="en-US" sz="1800" dirty="0" err="1">
                <a:latin typeface="Times New Roman" panose="02020603050405020304" pitchFamily="18" charset="0"/>
                <a:cs typeface="Times New Roman" panose="02020603050405020304" pitchFamily="18" charset="0"/>
              </a:rPr>
              <a:t>Viveks</a:t>
            </a:r>
            <a:r>
              <a:rPr lang="en-US" sz="1800" dirty="0">
                <a:latin typeface="Times New Roman" panose="02020603050405020304" pitchFamily="18" charset="0"/>
                <a:cs typeface="Times New Roman" panose="02020603050405020304" pitchFamily="18" charset="0"/>
              </a:rPr>
              <a:t>, Ezone, Croma, and Amazon received the highest average pre-invoice discounts in 2021 for India. </a:t>
            </a:r>
          </a:p>
          <a:p>
            <a:pPr>
              <a:buAutoNum type="arabicPeriod"/>
            </a:pPr>
            <a:r>
              <a:rPr lang="en-US" sz="1800" dirty="0">
                <a:latin typeface="Times New Roman" panose="02020603050405020304" pitchFamily="18" charset="0"/>
                <a:cs typeface="Times New Roman" panose="02020603050405020304" pitchFamily="18" charset="0"/>
              </a:rPr>
              <a:t>This indicates the company gave major discounts to its top retail partners, likely to boost sales volume and strengthen relationships.</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FD1507B-E329-8E48-6E4A-DD5DF476E371}"/>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9DF256FD-E0C6-CCDA-A654-058AA8EC5E39}"/>
              </a:ext>
            </a:extLst>
          </p:cNvPr>
          <p:cNvPicPr>
            <a:picLocks noChangeAspect="1"/>
          </p:cNvPicPr>
          <p:nvPr/>
        </p:nvPicPr>
        <p:blipFill>
          <a:blip r:embed="rId2"/>
          <a:stretch>
            <a:fillRect/>
          </a:stretch>
        </p:blipFill>
        <p:spPr>
          <a:xfrm>
            <a:off x="705269" y="1237227"/>
            <a:ext cx="3607838" cy="1304093"/>
          </a:xfrm>
          <a:prstGeom prst="rect">
            <a:avLst/>
          </a:prstGeom>
        </p:spPr>
      </p:pic>
      <p:pic>
        <p:nvPicPr>
          <p:cNvPr id="12" name="Picture 11">
            <a:extLst>
              <a:ext uri="{FF2B5EF4-FFF2-40B4-BE49-F238E27FC236}">
                <a16:creationId xmlns:a16="http://schemas.microsoft.com/office/drawing/2014/main" id="{430D54D5-6044-D5D9-227A-2578618CF374}"/>
              </a:ext>
            </a:extLst>
          </p:cNvPr>
          <p:cNvPicPr>
            <a:picLocks noChangeAspect="1"/>
          </p:cNvPicPr>
          <p:nvPr/>
        </p:nvPicPr>
        <p:blipFill>
          <a:blip r:embed="rId3"/>
          <a:stretch>
            <a:fillRect/>
          </a:stretch>
        </p:blipFill>
        <p:spPr>
          <a:xfrm>
            <a:off x="4723036" y="1057659"/>
            <a:ext cx="3519454" cy="2422084"/>
          </a:xfrm>
          <a:prstGeom prst="rect">
            <a:avLst/>
          </a:prstGeom>
        </p:spPr>
      </p:pic>
    </p:spTree>
    <p:extLst>
      <p:ext uri="{BB962C8B-B14F-4D97-AF65-F5344CB8AC3E}">
        <p14:creationId xmlns:p14="http://schemas.microsoft.com/office/powerpoint/2010/main" val="17224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3ECF1-3C05-CA5D-2E80-71E98DC95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5B12F-29AB-E3EB-DC85-9FDE0F2B4B9A}"/>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D0D7A-C8B1-81F1-D136-085B4D9BB6E7}"/>
              </a:ext>
            </a:extLst>
          </p:cNvPr>
          <p:cNvSpPr>
            <a:spLocks noGrp="1"/>
          </p:cNvSpPr>
          <p:nvPr>
            <p:ph idx="1"/>
          </p:nvPr>
        </p:nvSpPr>
        <p:spPr>
          <a:xfrm>
            <a:off x="457200" y="1344349"/>
            <a:ext cx="8229600" cy="498378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complete report of the Gross sales amount for the customer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Atliq</a:t>
            </a:r>
            <a:r>
              <a:rPr lang="en-US" sz="2000" b="1" dirty="0">
                <a:latin typeface="Times New Roman" panose="02020603050405020304" pitchFamily="18" charset="0"/>
                <a:cs typeface="Times New Roman" panose="02020603050405020304" pitchFamily="18" charset="0"/>
              </a:rPr>
              <a:t> Exclusive” </a:t>
            </a:r>
            <a:r>
              <a:rPr lang="en-US" sz="2000" dirty="0">
                <a:latin typeface="Times New Roman" panose="02020603050405020304" pitchFamily="18" charset="0"/>
                <a:cs typeface="Times New Roman" panose="02020603050405020304" pitchFamily="18" charset="0"/>
              </a:rPr>
              <a:t>for each month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analysis helps to get an idea of low and high-performing months and take strategic decisions. The final report contains these columns: Month, Year, Gross sales Amount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as Month,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as Year, </a:t>
            </a:r>
          </a:p>
          <a:p>
            <a:pPr marL="0" indent="0">
              <a:buNone/>
            </a:pPr>
            <a:r>
              <a:rPr lang="en-US" sz="1600" dirty="0">
                <a:latin typeface="Times New Roman" panose="02020603050405020304" pitchFamily="18" charset="0"/>
                <a:cs typeface="Times New Roman" panose="02020603050405020304" pitchFamily="18" charset="0"/>
              </a:rPr>
              <a:t>	round(sum(</a:t>
            </a:r>
            <a:r>
              <a:rPr lang="en-US" sz="1600" dirty="0" err="1">
                <a:latin typeface="Times New Roman" panose="02020603050405020304" pitchFamily="18" charset="0"/>
                <a:cs typeface="Times New Roman" panose="02020603050405020304" pitchFamily="18" charset="0"/>
              </a:rPr>
              <a:t>g.gross_price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s.sold_quantity</a:t>
            </a:r>
            <a:r>
              <a:rPr lang="en-US" sz="1600" dirty="0">
                <a:latin typeface="Times New Roman" panose="02020603050405020304" pitchFamily="18" charset="0"/>
                <a:cs typeface="Times New Roman" panose="02020603050405020304" pitchFamily="18" charset="0"/>
              </a:rPr>
              <a:t>), 2) as </a:t>
            </a:r>
            <a:r>
              <a:rPr lang="en-US" sz="1600" dirty="0" err="1">
                <a:latin typeface="Times New Roman" panose="02020603050405020304" pitchFamily="18" charset="0"/>
                <a:cs typeface="Times New Roman" panose="02020603050405020304" pitchFamily="18" charset="0"/>
              </a:rPr>
              <a:t>Gross_sales_Amount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Atliq</a:t>
            </a:r>
            <a:r>
              <a:rPr lang="en-US" sz="1600" dirty="0">
                <a:latin typeface="Times New Roman" panose="02020603050405020304" pitchFamily="18" charset="0"/>
                <a:cs typeface="Times New Roman" panose="02020603050405020304" pitchFamily="18" charset="0"/>
              </a:rPr>
              <a:t> Exclusive' </a:t>
            </a:r>
          </a:p>
          <a:p>
            <a:pPr marL="0" indent="0">
              <a:buNone/>
            </a:pPr>
            <a:r>
              <a:rPr lang="en-US" sz="1600" dirty="0">
                <a:latin typeface="Times New Roman" panose="02020603050405020304" pitchFamily="18" charset="0"/>
                <a:cs typeface="Times New Roman" panose="02020603050405020304" pitchFamily="18" charset="0"/>
              </a:rPr>
              <a:t>group by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month(</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month(</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362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E10AD-7137-358C-A315-3EDEDFB93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C8938-ABCC-074A-D27A-5B94B0B6ACAC}"/>
              </a:ext>
            </a:extLst>
          </p:cNvPr>
          <p:cNvSpPr>
            <a:spLocks noGrp="1"/>
          </p:cNvSpPr>
          <p:nvPr>
            <p:ph type="title"/>
          </p:nvPr>
        </p:nvSpPr>
        <p:spPr>
          <a:xfrm>
            <a:off x="4183774" y="522300"/>
            <a:ext cx="1279766"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CB9DA-68B7-41D3-8C52-4638AD793F29}"/>
              </a:ext>
            </a:extLst>
          </p:cNvPr>
          <p:cNvSpPr>
            <a:spLocks noGrp="1"/>
          </p:cNvSpPr>
          <p:nvPr>
            <p:ph idx="1"/>
          </p:nvPr>
        </p:nvSpPr>
        <p:spPr>
          <a:xfrm>
            <a:off x="3926205" y="3943104"/>
            <a:ext cx="4764782" cy="1950535"/>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1. </a:t>
            </a:r>
            <a:r>
              <a:rPr lang="en-US" sz="1800" dirty="0"/>
              <a:t>In 2021, gross sales for </a:t>
            </a:r>
            <a:r>
              <a:rPr lang="en-US" sz="1800" dirty="0" err="1"/>
              <a:t>AtliQ</a:t>
            </a:r>
            <a:r>
              <a:rPr lang="en-US" sz="1800" dirty="0"/>
              <a:t> Exclusive were much higher than in 2020, peaking in September–November.</a:t>
            </a:r>
            <a:br>
              <a:rPr lang="en-US" sz="1800" dirty="0"/>
            </a:br>
            <a:r>
              <a:rPr lang="en-US" sz="1800" dirty="0"/>
              <a:t>2. This shows strong early-year demand in 2021, while 2020 had relatively lower and fluctuating sales.</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85CD9F6D-09C5-412D-69FB-9A01B5657F8E}"/>
              </a:ext>
            </a:extLst>
          </p:cNvPr>
          <p:cNvSpPr txBox="1">
            <a:spLocks/>
          </p:cNvSpPr>
          <p:nvPr/>
        </p:nvSpPr>
        <p:spPr>
          <a:xfrm>
            <a:off x="589364" y="437057"/>
            <a:ext cx="1370881"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4" name="Picture 13">
            <a:extLst>
              <a:ext uri="{FF2B5EF4-FFF2-40B4-BE49-F238E27FC236}">
                <a16:creationId xmlns:a16="http://schemas.microsoft.com/office/drawing/2014/main" id="{7A5495EB-71DA-BC36-44DE-663EAA922C1D}"/>
              </a:ext>
            </a:extLst>
          </p:cNvPr>
          <p:cNvPicPr>
            <a:picLocks noChangeAspect="1"/>
          </p:cNvPicPr>
          <p:nvPr/>
        </p:nvPicPr>
        <p:blipFill>
          <a:blip r:embed="rId2"/>
          <a:stretch>
            <a:fillRect/>
          </a:stretch>
        </p:blipFill>
        <p:spPr>
          <a:xfrm>
            <a:off x="4371975" y="1023369"/>
            <a:ext cx="4475787" cy="2478645"/>
          </a:xfrm>
          <a:prstGeom prst="rect">
            <a:avLst/>
          </a:prstGeom>
        </p:spPr>
      </p:pic>
      <p:pic>
        <p:nvPicPr>
          <p:cNvPr id="16" name="Picture 15">
            <a:extLst>
              <a:ext uri="{FF2B5EF4-FFF2-40B4-BE49-F238E27FC236}">
                <a16:creationId xmlns:a16="http://schemas.microsoft.com/office/drawing/2014/main" id="{7CD84442-EB97-B7EE-0F3F-812DCFD41696}"/>
              </a:ext>
            </a:extLst>
          </p:cNvPr>
          <p:cNvPicPr>
            <a:picLocks noChangeAspect="1"/>
          </p:cNvPicPr>
          <p:nvPr/>
        </p:nvPicPr>
        <p:blipFill>
          <a:blip r:embed="rId3"/>
          <a:stretch>
            <a:fillRect/>
          </a:stretch>
        </p:blipFill>
        <p:spPr>
          <a:xfrm>
            <a:off x="880005" y="1170975"/>
            <a:ext cx="2057386" cy="2105577"/>
          </a:xfrm>
          <a:prstGeom prst="rect">
            <a:avLst/>
          </a:prstGeom>
        </p:spPr>
      </p:pic>
      <p:pic>
        <p:nvPicPr>
          <p:cNvPr id="18" name="Picture 17">
            <a:extLst>
              <a:ext uri="{FF2B5EF4-FFF2-40B4-BE49-F238E27FC236}">
                <a16:creationId xmlns:a16="http://schemas.microsoft.com/office/drawing/2014/main" id="{C4BF882F-0DD1-E58E-1673-ED1B00636AE1}"/>
              </a:ext>
            </a:extLst>
          </p:cNvPr>
          <p:cNvPicPr>
            <a:picLocks noChangeAspect="1"/>
          </p:cNvPicPr>
          <p:nvPr/>
        </p:nvPicPr>
        <p:blipFill>
          <a:blip r:embed="rId4"/>
          <a:srcRect l="517" t="10179" r="6816"/>
          <a:stretch>
            <a:fillRect/>
          </a:stretch>
        </p:blipFill>
        <p:spPr>
          <a:xfrm>
            <a:off x="880005" y="3276552"/>
            <a:ext cx="2051671" cy="1950535"/>
          </a:xfrm>
          <a:prstGeom prst="rect">
            <a:avLst/>
          </a:prstGeom>
        </p:spPr>
      </p:pic>
    </p:spTree>
    <p:extLst>
      <p:ext uri="{BB962C8B-B14F-4D97-AF65-F5344CB8AC3E}">
        <p14:creationId xmlns:p14="http://schemas.microsoft.com/office/powerpoint/2010/main" val="218351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64CD7-0E00-C937-14F5-CAFF8CD0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3C624-A5C6-764D-AA1B-722EA5DF74A3}"/>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71A9E-4C74-42A8-3F4C-B126F05B44CF}"/>
              </a:ext>
            </a:extLst>
          </p:cNvPr>
          <p:cNvSpPr>
            <a:spLocks noGrp="1"/>
          </p:cNvSpPr>
          <p:nvPr>
            <p:ph idx="1"/>
          </p:nvPr>
        </p:nvSpPr>
        <p:spPr>
          <a:xfrm>
            <a:off x="457200" y="1235348"/>
            <a:ext cx="8229600" cy="509278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 which quarter of 2020, got the maximum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The final output contains these fields sorted by the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Quarter,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400050" lvl="1" indent="0">
              <a:buNone/>
            </a:pPr>
            <a:r>
              <a:rPr lang="en-US" sz="1600" dirty="0">
                <a:latin typeface="Times New Roman" panose="02020603050405020304" pitchFamily="18" charset="0"/>
                <a:cs typeface="Times New Roman" panose="02020603050405020304" pitchFamily="18" charset="0"/>
              </a:rPr>
              <a:t>case </a:t>
            </a:r>
          </a:p>
          <a:p>
            <a:pPr marL="400050" lvl="1" indent="0">
              <a:buNone/>
            </a:pPr>
            <a:r>
              <a:rPr lang="en-US" sz="1600" dirty="0">
                <a:latin typeface="Times New Roman" panose="02020603050405020304" pitchFamily="18" charset="0"/>
                <a:cs typeface="Times New Roman" panose="02020603050405020304" pitchFamily="18" charset="0"/>
              </a:rPr>
              <a:t>		when month(date) IN (9,10,11) then 'Q1’ </a:t>
            </a:r>
          </a:p>
          <a:p>
            <a:pPr marL="400050" lvl="1" indent="0">
              <a:buNone/>
            </a:pPr>
            <a:r>
              <a:rPr lang="en-US" sz="1600" dirty="0">
                <a:latin typeface="Times New Roman" panose="02020603050405020304" pitchFamily="18" charset="0"/>
                <a:cs typeface="Times New Roman" panose="02020603050405020304" pitchFamily="18" charset="0"/>
              </a:rPr>
              <a:t>		when month(date) IN (12,1,2) then 'Q2’ </a:t>
            </a:r>
          </a:p>
          <a:p>
            <a:pPr marL="400050" lvl="1" indent="0">
              <a:buNone/>
            </a:pPr>
            <a:r>
              <a:rPr lang="en-US" sz="1600" dirty="0">
                <a:latin typeface="Times New Roman" panose="02020603050405020304" pitchFamily="18" charset="0"/>
                <a:cs typeface="Times New Roman" panose="02020603050405020304" pitchFamily="18" charset="0"/>
              </a:rPr>
              <a:t>		when month(date) IN (3,4,5 ) then 'Q3’ </a:t>
            </a:r>
          </a:p>
          <a:p>
            <a:pPr marL="400050" lvl="1" indent="0">
              <a:buNone/>
            </a:pPr>
            <a:r>
              <a:rPr lang="en-US" sz="1600" dirty="0">
                <a:latin typeface="Times New Roman" panose="02020603050405020304" pitchFamily="18" charset="0"/>
                <a:cs typeface="Times New Roman" panose="02020603050405020304" pitchFamily="18" charset="0"/>
              </a:rPr>
              <a:t>		when month(date) IN (6,7,8) then 'Q4' </a:t>
            </a:r>
          </a:p>
          <a:p>
            <a:pPr marL="400050" lvl="1" indent="0">
              <a:buNone/>
            </a:pPr>
            <a:r>
              <a:rPr lang="en-US" sz="1600" dirty="0">
                <a:latin typeface="Times New Roman" panose="02020603050405020304" pitchFamily="18" charset="0"/>
                <a:cs typeface="Times New Roman" panose="02020603050405020304" pitchFamily="18" charset="0"/>
              </a:rPr>
              <a:t>end as Quarter, </a:t>
            </a:r>
          </a:p>
          <a:p>
            <a:pPr marL="400050" lvl="1" indent="0">
              <a:buNone/>
            </a:pPr>
            <a:r>
              <a:rPr lang="en-US" sz="1600" dirty="0">
                <a:latin typeface="Times New Roman" panose="02020603050405020304" pitchFamily="18" charset="0"/>
                <a:cs typeface="Times New Roman" panose="02020603050405020304" pitchFamily="18" charset="0"/>
              </a:rPr>
              <a:t>sum(</a:t>
            </a:r>
            <a:r>
              <a:rPr lang="en-US" sz="1600" dirty="0" err="1">
                <a:latin typeface="Times New Roman" panose="02020603050405020304" pitchFamily="18" charset="0"/>
                <a:cs typeface="Times New Roman" panose="02020603050405020304" pitchFamily="18" charset="0"/>
              </a:rPr>
              <a:t>sold_quantity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fiscal_year</a:t>
            </a:r>
            <a:r>
              <a:rPr lang="en-US" sz="1600" dirty="0">
                <a:latin typeface="Times New Roman" panose="02020603050405020304" pitchFamily="18" charset="0"/>
                <a:cs typeface="Times New Roman" panose="02020603050405020304" pitchFamily="18" charset="0"/>
              </a:rPr>
              <a:t>=2020 </a:t>
            </a:r>
          </a:p>
          <a:p>
            <a:pPr marL="0" indent="0">
              <a:buNone/>
            </a:pPr>
            <a:r>
              <a:rPr lang="en-US" sz="1600" dirty="0">
                <a:latin typeface="Times New Roman" panose="02020603050405020304" pitchFamily="18" charset="0"/>
                <a:cs typeface="Times New Roman" panose="02020603050405020304" pitchFamily="18" charset="0"/>
              </a:rPr>
              <a:t>group by Quarter) </a:t>
            </a:r>
          </a:p>
          <a:p>
            <a:pPr marL="0" indent="0">
              <a:buNone/>
            </a:pPr>
            <a:r>
              <a:rPr lang="en-US" sz="1600" dirty="0">
                <a:latin typeface="Times New Roman" panose="02020603050405020304" pitchFamily="18" charset="0"/>
                <a:cs typeface="Times New Roman" panose="02020603050405020304" pitchFamily="18" charset="0"/>
              </a:rPr>
              <a:t>select * from cte1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53257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3CE00-F290-2FDC-505C-C90E528DD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3F433-2E6F-41D7-3465-C21037120816}"/>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2CA931-8312-6369-A5CE-CD095A845BCE}"/>
              </a:ext>
            </a:extLst>
          </p:cNvPr>
          <p:cNvSpPr>
            <a:spLocks noGrp="1"/>
          </p:cNvSpPr>
          <p:nvPr>
            <p:ph idx="1"/>
          </p:nvPr>
        </p:nvSpPr>
        <p:spPr>
          <a:xfrm>
            <a:off x="755085" y="4139431"/>
            <a:ext cx="7935902" cy="1438409"/>
          </a:xfrm>
        </p:spPr>
        <p:txBody>
          <a:bodyPr/>
          <a:lstStyle/>
          <a:p>
            <a:pPr marL="0" indent="0">
              <a:buNone/>
            </a:pPr>
            <a:r>
              <a:rPr lang="en-US" sz="24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In 2020, Q1 had the highest sales with over 7M units sold, followed closely by Q2. This shows the company saw peak demand early in the year, which likely boosted revenue during that period.</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6BA79D1-F2E8-2420-6512-6CF11C26F5F0}"/>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22E2FAE8-2AFE-2A22-F728-441D495F6436}"/>
              </a:ext>
            </a:extLst>
          </p:cNvPr>
          <p:cNvPicPr>
            <a:picLocks noChangeAspect="1"/>
          </p:cNvPicPr>
          <p:nvPr/>
        </p:nvPicPr>
        <p:blipFill>
          <a:blip r:embed="rId2"/>
          <a:stretch>
            <a:fillRect/>
          </a:stretch>
        </p:blipFill>
        <p:spPr>
          <a:xfrm>
            <a:off x="755084" y="1236291"/>
            <a:ext cx="3305157" cy="2105393"/>
          </a:xfrm>
          <a:prstGeom prst="rect">
            <a:avLst/>
          </a:prstGeom>
        </p:spPr>
      </p:pic>
      <p:pic>
        <p:nvPicPr>
          <p:cNvPr id="13" name="Picture 12">
            <a:extLst>
              <a:ext uri="{FF2B5EF4-FFF2-40B4-BE49-F238E27FC236}">
                <a16:creationId xmlns:a16="http://schemas.microsoft.com/office/drawing/2014/main" id="{A676480E-B1F4-8F58-FBC7-23A493D745F6}"/>
              </a:ext>
            </a:extLst>
          </p:cNvPr>
          <p:cNvPicPr>
            <a:picLocks noChangeAspect="1"/>
          </p:cNvPicPr>
          <p:nvPr/>
        </p:nvPicPr>
        <p:blipFill>
          <a:blip r:embed="rId3"/>
          <a:stretch>
            <a:fillRect/>
          </a:stretch>
        </p:blipFill>
        <p:spPr>
          <a:xfrm>
            <a:off x="4572000" y="1130298"/>
            <a:ext cx="4006672" cy="2722414"/>
          </a:xfrm>
          <a:prstGeom prst="rect">
            <a:avLst/>
          </a:prstGeom>
        </p:spPr>
      </p:pic>
    </p:spTree>
    <p:extLst>
      <p:ext uri="{BB962C8B-B14F-4D97-AF65-F5344CB8AC3E}">
        <p14:creationId xmlns:p14="http://schemas.microsoft.com/office/powerpoint/2010/main" val="71207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4370"/>
            <a:ext cx="8229600" cy="743268"/>
          </a:xfrm>
        </p:spPr>
        <p:txBody>
          <a:bodyPr>
            <a:normAutofit fontScale="90000"/>
          </a:bodyPr>
          <a:lstStyle/>
          <a:p>
            <a:r>
              <a:rPr lang="en-US" dirty="0">
                <a:latin typeface="Times New Roman" panose="02020603050405020304" pitchFamily="18" charset="0"/>
                <a:cs typeface="Times New Roman" panose="02020603050405020304" pitchFamily="18" charset="0"/>
              </a:rPr>
              <a:t>Company Overview</a:t>
            </a:r>
            <a:endParaRPr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C2599A4-AEDF-45DD-DAEA-320B21660D3C}"/>
              </a:ext>
            </a:extLst>
          </p:cNvPr>
          <p:cNvSpPr>
            <a:spLocks noGrp="1" noChangeArrowheads="1"/>
          </p:cNvSpPr>
          <p:nvPr>
            <p:ph idx="1"/>
          </p:nvPr>
        </p:nvSpPr>
        <p:spPr bwMode="auto">
          <a:xfrm>
            <a:off x="457200" y="1880672"/>
            <a:ext cx="83597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AtliQ</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 is a global hardware manufacturing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Headquartered in India, serving customers across APAC, EU, LATAM, and NA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wide range of products, including PCs, peripherals, and accessories.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Sells through multiple channels such as Retailers, Direct, and Distributors.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delivering quality products and excellent customer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data-driven decision making to improve sales performance and profitability.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5E754-0260-383A-473D-CEC1929B4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00EF6-7769-F309-08FA-E7A3EBC3E7E8}"/>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9</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0D380-7D55-E283-C3D6-C7D0BC49E56A}"/>
              </a:ext>
            </a:extLst>
          </p:cNvPr>
          <p:cNvSpPr>
            <a:spLocks noGrp="1"/>
          </p:cNvSpPr>
          <p:nvPr>
            <p:ph idx="1"/>
          </p:nvPr>
        </p:nvSpPr>
        <p:spPr>
          <a:xfrm>
            <a:off x="457200" y="1235348"/>
            <a:ext cx="8229600" cy="523206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Which channel helped to bring more gross sales in the fiscal year 2021 and the percentage of contribution? The final output contains these fields, channel, </a:t>
            </a:r>
            <a:r>
              <a:rPr lang="en-US" sz="2000" dirty="0" err="1">
                <a:latin typeface="Times New Roman" panose="02020603050405020304" pitchFamily="18" charset="0"/>
                <a:cs typeface="Times New Roman" panose="02020603050405020304" pitchFamily="18" charset="0"/>
              </a:rPr>
              <a:t>gross_sales_mln</a:t>
            </a:r>
            <a:r>
              <a:rPr lang="en-US" sz="2000" dirty="0">
                <a:latin typeface="Times New Roman" panose="02020603050405020304" pitchFamily="18" charset="0"/>
                <a:cs typeface="Times New Roman" panose="02020603050405020304" pitchFamily="18" charset="0"/>
              </a:rPr>
              <a:t>, percentage</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c.channel</a:t>
            </a:r>
            <a:r>
              <a:rPr lang="en-US" sz="1600" dirty="0">
                <a:latin typeface="Times New Roman" panose="02020603050405020304" pitchFamily="18" charset="0"/>
                <a:cs typeface="Times New Roman" panose="02020603050405020304" pitchFamily="18" charset="0"/>
              </a:rPr>
              <a:t>, round(sum(</a:t>
            </a:r>
            <a:r>
              <a:rPr lang="en-US" sz="1600" dirty="0" err="1">
                <a:latin typeface="Times New Roman" panose="02020603050405020304" pitchFamily="18" charset="0"/>
                <a:cs typeface="Times New Roman" panose="02020603050405020304" pitchFamily="18" charset="0"/>
              </a:rPr>
              <a:t>g.gross_price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s.sold_quantity</a:t>
            </a:r>
            <a:r>
              <a:rPr lang="en-US" sz="1600" dirty="0">
                <a:latin typeface="Times New Roman" panose="02020603050405020304" pitchFamily="18" charset="0"/>
                <a:cs typeface="Times New Roman" panose="02020603050405020304" pitchFamily="18" charset="0"/>
              </a:rPr>
              <a:t>)/1000000, 2) as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=2021 </a:t>
            </a:r>
          </a:p>
          <a:p>
            <a:pPr marL="0" indent="0">
              <a:buNone/>
            </a:pPr>
            <a:r>
              <a:rPr lang="en-US" sz="1600" dirty="0">
                <a:latin typeface="Times New Roman" panose="02020603050405020304" pitchFamily="18" charset="0"/>
                <a:cs typeface="Times New Roman" panose="02020603050405020304" pitchFamily="18" charset="0"/>
              </a:rPr>
              <a:t>group by channel)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channel,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round((</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/sum(</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over())*100, 2) as percentage </a:t>
            </a:r>
          </a:p>
          <a:p>
            <a:pPr marL="0" indent="0">
              <a:buNone/>
            </a:pPr>
            <a:r>
              <a:rPr lang="en-US" sz="1600" dirty="0">
                <a:latin typeface="Times New Roman" panose="02020603050405020304" pitchFamily="18" charset="0"/>
                <a:cs typeface="Times New Roman" panose="02020603050405020304" pitchFamily="18" charset="0"/>
              </a:rPr>
              <a:t>from cte1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258797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539E-03FD-39D1-9105-B843B0CBD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7E264-EAAC-528C-D73D-D65FC1EFAA0D}"/>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5BBC17-C3B0-E8D3-11FB-5453750C6DCE}"/>
              </a:ext>
            </a:extLst>
          </p:cNvPr>
          <p:cNvSpPr>
            <a:spLocks noGrp="1"/>
          </p:cNvSpPr>
          <p:nvPr>
            <p:ph idx="1"/>
          </p:nvPr>
        </p:nvSpPr>
        <p:spPr>
          <a:xfrm>
            <a:off x="629806" y="3890765"/>
            <a:ext cx="7935902" cy="1468457"/>
          </a:xfrm>
        </p:spPr>
        <p:txBody>
          <a:bodyPr/>
          <a:lstStyle/>
          <a:p>
            <a:pPr marL="0" indent="0">
              <a:buNone/>
            </a:pPr>
            <a:r>
              <a:rPr lang="en-US" sz="24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In 2021, retailers contributed the highest sales with a 73% share, much more than direct and distributor channels. This highlights that retail was the key source of the company’s revenue.</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B62C9705-F438-268A-88A4-C875EAF9B355}"/>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B57B4209-DB77-014C-0875-31C302B4E4D8}"/>
              </a:ext>
            </a:extLst>
          </p:cNvPr>
          <p:cNvPicPr>
            <a:picLocks noChangeAspect="1"/>
          </p:cNvPicPr>
          <p:nvPr/>
        </p:nvPicPr>
        <p:blipFill>
          <a:blip r:embed="rId2"/>
          <a:stretch>
            <a:fillRect/>
          </a:stretch>
        </p:blipFill>
        <p:spPr>
          <a:xfrm>
            <a:off x="629806" y="1284603"/>
            <a:ext cx="3658814" cy="1318159"/>
          </a:xfrm>
          <a:prstGeom prst="rect">
            <a:avLst/>
          </a:prstGeom>
        </p:spPr>
      </p:pic>
      <p:pic>
        <p:nvPicPr>
          <p:cNvPr id="8" name="Picture 7">
            <a:extLst>
              <a:ext uri="{FF2B5EF4-FFF2-40B4-BE49-F238E27FC236}">
                <a16:creationId xmlns:a16="http://schemas.microsoft.com/office/drawing/2014/main" id="{B470CC08-3BD5-1655-6A10-9952EC3B9036}"/>
              </a:ext>
            </a:extLst>
          </p:cNvPr>
          <p:cNvPicPr>
            <a:picLocks noChangeAspect="1"/>
          </p:cNvPicPr>
          <p:nvPr/>
        </p:nvPicPr>
        <p:blipFill>
          <a:blip r:embed="rId3"/>
          <a:stretch>
            <a:fillRect/>
          </a:stretch>
        </p:blipFill>
        <p:spPr>
          <a:xfrm>
            <a:off x="4572000" y="1135812"/>
            <a:ext cx="3771082" cy="2642510"/>
          </a:xfrm>
          <a:prstGeom prst="rect">
            <a:avLst/>
          </a:prstGeom>
        </p:spPr>
      </p:pic>
    </p:spTree>
    <p:extLst>
      <p:ext uri="{BB962C8B-B14F-4D97-AF65-F5344CB8AC3E}">
        <p14:creationId xmlns:p14="http://schemas.microsoft.com/office/powerpoint/2010/main" val="139767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0076C-6B5E-2C76-54A7-CF0A345A9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91F38-3A61-518E-B7BD-923F79992D61}"/>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C505C2-FE1F-B618-48A1-35B5AB1B7A08}"/>
              </a:ext>
            </a:extLst>
          </p:cNvPr>
          <p:cNvSpPr>
            <a:spLocks noGrp="1"/>
          </p:cNvSpPr>
          <p:nvPr>
            <p:ph idx="1"/>
          </p:nvPr>
        </p:nvSpPr>
        <p:spPr>
          <a:xfrm>
            <a:off x="457200" y="1235348"/>
            <a:ext cx="8229600" cy="523206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Top 3 products in each division that have a high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in the </a:t>
            </a:r>
            <a:r>
              <a:rPr lang="en-US" sz="2000" dirty="0" err="1">
                <a:latin typeface="Times New Roman" panose="02020603050405020304" pitchFamily="18" charset="0"/>
                <a:cs typeface="Times New Roman" panose="02020603050405020304" pitchFamily="18" charset="0"/>
              </a:rPr>
              <a:t>fiscal_year</a:t>
            </a:r>
            <a:r>
              <a:rPr lang="en-US" sz="2000" dirty="0">
                <a:latin typeface="Times New Roman" panose="02020603050405020304" pitchFamily="18" charset="0"/>
                <a:cs typeface="Times New Roman" panose="02020603050405020304" pitchFamily="18" charset="0"/>
              </a:rPr>
              <a:t> 2021? The final output contains these fields, division, </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product,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rank_order</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0" indent="0">
              <a:buNone/>
            </a:pPr>
            <a:r>
              <a:rPr lang="en-US" sz="1600" dirty="0">
                <a:latin typeface="Times New Roman" panose="02020603050405020304" pitchFamily="18" charset="0"/>
                <a:cs typeface="Times New Roman" panose="02020603050405020304" pitchFamily="18" charset="0"/>
              </a:rPr>
              <a:t>	division, product,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sum(</a:t>
            </a:r>
            <a:r>
              <a:rPr lang="en-US" sz="1600" dirty="0" err="1">
                <a:latin typeface="Times New Roman" panose="02020603050405020304" pitchFamily="18" charset="0"/>
                <a:cs typeface="Times New Roman" panose="02020603050405020304" pitchFamily="18" charset="0"/>
              </a:rPr>
              <a:t>sold_quantity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=2021 </a:t>
            </a:r>
          </a:p>
          <a:p>
            <a:pPr marL="0" indent="0">
              <a:buNone/>
            </a:pPr>
            <a:r>
              <a:rPr lang="en-US" sz="1600" dirty="0">
                <a:latin typeface="Times New Roman" panose="02020603050405020304" pitchFamily="18" charset="0"/>
                <a:cs typeface="Times New Roman" panose="02020603050405020304" pitchFamily="18" charset="0"/>
              </a:rPr>
              <a:t>group by division, product, </a:t>
            </a:r>
            <a:r>
              <a:rPr lang="en-US" sz="1600" dirty="0" err="1">
                <a:latin typeface="Times New Roman" panose="02020603050405020304" pitchFamily="18" charset="0"/>
                <a:cs typeface="Times New Roman" panose="02020603050405020304" pitchFamily="18" charset="0"/>
              </a:rPr>
              <a:t>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cte2 as(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division, </a:t>
            </a:r>
            <a:r>
              <a:rPr lang="en-US" sz="1600" dirty="0" err="1">
                <a:latin typeface="Times New Roman" panose="02020603050405020304" pitchFamily="18" charset="0"/>
                <a:cs typeface="Times New Roman" panose="02020603050405020304" pitchFamily="18" charset="0"/>
              </a:rPr>
              <a:t>product_code</a:t>
            </a:r>
            <a:r>
              <a:rPr lang="en-US" sz="1600" dirty="0">
                <a:latin typeface="Times New Roman" panose="02020603050405020304" pitchFamily="18" charset="0"/>
                <a:cs typeface="Times New Roman" panose="02020603050405020304" pitchFamily="18" charset="0"/>
              </a:rPr>
              <a:t>, product,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rank() over(partition by division order by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desc) as </a:t>
            </a:r>
            <a:r>
              <a:rPr lang="en-US" sz="1600" dirty="0" err="1">
                <a:latin typeface="Times New Roman" panose="02020603050405020304" pitchFamily="18" charset="0"/>
                <a:cs typeface="Times New Roman" panose="02020603050405020304" pitchFamily="18" charset="0"/>
              </a:rPr>
              <a:t>rank_order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cte1) </a:t>
            </a:r>
          </a:p>
          <a:p>
            <a:pPr marL="0" indent="0">
              <a:buNone/>
            </a:pPr>
            <a:r>
              <a:rPr lang="en-US" sz="1600" dirty="0">
                <a:latin typeface="Times New Roman" panose="02020603050405020304" pitchFamily="18" charset="0"/>
                <a:cs typeface="Times New Roman" panose="02020603050405020304" pitchFamily="18" charset="0"/>
              </a:rPr>
              <a:t>select * from cte2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rank_order</a:t>
            </a:r>
            <a:r>
              <a:rPr lang="en-US" sz="1600" dirty="0">
                <a:latin typeface="Times New Roman" panose="02020603050405020304" pitchFamily="18" charset="0"/>
                <a:cs typeface="Times New Roman" panose="02020603050405020304" pitchFamily="18" charset="0"/>
              </a:rPr>
              <a:t>&lt;=3; </a:t>
            </a:r>
          </a:p>
        </p:txBody>
      </p:sp>
    </p:spTree>
    <p:extLst>
      <p:ext uri="{BB962C8B-B14F-4D97-AF65-F5344CB8AC3E}">
        <p14:creationId xmlns:p14="http://schemas.microsoft.com/office/powerpoint/2010/main" val="106157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8CE24-A95B-94A0-4A15-B882D45D2EC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E78F4BC3-F7EA-88CA-CCC1-94ACBDCBAF58}"/>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D034573F-294F-9726-2696-FCD7F12640EB}"/>
              </a:ext>
            </a:extLst>
          </p:cNvPr>
          <p:cNvPicPr>
            <a:picLocks noChangeAspect="1"/>
          </p:cNvPicPr>
          <p:nvPr/>
        </p:nvPicPr>
        <p:blipFill>
          <a:blip r:embed="rId2"/>
          <a:stretch>
            <a:fillRect/>
          </a:stretch>
        </p:blipFill>
        <p:spPr>
          <a:xfrm>
            <a:off x="687572" y="1496562"/>
            <a:ext cx="7273956" cy="3153410"/>
          </a:xfrm>
          <a:prstGeom prst="rect">
            <a:avLst/>
          </a:prstGeom>
        </p:spPr>
      </p:pic>
    </p:spTree>
    <p:extLst>
      <p:ext uri="{BB962C8B-B14F-4D97-AF65-F5344CB8AC3E}">
        <p14:creationId xmlns:p14="http://schemas.microsoft.com/office/powerpoint/2010/main" val="369706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C5B1-644F-6C54-23E7-017D236A5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D778F-D2D2-F655-C6F3-76B90C523866}"/>
              </a:ext>
            </a:extLst>
          </p:cNvPr>
          <p:cNvSpPr>
            <a:spLocks noGrp="1"/>
          </p:cNvSpPr>
          <p:nvPr>
            <p:ph type="title"/>
          </p:nvPr>
        </p:nvSpPr>
        <p:spPr>
          <a:xfrm>
            <a:off x="453013" y="522300"/>
            <a:ext cx="1335782"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678158-B62A-5E90-3577-CE95876C195F}"/>
              </a:ext>
            </a:extLst>
          </p:cNvPr>
          <p:cNvSpPr>
            <a:spLocks noGrp="1"/>
          </p:cNvSpPr>
          <p:nvPr>
            <p:ph idx="1"/>
          </p:nvPr>
        </p:nvSpPr>
        <p:spPr>
          <a:xfrm>
            <a:off x="604049" y="4514125"/>
            <a:ext cx="7935902" cy="1658075"/>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a:latin typeface="Times New Roman" panose="02020603050405020304" pitchFamily="18" charset="0"/>
                <a:cs typeface="Times New Roman" panose="02020603050405020304" pitchFamily="18" charset="0"/>
              </a:rPr>
              <a:t>1. In 2021, the N &amp; S division dominated sales with pen drives leading the top products, while PC division products had very low sales volumes.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This shows that storage devices were the key revenue drivers, whereas PC products contributed the least.</a:t>
            </a:r>
            <a:endParaRPr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CC8D96-88C2-F921-1014-7AF9BB432495}"/>
              </a:ext>
            </a:extLst>
          </p:cNvPr>
          <p:cNvPicPr>
            <a:picLocks noChangeAspect="1"/>
          </p:cNvPicPr>
          <p:nvPr/>
        </p:nvPicPr>
        <p:blipFill>
          <a:blip r:embed="rId2"/>
          <a:stretch>
            <a:fillRect/>
          </a:stretch>
        </p:blipFill>
        <p:spPr>
          <a:xfrm>
            <a:off x="604049" y="1112710"/>
            <a:ext cx="7880090" cy="3202115"/>
          </a:xfrm>
          <a:prstGeom prst="rect">
            <a:avLst/>
          </a:prstGeom>
        </p:spPr>
      </p:pic>
    </p:spTree>
    <p:extLst>
      <p:ext uri="{BB962C8B-B14F-4D97-AF65-F5344CB8AC3E}">
        <p14:creationId xmlns:p14="http://schemas.microsoft.com/office/powerpoint/2010/main" val="182278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070"/>
            <a:ext cx="8229600" cy="857568"/>
          </a:xfrm>
        </p:spPr>
        <p:txBody>
          <a:bodyPr/>
          <a:lstStyle/>
          <a:p>
            <a:r>
              <a:rPr lang="en-US"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0D25BCD-2B3B-FBD0-CED6-70B30474BCDB}"/>
              </a:ext>
            </a:extLst>
          </p:cNvPr>
          <p:cNvSpPr>
            <a:spLocks noGrp="1" noChangeArrowheads="1"/>
          </p:cNvSpPr>
          <p:nvPr>
            <p:ph idx="1"/>
          </p:nvPr>
        </p:nvSpPr>
        <p:spPr bwMode="auto">
          <a:xfrm>
            <a:off x="457200" y="1657307"/>
            <a:ext cx="780873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Solve 10 ad-hoc business requests for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AtliQ</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SQL queries to extract and analyze relevant data.</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on sales, customers, products, and finance.</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stakeholders to get quick answers to critical business questions.</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data-driven decision-making with clear, actionable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1</a:t>
            </a:r>
          </a:p>
        </p:txBody>
      </p:sp>
      <p:sp>
        <p:nvSpPr>
          <p:cNvPr id="3" name="Content Placeholder 2"/>
          <p:cNvSpPr>
            <a:spLocks noGrp="1"/>
          </p:cNvSpPr>
          <p:nvPr>
            <p:ph idx="1"/>
          </p:nvPr>
        </p:nvSpPr>
        <p:spPr>
          <a:xfrm>
            <a:off x="457200" y="1756132"/>
            <a:ext cx="8229600" cy="2434363"/>
          </a:xfrm>
        </p:spPr>
        <p:txBody>
          <a:bodyPr/>
          <a:lstStyle/>
          <a:p>
            <a:pPr marL="0" indent="0">
              <a:buNone/>
            </a:pPr>
            <a:r>
              <a:rPr lang="en-US" sz="1800" dirty="0">
                <a:latin typeface="Times New Roman" panose="02020603050405020304" pitchFamily="18" charset="0"/>
                <a:cs typeface="Times New Roman" panose="02020603050405020304" pitchFamily="18" charset="0"/>
              </a:rPr>
              <a:t>Provide the list of markets in which customer "</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operates its business in the APAC region.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select distinct(market) from </a:t>
            </a:r>
            <a:r>
              <a:rPr lang="en-US" sz="1800" dirty="0" err="1">
                <a:latin typeface="Times New Roman" panose="02020603050405020304" pitchFamily="18" charset="0"/>
                <a:cs typeface="Times New Roman" panose="02020603050405020304" pitchFamily="18" charset="0"/>
              </a:rPr>
              <a:t>dim_customer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where customer="</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and region="APAC" </a:t>
            </a:r>
          </a:p>
          <a:p>
            <a:pPr marL="0" indent="0">
              <a:buNone/>
            </a:pPr>
            <a:r>
              <a:rPr lang="en-US" sz="1800" dirty="0">
                <a:latin typeface="Times New Roman" panose="02020603050405020304" pitchFamily="18" charset="0"/>
                <a:cs typeface="Times New Roman" panose="02020603050405020304" pitchFamily="18" charset="0"/>
              </a:rPr>
              <a:t>order by market;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D5CC6-56F4-1281-E380-D5754A864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9C7BB-D9AF-01E4-3DCF-15976D703E1F}"/>
              </a:ext>
            </a:extLst>
          </p:cNvPr>
          <p:cNvSpPr>
            <a:spLocks noGrp="1"/>
          </p:cNvSpPr>
          <p:nvPr>
            <p:ph type="title"/>
          </p:nvPr>
        </p:nvSpPr>
        <p:spPr>
          <a:xfrm>
            <a:off x="3445656" y="52457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C69C1C-668E-A244-BAFE-8769F09FA0EF}"/>
              </a:ext>
            </a:extLst>
          </p:cNvPr>
          <p:cNvSpPr>
            <a:spLocks noGrp="1"/>
          </p:cNvSpPr>
          <p:nvPr>
            <p:ph idx="1"/>
          </p:nvPr>
        </p:nvSpPr>
        <p:spPr>
          <a:xfrm>
            <a:off x="755085" y="4695792"/>
            <a:ext cx="7935902" cy="1179227"/>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operates in 9 APAC countries, showing a wide geographical reach across Asia-Pacific.</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78E0A78-881C-9070-E06E-78B48D687A12}"/>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2" name="Picture 11">
            <a:extLst>
              <a:ext uri="{FF2B5EF4-FFF2-40B4-BE49-F238E27FC236}">
                <a16:creationId xmlns:a16="http://schemas.microsoft.com/office/drawing/2014/main" id="{00A9A551-620B-9E20-51D3-C3E133C3FDA4}"/>
              </a:ext>
            </a:extLst>
          </p:cNvPr>
          <p:cNvPicPr>
            <a:picLocks noChangeAspect="1"/>
          </p:cNvPicPr>
          <p:nvPr/>
        </p:nvPicPr>
        <p:blipFill>
          <a:blip r:embed="rId2"/>
          <a:stretch>
            <a:fillRect/>
          </a:stretch>
        </p:blipFill>
        <p:spPr>
          <a:xfrm>
            <a:off x="755085" y="1217804"/>
            <a:ext cx="1527887" cy="2863690"/>
          </a:xfrm>
          <a:prstGeom prst="rect">
            <a:avLst/>
          </a:prstGeom>
        </p:spPr>
      </p:pic>
      <p:pic>
        <p:nvPicPr>
          <p:cNvPr id="14" name="Picture 13">
            <a:extLst>
              <a:ext uri="{FF2B5EF4-FFF2-40B4-BE49-F238E27FC236}">
                <a16:creationId xmlns:a16="http://schemas.microsoft.com/office/drawing/2014/main" id="{F1EBACB8-B224-9003-34F3-36732F34A6C7}"/>
              </a:ext>
            </a:extLst>
          </p:cNvPr>
          <p:cNvPicPr>
            <a:picLocks noChangeAspect="1"/>
          </p:cNvPicPr>
          <p:nvPr/>
        </p:nvPicPr>
        <p:blipFill>
          <a:blip r:embed="rId3"/>
          <a:stretch>
            <a:fillRect/>
          </a:stretch>
        </p:blipFill>
        <p:spPr>
          <a:xfrm>
            <a:off x="3887718" y="1217804"/>
            <a:ext cx="4501197" cy="2863690"/>
          </a:xfrm>
          <a:prstGeom prst="rect">
            <a:avLst/>
          </a:prstGeom>
        </p:spPr>
      </p:pic>
    </p:spTree>
    <p:extLst>
      <p:ext uri="{BB962C8B-B14F-4D97-AF65-F5344CB8AC3E}">
        <p14:creationId xmlns:p14="http://schemas.microsoft.com/office/powerpoint/2010/main" val="165292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9F6E-605A-2472-E2A8-11774C5D5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FDE35-EA7A-87C3-1589-2EC53C244D3F}"/>
              </a:ext>
            </a:extLst>
          </p:cNvPr>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6363F8-496B-B9F0-20D7-2890FC2A02AF}"/>
              </a:ext>
            </a:extLst>
          </p:cNvPr>
          <p:cNvSpPr>
            <a:spLocks noGrp="1"/>
          </p:cNvSpPr>
          <p:nvPr>
            <p:ph idx="1"/>
          </p:nvPr>
        </p:nvSpPr>
        <p:spPr>
          <a:xfrm>
            <a:off x="457200" y="1417638"/>
            <a:ext cx="8229600" cy="5037663"/>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What is the percentage of unique product increase in 2021 vs. 2020? The final output contains these fields, unique_products_2020, unique_products_2021, </a:t>
            </a:r>
            <a:r>
              <a:rPr lang="en-US" sz="1800" dirty="0" err="1">
                <a:latin typeface="Times New Roman" panose="02020603050405020304" pitchFamily="18" charset="0"/>
                <a:cs typeface="Times New Roman" panose="02020603050405020304" pitchFamily="18" charset="0"/>
              </a:rPr>
              <a:t>percentage_chg</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as ( </a:t>
            </a:r>
          </a:p>
          <a:p>
            <a:pPr marL="0" indent="0">
              <a:buNone/>
            </a:pPr>
            <a:r>
              <a:rPr lang="en-US" sz="1600" dirty="0">
                <a:latin typeface="Times New Roman" panose="02020603050405020304" pitchFamily="18" charset="0"/>
                <a:cs typeface="Times New Roman" panose="02020603050405020304" pitchFamily="18" charset="0"/>
              </a:rPr>
              <a:t>	select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 count(distinct(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unique_products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y20.unique_products as unique_products_2020, </a:t>
            </a:r>
          </a:p>
          <a:p>
            <a:pPr marL="0" indent="0">
              <a:buNone/>
            </a:pPr>
            <a:r>
              <a:rPr lang="en-US" sz="1600" dirty="0">
                <a:latin typeface="Times New Roman" panose="02020603050405020304" pitchFamily="18" charset="0"/>
                <a:cs typeface="Times New Roman" panose="02020603050405020304" pitchFamily="18" charset="0"/>
              </a:rPr>
              <a:t>	y21.unique_products as unique_products_2021, </a:t>
            </a:r>
          </a:p>
          <a:p>
            <a:pPr marL="0" indent="0">
              <a:buNone/>
            </a:pPr>
            <a:r>
              <a:rPr lang="en-US" sz="1600" dirty="0">
                <a:latin typeface="Times New Roman" panose="02020603050405020304" pitchFamily="18" charset="0"/>
                <a:cs typeface="Times New Roman" panose="02020603050405020304" pitchFamily="18" charset="0"/>
              </a:rPr>
              <a:t>	round(((y21.unique_products-y20.unique_products)*100/</a:t>
            </a:r>
            <a:r>
              <a:rPr lang="en-US" sz="1600" dirty="0" err="1">
                <a:latin typeface="Times New Roman" panose="02020603050405020304" pitchFamily="18" charset="0"/>
                <a:cs typeface="Times New Roman" panose="02020603050405020304" pitchFamily="18" charset="0"/>
              </a:rPr>
              <a:t>nullif</a:t>
            </a:r>
            <a:r>
              <a:rPr lang="en-US" sz="1600" dirty="0">
                <a:latin typeface="Times New Roman" panose="02020603050405020304" pitchFamily="18" charset="0"/>
                <a:cs typeface="Times New Roman" panose="02020603050405020304" pitchFamily="18" charset="0"/>
              </a:rPr>
              <a:t>(y20.unique_products, 0)), 2) as </a:t>
            </a:r>
            <a:r>
              <a:rPr lang="en-US" sz="1600" dirty="0" err="1">
                <a:latin typeface="Times New Roman" panose="02020603050405020304" pitchFamily="18" charset="0"/>
                <a:cs typeface="Times New Roman" panose="02020603050405020304" pitchFamily="18" charset="0"/>
              </a:rPr>
              <a:t>perctge_chg</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y20 cross join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y21 </a:t>
            </a:r>
          </a:p>
          <a:p>
            <a:pPr marL="0" indent="0">
              <a:buNone/>
            </a:pPr>
            <a:r>
              <a:rPr lang="en-US" sz="1600" dirty="0">
                <a:latin typeface="Times New Roman" panose="02020603050405020304" pitchFamily="18" charset="0"/>
                <a:cs typeface="Times New Roman" panose="02020603050405020304" pitchFamily="18" charset="0"/>
              </a:rPr>
              <a:t>where y20.fiscal_year=2020 and y21.fiscal_year=2021; </a:t>
            </a:r>
          </a:p>
        </p:txBody>
      </p:sp>
    </p:spTree>
    <p:extLst>
      <p:ext uri="{BB962C8B-B14F-4D97-AF65-F5344CB8AC3E}">
        <p14:creationId xmlns:p14="http://schemas.microsoft.com/office/powerpoint/2010/main" val="284333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10F6D-F492-9FA7-708B-0CB3AA5CF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B3F2A-D002-68A8-6920-B1C86B27D1E4}"/>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B88650-C8DA-D30C-D0D4-42C99F7B91CA}"/>
              </a:ext>
            </a:extLst>
          </p:cNvPr>
          <p:cNvSpPr>
            <a:spLocks noGrp="1"/>
          </p:cNvSpPr>
          <p:nvPr>
            <p:ph idx="1"/>
          </p:nvPr>
        </p:nvSpPr>
        <p:spPr>
          <a:xfrm>
            <a:off x="709365" y="4104940"/>
            <a:ext cx="7935902" cy="163990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a:latin typeface="Times New Roman" panose="02020603050405020304" pitchFamily="18" charset="0"/>
                <a:cs typeface="Times New Roman" panose="02020603050405020304" pitchFamily="18" charset="0"/>
              </a:rPr>
              <a:t>1. The number of unique products increased from 245 in 2020 to 334 in 2021, reflecting a strong 36.3% growth in product variety.</a:t>
            </a:r>
          </a:p>
          <a:p>
            <a:pPr marL="0" indent="0">
              <a:buNone/>
            </a:pPr>
            <a:r>
              <a:rPr lang="en-US" sz="1800" dirty="0">
                <a:latin typeface="Times New Roman" panose="02020603050405020304" pitchFamily="18" charset="0"/>
                <a:cs typeface="Times New Roman" panose="02020603050405020304" pitchFamily="18" charset="0"/>
              </a:rPr>
              <a:t>2. This increase in product variety shows </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is actively innovating and expanding its offerings to capture a wider customer base.</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974D8B2-3F83-0429-6BF4-49D840BC93CF}"/>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CC490CCB-9AE6-A319-E046-FD6224C8D252}"/>
              </a:ext>
            </a:extLst>
          </p:cNvPr>
          <p:cNvPicPr>
            <a:picLocks noChangeAspect="1"/>
          </p:cNvPicPr>
          <p:nvPr/>
        </p:nvPicPr>
        <p:blipFill>
          <a:blip r:embed="rId2"/>
          <a:stretch>
            <a:fillRect/>
          </a:stretch>
        </p:blipFill>
        <p:spPr>
          <a:xfrm>
            <a:off x="755084" y="1267135"/>
            <a:ext cx="3285421" cy="579258"/>
          </a:xfrm>
          <a:prstGeom prst="rect">
            <a:avLst/>
          </a:prstGeom>
        </p:spPr>
      </p:pic>
      <p:pic>
        <p:nvPicPr>
          <p:cNvPr id="7" name="Picture 6">
            <a:extLst>
              <a:ext uri="{FF2B5EF4-FFF2-40B4-BE49-F238E27FC236}">
                <a16:creationId xmlns:a16="http://schemas.microsoft.com/office/drawing/2014/main" id="{FFDA1E2A-BEC2-2FD8-F2AF-B5070A93E444}"/>
              </a:ext>
            </a:extLst>
          </p:cNvPr>
          <p:cNvPicPr>
            <a:picLocks noChangeAspect="1"/>
          </p:cNvPicPr>
          <p:nvPr/>
        </p:nvPicPr>
        <p:blipFill>
          <a:blip r:embed="rId3"/>
          <a:stretch>
            <a:fillRect/>
          </a:stretch>
        </p:blipFill>
        <p:spPr>
          <a:xfrm>
            <a:off x="4462999" y="1113153"/>
            <a:ext cx="3699990" cy="2621071"/>
          </a:xfrm>
          <a:prstGeom prst="rect">
            <a:avLst/>
          </a:prstGeom>
        </p:spPr>
      </p:pic>
    </p:spTree>
    <p:extLst>
      <p:ext uri="{BB962C8B-B14F-4D97-AF65-F5344CB8AC3E}">
        <p14:creationId xmlns:p14="http://schemas.microsoft.com/office/powerpoint/2010/main" val="389125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68C3-5ED5-EA8D-1AC6-E3BADA0DF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597AD-AFEB-25F6-B5A2-B000B6753FEE}"/>
              </a:ext>
            </a:extLst>
          </p:cNvPr>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4A4D51-13E2-C4B2-22AE-8C134E2B70C2}"/>
              </a:ext>
            </a:extLst>
          </p:cNvPr>
          <p:cNvSpPr>
            <a:spLocks noGrp="1"/>
          </p:cNvSpPr>
          <p:nvPr>
            <p:ph idx="1"/>
          </p:nvPr>
        </p:nvSpPr>
        <p:spPr>
          <a:xfrm>
            <a:off x="457200" y="1671354"/>
            <a:ext cx="8229600" cy="318526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Provide a report with all the unique product counts for each segment and sort them in descending order of product counts. The final output contains 2 fields, segment,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a:t>
            </a:r>
          </a:p>
          <a:p>
            <a:pPr marL="0" indent="0">
              <a:buNone/>
            </a:pPr>
            <a:r>
              <a:rPr lang="en-US" sz="2000" dirty="0">
                <a:latin typeface="Times New Roman" panose="02020603050405020304" pitchFamily="18" charset="0"/>
                <a:cs typeface="Times New Roman" panose="02020603050405020304" pitchFamily="18" charset="0"/>
              </a:rPr>
              <a:t>	segment, count(distinct(</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dim_product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group by segment </a:t>
            </a:r>
          </a:p>
          <a:p>
            <a:pPr marL="0" indent="0">
              <a:buNone/>
            </a:pPr>
            <a:r>
              <a:rPr lang="en-US" sz="2000" dirty="0">
                <a:latin typeface="Times New Roman" panose="02020603050405020304" pitchFamily="18" charset="0"/>
                <a:cs typeface="Times New Roman" panose="02020603050405020304" pitchFamily="18" charset="0"/>
              </a:rPr>
              <a:t>order by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66379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185C1-B2D0-EC6E-CF37-96E657311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A2C6A-B43D-D05D-8CD5-6A02F931CC53}"/>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522A37-DB56-A3E8-365E-F33862C3C22B}"/>
              </a:ext>
            </a:extLst>
          </p:cNvPr>
          <p:cNvSpPr>
            <a:spLocks noGrp="1"/>
          </p:cNvSpPr>
          <p:nvPr>
            <p:ph idx="1"/>
          </p:nvPr>
        </p:nvSpPr>
        <p:spPr>
          <a:xfrm>
            <a:off x="698537" y="4033999"/>
            <a:ext cx="7935902" cy="1639907"/>
          </a:xfrm>
        </p:spPr>
        <p:txBody>
          <a:bodyPr/>
          <a:lstStyle/>
          <a:p>
            <a:pPr marL="0" lvl="0" indent="0" defTabSz="914400" eaLnBrk="0" fontAlgn="base" hangingPunct="0">
              <a:spcBef>
                <a:spcPct val="0"/>
              </a:spcBef>
              <a:spcAft>
                <a:spcPct val="0"/>
              </a:spcAft>
              <a:buNone/>
            </a:pPr>
            <a:r>
              <a:rPr lang="en-US" sz="2400" dirty="0">
                <a:latin typeface="Times New Roman" panose="02020603050405020304" pitchFamily="18" charset="0"/>
                <a:cs typeface="Times New Roman" panose="02020603050405020304" pitchFamily="18" charset="0"/>
              </a:rPr>
              <a:t>Insights:</a:t>
            </a:r>
          </a:p>
          <a:p>
            <a:pPr marL="0" lvl="0" indent="0" defTabSz="914400" eaLnBrk="0" fontAlgn="base" hangingPunct="0">
              <a:spcBef>
                <a:spcPct val="0"/>
              </a:spcBef>
              <a:spcAft>
                <a:spcPct val="0"/>
              </a:spcAft>
              <a:buNone/>
            </a:pPr>
            <a:r>
              <a:rPr lang="en-US" sz="1800" dirty="0">
                <a:latin typeface="Times New Roman" panose="02020603050405020304" pitchFamily="18" charset="0"/>
                <a:cs typeface="Times New Roman" panose="02020603050405020304" pitchFamily="18" charset="0"/>
              </a:rPr>
              <a:t>1. </a:t>
            </a:r>
            <a:r>
              <a:rPr lang="en-US" altLang="en-US" sz="1800" dirty="0">
                <a:latin typeface="Times New Roman" panose="02020603050405020304" pitchFamily="18" charset="0"/>
                <a:cs typeface="Times New Roman" panose="02020603050405020304" pitchFamily="18" charset="0"/>
              </a:rPr>
              <a:t>Most unique products are concentrated in Notebooks and Accessories, showing these as the company’s strongest segments.</a:t>
            </a:r>
          </a:p>
          <a:p>
            <a:pPr marL="0" lvl="0" indent="0" defTabSz="91440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2. Networking and Storage have very few products, highlighting limited focus in these areas.</a:t>
            </a:r>
          </a:p>
          <a:p>
            <a:pPr marL="0" indent="0">
              <a:buNone/>
            </a:pP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CF63EFE-07B9-DFB7-793C-9EA97AD74583}"/>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8A58F550-9074-45E9-41A9-E67117161065}"/>
              </a:ext>
            </a:extLst>
          </p:cNvPr>
          <p:cNvPicPr>
            <a:picLocks noChangeAspect="1"/>
          </p:cNvPicPr>
          <p:nvPr/>
        </p:nvPicPr>
        <p:blipFill>
          <a:blip r:embed="rId2"/>
          <a:stretch>
            <a:fillRect/>
          </a:stretch>
        </p:blipFill>
        <p:spPr>
          <a:xfrm>
            <a:off x="698537" y="1233014"/>
            <a:ext cx="3116509" cy="2415485"/>
          </a:xfrm>
          <a:prstGeom prst="rect">
            <a:avLst/>
          </a:prstGeom>
        </p:spPr>
      </p:pic>
      <p:pic>
        <p:nvPicPr>
          <p:cNvPr id="12" name="Picture 11">
            <a:extLst>
              <a:ext uri="{FF2B5EF4-FFF2-40B4-BE49-F238E27FC236}">
                <a16:creationId xmlns:a16="http://schemas.microsoft.com/office/drawing/2014/main" id="{5DB78BB2-988C-D054-85FA-550020C35BA9}"/>
              </a:ext>
            </a:extLst>
          </p:cNvPr>
          <p:cNvPicPr>
            <a:picLocks noChangeAspect="1"/>
          </p:cNvPicPr>
          <p:nvPr/>
        </p:nvPicPr>
        <p:blipFill>
          <a:blip r:embed="rId3"/>
          <a:stretch>
            <a:fillRect/>
          </a:stretch>
        </p:blipFill>
        <p:spPr>
          <a:xfrm>
            <a:off x="4723036" y="1184044"/>
            <a:ext cx="3639392" cy="2515821"/>
          </a:xfrm>
          <a:prstGeom prst="rect">
            <a:avLst/>
          </a:prstGeom>
        </p:spPr>
      </p:pic>
    </p:spTree>
    <p:extLst>
      <p:ext uri="{BB962C8B-B14F-4D97-AF65-F5344CB8AC3E}">
        <p14:creationId xmlns:p14="http://schemas.microsoft.com/office/powerpoint/2010/main" val="1330057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2806</TotalTime>
  <Words>2073</Words>
  <Application>Microsoft Office PowerPoint</Application>
  <PresentationFormat>On-screen Show (4:3)</PresentationFormat>
  <Paragraphs>190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AtliQ Hardware – Ad-Hoc Insights</vt:lpstr>
      <vt:lpstr>Company Overview</vt:lpstr>
      <vt:lpstr>Objective</vt:lpstr>
      <vt:lpstr>Request 1</vt:lpstr>
      <vt:lpstr>Visual:</vt:lpstr>
      <vt:lpstr>Request 2</vt:lpstr>
      <vt:lpstr>Visual:</vt:lpstr>
      <vt:lpstr>Request 3</vt:lpstr>
      <vt:lpstr>Visual:</vt:lpstr>
      <vt:lpstr>Request 4</vt:lpstr>
      <vt:lpstr>Visual:</vt:lpstr>
      <vt:lpstr>Request 5</vt:lpstr>
      <vt:lpstr>PowerPoint Presentation</vt:lpstr>
      <vt:lpstr>Request 6</vt:lpstr>
      <vt:lpstr>Visual:</vt:lpstr>
      <vt:lpstr>Request 7</vt:lpstr>
      <vt:lpstr>Visual:</vt:lpstr>
      <vt:lpstr>Request 8</vt:lpstr>
      <vt:lpstr>Visual:</vt:lpstr>
      <vt:lpstr>Request 9</vt:lpstr>
      <vt:lpstr>Visual:</vt:lpstr>
      <vt:lpstr>Request 10</vt:lpstr>
      <vt:lpstr>PowerPoint Presentation</vt:lpstr>
      <vt:lpstr>Visual: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keywords/>
  <dc:description>generated using python-pptx</dc:description>
  <cp:lastModifiedBy>Hanan Saleem Baji</cp:lastModifiedBy>
  <cp:revision>6</cp:revision>
  <dcterms:created xsi:type="dcterms:W3CDTF">2013-01-27T09:14:16Z</dcterms:created>
  <dcterms:modified xsi:type="dcterms:W3CDTF">2025-08-29T17:58:19Z</dcterms:modified>
  <cp:category/>
</cp:coreProperties>
</file>