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Brygada 1918" pitchFamily="2" charset="0"/>
      <p:regular r:id="rId13"/>
    </p:embeddedFont>
    <p:embeddedFont>
      <p:font typeface="Brygada 1918 Semi Bold" pitchFamily="2"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B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6" d="100"/>
          <a:sy n="106"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983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C064"/>
          </a:solidFill>
          <a:ln/>
        </p:spPr>
      </p:sp>
      <p:sp>
        <p:nvSpPr>
          <p:cNvPr id="3" name="Shape 1"/>
          <p:cNvSpPr/>
          <p:nvPr/>
        </p:nvSpPr>
        <p:spPr>
          <a:xfrm>
            <a:off x="0" y="0"/>
            <a:ext cx="14630400" cy="8229600"/>
          </a:xfrm>
          <a:prstGeom prst="rect">
            <a:avLst/>
          </a:prstGeom>
          <a:solidFill>
            <a:srgbClr val="F6EBD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C064"/>
          </a:solidFill>
          <a:ln/>
        </p:spPr>
      </p:sp>
      <p:sp>
        <p:nvSpPr>
          <p:cNvPr id="3" name="Shape 1"/>
          <p:cNvSpPr/>
          <p:nvPr/>
        </p:nvSpPr>
        <p:spPr>
          <a:xfrm>
            <a:off x="0" y="0"/>
            <a:ext cx="14630400" cy="8229600"/>
          </a:xfrm>
          <a:prstGeom prst="rect">
            <a:avLst/>
          </a:prstGeom>
          <a:solidFill>
            <a:srgbClr val="F6EBD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C064"/>
          </a:solidFill>
          <a:ln/>
        </p:spPr>
      </p:sp>
      <p:sp>
        <p:nvSpPr>
          <p:cNvPr id="3" name="Shape 1"/>
          <p:cNvSpPr/>
          <p:nvPr/>
        </p:nvSpPr>
        <p:spPr>
          <a:xfrm>
            <a:off x="0" y="0"/>
            <a:ext cx="14630400" cy="8229600"/>
          </a:xfrm>
          <a:prstGeom prst="rect">
            <a:avLst/>
          </a:prstGeom>
          <a:solidFill>
            <a:srgbClr val="F6EBD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C064"/>
          </a:solidFill>
          <a:ln/>
        </p:spPr>
      </p:sp>
      <p:sp>
        <p:nvSpPr>
          <p:cNvPr id="3" name="Shape 1"/>
          <p:cNvSpPr/>
          <p:nvPr/>
        </p:nvSpPr>
        <p:spPr>
          <a:xfrm>
            <a:off x="0" y="0"/>
            <a:ext cx="14630400" cy="8229600"/>
          </a:xfrm>
          <a:prstGeom prst="rect">
            <a:avLst/>
          </a:prstGeom>
          <a:solidFill>
            <a:srgbClr val="F6EBD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C064"/>
          </a:solidFill>
          <a:ln/>
        </p:spPr>
      </p:sp>
      <p:sp>
        <p:nvSpPr>
          <p:cNvPr id="3" name="Shape 1"/>
          <p:cNvSpPr/>
          <p:nvPr/>
        </p:nvSpPr>
        <p:spPr>
          <a:xfrm>
            <a:off x="0" y="0"/>
            <a:ext cx="14630400" cy="8229600"/>
          </a:xfrm>
          <a:prstGeom prst="rect">
            <a:avLst/>
          </a:prstGeom>
          <a:solidFill>
            <a:srgbClr val="F6EBD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C064"/>
          </a:solidFill>
          <a:ln/>
        </p:spPr>
      </p:sp>
      <p:sp>
        <p:nvSpPr>
          <p:cNvPr id="3" name="Shape 1"/>
          <p:cNvSpPr/>
          <p:nvPr/>
        </p:nvSpPr>
        <p:spPr>
          <a:xfrm>
            <a:off x="0" y="0"/>
            <a:ext cx="14630400" cy="8229600"/>
          </a:xfrm>
          <a:prstGeom prst="rect">
            <a:avLst/>
          </a:prstGeom>
          <a:solidFill>
            <a:srgbClr val="F6EBD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C064"/>
          </a:solidFill>
          <a:ln/>
        </p:spPr>
      </p:sp>
      <p:sp>
        <p:nvSpPr>
          <p:cNvPr id="3" name="Shape 1"/>
          <p:cNvSpPr/>
          <p:nvPr/>
        </p:nvSpPr>
        <p:spPr>
          <a:xfrm>
            <a:off x="0" y="0"/>
            <a:ext cx="14630400" cy="8229600"/>
          </a:xfrm>
          <a:prstGeom prst="rect">
            <a:avLst/>
          </a:prstGeom>
          <a:solidFill>
            <a:srgbClr val="F6EBD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C064"/>
          </a:solidFill>
          <a:ln/>
        </p:spPr>
      </p:sp>
      <p:sp>
        <p:nvSpPr>
          <p:cNvPr id="3" name="Shape 1"/>
          <p:cNvSpPr/>
          <p:nvPr/>
        </p:nvSpPr>
        <p:spPr>
          <a:xfrm>
            <a:off x="0" y="0"/>
            <a:ext cx="14630400" cy="8229600"/>
          </a:xfrm>
          <a:prstGeom prst="rect">
            <a:avLst/>
          </a:prstGeom>
          <a:solidFill>
            <a:srgbClr val="F6EBD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C064"/>
          </a:solidFill>
          <a:ln/>
        </p:spPr>
      </p:sp>
      <p:sp>
        <p:nvSpPr>
          <p:cNvPr id="3" name="Shape 1"/>
          <p:cNvSpPr/>
          <p:nvPr/>
        </p:nvSpPr>
        <p:spPr>
          <a:xfrm>
            <a:off x="0" y="0"/>
            <a:ext cx="14630400" cy="8229600"/>
          </a:xfrm>
          <a:prstGeom prst="rect">
            <a:avLst/>
          </a:prstGeom>
          <a:solidFill>
            <a:srgbClr val="F6EBD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C064"/>
          </a:solidFill>
          <a:ln/>
        </p:spPr>
      </p:sp>
      <p:sp>
        <p:nvSpPr>
          <p:cNvPr id="3" name="Shape 1"/>
          <p:cNvSpPr/>
          <p:nvPr/>
        </p:nvSpPr>
        <p:spPr>
          <a:xfrm>
            <a:off x="0" y="0"/>
            <a:ext cx="14630400" cy="8229600"/>
          </a:xfrm>
          <a:prstGeom prst="rect">
            <a:avLst/>
          </a:prstGeom>
          <a:solidFill>
            <a:srgbClr val="F6EBD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479846" y="3760351"/>
            <a:ext cx="5670590" cy="708779"/>
          </a:xfrm>
          <a:prstGeom prst="rect">
            <a:avLst/>
          </a:prstGeom>
          <a:noFill/>
          <a:ln/>
        </p:spPr>
        <p:txBody>
          <a:bodyPr wrap="none" lIns="0" tIns="0" rIns="0" bIns="0" rtlCol="0" anchor="t"/>
          <a:lstStyle/>
          <a:p>
            <a:pPr marL="0" indent="0" algn="ctr">
              <a:lnSpc>
                <a:spcPts val="5550"/>
              </a:lnSpc>
              <a:buNone/>
            </a:pPr>
            <a:r>
              <a:rPr lang="en-US" sz="4450" b="1" dirty="0">
                <a:solidFill>
                  <a:srgbClr val="403011"/>
                </a:solidFill>
                <a:latin typeface="Brygada 1918 Semi Bold" pitchFamily="34" charset="0"/>
                <a:ea typeface="Brygada 1918 Semi Bold" pitchFamily="34" charset="-122"/>
                <a:cs typeface="Brygada 1918 Semi Bold" pitchFamily="34" charset="-120"/>
              </a:rPr>
              <a:t>UHMT1012  GROUP 2</a:t>
            </a:r>
            <a:endParaRPr lang="en-US" sz="4450" dirty="0"/>
          </a:p>
        </p:txBody>
      </p:sp>
      <p:sp>
        <p:nvSpPr>
          <p:cNvPr id="3" name="Rectangle 2">
            <a:extLst>
              <a:ext uri="{FF2B5EF4-FFF2-40B4-BE49-F238E27FC236}">
                <a16:creationId xmlns:a16="http://schemas.microsoft.com/office/drawing/2014/main" id="{7EDBB3EE-3EE7-7013-C306-03CE5D77ECD2}"/>
              </a:ext>
            </a:extLst>
          </p:cNvPr>
          <p:cNvSpPr/>
          <p:nvPr/>
        </p:nvSpPr>
        <p:spPr>
          <a:xfrm>
            <a:off x="12849726" y="7736305"/>
            <a:ext cx="1684421" cy="409074"/>
          </a:xfrm>
          <a:prstGeom prst="rect">
            <a:avLst/>
          </a:prstGeom>
          <a:solidFill>
            <a:srgbClr val="F6EB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3080028"/>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403011"/>
                </a:solidFill>
                <a:latin typeface="Brygada 1918 Semi Bold" pitchFamily="34" charset="0"/>
                <a:ea typeface="Brygada 1918 Semi Bold" pitchFamily="34" charset="-122"/>
                <a:cs typeface="Brygada 1918 Semi Bold" pitchFamily="34" charset="-120"/>
              </a:rPr>
              <a:t>References</a:t>
            </a:r>
            <a:endParaRPr lang="en-US" sz="4450" dirty="0"/>
          </a:p>
        </p:txBody>
      </p:sp>
      <p:sp>
        <p:nvSpPr>
          <p:cNvPr id="3" name="Text 1"/>
          <p:cNvSpPr/>
          <p:nvPr/>
        </p:nvSpPr>
        <p:spPr>
          <a:xfrm>
            <a:off x="793790" y="4242435"/>
            <a:ext cx="13042821" cy="907018"/>
          </a:xfrm>
          <a:prstGeom prst="rect">
            <a:avLst/>
          </a:prstGeom>
          <a:noFill/>
          <a:ln/>
        </p:spPr>
        <p:txBody>
          <a:bodyPr wrap="square" lIns="0" tIns="0" rIns="0" bIns="0" rtlCol="0" anchor="t"/>
          <a:lstStyle/>
          <a:p>
            <a:pPr marL="0" indent="0" algn="l">
              <a:lnSpc>
                <a:spcPts val="3550"/>
              </a:lnSpc>
              <a:buNone/>
            </a:pPr>
            <a:r>
              <a:rPr lang="en-US" sz="2200" dirty="0">
                <a:solidFill>
                  <a:srgbClr val="403011"/>
                </a:solidFill>
                <a:latin typeface="Brygada 1918" pitchFamily="34" charset="0"/>
                <a:ea typeface="Brygada 1918" pitchFamily="34" charset="-122"/>
                <a:cs typeface="Brygada 1918" pitchFamily="34" charset="-120"/>
              </a:rPr>
              <a:t>World Economic Forum, Deloitte, McKinsey &amp; Company, NACE, Journal of Applied Psychology, Journal of Vocational Behavior.</a:t>
            </a:r>
            <a:endParaRPr lang="en-US" sz="2200" dirty="0"/>
          </a:p>
        </p:txBody>
      </p:sp>
      <p:sp>
        <p:nvSpPr>
          <p:cNvPr id="4" name="Rectangle 3">
            <a:extLst>
              <a:ext uri="{FF2B5EF4-FFF2-40B4-BE49-F238E27FC236}">
                <a16:creationId xmlns:a16="http://schemas.microsoft.com/office/drawing/2014/main" id="{E3C1477E-BD79-E3F5-71F1-DBF56B8AB069}"/>
              </a:ext>
            </a:extLst>
          </p:cNvPr>
          <p:cNvSpPr/>
          <p:nvPr/>
        </p:nvSpPr>
        <p:spPr>
          <a:xfrm>
            <a:off x="12849726" y="7736305"/>
            <a:ext cx="1684421" cy="409074"/>
          </a:xfrm>
          <a:prstGeom prst="rect">
            <a:avLst/>
          </a:prstGeom>
          <a:solidFill>
            <a:srgbClr val="F6EB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2155746"/>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403011"/>
                </a:solidFill>
                <a:latin typeface="Brygada 1918 Semi Bold" pitchFamily="34" charset="0"/>
                <a:ea typeface="Brygada 1918 Semi Bold" pitchFamily="34" charset="-122"/>
                <a:cs typeface="Brygada 1918 Semi Bold" pitchFamily="34" charset="-120"/>
              </a:rPr>
              <a:t>The Adaptable Graduate: Your Guide to Future Success</a:t>
            </a:r>
            <a:endParaRPr lang="en-US" sz="4450" dirty="0"/>
          </a:p>
        </p:txBody>
      </p:sp>
      <p:sp>
        <p:nvSpPr>
          <p:cNvPr id="4" name="Text 1"/>
          <p:cNvSpPr/>
          <p:nvPr/>
        </p:nvSpPr>
        <p:spPr>
          <a:xfrm>
            <a:off x="793790" y="4622244"/>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403011"/>
                </a:solidFill>
                <a:latin typeface="Brygada 1918" pitchFamily="34" charset="0"/>
                <a:ea typeface="Brygada 1918" pitchFamily="34" charset="-122"/>
                <a:cs typeface="Brygada 1918" pitchFamily="34" charset="-120"/>
              </a:rPr>
              <a:t>Welcome to The Adaptable Graduate, our latest issue created for future professionals. In this edition, we explore adaptability.  a key skill that helps you handle change, grow with challenges, and stay ready for whatever comes next.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2470309" y="2181344"/>
            <a:ext cx="9689663" cy="708779"/>
          </a:xfrm>
          <a:prstGeom prst="rect">
            <a:avLst/>
          </a:prstGeom>
          <a:noFill/>
          <a:ln/>
        </p:spPr>
        <p:txBody>
          <a:bodyPr wrap="none" lIns="0" tIns="0" rIns="0" bIns="0" rtlCol="0" anchor="t"/>
          <a:lstStyle/>
          <a:p>
            <a:pPr marL="0" indent="0" algn="ctr">
              <a:lnSpc>
                <a:spcPts val="5550"/>
              </a:lnSpc>
              <a:buNone/>
            </a:pPr>
            <a:r>
              <a:rPr lang="en-US" sz="4450" dirty="0">
                <a:solidFill>
                  <a:srgbClr val="403011"/>
                </a:solidFill>
                <a:latin typeface="Brygada 1918 Semi Bold" pitchFamily="34" charset="0"/>
                <a:ea typeface="Brygada 1918 Semi Bold" pitchFamily="34" charset="-122"/>
                <a:cs typeface="Brygada 1918 Semi Bold" pitchFamily="34" charset="-120"/>
              </a:rPr>
              <a:t> Why Adaptability is Non-Negotiable</a:t>
            </a:r>
            <a:endParaRPr lang="en-US" sz="4450" dirty="0"/>
          </a:p>
        </p:txBody>
      </p:sp>
      <p:sp>
        <p:nvSpPr>
          <p:cNvPr id="3" name="Text 1"/>
          <p:cNvSpPr/>
          <p:nvPr/>
        </p:nvSpPr>
        <p:spPr>
          <a:xfrm>
            <a:off x="793790" y="345709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3011"/>
                </a:solidFill>
                <a:latin typeface="Brygada 1918 Semi Bold" pitchFamily="34" charset="0"/>
                <a:ea typeface="Brygada 1918 Semi Bold" pitchFamily="34" charset="-122"/>
                <a:cs typeface="Brygada 1918 Semi Bold" pitchFamily="34" charset="-120"/>
              </a:rPr>
              <a:t>Rapid Job Evolution</a:t>
            </a:r>
            <a:endParaRPr lang="en-US" sz="2200" dirty="0"/>
          </a:p>
        </p:txBody>
      </p:sp>
      <p:sp>
        <p:nvSpPr>
          <p:cNvPr id="4" name="Text 2"/>
          <p:cNvSpPr/>
          <p:nvPr/>
        </p:nvSpPr>
        <p:spPr>
          <a:xfrm>
            <a:off x="793790" y="4038243"/>
            <a:ext cx="2845594" cy="1451610"/>
          </a:xfrm>
          <a:prstGeom prst="rect">
            <a:avLst/>
          </a:prstGeom>
          <a:noFill/>
          <a:ln/>
        </p:spPr>
        <p:txBody>
          <a:bodyPr wrap="square" lIns="0" tIns="0" rIns="0" bIns="0" rtlCol="0" anchor="t"/>
          <a:lstStyle/>
          <a:p>
            <a:pPr marL="0" indent="0" algn="l">
              <a:lnSpc>
                <a:spcPts val="2850"/>
              </a:lnSpc>
              <a:buNone/>
            </a:pPr>
            <a:r>
              <a:rPr lang="en-US" sz="1750" dirty="0">
                <a:solidFill>
                  <a:srgbClr val="403011"/>
                </a:solidFill>
                <a:latin typeface="Brygada 1918" pitchFamily="34" charset="0"/>
                <a:ea typeface="Brygada 1918" pitchFamily="34" charset="-122"/>
                <a:cs typeface="Brygada 1918" pitchFamily="34" charset="-120"/>
              </a:rPr>
              <a:t>65% of today's primary students will work in jobs not yet existing (World Economic Forum, 2016).</a:t>
            </a:r>
            <a:endParaRPr lang="en-US" sz="1750" dirty="0"/>
          </a:p>
        </p:txBody>
      </p:sp>
      <p:sp>
        <p:nvSpPr>
          <p:cNvPr id="5" name="Text 3"/>
          <p:cNvSpPr/>
          <p:nvPr/>
        </p:nvSpPr>
        <p:spPr>
          <a:xfrm>
            <a:off x="4200406" y="3457099"/>
            <a:ext cx="2845594" cy="708660"/>
          </a:xfrm>
          <a:prstGeom prst="rect">
            <a:avLst/>
          </a:prstGeom>
          <a:noFill/>
          <a:ln/>
        </p:spPr>
        <p:txBody>
          <a:bodyPr wrap="square" lIns="0" tIns="0" rIns="0" bIns="0" rtlCol="0" anchor="t"/>
          <a:lstStyle/>
          <a:p>
            <a:pPr marL="0" indent="0" algn="l">
              <a:lnSpc>
                <a:spcPts val="2750"/>
              </a:lnSpc>
              <a:buNone/>
            </a:pPr>
            <a:r>
              <a:rPr lang="en-US" sz="2200" dirty="0">
                <a:solidFill>
                  <a:srgbClr val="403011"/>
                </a:solidFill>
                <a:latin typeface="Brygada 1918 Semi Bold" pitchFamily="34" charset="0"/>
                <a:ea typeface="Brygada 1918 Semi Bold" pitchFamily="34" charset="-122"/>
                <a:cs typeface="Brygada 1918 Semi Bold" pitchFamily="34" charset="-120"/>
              </a:rPr>
              <a:t>Automation &amp; AI Impact</a:t>
            </a:r>
            <a:endParaRPr lang="en-US" sz="2200" dirty="0"/>
          </a:p>
        </p:txBody>
      </p:sp>
      <p:sp>
        <p:nvSpPr>
          <p:cNvPr id="6" name="Text 4"/>
          <p:cNvSpPr/>
          <p:nvPr/>
        </p:nvSpPr>
        <p:spPr>
          <a:xfrm>
            <a:off x="4200406" y="4392573"/>
            <a:ext cx="2845594" cy="1451610"/>
          </a:xfrm>
          <a:prstGeom prst="rect">
            <a:avLst/>
          </a:prstGeom>
          <a:noFill/>
          <a:ln/>
        </p:spPr>
        <p:txBody>
          <a:bodyPr wrap="square" lIns="0" tIns="0" rIns="0" bIns="0" rtlCol="0" anchor="t"/>
          <a:lstStyle/>
          <a:p>
            <a:pPr marL="0" indent="0" algn="l">
              <a:lnSpc>
                <a:spcPts val="2850"/>
              </a:lnSpc>
              <a:buNone/>
            </a:pPr>
            <a:r>
              <a:rPr lang="en-US" sz="1750" dirty="0">
                <a:solidFill>
                  <a:srgbClr val="403011"/>
                </a:solidFill>
                <a:latin typeface="Brygada 1918" pitchFamily="34" charset="0"/>
                <a:ea typeface="Brygada 1918" pitchFamily="34" charset="-122"/>
                <a:cs typeface="Brygada 1918" pitchFamily="34" charset="-120"/>
              </a:rPr>
              <a:t>85M jobs displaced by 2025; 97M new roles created (WEF Future of Jobs Report 2020).</a:t>
            </a:r>
            <a:endParaRPr lang="en-US" sz="1750" dirty="0"/>
          </a:p>
        </p:txBody>
      </p:sp>
      <p:sp>
        <p:nvSpPr>
          <p:cNvPr id="7" name="Text 5"/>
          <p:cNvSpPr/>
          <p:nvPr/>
        </p:nvSpPr>
        <p:spPr>
          <a:xfrm>
            <a:off x="7607022" y="345709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3011"/>
                </a:solidFill>
                <a:latin typeface="Brygada 1918 Semi Bold" pitchFamily="34" charset="0"/>
                <a:ea typeface="Brygada 1918 Semi Bold" pitchFamily="34" charset="-122"/>
                <a:cs typeface="Brygada 1918 Semi Bold" pitchFamily="34" charset="-120"/>
              </a:rPr>
              <a:t>Constant Disruption</a:t>
            </a:r>
            <a:endParaRPr lang="en-US" sz="2200" dirty="0"/>
          </a:p>
        </p:txBody>
      </p:sp>
      <p:sp>
        <p:nvSpPr>
          <p:cNvPr id="8" name="Text 6"/>
          <p:cNvSpPr/>
          <p:nvPr/>
        </p:nvSpPr>
        <p:spPr>
          <a:xfrm>
            <a:off x="7607022" y="4038243"/>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403011"/>
                </a:solidFill>
                <a:latin typeface="Brygada 1918" pitchFamily="34" charset="0"/>
                <a:ea typeface="Brygada 1918" pitchFamily="34" charset="-122"/>
                <a:cs typeface="Brygada 1918" pitchFamily="34" charset="-120"/>
              </a:rPr>
              <a:t>70% of organizations faced significant disruption (Deloitte, 2023).</a:t>
            </a:r>
            <a:endParaRPr lang="en-US" sz="1750" dirty="0"/>
          </a:p>
        </p:txBody>
      </p:sp>
      <p:sp>
        <p:nvSpPr>
          <p:cNvPr id="9" name="Text 7"/>
          <p:cNvSpPr/>
          <p:nvPr/>
        </p:nvSpPr>
        <p:spPr>
          <a:xfrm>
            <a:off x="11013638" y="345709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3011"/>
                </a:solidFill>
                <a:latin typeface="Brygada 1918 Semi Bold" pitchFamily="34" charset="0"/>
                <a:ea typeface="Brygada 1918 Semi Bold" pitchFamily="34" charset="-122"/>
                <a:cs typeface="Brygada 1918 Semi Bold" pitchFamily="34" charset="-120"/>
              </a:rPr>
              <a:t>Shorter Job Tenures</a:t>
            </a:r>
            <a:endParaRPr lang="en-US" sz="2200" dirty="0"/>
          </a:p>
        </p:txBody>
      </p:sp>
      <p:sp>
        <p:nvSpPr>
          <p:cNvPr id="10" name="Text 8"/>
          <p:cNvSpPr/>
          <p:nvPr/>
        </p:nvSpPr>
        <p:spPr>
          <a:xfrm>
            <a:off x="11013638" y="4038243"/>
            <a:ext cx="2845594" cy="1451610"/>
          </a:xfrm>
          <a:prstGeom prst="rect">
            <a:avLst/>
          </a:prstGeom>
          <a:noFill/>
          <a:ln/>
        </p:spPr>
        <p:txBody>
          <a:bodyPr wrap="square" lIns="0" tIns="0" rIns="0" bIns="0" rtlCol="0" anchor="t"/>
          <a:lstStyle/>
          <a:p>
            <a:pPr marL="0" indent="0" algn="l">
              <a:lnSpc>
                <a:spcPts val="2850"/>
              </a:lnSpc>
              <a:buNone/>
            </a:pPr>
            <a:r>
              <a:rPr lang="en-US" sz="1750" dirty="0">
                <a:solidFill>
                  <a:srgbClr val="403011"/>
                </a:solidFill>
                <a:latin typeface="Brygada 1918" pitchFamily="34" charset="0"/>
                <a:ea typeface="Brygada 1918" pitchFamily="34" charset="-122"/>
                <a:cs typeface="Brygada 1918" pitchFamily="34" charset="-120"/>
              </a:rPr>
              <a:t>Average US job tenure: 4.1 years (BLS, 2024), requiring frequent transitions.</a:t>
            </a:r>
            <a:endParaRPr lang="en-US" sz="1750" dirty="0"/>
          </a:p>
        </p:txBody>
      </p:sp>
      <p:sp>
        <p:nvSpPr>
          <p:cNvPr id="11" name="Rectangle 10">
            <a:extLst>
              <a:ext uri="{FF2B5EF4-FFF2-40B4-BE49-F238E27FC236}">
                <a16:creationId xmlns:a16="http://schemas.microsoft.com/office/drawing/2014/main" id="{59408236-0E1F-C0DE-80A8-46B1C392945D}"/>
              </a:ext>
            </a:extLst>
          </p:cNvPr>
          <p:cNvSpPr/>
          <p:nvPr/>
        </p:nvSpPr>
        <p:spPr>
          <a:xfrm>
            <a:off x="12849726" y="7736305"/>
            <a:ext cx="1684421" cy="409074"/>
          </a:xfrm>
          <a:prstGeom prst="rect">
            <a:avLst/>
          </a:prstGeom>
          <a:solidFill>
            <a:srgbClr val="F6EB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32196"/>
          </a:xfrm>
          <a:prstGeom prst="rect">
            <a:avLst/>
          </a:prstGeom>
        </p:spPr>
      </p:pic>
      <p:sp>
        <p:nvSpPr>
          <p:cNvPr id="3" name="Text 0"/>
          <p:cNvSpPr/>
          <p:nvPr/>
        </p:nvSpPr>
        <p:spPr>
          <a:xfrm>
            <a:off x="621863" y="2710339"/>
            <a:ext cx="11688842" cy="555188"/>
          </a:xfrm>
          <a:prstGeom prst="rect">
            <a:avLst/>
          </a:prstGeom>
          <a:noFill/>
          <a:ln/>
        </p:spPr>
        <p:txBody>
          <a:bodyPr wrap="none" lIns="0" tIns="0" rIns="0" bIns="0" rtlCol="0" anchor="t"/>
          <a:lstStyle/>
          <a:p>
            <a:pPr marL="0" indent="0" algn="l">
              <a:lnSpc>
                <a:spcPts val="4350"/>
              </a:lnSpc>
              <a:buNone/>
            </a:pPr>
            <a:r>
              <a:rPr lang="en-US" sz="3450" dirty="0">
                <a:solidFill>
                  <a:srgbClr val="403011"/>
                </a:solidFill>
                <a:latin typeface="Brygada 1918 Semi Bold" pitchFamily="34" charset="0"/>
                <a:ea typeface="Brygada 1918 Semi Bold" pitchFamily="34" charset="-122"/>
                <a:cs typeface="Brygada 1918 Semi Bold" pitchFamily="34" charset="-120"/>
              </a:rPr>
              <a:t>What is Adaptability? Beyond Just "Going with the Flow"</a:t>
            </a:r>
            <a:endParaRPr lang="en-US" sz="3450" dirty="0"/>
          </a:p>
        </p:txBody>
      </p:sp>
      <p:pic>
        <p:nvPicPr>
          <p:cNvPr id="4" name="Image 1" descr="preencoded.png"/>
          <p:cNvPicPr>
            <a:picLocks noChangeAspect="1"/>
          </p:cNvPicPr>
          <p:nvPr/>
        </p:nvPicPr>
        <p:blipFill>
          <a:blip r:embed="rId4"/>
          <a:stretch>
            <a:fillRect/>
          </a:stretch>
        </p:blipFill>
        <p:spPr>
          <a:xfrm>
            <a:off x="621863" y="3531989"/>
            <a:ext cx="888444" cy="1307902"/>
          </a:xfrm>
          <a:prstGeom prst="rect">
            <a:avLst/>
          </a:prstGeom>
        </p:spPr>
      </p:pic>
      <p:sp>
        <p:nvSpPr>
          <p:cNvPr id="5" name="Text 1"/>
          <p:cNvSpPr/>
          <p:nvPr/>
        </p:nvSpPr>
        <p:spPr>
          <a:xfrm>
            <a:off x="1687949" y="3709630"/>
            <a:ext cx="2221230" cy="277654"/>
          </a:xfrm>
          <a:prstGeom prst="rect">
            <a:avLst/>
          </a:prstGeom>
          <a:noFill/>
          <a:ln/>
        </p:spPr>
        <p:txBody>
          <a:bodyPr wrap="none" lIns="0" tIns="0" rIns="0" bIns="0" rtlCol="0" anchor="t"/>
          <a:lstStyle/>
          <a:p>
            <a:pPr marL="0" indent="0" algn="l">
              <a:lnSpc>
                <a:spcPts val="2150"/>
              </a:lnSpc>
              <a:buNone/>
            </a:pPr>
            <a:r>
              <a:rPr lang="en-US" sz="1700" dirty="0">
                <a:solidFill>
                  <a:srgbClr val="403011"/>
                </a:solidFill>
                <a:latin typeface="Brygada 1918 Semi Bold" pitchFamily="34" charset="0"/>
                <a:ea typeface="Brygada 1918 Semi Bold" pitchFamily="34" charset="-122"/>
                <a:cs typeface="Brygada 1918 Semi Bold" pitchFamily="34" charset="-120"/>
              </a:rPr>
              <a:t>Cognitive Flexibility</a:t>
            </a:r>
            <a:endParaRPr lang="en-US" sz="1700" dirty="0"/>
          </a:p>
        </p:txBody>
      </p:sp>
      <p:sp>
        <p:nvSpPr>
          <p:cNvPr id="6" name="Text 2"/>
          <p:cNvSpPr/>
          <p:nvPr/>
        </p:nvSpPr>
        <p:spPr>
          <a:xfrm>
            <a:off x="1687949" y="4093845"/>
            <a:ext cx="12320587" cy="568404"/>
          </a:xfrm>
          <a:prstGeom prst="rect">
            <a:avLst/>
          </a:prstGeom>
          <a:noFill/>
          <a:ln/>
        </p:spPr>
        <p:txBody>
          <a:bodyPr wrap="square" lIns="0" tIns="0" rIns="0" bIns="0" rtlCol="0" anchor="t"/>
          <a:lstStyle/>
          <a:p>
            <a:pPr marL="0" indent="0" algn="l">
              <a:lnSpc>
                <a:spcPts val="2200"/>
              </a:lnSpc>
              <a:buNone/>
            </a:pPr>
            <a:r>
              <a:rPr lang="en-US" sz="1350" dirty="0">
                <a:solidFill>
                  <a:srgbClr val="403011"/>
                </a:solidFill>
                <a:latin typeface="Brygada 1918" pitchFamily="34" charset="0"/>
                <a:ea typeface="Brygada 1918" pitchFamily="34" charset="-122"/>
                <a:cs typeface="Brygada 1918" pitchFamily="34" charset="-120"/>
              </a:rPr>
              <a:t>The ability to switch your thinking and adapt to new situations or information. It helps you solve problems, learn quickly, and handle change with ease.</a:t>
            </a:r>
            <a:endParaRPr lang="en-US" sz="1350" dirty="0"/>
          </a:p>
        </p:txBody>
      </p:sp>
      <p:pic>
        <p:nvPicPr>
          <p:cNvPr id="7" name="Image 2" descr="preencoded.png"/>
          <p:cNvPicPr>
            <a:picLocks noChangeAspect="1"/>
          </p:cNvPicPr>
          <p:nvPr/>
        </p:nvPicPr>
        <p:blipFill>
          <a:blip r:embed="rId5"/>
          <a:stretch>
            <a:fillRect/>
          </a:stretch>
        </p:blipFill>
        <p:spPr>
          <a:xfrm>
            <a:off x="621863" y="4839891"/>
            <a:ext cx="888444" cy="1066086"/>
          </a:xfrm>
          <a:prstGeom prst="rect">
            <a:avLst/>
          </a:prstGeom>
        </p:spPr>
      </p:pic>
      <p:sp>
        <p:nvSpPr>
          <p:cNvPr id="8" name="Text 3"/>
          <p:cNvSpPr/>
          <p:nvPr/>
        </p:nvSpPr>
        <p:spPr>
          <a:xfrm>
            <a:off x="1687949" y="5017532"/>
            <a:ext cx="2221230" cy="277654"/>
          </a:xfrm>
          <a:prstGeom prst="rect">
            <a:avLst/>
          </a:prstGeom>
          <a:noFill/>
          <a:ln/>
        </p:spPr>
        <p:txBody>
          <a:bodyPr wrap="none" lIns="0" tIns="0" rIns="0" bIns="0" rtlCol="0" anchor="t"/>
          <a:lstStyle/>
          <a:p>
            <a:pPr marL="0" indent="0" algn="l">
              <a:lnSpc>
                <a:spcPts val="2150"/>
              </a:lnSpc>
              <a:buNone/>
            </a:pPr>
            <a:r>
              <a:rPr lang="en-US" sz="1700" dirty="0">
                <a:solidFill>
                  <a:srgbClr val="403011"/>
                </a:solidFill>
                <a:latin typeface="Brygada 1918 Semi Bold" pitchFamily="34" charset="0"/>
                <a:ea typeface="Brygada 1918 Semi Bold" pitchFamily="34" charset="-122"/>
                <a:cs typeface="Brygada 1918 Semi Bold" pitchFamily="34" charset="-120"/>
              </a:rPr>
              <a:t>Emotional Resilience</a:t>
            </a:r>
            <a:endParaRPr lang="en-US" sz="1700" dirty="0"/>
          </a:p>
        </p:txBody>
      </p:sp>
      <p:sp>
        <p:nvSpPr>
          <p:cNvPr id="9" name="Text 4"/>
          <p:cNvSpPr/>
          <p:nvPr/>
        </p:nvSpPr>
        <p:spPr>
          <a:xfrm>
            <a:off x="1687949" y="5401747"/>
            <a:ext cx="12320587" cy="284202"/>
          </a:xfrm>
          <a:prstGeom prst="rect">
            <a:avLst/>
          </a:prstGeom>
          <a:noFill/>
          <a:ln/>
        </p:spPr>
        <p:txBody>
          <a:bodyPr wrap="none" lIns="0" tIns="0" rIns="0" bIns="0" rtlCol="0" anchor="t"/>
          <a:lstStyle/>
          <a:p>
            <a:pPr marL="0" indent="0" algn="l">
              <a:lnSpc>
                <a:spcPts val="2200"/>
              </a:lnSpc>
              <a:buNone/>
            </a:pPr>
            <a:r>
              <a:rPr lang="en-US" sz="1350" dirty="0">
                <a:solidFill>
                  <a:srgbClr val="403011"/>
                </a:solidFill>
                <a:latin typeface="Brygada 1918" pitchFamily="34" charset="0"/>
                <a:ea typeface="Brygada 1918" pitchFamily="34" charset="-122"/>
                <a:cs typeface="Brygada 1918" pitchFamily="34" charset="-120"/>
              </a:rPr>
              <a:t>Ability to stay calm, strong, and positive during stress, setbacks, or change.</a:t>
            </a:r>
            <a:endParaRPr lang="en-US" sz="1350" dirty="0"/>
          </a:p>
        </p:txBody>
      </p:sp>
      <p:pic>
        <p:nvPicPr>
          <p:cNvPr id="10" name="Image 3" descr="preencoded.png"/>
          <p:cNvPicPr>
            <a:picLocks noChangeAspect="1"/>
          </p:cNvPicPr>
          <p:nvPr/>
        </p:nvPicPr>
        <p:blipFill>
          <a:blip r:embed="rId6"/>
          <a:stretch>
            <a:fillRect/>
          </a:stretch>
        </p:blipFill>
        <p:spPr>
          <a:xfrm>
            <a:off x="621863" y="5905976"/>
            <a:ext cx="888444" cy="1066086"/>
          </a:xfrm>
          <a:prstGeom prst="rect">
            <a:avLst/>
          </a:prstGeom>
        </p:spPr>
      </p:pic>
      <p:sp>
        <p:nvSpPr>
          <p:cNvPr id="11" name="Text 5"/>
          <p:cNvSpPr/>
          <p:nvPr/>
        </p:nvSpPr>
        <p:spPr>
          <a:xfrm>
            <a:off x="1687949" y="6083618"/>
            <a:ext cx="2221230" cy="277654"/>
          </a:xfrm>
          <a:prstGeom prst="rect">
            <a:avLst/>
          </a:prstGeom>
          <a:noFill/>
          <a:ln/>
        </p:spPr>
        <p:txBody>
          <a:bodyPr wrap="none" lIns="0" tIns="0" rIns="0" bIns="0" rtlCol="0" anchor="t"/>
          <a:lstStyle/>
          <a:p>
            <a:pPr marL="0" indent="0" algn="l">
              <a:lnSpc>
                <a:spcPts val="2150"/>
              </a:lnSpc>
              <a:buNone/>
            </a:pPr>
            <a:r>
              <a:rPr lang="en-US" sz="1700" dirty="0">
                <a:solidFill>
                  <a:srgbClr val="403011"/>
                </a:solidFill>
                <a:latin typeface="Brygada 1918 Semi Bold" pitchFamily="34" charset="0"/>
                <a:ea typeface="Brygada 1918 Semi Bold" pitchFamily="34" charset="-122"/>
                <a:cs typeface="Brygada 1918 Semi Bold" pitchFamily="34" charset="-120"/>
              </a:rPr>
              <a:t>Behavioral Agility</a:t>
            </a:r>
            <a:endParaRPr lang="en-US" sz="1700" dirty="0"/>
          </a:p>
        </p:txBody>
      </p:sp>
      <p:sp>
        <p:nvSpPr>
          <p:cNvPr id="12" name="Text 6"/>
          <p:cNvSpPr/>
          <p:nvPr/>
        </p:nvSpPr>
        <p:spPr>
          <a:xfrm>
            <a:off x="1687949" y="6467832"/>
            <a:ext cx="12320587" cy="284202"/>
          </a:xfrm>
          <a:prstGeom prst="rect">
            <a:avLst/>
          </a:prstGeom>
          <a:noFill/>
          <a:ln/>
        </p:spPr>
        <p:txBody>
          <a:bodyPr wrap="none" lIns="0" tIns="0" rIns="0" bIns="0" rtlCol="0" anchor="t"/>
          <a:lstStyle/>
          <a:p>
            <a:pPr marL="0" indent="0" algn="l">
              <a:lnSpc>
                <a:spcPts val="2200"/>
              </a:lnSpc>
              <a:buNone/>
            </a:pPr>
            <a:r>
              <a:rPr lang="en-US" sz="1350" dirty="0">
                <a:solidFill>
                  <a:srgbClr val="403011"/>
                </a:solidFill>
                <a:latin typeface="Brygada 1918" pitchFamily="34" charset="0"/>
                <a:ea typeface="Brygada 1918" pitchFamily="34" charset="-122"/>
                <a:cs typeface="Brygada 1918" pitchFamily="34" charset="-120"/>
              </a:rPr>
              <a:t>Adjusting your actions to suit different situations or people. It helps you respond quickly and effectively to change</a:t>
            </a:r>
            <a:endParaRPr lang="en-US" sz="1350" dirty="0"/>
          </a:p>
        </p:txBody>
      </p:sp>
      <p:sp>
        <p:nvSpPr>
          <p:cNvPr id="13" name="Text 7"/>
          <p:cNvSpPr/>
          <p:nvPr/>
        </p:nvSpPr>
        <p:spPr>
          <a:xfrm>
            <a:off x="621863" y="7171968"/>
            <a:ext cx="13386673" cy="568404"/>
          </a:xfrm>
          <a:prstGeom prst="rect">
            <a:avLst/>
          </a:prstGeom>
          <a:noFill/>
          <a:ln/>
        </p:spPr>
        <p:txBody>
          <a:bodyPr wrap="square" lIns="0" tIns="0" rIns="0" bIns="0" rtlCol="0" anchor="t"/>
          <a:lstStyle/>
          <a:p>
            <a:pPr marL="0" indent="0" algn="l">
              <a:lnSpc>
                <a:spcPts val="2200"/>
              </a:lnSpc>
              <a:buNone/>
            </a:pPr>
            <a:r>
              <a:rPr lang="en-US" sz="1350" dirty="0">
                <a:solidFill>
                  <a:srgbClr val="403011"/>
                </a:solidFill>
                <a:latin typeface="Brygada 1918" pitchFamily="34" charset="0"/>
                <a:ea typeface="Brygada 1918" pitchFamily="34" charset="-122"/>
                <a:cs typeface="Brygada 1918" pitchFamily="34" charset="-120"/>
              </a:rPr>
              <a:t>Adaptability is the capacity to adjust thoughts, behaviors, and emotions to new, changing situations (Ployhart &amp; Bliese, 2006). It's a proactive trait for navigating career ambiguity (Pulakos et al., 2000).</a:t>
            </a:r>
            <a:endParaRPr lang="en-US" sz="1350" dirty="0"/>
          </a:p>
        </p:txBody>
      </p:sp>
      <p:sp>
        <p:nvSpPr>
          <p:cNvPr id="14" name="Rectangle 13">
            <a:extLst>
              <a:ext uri="{FF2B5EF4-FFF2-40B4-BE49-F238E27FC236}">
                <a16:creationId xmlns:a16="http://schemas.microsoft.com/office/drawing/2014/main" id="{F7998740-74E7-D5AE-A469-4196208EA6BF}"/>
              </a:ext>
            </a:extLst>
          </p:cNvPr>
          <p:cNvSpPr/>
          <p:nvPr/>
        </p:nvSpPr>
        <p:spPr>
          <a:xfrm>
            <a:off x="12849726" y="7736305"/>
            <a:ext cx="1684421" cy="409074"/>
          </a:xfrm>
          <a:prstGeom prst="rect">
            <a:avLst/>
          </a:prstGeom>
          <a:solidFill>
            <a:srgbClr val="F6EB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81157" y="536377"/>
            <a:ext cx="13268087" cy="1216104"/>
          </a:xfrm>
          <a:prstGeom prst="rect">
            <a:avLst/>
          </a:prstGeom>
          <a:noFill/>
          <a:ln/>
        </p:spPr>
        <p:txBody>
          <a:bodyPr wrap="square" lIns="0" tIns="0" rIns="0" bIns="0" rtlCol="0" anchor="t"/>
          <a:lstStyle/>
          <a:p>
            <a:pPr marL="0" indent="0" algn="l">
              <a:lnSpc>
                <a:spcPts val="4750"/>
              </a:lnSpc>
              <a:buNone/>
            </a:pPr>
            <a:r>
              <a:rPr lang="en-US" sz="3800" dirty="0">
                <a:solidFill>
                  <a:srgbClr val="403011"/>
                </a:solidFill>
                <a:latin typeface="Brygada 1918 Semi Bold" pitchFamily="34" charset="0"/>
                <a:ea typeface="Brygada 1918 Semi Bold" pitchFamily="34" charset="-122"/>
                <a:cs typeface="Brygada 1918 Semi Bold" pitchFamily="34" charset="-120"/>
              </a:rPr>
              <a:t>The Adaptability Advantage: Tangible Benefits for Your Career</a:t>
            </a:r>
            <a:endParaRPr lang="en-US" sz="3800" dirty="0"/>
          </a:p>
        </p:txBody>
      </p:sp>
      <p:sp>
        <p:nvSpPr>
          <p:cNvPr id="3" name="Shape 1"/>
          <p:cNvSpPr/>
          <p:nvPr/>
        </p:nvSpPr>
        <p:spPr>
          <a:xfrm>
            <a:off x="681157" y="2141696"/>
            <a:ext cx="437793" cy="437793"/>
          </a:xfrm>
          <a:prstGeom prst="roundRect">
            <a:avLst>
              <a:gd name="adj" fmla="val 66682"/>
            </a:avLst>
          </a:prstGeom>
          <a:solidFill>
            <a:srgbClr val="626C3B"/>
          </a:solidFill>
          <a:ln w="7620">
            <a:solidFill>
              <a:srgbClr val="7B8554"/>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754082" y="2178129"/>
            <a:ext cx="291822" cy="364808"/>
          </a:xfrm>
          <a:prstGeom prst="rect">
            <a:avLst/>
          </a:prstGeom>
        </p:spPr>
      </p:pic>
      <p:sp>
        <p:nvSpPr>
          <p:cNvPr id="5" name="Text 2"/>
          <p:cNvSpPr/>
          <p:nvPr/>
        </p:nvSpPr>
        <p:spPr>
          <a:xfrm>
            <a:off x="1313498" y="2208490"/>
            <a:ext cx="3165991" cy="303967"/>
          </a:xfrm>
          <a:prstGeom prst="rect">
            <a:avLst/>
          </a:prstGeom>
          <a:noFill/>
          <a:ln/>
        </p:spPr>
        <p:txBody>
          <a:bodyPr wrap="none" lIns="0" tIns="0" rIns="0" bIns="0" rtlCol="0" anchor="t"/>
          <a:lstStyle/>
          <a:p>
            <a:pPr marL="0" indent="0" algn="l">
              <a:lnSpc>
                <a:spcPts val="2350"/>
              </a:lnSpc>
              <a:buNone/>
            </a:pPr>
            <a:r>
              <a:rPr lang="en-US" sz="1900" dirty="0">
                <a:solidFill>
                  <a:srgbClr val="403011"/>
                </a:solidFill>
                <a:latin typeface="Brygada 1918 Semi Bold" pitchFamily="34" charset="0"/>
                <a:ea typeface="Brygada 1918 Semi Bold" pitchFamily="34" charset="-122"/>
                <a:cs typeface="Brygada 1918 Semi Bold" pitchFamily="34" charset="-120"/>
              </a:rPr>
              <a:t>Enhanced Career Longevity</a:t>
            </a:r>
            <a:endParaRPr lang="en-US" sz="1900" dirty="0"/>
          </a:p>
        </p:txBody>
      </p:sp>
      <p:sp>
        <p:nvSpPr>
          <p:cNvPr id="6" name="Text 3"/>
          <p:cNvSpPr/>
          <p:nvPr/>
        </p:nvSpPr>
        <p:spPr>
          <a:xfrm>
            <a:off x="1313498" y="2629138"/>
            <a:ext cx="12635746" cy="311468"/>
          </a:xfrm>
          <a:prstGeom prst="rect">
            <a:avLst/>
          </a:prstGeom>
          <a:noFill/>
          <a:ln/>
        </p:spPr>
        <p:txBody>
          <a:bodyPr wrap="none" lIns="0" tIns="0" rIns="0" bIns="0" rtlCol="0" anchor="t"/>
          <a:lstStyle/>
          <a:p>
            <a:pPr marL="0" indent="0" algn="l">
              <a:lnSpc>
                <a:spcPts val="2450"/>
              </a:lnSpc>
              <a:buNone/>
            </a:pPr>
            <a:r>
              <a:rPr lang="en-US" sz="1500" dirty="0">
                <a:solidFill>
                  <a:srgbClr val="403011"/>
                </a:solidFill>
                <a:latin typeface="Brygada 1918" pitchFamily="34" charset="0"/>
                <a:ea typeface="Brygada 1918" pitchFamily="34" charset="-122"/>
                <a:cs typeface="Brygada 1918" pitchFamily="34" charset="-120"/>
              </a:rPr>
              <a:t>Twice more likely to remain employed through disruptions (McKinsey &amp; Company, 2021).</a:t>
            </a:r>
            <a:endParaRPr lang="en-US" sz="1500" dirty="0"/>
          </a:p>
        </p:txBody>
      </p:sp>
      <p:sp>
        <p:nvSpPr>
          <p:cNvPr id="7" name="Shape 4"/>
          <p:cNvSpPr/>
          <p:nvPr/>
        </p:nvSpPr>
        <p:spPr>
          <a:xfrm>
            <a:off x="681157" y="3329821"/>
            <a:ext cx="437793" cy="437793"/>
          </a:xfrm>
          <a:prstGeom prst="roundRect">
            <a:avLst>
              <a:gd name="adj" fmla="val 66682"/>
            </a:avLst>
          </a:prstGeom>
          <a:solidFill>
            <a:srgbClr val="83792E"/>
          </a:solidFill>
          <a:ln w="7620">
            <a:solidFill>
              <a:srgbClr val="9C9247"/>
            </a:solidFill>
            <a:prstDash val="solid"/>
          </a:ln>
        </p:spPr>
        <p:txBody>
          <a:bodyPr/>
          <a:lstStyle/>
          <a:p>
            <a:endParaRPr lang="en-US"/>
          </a:p>
        </p:txBody>
      </p:sp>
      <p:pic>
        <p:nvPicPr>
          <p:cNvPr id="8" name="Image 1" descr="preencoded.png"/>
          <p:cNvPicPr>
            <a:picLocks noChangeAspect="1"/>
          </p:cNvPicPr>
          <p:nvPr/>
        </p:nvPicPr>
        <p:blipFill>
          <a:blip r:embed="rId4"/>
          <a:stretch>
            <a:fillRect/>
          </a:stretch>
        </p:blipFill>
        <p:spPr>
          <a:xfrm>
            <a:off x="754082" y="3366254"/>
            <a:ext cx="291822" cy="364808"/>
          </a:xfrm>
          <a:prstGeom prst="rect">
            <a:avLst/>
          </a:prstGeom>
        </p:spPr>
      </p:pic>
      <p:sp>
        <p:nvSpPr>
          <p:cNvPr id="9" name="Text 5"/>
          <p:cNvSpPr/>
          <p:nvPr/>
        </p:nvSpPr>
        <p:spPr>
          <a:xfrm>
            <a:off x="1313498" y="3396615"/>
            <a:ext cx="3617476" cy="303967"/>
          </a:xfrm>
          <a:prstGeom prst="rect">
            <a:avLst/>
          </a:prstGeom>
          <a:noFill/>
          <a:ln/>
        </p:spPr>
        <p:txBody>
          <a:bodyPr wrap="none" lIns="0" tIns="0" rIns="0" bIns="0" rtlCol="0" anchor="t"/>
          <a:lstStyle/>
          <a:p>
            <a:pPr marL="0" indent="0" algn="l">
              <a:lnSpc>
                <a:spcPts val="2350"/>
              </a:lnSpc>
              <a:buNone/>
            </a:pPr>
            <a:r>
              <a:rPr lang="en-US" sz="1900" dirty="0">
                <a:solidFill>
                  <a:srgbClr val="403011"/>
                </a:solidFill>
                <a:latin typeface="Brygada 1918 Semi Bold" pitchFamily="34" charset="0"/>
                <a:ea typeface="Brygada 1918 Semi Bold" pitchFamily="34" charset="-122"/>
                <a:cs typeface="Brygada 1918 Semi Bold" pitchFamily="34" charset="-120"/>
              </a:rPr>
              <a:t>Faster Professional Progression</a:t>
            </a:r>
            <a:endParaRPr lang="en-US" sz="1900" dirty="0"/>
          </a:p>
        </p:txBody>
      </p:sp>
      <p:sp>
        <p:nvSpPr>
          <p:cNvPr id="10" name="Text 6"/>
          <p:cNvSpPr/>
          <p:nvPr/>
        </p:nvSpPr>
        <p:spPr>
          <a:xfrm>
            <a:off x="1313498" y="3817263"/>
            <a:ext cx="12635746" cy="311468"/>
          </a:xfrm>
          <a:prstGeom prst="rect">
            <a:avLst/>
          </a:prstGeom>
          <a:noFill/>
          <a:ln/>
        </p:spPr>
        <p:txBody>
          <a:bodyPr wrap="none" lIns="0" tIns="0" rIns="0" bIns="0" rtlCol="0" anchor="t"/>
          <a:lstStyle/>
          <a:p>
            <a:pPr marL="0" indent="0" algn="l">
              <a:lnSpc>
                <a:spcPts val="2450"/>
              </a:lnSpc>
              <a:buNone/>
            </a:pPr>
            <a:r>
              <a:rPr lang="en-US" sz="1500" dirty="0">
                <a:solidFill>
                  <a:srgbClr val="403011"/>
                </a:solidFill>
                <a:latin typeface="Brygada 1918" pitchFamily="34" charset="0"/>
                <a:ea typeface="Brygada 1918" pitchFamily="34" charset="-122"/>
                <a:cs typeface="Brygada 1918" pitchFamily="34" charset="-120"/>
              </a:rPr>
              <a:t>Promotions 1.5x faster (Bersin by Deloitte Research, 2017).</a:t>
            </a:r>
            <a:endParaRPr lang="en-US" sz="1500" dirty="0"/>
          </a:p>
        </p:txBody>
      </p:sp>
      <p:sp>
        <p:nvSpPr>
          <p:cNvPr id="11" name="Shape 7"/>
          <p:cNvSpPr/>
          <p:nvPr/>
        </p:nvSpPr>
        <p:spPr>
          <a:xfrm>
            <a:off x="681157" y="4517946"/>
            <a:ext cx="437793" cy="437793"/>
          </a:xfrm>
          <a:prstGeom prst="roundRect">
            <a:avLst>
              <a:gd name="adj" fmla="val 66682"/>
            </a:avLst>
          </a:prstGeom>
          <a:solidFill>
            <a:srgbClr val="E8AF3B"/>
          </a:solidFill>
          <a:ln w="7620">
            <a:solidFill>
              <a:srgbClr val="CE9521"/>
            </a:solidFill>
            <a:prstDash val="solid"/>
          </a:ln>
        </p:spPr>
        <p:txBody>
          <a:bodyPr/>
          <a:lstStyle/>
          <a:p>
            <a:endParaRPr lang="en-US"/>
          </a:p>
        </p:txBody>
      </p:sp>
      <p:pic>
        <p:nvPicPr>
          <p:cNvPr id="12" name="Image 2" descr="preencoded.png"/>
          <p:cNvPicPr>
            <a:picLocks noChangeAspect="1"/>
          </p:cNvPicPr>
          <p:nvPr/>
        </p:nvPicPr>
        <p:blipFill>
          <a:blip r:embed="rId5"/>
          <a:stretch>
            <a:fillRect/>
          </a:stretch>
        </p:blipFill>
        <p:spPr>
          <a:xfrm>
            <a:off x="754082" y="4554379"/>
            <a:ext cx="291822" cy="364808"/>
          </a:xfrm>
          <a:prstGeom prst="rect">
            <a:avLst/>
          </a:prstGeom>
        </p:spPr>
      </p:pic>
      <p:sp>
        <p:nvSpPr>
          <p:cNvPr id="13" name="Text 8"/>
          <p:cNvSpPr/>
          <p:nvPr/>
        </p:nvSpPr>
        <p:spPr>
          <a:xfrm>
            <a:off x="1313498" y="4584740"/>
            <a:ext cx="3212425" cy="303967"/>
          </a:xfrm>
          <a:prstGeom prst="rect">
            <a:avLst/>
          </a:prstGeom>
          <a:noFill/>
          <a:ln/>
        </p:spPr>
        <p:txBody>
          <a:bodyPr wrap="none" lIns="0" tIns="0" rIns="0" bIns="0" rtlCol="0" anchor="t"/>
          <a:lstStyle/>
          <a:p>
            <a:pPr marL="0" indent="0" algn="l">
              <a:lnSpc>
                <a:spcPts val="2350"/>
              </a:lnSpc>
              <a:buNone/>
            </a:pPr>
            <a:r>
              <a:rPr lang="en-US" sz="1900" dirty="0">
                <a:solidFill>
                  <a:srgbClr val="403011"/>
                </a:solidFill>
                <a:latin typeface="Brygada 1918 Semi Bold" pitchFamily="34" charset="0"/>
                <a:ea typeface="Brygada 1918 Semi Bold" pitchFamily="34" charset="-122"/>
                <a:cs typeface="Brygada 1918 Semi Bold" pitchFamily="34" charset="-120"/>
              </a:rPr>
              <a:t>Increased Earning Potential</a:t>
            </a:r>
            <a:endParaRPr lang="en-US" sz="1900" dirty="0"/>
          </a:p>
        </p:txBody>
      </p:sp>
      <p:sp>
        <p:nvSpPr>
          <p:cNvPr id="14" name="Text 9"/>
          <p:cNvSpPr/>
          <p:nvPr/>
        </p:nvSpPr>
        <p:spPr>
          <a:xfrm>
            <a:off x="1313498" y="5005388"/>
            <a:ext cx="12635746" cy="311468"/>
          </a:xfrm>
          <a:prstGeom prst="rect">
            <a:avLst/>
          </a:prstGeom>
          <a:noFill/>
          <a:ln/>
        </p:spPr>
        <p:txBody>
          <a:bodyPr wrap="none" lIns="0" tIns="0" rIns="0" bIns="0" rtlCol="0" anchor="t"/>
          <a:lstStyle/>
          <a:p>
            <a:pPr marL="0" indent="0" algn="l">
              <a:lnSpc>
                <a:spcPts val="2450"/>
              </a:lnSpc>
              <a:buNone/>
            </a:pPr>
            <a:r>
              <a:rPr lang="en-US" sz="1500" dirty="0">
                <a:solidFill>
                  <a:srgbClr val="403011"/>
                </a:solidFill>
                <a:latin typeface="Brygada 1918" pitchFamily="34" charset="0"/>
                <a:ea typeface="Brygada 1918" pitchFamily="34" charset="-122"/>
                <a:cs typeface="Brygada 1918" pitchFamily="34" charset="-120"/>
              </a:rPr>
              <a:t>15% higher salary growth over five years (Journal of Vocational Behavior, 2019).</a:t>
            </a:r>
            <a:endParaRPr lang="en-US" sz="1500" dirty="0"/>
          </a:p>
        </p:txBody>
      </p:sp>
      <p:sp>
        <p:nvSpPr>
          <p:cNvPr id="15" name="Shape 10"/>
          <p:cNvSpPr/>
          <p:nvPr/>
        </p:nvSpPr>
        <p:spPr>
          <a:xfrm>
            <a:off x="681157" y="5706070"/>
            <a:ext cx="437793" cy="437793"/>
          </a:xfrm>
          <a:prstGeom prst="roundRect">
            <a:avLst>
              <a:gd name="adj" fmla="val 66682"/>
            </a:avLst>
          </a:prstGeom>
          <a:solidFill>
            <a:srgbClr val="CC914D"/>
          </a:solidFill>
          <a:ln w="7620">
            <a:solidFill>
              <a:srgbClr val="B27733"/>
            </a:solidFill>
            <a:prstDash val="solid"/>
          </a:ln>
        </p:spPr>
        <p:txBody>
          <a:bodyPr/>
          <a:lstStyle/>
          <a:p>
            <a:endParaRPr lang="en-US"/>
          </a:p>
        </p:txBody>
      </p:sp>
      <p:pic>
        <p:nvPicPr>
          <p:cNvPr id="16" name="Image 3" descr="preencoded.png"/>
          <p:cNvPicPr>
            <a:picLocks noChangeAspect="1"/>
          </p:cNvPicPr>
          <p:nvPr/>
        </p:nvPicPr>
        <p:blipFill>
          <a:blip r:embed="rId6"/>
          <a:stretch>
            <a:fillRect/>
          </a:stretch>
        </p:blipFill>
        <p:spPr>
          <a:xfrm>
            <a:off x="754082" y="5742503"/>
            <a:ext cx="291822" cy="364808"/>
          </a:xfrm>
          <a:prstGeom prst="rect">
            <a:avLst/>
          </a:prstGeom>
        </p:spPr>
      </p:pic>
      <p:sp>
        <p:nvSpPr>
          <p:cNvPr id="17" name="Text 11"/>
          <p:cNvSpPr/>
          <p:nvPr/>
        </p:nvSpPr>
        <p:spPr>
          <a:xfrm>
            <a:off x="1313498" y="5772864"/>
            <a:ext cx="4424005" cy="303967"/>
          </a:xfrm>
          <a:prstGeom prst="rect">
            <a:avLst/>
          </a:prstGeom>
          <a:noFill/>
          <a:ln/>
        </p:spPr>
        <p:txBody>
          <a:bodyPr wrap="none" lIns="0" tIns="0" rIns="0" bIns="0" rtlCol="0" anchor="t"/>
          <a:lstStyle/>
          <a:p>
            <a:pPr marL="0" indent="0" algn="l">
              <a:lnSpc>
                <a:spcPts val="2350"/>
              </a:lnSpc>
              <a:buNone/>
            </a:pPr>
            <a:r>
              <a:rPr lang="en-US" sz="1900" dirty="0">
                <a:solidFill>
                  <a:srgbClr val="403011"/>
                </a:solidFill>
                <a:latin typeface="Brygada 1918 Semi Bold" pitchFamily="34" charset="0"/>
                <a:ea typeface="Brygada 1918 Semi Bold" pitchFamily="34" charset="-122"/>
                <a:cs typeface="Brygada 1918 Semi Bold" pitchFamily="34" charset="-120"/>
              </a:rPr>
              <a:t>Greater Innovation &amp; Problem-Solving</a:t>
            </a:r>
            <a:endParaRPr lang="en-US" sz="1900" dirty="0"/>
          </a:p>
        </p:txBody>
      </p:sp>
      <p:sp>
        <p:nvSpPr>
          <p:cNvPr id="18" name="Text 12"/>
          <p:cNvSpPr/>
          <p:nvPr/>
        </p:nvSpPr>
        <p:spPr>
          <a:xfrm>
            <a:off x="1313498" y="6193512"/>
            <a:ext cx="12635746" cy="311468"/>
          </a:xfrm>
          <a:prstGeom prst="rect">
            <a:avLst/>
          </a:prstGeom>
          <a:noFill/>
          <a:ln/>
        </p:spPr>
        <p:txBody>
          <a:bodyPr wrap="none" lIns="0" tIns="0" rIns="0" bIns="0" rtlCol="0" anchor="t"/>
          <a:lstStyle/>
          <a:p>
            <a:pPr marL="0" indent="0" algn="l">
              <a:lnSpc>
                <a:spcPts val="2450"/>
              </a:lnSpc>
              <a:buNone/>
            </a:pPr>
            <a:r>
              <a:rPr lang="en-US" sz="1500" dirty="0">
                <a:solidFill>
                  <a:srgbClr val="403011"/>
                </a:solidFill>
                <a:latin typeface="Brygada 1918" pitchFamily="34" charset="0"/>
                <a:ea typeface="Brygada 1918" pitchFamily="34" charset="-122"/>
                <a:cs typeface="Brygada 1918" pitchFamily="34" charset="-120"/>
              </a:rPr>
              <a:t>30% more novel solutions (Harvard Business Review, 2018).</a:t>
            </a:r>
            <a:endParaRPr lang="en-US" sz="1500" dirty="0"/>
          </a:p>
        </p:txBody>
      </p:sp>
      <p:sp>
        <p:nvSpPr>
          <p:cNvPr id="19" name="Shape 13"/>
          <p:cNvSpPr/>
          <p:nvPr/>
        </p:nvSpPr>
        <p:spPr>
          <a:xfrm>
            <a:off x="681157" y="6894195"/>
            <a:ext cx="437793" cy="437793"/>
          </a:xfrm>
          <a:prstGeom prst="roundRect">
            <a:avLst>
              <a:gd name="adj" fmla="val 66682"/>
            </a:avLst>
          </a:prstGeom>
          <a:solidFill>
            <a:srgbClr val="626C3B"/>
          </a:solidFill>
          <a:ln w="7620">
            <a:solidFill>
              <a:srgbClr val="7B8554"/>
            </a:solidFill>
            <a:prstDash val="solid"/>
          </a:ln>
        </p:spPr>
        <p:txBody>
          <a:bodyPr/>
          <a:lstStyle/>
          <a:p>
            <a:endParaRPr lang="en-US"/>
          </a:p>
        </p:txBody>
      </p:sp>
      <p:pic>
        <p:nvPicPr>
          <p:cNvPr id="20" name="Image 4" descr="preencoded.png"/>
          <p:cNvPicPr>
            <a:picLocks noChangeAspect="1"/>
          </p:cNvPicPr>
          <p:nvPr/>
        </p:nvPicPr>
        <p:blipFill>
          <a:blip r:embed="rId7"/>
          <a:stretch>
            <a:fillRect/>
          </a:stretch>
        </p:blipFill>
        <p:spPr>
          <a:xfrm>
            <a:off x="754082" y="6930628"/>
            <a:ext cx="291822" cy="364808"/>
          </a:xfrm>
          <a:prstGeom prst="rect">
            <a:avLst/>
          </a:prstGeom>
        </p:spPr>
      </p:pic>
      <p:sp>
        <p:nvSpPr>
          <p:cNvPr id="21" name="Text 14"/>
          <p:cNvSpPr/>
          <p:nvPr/>
        </p:nvSpPr>
        <p:spPr>
          <a:xfrm>
            <a:off x="1313498" y="6960989"/>
            <a:ext cx="2432685" cy="303967"/>
          </a:xfrm>
          <a:prstGeom prst="rect">
            <a:avLst/>
          </a:prstGeom>
          <a:noFill/>
          <a:ln/>
        </p:spPr>
        <p:txBody>
          <a:bodyPr wrap="none" lIns="0" tIns="0" rIns="0" bIns="0" rtlCol="0" anchor="t"/>
          <a:lstStyle/>
          <a:p>
            <a:pPr marL="0" indent="0" algn="l">
              <a:lnSpc>
                <a:spcPts val="2350"/>
              </a:lnSpc>
              <a:buNone/>
            </a:pPr>
            <a:r>
              <a:rPr lang="en-US" sz="1900" dirty="0">
                <a:solidFill>
                  <a:srgbClr val="403011"/>
                </a:solidFill>
                <a:latin typeface="Brygada 1918 Semi Bold" pitchFamily="34" charset="0"/>
                <a:ea typeface="Brygada 1918 Semi Bold" pitchFamily="34" charset="-122"/>
                <a:cs typeface="Brygada 1918 Semi Bold" pitchFamily="34" charset="-120"/>
              </a:rPr>
              <a:t>Improved Well-being</a:t>
            </a:r>
            <a:endParaRPr lang="en-US" sz="1900" dirty="0"/>
          </a:p>
        </p:txBody>
      </p:sp>
      <p:sp>
        <p:nvSpPr>
          <p:cNvPr id="22" name="Text 15"/>
          <p:cNvSpPr/>
          <p:nvPr/>
        </p:nvSpPr>
        <p:spPr>
          <a:xfrm>
            <a:off x="1313498" y="7381637"/>
            <a:ext cx="12635746" cy="311468"/>
          </a:xfrm>
          <a:prstGeom prst="rect">
            <a:avLst/>
          </a:prstGeom>
          <a:noFill/>
          <a:ln/>
        </p:spPr>
        <p:txBody>
          <a:bodyPr wrap="none" lIns="0" tIns="0" rIns="0" bIns="0" rtlCol="0" anchor="t"/>
          <a:lstStyle/>
          <a:p>
            <a:pPr marL="0" indent="0" algn="l">
              <a:lnSpc>
                <a:spcPts val="2450"/>
              </a:lnSpc>
              <a:buNone/>
            </a:pPr>
            <a:r>
              <a:rPr lang="en-US" sz="1500" dirty="0">
                <a:solidFill>
                  <a:srgbClr val="403011"/>
                </a:solidFill>
                <a:latin typeface="Brygada 1918" pitchFamily="34" charset="0"/>
                <a:ea typeface="Brygada 1918" pitchFamily="34" charset="-122"/>
                <a:cs typeface="Brygada 1918" pitchFamily="34" charset="-120"/>
              </a:rPr>
              <a:t>Higher self-efficacy, lower burnout (Journal of Applied Psychology, 2020).</a:t>
            </a:r>
            <a:endParaRPr lang="en-US" sz="1500" dirty="0"/>
          </a:p>
        </p:txBody>
      </p:sp>
      <p:sp>
        <p:nvSpPr>
          <p:cNvPr id="23" name="Rectangle 22">
            <a:extLst>
              <a:ext uri="{FF2B5EF4-FFF2-40B4-BE49-F238E27FC236}">
                <a16:creationId xmlns:a16="http://schemas.microsoft.com/office/drawing/2014/main" id="{0D9A6DF8-F211-E7EB-93A3-FAE01D1B2111}"/>
              </a:ext>
            </a:extLst>
          </p:cNvPr>
          <p:cNvSpPr/>
          <p:nvPr/>
        </p:nvSpPr>
        <p:spPr>
          <a:xfrm>
            <a:off x="12849726" y="7736305"/>
            <a:ext cx="1684421" cy="409074"/>
          </a:xfrm>
          <a:prstGeom prst="rect">
            <a:avLst/>
          </a:prstGeom>
          <a:solidFill>
            <a:srgbClr val="F6EB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58416" y="517327"/>
            <a:ext cx="13313569" cy="1175861"/>
          </a:xfrm>
          <a:prstGeom prst="rect">
            <a:avLst/>
          </a:prstGeom>
          <a:noFill/>
          <a:ln/>
        </p:spPr>
        <p:txBody>
          <a:bodyPr wrap="square" lIns="0" tIns="0" rIns="0" bIns="0" rtlCol="0" anchor="t"/>
          <a:lstStyle/>
          <a:p>
            <a:pPr marL="0" indent="0" algn="l">
              <a:lnSpc>
                <a:spcPts val="4600"/>
              </a:lnSpc>
              <a:buNone/>
            </a:pPr>
            <a:r>
              <a:rPr lang="en-US" sz="3700" dirty="0">
                <a:solidFill>
                  <a:srgbClr val="403011"/>
                </a:solidFill>
                <a:latin typeface="Brygada 1918 Semi Bold" pitchFamily="34" charset="0"/>
                <a:ea typeface="Brygada 1918 Semi Bold" pitchFamily="34" charset="-122"/>
                <a:cs typeface="Brygada 1918 Semi Bold" pitchFamily="34" charset="-120"/>
              </a:rPr>
              <a:t>Cultivating Your Adaptability Quotient (AQ): Practical Steps for Graduates</a:t>
            </a:r>
            <a:endParaRPr lang="en-US" sz="3700" dirty="0"/>
          </a:p>
        </p:txBody>
      </p:sp>
      <p:pic>
        <p:nvPicPr>
          <p:cNvPr id="3" name="Image 0" descr="preencoded.png"/>
          <p:cNvPicPr>
            <a:picLocks noChangeAspect="1"/>
          </p:cNvPicPr>
          <p:nvPr/>
        </p:nvPicPr>
        <p:blipFill>
          <a:blip r:embed="rId3"/>
          <a:stretch>
            <a:fillRect/>
          </a:stretch>
        </p:blipFill>
        <p:spPr>
          <a:xfrm>
            <a:off x="658416" y="2069425"/>
            <a:ext cx="940713" cy="1128832"/>
          </a:xfrm>
          <a:prstGeom prst="rect">
            <a:avLst/>
          </a:prstGeom>
        </p:spPr>
      </p:pic>
      <p:sp>
        <p:nvSpPr>
          <p:cNvPr id="4" name="Text 1"/>
          <p:cNvSpPr/>
          <p:nvPr/>
        </p:nvSpPr>
        <p:spPr>
          <a:xfrm>
            <a:off x="1787247" y="2257544"/>
            <a:ext cx="2839522" cy="293846"/>
          </a:xfrm>
          <a:prstGeom prst="rect">
            <a:avLst/>
          </a:prstGeom>
          <a:noFill/>
          <a:ln/>
        </p:spPr>
        <p:txBody>
          <a:bodyPr wrap="none" lIns="0" tIns="0" rIns="0" bIns="0" rtlCol="0" anchor="t"/>
          <a:lstStyle/>
          <a:p>
            <a:pPr marL="0" indent="0" algn="l">
              <a:lnSpc>
                <a:spcPts val="2300"/>
              </a:lnSpc>
              <a:buNone/>
            </a:pPr>
            <a:r>
              <a:rPr lang="en-US" sz="1850" dirty="0">
                <a:solidFill>
                  <a:srgbClr val="403011"/>
                </a:solidFill>
                <a:latin typeface="Brygada 1918 Semi Bold" pitchFamily="34" charset="0"/>
                <a:ea typeface="Brygada 1918 Semi Bold" pitchFamily="34" charset="-122"/>
                <a:cs typeface="Brygada 1918 Semi Bold" pitchFamily="34" charset="-120"/>
              </a:rPr>
              <a:t>Embrace Growth Mindset</a:t>
            </a:r>
            <a:endParaRPr lang="en-US" sz="1850" dirty="0"/>
          </a:p>
        </p:txBody>
      </p:sp>
      <p:sp>
        <p:nvSpPr>
          <p:cNvPr id="5" name="Text 2"/>
          <p:cNvSpPr/>
          <p:nvPr/>
        </p:nvSpPr>
        <p:spPr>
          <a:xfrm>
            <a:off x="1787247" y="2664262"/>
            <a:ext cx="12184737" cy="300990"/>
          </a:xfrm>
          <a:prstGeom prst="rect">
            <a:avLst/>
          </a:prstGeom>
          <a:noFill/>
          <a:ln/>
        </p:spPr>
        <p:txBody>
          <a:bodyPr wrap="none" lIns="0" tIns="0" rIns="0" bIns="0" rtlCol="0" anchor="t"/>
          <a:lstStyle/>
          <a:p>
            <a:pPr marL="0" indent="0" algn="l">
              <a:lnSpc>
                <a:spcPts val="2350"/>
              </a:lnSpc>
              <a:buNone/>
            </a:pPr>
            <a:r>
              <a:rPr lang="en-US" sz="1450" dirty="0">
                <a:solidFill>
                  <a:srgbClr val="403011"/>
                </a:solidFill>
                <a:latin typeface="Brygada 1918" pitchFamily="34" charset="0"/>
                <a:ea typeface="Brygada 1918" pitchFamily="34" charset="-122"/>
                <a:cs typeface="Brygada 1918" pitchFamily="34" charset="-120"/>
              </a:rPr>
              <a:t>Believe abilities can be developed (Carol Dweck, 2006). Seek continuous learning.</a:t>
            </a:r>
            <a:endParaRPr lang="en-US" sz="1450" dirty="0"/>
          </a:p>
        </p:txBody>
      </p:sp>
      <p:pic>
        <p:nvPicPr>
          <p:cNvPr id="6" name="Image 1" descr="preencoded.png"/>
          <p:cNvPicPr>
            <a:picLocks noChangeAspect="1"/>
          </p:cNvPicPr>
          <p:nvPr/>
        </p:nvPicPr>
        <p:blipFill>
          <a:blip r:embed="rId4"/>
          <a:stretch>
            <a:fillRect/>
          </a:stretch>
        </p:blipFill>
        <p:spPr>
          <a:xfrm>
            <a:off x="658416" y="3198257"/>
            <a:ext cx="940713" cy="1128832"/>
          </a:xfrm>
          <a:prstGeom prst="rect">
            <a:avLst/>
          </a:prstGeom>
        </p:spPr>
      </p:pic>
      <p:sp>
        <p:nvSpPr>
          <p:cNvPr id="7" name="Text 3"/>
          <p:cNvSpPr/>
          <p:nvPr/>
        </p:nvSpPr>
        <p:spPr>
          <a:xfrm>
            <a:off x="1787247" y="3386376"/>
            <a:ext cx="2835950" cy="293846"/>
          </a:xfrm>
          <a:prstGeom prst="rect">
            <a:avLst/>
          </a:prstGeom>
          <a:noFill/>
          <a:ln/>
        </p:spPr>
        <p:txBody>
          <a:bodyPr wrap="none" lIns="0" tIns="0" rIns="0" bIns="0" rtlCol="0" anchor="t"/>
          <a:lstStyle/>
          <a:p>
            <a:pPr marL="0" indent="0" algn="l">
              <a:lnSpc>
                <a:spcPts val="2300"/>
              </a:lnSpc>
              <a:buNone/>
            </a:pPr>
            <a:r>
              <a:rPr lang="en-US" sz="1850" dirty="0">
                <a:solidFill>
                  <a:srgbClr val="403011"/>
                </a:solidFill>
                <a:latin typeface="Brygada 1918 Semi Bold" pitchFamily="34" charset="0"/>
                <a:ea typeface="Brygada 1918 Semi Bold" pitchFamily="34" charset="-122"/>
                <a:cs typeface="Brygada 1918 Semi Bold" pitchFamily="34" charset="-120"/>
              </a:rPr>
              <a:t>Seek Diverse Experiences</a:t>
            </a:r>
            <a:endParaRPr lang="en-US" sz="1850" dirty="0"/>
          </a:p>
        </p:txBody>
      </p:sp>
      <p:sp>
        <p:nvSpPr>
          <p:cNvPr id="8" name="Text 4"/>
          <p:cNvSpPr/>
          <p:nvPr/>
        </p:nvSpPr>
        <p:spPr>
          <a:xfrm>
            <a:off x="1787247" y="3793093"/>
            <a:ext cx="12184737" cy="300990"/>
          </a:xfrm>
          <a:prstGeom prst="rect">
            <a:avLst/>
          </a:prstGeom>
          <a:noFill/>
          <a:ln/>
        </p:spPr>
        <p:txBody>
          <a:bodyPr wrap="none" lIns="0" tIns="0" rIns="0" bIns="0" rtlCol="0" anchor="t"/>
          <a:lstStyle/>
          <a:p>
            <a:pPr marL="0" indent="0" algn="l">
              <a:lnSpc>
                <a:spcPts val="2350"/>
              </a:lnSpc>
              <a:buNone/>
            </a:pPr>
            <a:r>
              <a:rPr lang="en-US" sz="1450" dirty="0">
                <a:solidFill>
                  <a:srgbClr val="403011"/>
                </a:solidFill>
                <a:latin typeface="Brygada 1918" pitchFamily="34" charset="0"/>
                <a:ea typeface="Brygada 1918" pitchFamily="34" charset="-122"/>
                <a:cs typeface="Brygada 1918" pitchFamily="34" charset="-120"/>
              </a:rPr>
              <a:t>Internships, volunteer roles, interdisciplinary projects broaden perspectives.</a:t>
            </a:r>
            <a:endParaRPr lang="en-US" sz="1450" dirty="0"/>
          </a:p>
        </p:txBody>
      </p:sp>
      <p:pic>
        <p:nvPicPr>
          <p:cNvPr id="9" name="Image 2" descr="preencoded.png"/>
          <p:cNvPicPr>
            <a:picLocks noChangeAspect="1"/>
          </p:cNvPicPr>
          <p:nvPr/>
        </p:nvPicPr>
        <p:blipFill>
          <a:blip r:embed="rId5"/>
          <a:stretch>
            <a:fillRect/>
          </a:stretch>
        </p:blipFill>
        <p:spPr>
          <a:xfrm>
            <a:off x="658416" y="4327088"/>
            <a:ext cx="940713" cy="1128832"/>
          </a:xfrm>
          <a:prstGeom prst="rect">
            <a:avLst/>
          </a:prstGeom>
        </p:spPr>
      </p:pic>
      <p:sp>
        <p:nvSpPr>
          <p:cNvPr id="10" name="Text 5"/>
          <p:cNvSpPr/>
          <p:nvPr/>
        </p:nvSpPr>
        <p:spPr>
          <a:xfrm>
            <a:off x="1787247" y="4515207"/>
            <a:ext cx="2824401" cy="293846"/>
          </a:xfrm>
          <a:prstGeom prst="rect">
            <a:avLst/>
          </a:prstGeom>
          <a:noFill/>
          <a:ln/>
        </p:spPr>
        <p:txBody>
          <a:bodyPr wrap="none" lIns="0" tIns="0" rIns="0" bIns="0" rtlCol="0" anchor="t"/>
          <a:lstStyle/>
          <a:p>
            <a:pPr marL="0" indent="0" algn="l">
              <a:lnSpc>
                <a:spcPts val="2300"/>
              </a:lnSpc>
              <a:buNone/>
            </a:pPr>
            <a:r>
              <a:rPr lang="en-US" sz="1850" dirty="0">
                <a:solidFill>
                  <a:srgbClr val="403011"/>
                </a:solidFill>
                <a:latin typeface="Brygada 1918 Semi Bold" pitchFamily="34" charset="0"/>
                <a:ea typeface="Brygada 1918 Semi Bold" pitchFamily="34" charset="-122"/>
                <a:cs typeface="Brygada 1918 Semi Bold" pitchFamily="34" charset="-120"/>
              </a:rPr>
              <a:t>Practice Problem-Solving</a:t>
            </a:r>
            <a:endParaRPr lang="en-US" sz="1850" dirty="0"/>
          </a:p>
        </p:txBody>
      </p:sp>
      <p:sp>
        <p:nvSpPr>
          <p:cNvPr id="11" name="Text 6"/>
          <p:cNvSpPr/>
          <p:nvPr/>
        </p:nvSpPr>
        <p:spPr>
          <a:xfrm>
            <a:off x="1787247" y="4921925"/>
            <a:ext cx="12184737" cy="300990"/>
          </a:xfrm>
          <a:prstGeom prst="rect">
            <a:avLst/>
          </a:prstGeom>
          <a:noFill/>
          <a:ln/>
        </p:spPr>
        <p:txBody>
          <a:bodyPr wrap="none" lIns="0" tIns="0" rIns="0" bIns="0" rtlCol="0" anchor="t"/>
          <a:lstStyle/>
          <a:p>
            <a:pPr marL="0" indent="0" algn="l">
              <a:lnSpc>
                <a:spcPts val="2350"/>
              </a:lnSpc>
              <a:buNone/>
            </a:pPr>
            <a:r>
              <a:rPr lang="en-US" sz="1450" dirty="0">
                <a:solidFill>
                  <a:srgbClr val="403011"/>
                </a:solidFill>
                <a:latin typeface="Brygada 1918" pitchFamily="34" charset="0"/>
                <a:ea typeface="Brygada 1918" pitchFamily="34" charset="-122"/>
                <a:cs typeface="Brygada 1918" pitchFamily="34" charset="-120"/>
              </a:rPr>
              <a:t>Engage complex challenges, analyze cases, brainstorm solutions.</a:t>
            </a:r>
            <a:endParaRPr lang="en-US" sz="1450" dirty="0"/>
          </a:p>
        </p:txBody>
      </p:sp>
      <p:pic>
        <p:nvPicPr>
          <p:cNvPr id="12" name="Image 3" descr="preencoded.png"/>
          <p:cNvPicPr>
            <a:picLocks noChangeAspect="1"/>
          </p:cNvPicPr>
          <p:nvPr/>
        </p:nvPicPr>
        <p:blipFill>
          <a:blip r:embed="rId6"/>
          <a:stretch>
            <a:fillRect/>
          </a:stretch>
        </p:blipFill>
        <p:spPr>
          <a:xfrm>
            <a:off x="658416" y="5455920"/>
            <a:ext cx="940713" cy="1128832"/>
          </a:xfrm>
          <a:prstGeom prst="rect">
            <a:avLst/>
          </a:prstGeom>
        </p:spPr>
      </p:pic>
      <p:sp>
        <p:nvSpPr>
          <p:cNvPr id="13" name="Text 7"/>
          <p:cNvSpPr/>
          <p:nvPr/>
        </p:nvSpPr>
        <p:spPr>
          <a:xfrm>
            <a:off x="1787247" y="5644039"/>
            <a:ext cx="3482816" cy="293846"/>
          </a:xfrm>
          <a:prstGeom prst="rect">
            <a:avLst/>
          </a:prstGeom>
          <a:noFill/>
          <a:ln/>
        </p:spPr>
        <p:txBody>
          <a:bodyPr wrap="none" lIns="0" tIns="0" rIns="0" bIns="0" rtlCol="0" anchor="t"/>
          <a:lstStyle/>
          <a:p>
            <a:pPr marL="0" indent="0" algn="l">
              <a:lnSpc>
                <a:spcPts val="2300"/>
              </a:lnSpc>
              <a:buNone/>
            </a:pPr>
            <a:r>
              <a:rPr lang="en-US" sz="1850" dirty="0">
                <a:solidFill>
                  <a:srgbClr val="403011"/>
                </a:solidFill>
                <a:latin typeface="Brygada 1918 Semi Bold" pitchFamily="34" charset="0"/>
                <a:ea typeface="Brygada 1918 Semi Bold" pitchFamily="34" charset="-122"/>
                <a:cs typeface="Brygada 1918 Semi Bold" pitchFamily="34" charset="-120"/>
              </a:rPr>
              <a:t>Develop Emotional Intelligence</a:t>
            </a:r>
            <a:endParaRPr lang="en-US" sz="1850" dirty="0"/>
          </a:p>
        </p:txBody>
      </p:sp>
      <p:sp>
        <p:nvSpPr>
          <p:cNvPr id="14" name="Text 8"/>
          <p:cNvSpPr/>
          <p:nvPr/>
        </p:nvSpPr>
        <p:spPr>
          <a:xfrm>
            <a:off x="1787247" y="6050756"/>
            <a:ext cx="12184737" cy="300990"/>
          </a:xfrm>
          <a:prstGeom prst="rect">
            <a:avLst/>
          </a:prstGeom>
          <a:noFill/>
          <a:ln/>
        </p:spPr>
        <p:txBody>
          <a:bodyPr wrap="none" lIns="0" tIns="0" rIns="0" bIns="0" rtlCol="0" anchor="t"/>
          <a:lstStyle/>
          <a:p>
            <a:pPr marL="0" indent="0" algn="l">
              <a:lnSpc>
                <a:spcPts val="2350"/>
              </a:lnSpc>
              <a:buNone/>
            </a:pPr>
            <a:r>
              <a:rPr lang="en-US" sz="1450" dirty="0">
                <a:solidFill>
                  <a:srgbClr val="403011"/>
                </a:solidFill>
                <a:latin typeface="Brygada 1918" pitchFamily="34" charset="0"/>
                <a:ea typeface="Brygada 1918" pitchFamily="34" charset="-122"/>
                <a:cs typeface="Brygada 1918" pitchFamily="34" charset="-120"/>
              </a:rPr>
              <a:t>Understand reactions, regulate emotions, build resilience via mindfulness.</a:t>
            </a:r>
            <a:endParaRPr lang="en-US" sz="1450" dirty="0"/>
          </a:p>
        </p:txBody>
      </p:sp>
      <p:pic>
        <p:nvPicPr>
          <p:cNvPr id="15" name="Image 4" descr="preencoded.png"/>
          <p:cNvPicPr>
            <a:picLocks noChangeAspect="1"/>
          </p:cNvPicPr>
          <p:nvPr/>
        </p:nvPicPr>
        <p:blipFill>
          <a:blip r:embed="rId7"/>
          <a:stretch>
            <a:fillRect/>
          </a:stretch>
        </p:blipFill>
        <p:spPr>
          <a:xfrm>
            <a:off x="658416" y="6584752"/>
            <a:ext cx="940713" cy="1128832"/>
          </a:xfrm>
          <a:prstGeom prst="rect">
            <a:avLst/>
          </a:prstGeom>
        </p:spPr>
      </p:pic>
      <p:sp>
        <p:nvSpPr>
          <p:cNvPr id="16" name="Text 9"/>
          <p:cNvSpPr/>
          <p:nvPr/>
        </p:nvSpPr>
        <p:spPr>
          <a:xfrm>
            <a:off x="1787247" y="6772870"/>
            <a:ext cx="2351842" cy="293846"/>
          </a:xfrm>
          <a:prstGeom prst="rect">
            <a:avLst/>
          </a:prstGeom>
          <a:noFill/>
          <a:ln/>
        </p:spPr>
        <p:txBody>
          <a:bodyPr wrap="none" lIns="0" tIns="0" rIns="0" bIns="0" rtlCol="0" anchor="t"/>
          <a:lstStyle/>
          <a:p>
            <a:pPr marL="0" indent="0" algn="l">
              <a:lnSpc>
                <a:spcPts val="2300"/>
              </a:lnSpc>
              <a:buNone/>
            </a:pPr>
            <a:r>
              <a:rPr lang="en-US" sz="1850" dirty="0">
                <a:solidFill>
                  <a:srgbClr val="403011"/>
                </a:solidFill>
                <a:latin typeface="Brygada 1918 Semi Bold" pitchFamily="34" charset="0"/>
                <a:ea typeface="Brygada 1918 Semi Bold" pitchFamily="34" charset="-122"/>
                <a:cs typeface="Brygada 1918 Semi Bold" pitchFamily="34" charset="-120"/>
              </a:rPr>
              <a:t>Network Broadly</a:t>
            </a:r>
            <a:endParaRPr lang="en-US" sz="1850" dirty="0"/>
          </a:p>
        </p:txBody>
      </p:sp>
      <p:sp>
        <p:nvSpPr>
          <p:cNvPr id="17" name="Text 10"/>
          <p:cNvSpPr/>
          <p:nvPr/>
        </p:nvSpPr>
        <p:spPr>
          <a:xfrm>
            <a:off x="1787247" y="7179588"/>
            <a:ext cx="12184737" cy="300990"/>
          </a:xfrm>
          <a:prstGeom prst="rect">
            <a:avLst/>
          </a:prstGeom>
          <a:noFill/>
          <a:ln/>
        </p:spPr>
        <p:txBody>
          <a:bodyPr wrap="none" lIns="0" tIns="0" rIns="0" bIns="0" rtlCol="0" anchor="t"/>
          <a:lstStyle/>
          <a:p>
            <a:pPr marL="0" indent="0" algn="l">
              <a:lnSpc>
                <a:spcPts val="2350"/>
              </a:lnSpc>
              <a:buNone/>
            </a:pPr>
            <a:r>
              <a:rPr lang="en-US" sz="1450" dirty="0">
                <a:solidFill>
                  <a:srgbClr val="403011"/>
                </a:solidFill>
                <a:latin typeface="Brygada 1918" pitchFamily="34" charset="0"/>
                <a:ea typeface="Brygada 1918" pitchFamily="34" charset="-122"/>
                <a:cs typeface="Brygada 1918" pitchFamily="34" charset="-120"/>
              </a:rPr>
              <a:t>Connect with professionals for industry and role insights.</a:t>
            </a:r>
            <a:endParaRPr lang="en-US" sz="1450" dirty="0"/>
          </a:p>
        </p:txBody>
      </p:sp>
      <p:sp>
        <p:nvSpPr>
          <p:cNvPr id="18" name="Rectangle 17">
            <a:extLst>
              <a:ext uri="{FF2B5EF4-FFF2-40B4-BE49-F238E27FC236}">
                <a16:creationId xmlns:a16="http://schemas.microsoft.com/office/drawing/2014/main" id="{B79D9BAC-F918-3324-4ED7-6527125053D7}"/>
              </a:ext>
            </a:extLst>
          </p:cNvPr>
          <p:cNvSpPr/>
          <p:nvPr/>
        </p:nvSpPr>
        <p:spPr>
          <a:xfrm>
            <a:off x="12849726" y="7736305"/>
            <a:ext cx="1684421" cy="409074"/>
          </a:xfrm>
          <a:prstGeom prst="rect">
            <a:avLst/>
          </a:prstGeom>
          <a:solidFill>
            <a:srgbClr val="F6EB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442799"/>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403011"/>
                </a:solidFill>
                <a:latin typeface="Brygada 1918 Semi Bold" pitchFamily="34" charset="0"/>
                <a:ea typeface="Brygada 1918 Semi Bold" pitchFamily="34" charset="-122"/>
                <a:cs typeface="Brygada 1918 Semi Bold" pitchFamily="34" charset="-120"/>
              </a:rPr>
              <a:t>Fostering Adaptability: The Role of Education &amp; Employers</a:t>
            </a:r>
            <a:endParaRPr lang="en-US" sz="4450" dirty="0"/>
          </a:p>
        </p:txBody>
      </p:sp>
      <p:sp>
        <p:nvSpPr>
          <p:cNvPr id="3" name="Text 1"/>
          <p:cNvSpPr/>
          <p:nvPr/>
        </p:nvSpPr>
        <p:spPr>
          <a:xfrm>
            <a:off x="793790" y="3427333"/>
            <a:ext cx="3204091" cy="354330"/>
          </a:xfrm>
          <a:prstGeom prst="rect">
            <a:avLst/>
          </a:prstGeom>
          <a:noFill/>
          <a:ln/>
        </p:spPr>
        <p:txBody>
          <a:bodyPr wrap="none" lIns="0" tIns="0" rIns="0" bIns="0" rtlCol="0" anchor="t"/>
          <a:lstStyle/>
          <a:p>
            <a:pPr marL="0" indent="0" algn="l">
              <a:lnSpc>
                <a:spcPts val="2750"/>
              </a:lnSpc>
              <a:buNone/>
            </a:pPr>
            <a:r>
              <a:rPr lang="en-US" sz="2200" dirty="0">
                <a:solidFill>
                  <a:srgbClr val="403011"/>
                </a:solidFill>
                <a:latin typeface="Brygada 1918 Semi Bold" pitchFamily="34" charset="0"/>
                <a:ea typeface="Brygada 1918 Semi Bold" pitchFamily="34" charset="-122"/>
                <a:cs typeface="Brygada 1918 Semi Bold" pitchFamily="34" charset="-120"/>
              </a:rPr>
              <a:t>Higher Education's Role</a:t>
            </a:r>
            <a:endParaRPr lang="en-US" sz="2200" dirty="0"/>
          </a:p>
        </p:txBody>
      </p:sp>
      <p:sp>
        <p:nvSpPr>
          <p:cNvPr id="4" name="Text 2"/>
          <p:cNvSpPr/>
          <p:nvPr/>
        </p:nvSpPr>
        <p:spPr>
          <a:xfrm>
            <a:off x="793790" y="4008477"/>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03011"/>
                </a:solidFill>
                <a:latin typeface="Brygada 1918" pitchFamily="34" charset="0"/>
                <a:ea typeface="Brygada 1918" pitchFamily="34" charset="-122"/>
                <a:cs typeface="Brygada 1918" pitchFamily="34" charset="-120"/>
              </a:rPr>
              <a:t>Curriculum Integration: Interdisciplinary projects, experiential learning, future-skills modules (e.g., Northeastern University).</a:t>
            </a:r>
            <a:endParaRPr lang="en-US" sz="1750" dirty="0"/>
          </a:p>
        </p:txBody>
      </p:sp>
      <p:sp>
        <p:nvSpPr>
          <p:cNvPr id="5" name="Text 3"/>
          <p:cNvSpPr/>
          <p:nvPr/>
        </p:nvSpPr>
        <p:spPr>
          <a:xfrm>
            <a:off x="793790" y="517648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03011"/>
                </a:solidFill>
                <a:latin typeface="Brygada 1918" pitchFamily="34" charset="0"/>
                <a:ea typeface="Brygada 1918" pitchFamily="34" charset="-122"/>
                <a:cs typeface="Brygada 1918" pitchFamily="34" charset="-120"/>
              </a:rPr>
              <a:t>Support Services: Career workshops, resilience training, design-thinking sprints.</a:t>
            </a:r>
            <a:endParaRPr lang="en-US" sz="1750" dirty="0"/>
          </a:p>
        </p:txBody>
      </p:sp>
      <p:sp>
        <p:nvSpPr>
          <p:cNvPr id="6" name="Text 4"/>
          <p:cNvSpPr/>
          <p:nvPr/>
        </p:nvSpPr>
        <p:spPr>
          <a:xfrm>
            <a:off x="7599521" y="342733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3011"/>
                </a:solidFill>
                <a:latin typeface="Brygada 1918 Semi Bold" pitchFamily="34" charset="0"/>
                <a:ea typeface="Brygada 1918 Semi Bold" pitchFamily="34" charset="-122"/>
                <a:cs typeface="Brygada 1918 Semi Bold" pitchFamily="34" charset="-120"/>
              </a:rPr>
              <a:t>Employer's Role</a:t>
            </a:r>
            <a:endParaRPr lang="en-US" sz="2200" dirty="0"/>
          </a:p>
        </p:txBody>
      </p:sp>
      <p:sp>
        <p:nvSpPr>
          <p:cNvPr id="7" name="Text 5"/>
          <p:cNvSpPr/>
          <p:nvPr/>
        </p:nvSpPr>
        <p:spPr>
          <a:xfrm>
            <a:off x="7599521" y="4008477"/>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03011"/>
                </a:solidFill>
                <a:latin typeface="Brygada 1918" pitchFamily="34" charset="0"/>
                <a:ea typeface="Brygada 1918" pitchFamily="34" charset="-122"/>
                <a:cs typeface="Brygada 1918" pitchFamily="34" charset="-120"/>
              </a:rPr>
              <a:t>Investment in Upskilling: Continuous learning, reskilling programs (e.g., Amazon's Career Choice).</a:t>
            </a:r>
            <a:endParaRPr lang="en-US" sz="1750" dirty="0"/>
          </a:p>
        </p:txBody>
      </p:sp>
      <p:sp>
        <p:nvSpPr>
          <p:cNvPr id="8" name="Text 6"/>
          <p:cNvSpPr/>
          <p:nvPr/>
        </p:nvSpPr>
        <p:spPr>
          <a:xfrm>
            <a:off x="7599521" y="4813578"/>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03011"/>
                </a:solidFill>
                <a:latin typeface="Brygada 1918" pitchFamily="34" charset="0"/>
                <a:ea typeface="Brygada 1918" pitchFamily="34" charset="-122"/>
                <a:cs typeface="Brygada 1918" pitchFamily="34" charset="-120"/>
              </a:rPr>
              <a:t>Culture of Psychological Safety: Encourage experimentation, learning from failure, open communication.</a:t>
            </a:r>
            <a:endParaRPr lang="en-US" sz="1750" dirty="0"/>
          </a:p>
        </p:txBody>
      </p:sp>
      <p:sp>
        <p:nvSpPr>
          <p:cNvPr id="9" name="Text 7"/>
          <p:cNvSpPr/>
          <p:nvPr/>
        </p:nvSpPr>
        <p:spPr>
          <a:xfrm>
            <a:off x="7599521" y="598158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03011"/>
                </a:solidFill>
                <a:latin typeface="Brygada 1918" pitchFamily="34" charset="0"/>
                <a:ea typeface="Brygada 1918" pitchFamily="34" charset="-122"/>
                <a:cs typeface="Brygada 1918" pitchFamily="34" charset="-120"/>
              </a:rPr>
              <a:t>Adaptive Leadership: Model adaptive behaviors, provide constructive feedback.</a:t>
            </a:r>
            <a:endParaRPr lang="en-US" sz="1750" dirty="0"/>
          </a:p>
        </p:txBody>
      </p:sp>
      <p:sp>
        <p:nvSpPr>
          <p:cNvPr id="10" name="Rectangle 9">
            <a:extLst>
              <a:ext uri="{FF2B5EF4-FFF2-40B4-BE49-F238E27FC236}">
                <a16:creationId xmlns:a16="http://schemas.microsoft.com/office/drawing/2014/main" id="{716FB8F8-6040-D751-38BC-030769F41AED}"/>
              </a:ext>
            </a:extLst>
          </p:cNvPr>
          <p:cNvSpPr/>
          <p:nvPr/>
        </p:nvSpPr>
        <p:spPr>
          <a:xfrm>
            <a:off x="12849726" y="7736305"/>
            <a:ext cx="1684421" cy="409074"/>
          </a:xfrm>
          <a:prstGeom prst="rect">
            <a:avLst/>
          </a:prstGeom>
          <a:solidFill>
            <a:srgbClr val="F6EB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19363" y="639127"/>
            <a:ext cx="12841843" cy="553045"/>
          </a:xfrm>
          <a:prstGeom prst="rect">
            <a:avLst/>
          </a:prstGeom>
          <a:noFill/>
          <a:ln/>
        </p:spPr>
        <p:txBody>
          <a:bodyPr wrap="none" lIns="0" tIns="0" rIns="0" bIns="0" rtlCol="0" anchor="t"/>
          <a:lstStyle/>
          <a:p>
            <a:pPr marL="0" indent="0" algn="l">
              <a:lnSpc>
                <a:spcPts val="4350"/>
              </a:lnSpc>
              <a:buNone/>
            </a:pPr>
            <a:r>
              <a:rPr lang="en-US" sz="3450" dirty="0">
                <a:solidFill>
                  <a:srgbClr val="403011"/>
                </a:solidFill>
                <a:latin typeface="Brygada 1918 Semi Bold" pitchFamily="34" charset="0"/>
                <a:ea typeface="Brygada 1918 Semi Bold" pitchFamily="34" charset="-122"/>
                <a:cs typeface="Brygada 1918 Semi Bold" pitchFamily="34" charset="-120"/>
              </a:rPr>
              <a:t>Real-World Adaptability in Action: Inspiring Graduate Stories</a:t>
            </a:r>
            <a:endParaRPr lang="en-US" sz="3450" dirty="0"/>
          </a:p>
        </p:txBody>
      </p:sp>
      <p:pic>
        <p:nvPicPr>
          <p:cNvPr id="3" name="Image 0" descr="preencoded.png"/>
          <p:cNvPicPr>
            <a:picLocks noChangeAspect="1"/>
          </p:cNvPicPr>
          <p:nvPr/>
        </p:nvPicPr>
        <p:blipFill>
          <a:blip r:embed="rId3"/>
          <a:stretch>
            <a:fillRect/>
          </a:stretch>
        </p:blipFill>
        <p:spPr>
          <a:xfrm>
            <a:off x="619363" y="1546027"/>
            <a:ext cx="6585228" cy="4069913"/>
          </a:xfrm>
          <a:prstGeom prst="rect">
            <a:avLst/>
          </a:prstGeom>
        </p:spPr>
      </p:pic>
      <p:sp>
        <p:nvSpPr>
          <p:cNvPr id="4" name="Text 1"/>
          <p:cNvSpPr/>
          <p:nvPr/>
        </p:nvSpPr>
        <p:spPr>
          <a:xfrm>
            <a:off x="619363" y="5792867"/>
            <a:ext cx="3015139" cy="276463"/>
          </a:xfrm>
          <a:prstGeom prst="rect">
            <a:avLst/>
          </a:prstGeom>
          <a:noFill/>
          <a:ln/>
        </p:spPr>
        <p:txBody>
          <a:bodyPr wrap="none" lIns="0" tIns="0" rIns="0" bIns="0" rtlCol="0" anchor="t"/>
          <a:lstStyle/>
          <a:p>
            <a:pPr marL="0" indent="0" algn="l">
              <a:lnSpc>
                <a:spcPts val="2150"/>
              </a:lnSpc>
              <a:buNone/>
            </a:pPr>
            <a:r>
              <a:rPr lang="en-US" sz="1700" dirty="0">
                <a:solidFill>
                  <a:srgbClr val="403011"/>
                </a:solidFill>
                <a:latin typeface="Brygada 1918 Semi Bold" pitchFamily="34" charset="0"/>
                <a:ea typeface="Brygada 1918 Semi Bold" pitchFamily="34" charset="-122"/>
                <a:cs typeface="Brygada 1918 Semi Bold" pitchFamily="34" charset="-120"/>
              </a:rPr>
              <a:t>Satya Nadella, CEO Microsoft</a:t>
            </a:r>
            <a:endParaRPr lang="en-US" sz="1700" dirty="0"/>
          </a:p>
        </p:txBody>
      </p:sp>
      <p:sp>
        <p:nvSpPr>
          <p:cNvPr id="5" name="Text 2"/>
          <p:cNvSpPr/>
          <p:nvPr/>
        </p:nvSpPr>
        <p:spPr>
          <a:xfrm>
            <a:off x="619363" y="6175415"/>
            <a:ext cx="6585228" cy="1415058"/>
          </a:xfrm>
          <a:prstGeom prst="rect">
            <a:avLst/>
          </a:prstGeom>
          <a:noFill/>
          <a:ln/>
        </p:spPr>
        <p:txBody>
          <a:bodyPr wrap="square" lIns="0" tIns="0" rIns="0" bIns="0" rtlCol="0" anchor="t"/>
          <a:lstStyle/>
          <a:p>
            <a:pPr marL="0" indent="0" algn="l">
              <a:lnSpc>
                <a:spcPts val="2200"/>
              </a:lnSpc>
              <a:buNone/>
            </a:pPr>
            <a:r>
              <a:rPr lang="en-US" sz="1350" dirty="0">
                <a:solidFill>
                  <a:srgbClr val="403011"/>
                </a:solidFill>
                <a:latin typeface="Brygada 1918" pitchFamily="34" charset="0"/>
                <a:ea typeface="Brygada 1918" pitchFamily="34" charset="-122"/>
                <a:cs typeface="Brygada 1918" pitchFamily="34" charset="-120"/>
              </a:rPr>
              <a:t>When Nadella took over Microsoft in 2014, the company was seen as outdated. He shifted the company’s focus from Windows dominance to cloud computing and AI, leading one of the most successful corporate transformations in history. He embraced a growth mindset and modernized a tech giant by adapting to a changing digital economy.</a:t>
            </a:r>
            <a:endParaRPr lang="en-US" sz="1350" dirty="0"/>
          </a:p>
        </p:txBody>
      </p:sp>
      <p:pic>
        <p:nvPicPr>
          <p:cNvPr id="6" name="Image 1" descr="preencoded.png"/>
          <p:cNvPicPr>
            <a:picLocks noChangeAspect="1"/>
          </p:cNvPicPr>
          <p:nvPr/>
        </p:nvPicPr>
        <p:blipFill>
          <a:blip r:embed="rId4"/>
          <a:stretch>
            <a:fillRect/>
          </a:stretch>
        </p:blipFill>
        <p:spPr>
          <a:xfrm>
            <a:off x="7425690" y="1546027"/>
            <a:ext cx="6585347" cy="4070033"/>
          </a:xfrm>
          <a:prstGeom prst="rect">
            <a:avLst/>
          </a:prstGeom>
        </p:spPr>
      </p:pic>
      <p:sp>
        <p:nvSpPr>
          <p:cNvPr id="7" name="Text 3"/>
          <p:cNvSpPr/>
          <p:nvPr/>
        </p:nvSpPr>
        <p:spPr>
          <a:xfrm>
            <a:off x="7425690" y="5792986"/>
            <a:ext cx="3063597" cy="276463"/>
          </a:xfrm>
          <a:prstGeom prst="rect">
            <a:avLst/>
          </a:prstGeom>
          <a:noFill/>
          <a:ln/>
        </p:spPr>
        <p:txBody>
          <a:bodyPr wrap="none" lIns="0" tIns="0" rIns="0" bIns="0" rtlCol="0" anchor="t"/>
          <a:lstStyle/>
          <a:p>
            <a:pPr marL="0" indent="0" algn="l">
              <a:lnSpc>
                <a:spcPts val="2150"/>
              </a:lnSpc>
              <a:buNone/>
            </a:pPr>
            <a:r>
              <a:rPr lang="en-US" sz="1700" dirty="0">
                <a:solidFill>
                  <a:srgbClr val="403011"/>
                </a:solidFill>
                <a:latin typeface="Brygada 1918 Semi Bold" pitchFamily="34" charset="0"/>
                <a:ea typeface="Brygada 1918 Semi Bold" pitchFamily="34" charset="-122"/>
                <a:cs typeface="Brygada 1918 Semi Bold" pitchFamily="34" charset="-120"/>
              </a:rPr>
              <a:t>Cristiano Ronaldo, Footballer</a:t>
            </a:r>
            <a:endParaRPr lang="en-US" sz="1700" dirty="0"/>
          </a:p>
        </p:txBody>
      </p:sp>
      <p:sp>
        <p:nvSpPr>
          <p:cNvPr id="8" name="Text 4"/>
          <p:cNvSpPr/>
          <p:nvPr/>
        </p:nvSpPr>
        <p:spPr>
          <a:xfrm>
            <a:off x="7425690" y="6175534"/>
            <a:ext cx="6585347" cy="1132046"/>
          </a:xfrm>
          <a:prstGeom prst="rect">
            <a:avLst/>
          </a:prstGeom>
          <a:noFill/>
          <a:ln/>
        </p:spPr>
        <p:txBody>
          <a:bodyPr wrap="square" lIns="0" tIns="0" rIns="0" bIns="0" rtlCol="0" anchor="t"/>
          <a:lstStyle/>
          <a:p>
            <a:pPr marL="0" indent="0" algn="l">
              <a:lnSpc>
                <a:spcPts val="2200"/>
              </a:lnSpc>
              <a:buNone/>
            </a:pPr>
            <a:r>
              <a:rPr lang="en-US" sz="1350" dirty="0">
                <a:solidFill>
                  <a:srgbClr val="403011"/>
                </a:solidFill>
                <a:latin typeface="Brygada 1918" pitchFamily="34" charset="0"/>
                <a:ea typeface="Brygada 1918" pitchFamily="34" charset="-122"/>
                <a:cs typeface="Brygada 1918" pitchFamily="34" charset="-120"/>
              </a:rPr>
              <a:t>Ronaldo has successfully played in England (Manchester United), Spain (Real Madrid), Italy (Juventus), and Saudi Arabia — adapting to different cultures, play styles, and expectations. His work ethic, diet, and game strategy change with age and competition, proving adaptability on and off the field.</a:t>
            </a:r>
            <a:endParaRPr lang="en-US" sz="1350" dirty="0"/>
          </a:p>
        </p:txBody>
      </p:sp>
      <p:sp>
        <p:nvSpPr>
          <p:cNvPr id="9" name="Rectangle 8">
            <a:extLst>
              <a:ext uri="{FF2B5EF4-FFF2-40B4-BE49-F238E27FC236}">
                <a16:creationId xmlns:a16="http://schemas.microsoft.com/office/drawing/2014/main" id="{9FE097B9-D36B-30BB-2DA9-F3B9242180CF}"/>
              </a:ext>
            </a:extLst>
          </p:cNvPr>
          <p:cNvSpPr/>
          <p:nvPr/>
        </p:nvSpPr>
        <p:spPr>
          <a:xfrm>
            <a:off x="12849726" y="7736305"/>
            <a:ext cx="1684421" cy="409074"/>
          </a:xfrm>
          <a:prstGeom prst="rect">
            <a:avLst/>
          </a:prstGeom>
          <a:solidFill>
            <a:srgbClr val="F6EB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1327904"/>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403011"/>
                </a:solidFill>
                <a:latin typeface="Brygada 1918 Semi Bold" pitchFamily="34" charset="0"/>
                <a:ea typeface="Brygada 1918 Semi Bold" pitchFamily="34" charset="-122"/>
                <a:cs typeface="Brygada 1918 Semi Bold" pitchFamily="34" charset="-120"/>
              </a:rPr>
              <a:t> Embrace the Power of Adaptability</a:t>
            </a:r>
            <a:endParaRPr lang="en-US" sz="4450" dirty="0"/>
          </a:p>
        </p:txBody>
      </p:sp>
      <p:sp>
        <p:nvSpPr>
          <p:cNvPr id="4" name="Text 1"/>
          <p:cNvSpPr/>
          <p:nvPr/>
        </p:nvSpPr>
        <p:spPr>
          <a:xfrm>
            <a:off x="793790" y="3085624"/>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403011"/>
                </a:solidFill>
                <a:latin typeface="Brygada 1918" pitchFamily="34" charset="0"/>
                <a:ea typeface="Brygada 1918" pitchFamily="34" charset="-122"/>
                <a:cs typeface="Brygada 1918" pitchFamily="34" charset="-120"/>
              </a:rPr>
              <a:t>Adaptability is a powerful mindset for navigating an unpredictable world and achieving lifelong growth. Proactively develop your Adaptability Quotient (AQ) to remain relevant, resilient, and successful.</a:t>
            </a:r>
            <a:endParaRPr lang="en-US" sz="1750" dirty="0"/>
          </a:p>
        </p:txBody>
      </p:sp>
      <p:sp>
        <p:nvSpPr>
          <p:cNvPr id="5" name="Text 2"/>
          <p:cNvSpPr/>
          <p:nvPr/>
        </p:nvSpPr>
        <p:spPr>
          <a:xfrm>
            <a:off x="1133951" y="4684633"/>
            <a:ext cx="7216259" cy="725805"/>
          </a:xfrm>
          <a:prstGeom prst="rect">
            <a:avLst/>
          </a:prstGeom>
          <a:noFill/>
          <a:ln/>
        </p:spPr>
        <p:txBody>
          <a:bodyPr wrap="square" lIns="0" tIns="0" rIns="0" bIns="0" rtlCol="0" anchor="t"/>
          <a:lstStyle/>
          <a:p>
            <a:pPr marL="0" indent="0" algn="l">
              <a:lnSpc>
                <a:spcPts val="2850"/>
              </a:lnSpc>
              <a:buNone/>
            </a:pPr>
            <a:r>
              <a:rPr lang="en-US" sz="1750" dirty="0">
                <a:solidFill>
                  <a:srgbClr val="403011"/>
                </a:solidFill>
                <a:latin typeface="Brygada 1918" pitchFamily="34" charset="0"/>
                <a:ea typeface="Brygada 1918" pitchFamily="34" charset="-122"/>
                <a:cs typeface="Brygada 1918" pitchFamily="34" charset="-120"/>
              </a:rPr>
              <a:t>"The only constant in life is change" – Heraclitus. Be the constant that masters change.</a:t>
            </a:r>
            <a:endParaRPr lang="en-US" sz="1750" dirty="0"/>
          </a:p>
        </p:txBody>
      </p:sp>
      <p:sp>
        <p:nvSpPr>
          <p:cNvPr id="6" name="Shape 3"/>
          <p:cNvSpPr/>
          <p:nvPr/>
        </p:nvSpPr>
        <p:spPr>
          <a:xfrm>
            <a:off x="793790" y="4429482"/>
            <a:ext cx="30480" cy="1236107"/>
          </a:xfrm>
          <a:prstGeom prst="rect">
            <a:avLst/>
          </a:prstGeom>
          <a:solidFill>
            <a:srgbClr val="626C3B"/>
          </a:solidFill>
          <a:ln/>
        </p:spPr>
        <p:txBody>
          <a:bodyPr/>
          <a:lstStyle/>
          <a:p>
            <a:endParaRPr lang="en-US"/>
          </a:p>
        </p:txBody>
      </p:sp>
      <p:sp>
        <p:nvSpPr>
          <p:cNvPr id="7" name="Text 4"/>
          <p:cNvSpPr/>
          <p:nvPr/>
        </p:nvSpPr>
        <p:spPr>
          <a:xfrm>
            <a:off x="793790" y="5920740"/>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403011"/>
                </a:solidFill>
                <a:latin typeface="Brygada 1918" pitchFamily="34" charset="0"/>
                <a:ea typeface="Brygada 1918" pitchFamily="34" charset="-122"/>
                <a:cs typeface="Brygada 1918" pitchFamily="34" charset="-120"/>
              </a:rPr>
              <a:t>Start building your adaptability today, and future-proof your career!</a:t>
            </a:r>
            <a:endParaRPr lang="en-US" sz="1750" dirty="0"/>
          </a:p>
        </p:txBody>
      </p:sp>
      <p:sp>
        <p:nvSpPr>
          <p:cNvPr id="8" name="Text 5"/>
          <p:cNvSpPr/>
          <p:nvPr/>
        </p:nvSpPr>
        <p:spPr>
          <a:xfrm>
            <a:off x="793790" y="6538793"/>
            <a:ext cx="75564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752</Words>
  <Application>Microsoft Macintosh PowerPoint</Application>
  <PresentationFormat>Custom</PresentationFormat>
  <Paragraphs>71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Brygada 1918 Semi Bold</vt:lpstr>
      <vt:lpstr>Arial</vt:lpstr>
      <vt:lpstr>Brygada 1918</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abdulfatima</cp:lastModifiedBy>
  <cp:revision>2</cp:revision>
  <dcterms:created xsi:type="dcterms:W3CDTF">2025-06-17T03:41:54Z</dcterms:created>
  <dcterms:modified xsi:type="dcterms:W3CDTF">2025-06-17T03:42:49Z</dcterms:modified>
</cp:coreProperties>
</file>