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hdphoto1.wdp" ContentType="image/vnd.ms-photo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FBB607-DCBB-4923-A4D9-34F6820D88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3000" y="38224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11DBEF-EBE3-4F13-A5BB-779119175B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379332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F2B5F-286D-43E7-9A37-63587B1BF0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267732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484200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51300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267732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484200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6D3D2E-8008-4041-A878-0C21428F53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9EE62B4-8597-44FD-9578-2F011B128A8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8A3792-11E0-4F4C-AF99-C6D741A63C4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4540A9-3599-4318-BE64-82DE5C4F06B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C4CF34-A6D4-4A6B-9FC4-8D404E875E8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1BD450-BFBE-4DBF-B697-A32CE931C9F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513000" y="514440"/>
            <a:ext cx="7543440" cy="953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465377-9325-4AB4-B9D0-0893A73155A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4C559C-2012-41EA-967B-BC8B26BAFC9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966D36-D93C-411A-8485-60D1B37AF2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79332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58F1BBA-5671-4E23-BA74-C7FE54E9548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43E882-A37F-4EBF-ACE6-ECA3DC9CC11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3000" y="38224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5FF38F-86A0-423D-9977-A128F1D0411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379332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E43113-3488-4F71-8370-73F1AFBCC6E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267732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84200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51300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267732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484200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9CCC0A4-BC70-4B3A-A046-E25D2208A7E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ADC04AB-E2C3-483C-8E74-F4C473B9C8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0E570E6-A821-4BB6-A56C-86E96C8D39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6354E7E-938B-4F5A-8D0C-E8894A00D5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85B9545-E71C-4D98-B094-3C67D42F3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B022877-18E8-46F9-8D06-DABA4D002F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9C854A-134B-4930-BC2D-138C85EA55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13000" y="514440"/>
            <a:ext cx="7543440" cy="953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ED6417F-E220-4197-A194-514396BC76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251B82F-F3C8-4B65-AB1E-6C1B582AF6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79332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B00B7C-7325-4BEF-A643-66626C5F36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91088C2-45A5-4B8C-8F4B-93EDDD1748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3000" y="38224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500DD5C-3591-45EB-B377-4F317FE462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379332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345F0DD-C2FC-490B-83CF-421F9BD049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67732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842000" y="30862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51300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267732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4842000" y="3822480"/>
            <a:ext cx="2061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313A8B4-A135-4845-A014-252DC0FA67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31EDA-BA0B-45DE-B76E-C0EAD94697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A8D45D-82A8-4C20-8D2E-1116FBB84B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513000" y="514440"/>
            <a:ext cx="7543440" cy="953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71FD4D-B8EF-4DF6-95C2-98B797236A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BBC022-E494-481A-8240-F4C5E56885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14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93320" y="38224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A5C5B-81A2-4DD6-AA61-FB062931DB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793320" y="3086280"/>
            <a:ext cx="31237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13000" y="3822480"/>
            <a:ext cx="640152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D9F497-296C-496E-9256-EFCC6A558B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cxnSp>
          <p:nvCxnSpPr>
            <p:cNvPr id="1" name="Straight Connector 7"/>
            <p:cNvCxnSpPr/>
            <p:nvPr/>
          </p:nvCxnSpPr>
          <p:spPr>
            <a:xfrm flipH="1">
              <a:off x="8456760" y="2222280"/>
              <a:ext cx="685080" cy="6850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2" name="Straight Connector 8"/>
            <p:cNvCxnSpPr/>
            <p:nvPr/>
          </p:nvCxnSpPr>
          <p:spPr>
            <a:xfrm flipH="1">
              <a:off x="6905160" y="2392560"/>
              <a:ext cx="2236680" cy="2236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3" name="Straight Connector 9"/>
            <p:cNvCxnSpPr/>
            <p:nvPr/>
          </p:nvCxnSpPr>
          <p:spPr>
            <a:xfrm flipH="1">
              <a:off x="7719120" y="2463480"/>
              <a:ext cx="1422720" cy="14230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4" name="Straight Connector 10"/>
            <p:cNvCxnSpPr/>
            <p:nvPr/>
          </p:nvCxnSpPr>
          <p:spPr>
            <a:xfrm flipH="1">
              <a:off x="7832160" y="2348280"/>
              <a:ext cx="1309680" cy="130968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" name="Straight Connector 11"/>
            <p:cNvCxnSpPr/>
            <p:nvPr/>
          </p:nvCxnSpPr>
          <p:spPr>
            <a:xfrm flipH="1">
              <a:off x="8188920" y="2761920"/>
              <a:ext cx="952920" cy="95292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6000480" cy="2228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sv-SE" sz="3600" spc="-1" strike="noStrike" cap="all">
                <a:solidFill>
                  <a:srgbClr val="ffffff"/>
                </a:solidFill>
                <a:latin typeface="Century Gothic"/>
              </a:rPr>
              <a:t>Klicka här för att ändra mall för rubrikformat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428240" y="4629240"/>
            <a:ext cx="1199880" cy="27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75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513000" y="4629240"/>
            <a:ext cx="5657400" cy="27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7772400" y="4183920"/>
            <a:ext cx="856440" cy="502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24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68C9E5-2DDE-4EBD-A38A-301B2F2A68EE}" type="slidenum">
              <a:rPr b="0" lang="en" sz="24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0" name="Straight Connector 15"/>
          <p:cNvCxnSpPr/>
          <p:nvPr/>
        </p:nvCxnSpPr>
        <p:spPr>
          <a:xfrm flipH="1">
            <a:off x="6170760" y="6120"/>
            <a:ext cx="2858040" cy="28580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1" name="Straight Connector 16"/>
          <p:cNvCxnSpPr/>
          <p:nvPr/>
        </p:nvCxnSpPr>
        <p:spPr>
          <a:xfrm flipH="1">
            <a:off x="4581000" y="68400"/>
            <a:ext cx="4560840" cy="456084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2" name="Straight Connector 18"/>
          <p:cNvCxnSpPr/>
          <p:nvPr/>
        </p:nvCxnSpPr>
        <p:spPr>
          <a:xfrm flipH="1">
            <a:off x="5426640" y="171360"/>
            <a:ext cx="3715200" cy="3715200"/>
          </a:xfrm>
          <a:prstGeom prst="straightConnector1">
            <a:avLst/>
          </a:prstGeom>
          <a:ln cap="rnd" w="12700">
            <a:solidFill>
              <a:srgbClr val="ffffff"/>
            </a:solidFill>
            <a:round/>
          </a:ln>
        </p:spPr>
      </p:cxnSp>
      <p:cxnSp>
        <p:nvCxnSpPr>
          <p:cNvPr id="13" name="Straight Connector 20"/>
          <p:cNvCxnSpPr/>
          <p:nvPr/>
        </p:nvCxnSpPr>
        <p:spPr>
          <a:xfrm flipH="1">
            <a:off x="5501520" y="24120"/>
            <a:ext cx="3640320" cy="363996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cxnSp>
        <p:nvCxnSpPr>
          <p:cNvPr id="14" name="Straight Connector 22"/>
          <p:cNvCxnSpPr/>
          <p:nvPr/>
        </p:nvCxnSpPr>
        <p:spPr>
          <a:xfrm flipH="1">
            <a:off x="5883840" y="457200"/>
            <a:ext cx="3258000" cy="3257640"/>
          </a:xfrm>
          <a:prstGeom prst="straightConnector1">
            <a:avLst/>
          </a:prstGeom>
          <a:ln cap="rnd" w="31750">
            <a:solidFill>
              <a:srgbClr val="ffffff"/>
            </a:solidFill>
            <a:round/>
          </a:ln>
        </p:spPr>
      </p:cxn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2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05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05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cxnSp>
          <p:nvCxnSpPr>
            <p:cNvPr id="53" name="Straight Connector 7"/>
            <p:cNvCxnSpPr/>
            <p:nvPr/>
          </p:nvCxnSpPr>
          <p:spPr>
            <a:xfrm flipH="1">
              <a:off x="8456760" y="2222280"/>
              <a:ext cx="685080" cy="6850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4" name="Straight Connector 8"/>
            <p:cNvCxnSpPr/>
            <p:nvPr/>
          </p:nvCxnSpPr>
          <p:spPr>
            <a:xfrm flipH="1">
              <a:off x="6905160" y="2392560"/>
              <a:ext cx="2236680" cy="2236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5" name="Straight Connector 9"/>
            <p:cNvCxnSpPr/>
            <p:nvPr/>
          </p:nvCxnSpPr>
          <p:spPr>
            <a:xfrm flipH="1">
              <a:off x="7719120" y="2463480"/>
              <a:ext cx="1422720" cy="14230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56" name="Straight Connector 10"/>
            <p:cNvCxnSpPr/>
            <p:nvPr/>
          </p:nvCxnSpPr>
          <p:spPr>
            <a:xfrm flipH="1">
              <a:off x="7832160" y="2348280"/>
              <a:ext cx="1309680" cy="130968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57" name="Straight Connector 11"/>
            <p:cNvCxnSpPr/>
            <p:nvPr/>
          </p:nvCxnSpPr>
          <p:spPr>
            <a:xfrm flipH="1">
              <a:off x="8188920" y="2761920"/>
              <a:ext cx="952920" cy="95292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24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95539E-36EF-467B-B09A-7A352C304856}" type="slidenum">
              <a:rPr b="0" lang="en" sz="24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6"/>
          <p:cNvGrpSpPr/>
          <p:nvPr/>
        </p:nvGrpSpPr>
        <p:grpSpPr>
          <a:xfrm>
            <a:off x="6905160" y="2222280"/>
            <a:ext cx="2236320" cy="2406600"/>
            <a:chOff x="6905160" y="2222280"/>
            <a:chExt cx="2236320" cy="2406600"/>
          </a:xfrm>
        </p:grpSpPr>
        <p:cxnSp>
          <p:nvCxnSpPr>
            <p:cNvPr id="98" name="Straight Connector 7"/>
            <p:cNvCxnSpPr/>
            <p:nvPr/>
          </p:nvCxnSpPr>
          <p:spPr>
            <a:xfrm flipH="1">
              <a:off x="8456760" y="2222280"/>
              <a:ext cx="685080" cy="6850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99" name="Straight Connector 8"/>
            <p:cNvCxnSpPr/>
            <p:nvPr/>
          </p:nvCxnSpPr>
          <p:spPr>
            <a:xfrm flipH="1">
              <a:off x="6905160" y="2392560"/>
              <a:ext cx="2236680" cy="22366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0" name="Straight Connector 9"/>
            <p:cNvCxnSpPr/>
            <p:nvPr/>
          </p:nvCxnSpPr>
          <p:spPr>
            <a:xfrm flipH="1">
              <a:off x="7719120" y="2463480"/>
              <a:ext cx="1422720" cy="1423080"/>
            </a:xfrm>
            <a:prstGeom prst="straightConnector1">
              <a:avLst/>
            </a:prstGeom>
            <a:ln cap="rnd" w="9525">
              <a:solidFill>
                <a:srgbClr val="ffffff"/>
              </a:solidFill>
              <a:round/>
            </a:ln>
          </p:spPr>
        </p:cxnSp>
        <p:cxnSp>
          <p:nvCxnSpPr>
            <p:cNvPr id="101" name="Straight Connector 10"/>
            <p:cNvCxnSpPr/>
            <p:nvPr/>
          </p:nvCxnSpPr>
          <p:spPr>
            <a:xfrm flipH="1">
              <a:off x="7832160" y="2348280"/>
              <a:ext cx="1309680" cy="130968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  <p:cxnSp>
          <p:nvCxnSpPr>
            <p:cNvPr id="102" name="Straight Connector 11"/>
            <p:cNvCxnSpPr/>
            <p:nvPr/>
          </p:nvCxnSpPr>
          <p:spPr>
            <a:xfrm flipH="1">
              <a:off x="8188920" y="2761920"/>
              <a:ext cx="952920" cy="952920"/>
            </a:xfrm>
            <a:prstGeom prst="straightConnector1">
              <a:avLst/>
            </a:prstGeom>
            <a:ln cap="rnd" w="28575">
              <a:solidFill>
                <a:srgbClr val="ffffff"/>
              </a:solidFill>
              <a:round/>
            </a:ln>
          </p:spPr>
        </p:cxn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13000" y="514440"/>
            <a:ext cx="7543440" cy="205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sv-SE" sz="2400" spc="-1" strike="noStrike" cap="all">
                <a:solidFill>
                  <a:srgbClr val="ffffff"/>
                </a:solidFill>
                <a:latin typeface="Century Gothic"/>
              </a:rPr>
              <a:t>Klicka här för att ändra mall för rubrikformat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00"/>
              </a:spcBef>
              <a:spcAft>
                <a:spcPts val="451"/>
              </a:spcAft>
              <a:buNone/>
              <a:tabLst>
                <a:tab algn="l" pos="0"/>
              </a:tabLst>
            </a:pPr>
            <a:r>
              <a:rPr b="0" lang="sv-SE" sz="1500" spc="-1" strike="noStrike">
                <a:solidFill>
                  <a:srgbClr val="0f496f"/>
                </a:solidFill>
                <a:latin typeface="Century Gothic"/>
              </a:rPr>
              <a:t>Klicka här för att ändra format på bakgrundstexten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5"/>
          </p:nvPr>
        </p:nvSpPr>
        <p:spPr>
          <a:xfrm>
            <a:off x="7428240" y="4629240"/>
            <a:ext cx="1199880" cy="27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75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rgbClr val="0a304a"/>
                </a:solidFill>
                <a:latin typeface="Century Gothic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ftr" idx="6"/>
          </p:nvPr>
        </p:nvSpPr>
        <p:spPr>
          <a:xfrm>
            <a:off x="513000" y="4629240"/>
            <a:ext cx="5657400" cy="27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sldNum" idx="7"/>
          </p:nvPr>
        </p:nvSpPr>
        <p:spPr>
          <a:xfrm>
            <a:off x="7772400" y="4183920"/>
            <a:ext cx="856440" cy="502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2400" spc="-1" strike="noStrike">
                <a:solidFill>
                  <a:srgbClr val="0a304a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239693-9B0F-4250-9CEE-C60FD926329B}" type="slidenum">
              <a:rPr b="0" lang="en" sz="24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13000" y="205200"/>
            <a:ext cx="6000480" cy="222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800" spc="-1" strike="noStrike" cap="all">
                <a:solidFill>
                  <a:srgbClr val="000000"/>
                </a:solidFill>
                <a:latin typeface="Times New Roman"/>
              </a:rPr>
              <a:t>Mini</a:t>
            </a:r>
            <a:r>
              <a:rPr b="0" lang="en" sz="2000" spc="-1" strike="noStrike" cap="all">
                <a:solidFill>
                  <a:srgbClr val="000000"/>
                </a:solidFill>
                <a:latin typeface="Times New Roman"/>
              </a:rPr>
              <a:t>projekt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13000" y="2882880"/>
            <a:ext cx="4800240" cy="1460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</a:rPr>
              <a:t>Saleh Shalabi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Bildobjekt 2" descr="En bild som visar dator&#10;&#10;Automatiskt genererad beskrivning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142880" y="1491840"/>
            <a:ext cx="4271040" cy="240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7560" y="80352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 cap="all">
                <a:solidFill>
                  <a:srgbClr val="000000"/>
                </a:solidFill>
                <a:latin typeface="Times New Roman"/>
              </a:rPr>
              <a:t>1. Definition av ord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75040" y="1706400"/>
            <a:ext cx="4029120" cy="282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190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en" sz="15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" sz="1500" spc="-1" strike="noStrike">
                <a:solidFill>
                  <a:srgbClr val="000000"/>
                </a:solidFill>
                <a:latin typeface="Times New Roman"/>
              </a:rPr>
              <a:t>word”, ‘WORD’, Word’s ,WORD’s, Word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190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McKlayn, McDonalds, Mcdonald’s, McTR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190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A, a, I, i, r, R, S,s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190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AAA, MMMMM, HAHAHA, hahaha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190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MyNameIsSaleh , mynameissaleh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9" name="textruta 4"/>
          <p:cNvSpPr/>
          <p:nvPr/>
        </p:nvSpPr>
        <p:spPr>
          <a:xfrm>
            <a:off x="4304520" y="1753560"/>
            <a:ext cx="433188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sv-SE" sz="1300" spc="-1" strike="noStrike">
                <a:solidFill>
                  <a:srgbClr val="000000"/>
                </a:solidFill>
                <a:latin typeface="Times New Roman"/>
              </a:rPr>
              <a:t>word ** WORD ** Word’s ** WORD’s ** Word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ruta 2"/>
          <p:cNvSpPr/>
          <p:nvPr/>
        </p:nvSpPr>
        <p:spPr>
          <a:xfrm>
            <a:off x="4288680" y="2706120"/>
            <a:ext cx="433188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sv-SE" sz="1300" spc="-1" strike="noStrike">
                <a:solidFill>
                  <a:srgbClr val="000000"/>
                </a:solidFill>
                <a:latin typeface="Times New Roman"/>
              </a:rPr>
              <a:t>A ** a ** I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ruta 3"/>
          <p:cNvSpPr/>
          <p:nvPr/>
        </p:nvSpPr>
        <p:spPr>
          <a:xfrm>
            <a:off x="4304520" y="2229840"/>
            <a:ext cx="433188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sv-SE" sz="1300" spc="-1" strike="noStrike">
                <a:solidFill>
                  <a:srgbClr val="000000"/>
                </a:solidFill>
                <a:latin typeface="Times New Roman"/>
              </a:rPr>
              <a:t>McKlayn ** McDonalds, Mcdonald’s, Mc ** TR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ruta 6"/>
          <p:cNvSpPr/>
          <p:nvPr/>
        </p:nvSpPr>
        <p:spPr>
          <a:xfrm>
            <a:off x="4304520" y="3150360"/>
            <a:ext cx="433188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sv-SE" sz="1300" spc="-1" strike="noStrike">
                <a:solidFill>
                  <a:srgbClr val="000000"/>
                </a:solidFill>
                <a:latin typeface="Times New Roman"/>
              </a:rPr>
              <a:t>HAHAHA ** hahaha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ruta 8"/>
          <p:cNvSpPr/>
          <p:nvPr/>
        </p:nvSpPr>
        <p:spPr>
          <a:xfrm>
            <a:off x="4272840" y="3842640"/>
            <a:ext cx="433188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sv-SE" sz="1300" spc="-1" strike="noStrike">
                <a:solidFill>
                  <a:srgbClr val="000000"/>
                </a:solidFill>
                <a:latin typeface="Times New Roman"/>
              </a:rPr>
              <a:t>My ** Name ** Is * Saleh ** mynameissaleh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9360" y="8751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 cap="all">
                <a:solidFill>
                  <a:srgbClr val="1a1a1a"/>
                </a:solidFill>
                <a:latin typeface="Times New Roman"/>
              </a:rPr>
              <a:t>2. Hashing och BTS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9360" y="1783080"/>
            <a:ext cx="7028280" cy="1950120"/>
          </a:xfrm>
          <a:prstGeom prst="rect">
            <a:avLst/>
          </a:prstGeom>
          <a:noFill/>
          <a:ln w="9360">
            <a:solidFill>
              <a:srgbClr val="146194"/>
            </a:solidFill>
            <a:round/>
          </a:ln>
        </p:spPr>
        <p:txBody>
          <a:bodyPr tIns="91440" bIns="91440" anchor="t">
            <a:noAutofit/>
          </a:bodyPr>
          <a:p>
            <a:pPr marL="457200" indent="-32400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Nyckeln till att lösa uppgiften …..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57200" indent="-32400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Effektiv Hashing handlar om ……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57200" indent="-32400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Ett bra träd kräver …...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57200" indent="-32400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Efterfrågade målen ……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457200" indent="-32400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Resultatet ….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36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 cap="all">
                <a:solidFill>
                  <a:srgbClr val="1a1a1a"/>
                </a:solidFill>
                <a:latin typeface="Times New Roman"/>
              </a:rPr>
              <a:t>3. O</a:t>
            </a:r>
            <a:r>
              <a:rPr b="0" lang="sv-SE" sz="2600" spc="-1" strike="noStrike" cap="all">
                <a:solidFill>
                  <a:srgbClr val="1a1a1a"/>
                </a:solidFill>
                <a:latin typeface="Times New Roman"/>
              </a:rPr>
              <a:t>r</a:t>
            </a:r>
            <a:r>
              <a:rPr b="0" lang="en" sz="2600" spc="-1" strike="noStrike" cap="all">
                <a:solidFill>
                  <a:srgbClr val="1a1a1a"/>
                </a:solidFill>
                <a:latin typeface="Times New Roman"/>
              </a:rPr>
              <a:t>d beräkningen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727560" y="181836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spcAft>
                <a:spcPts val="1599"/>
              </a:spcAft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1a1a1a"/>
                </a:solidFill>
                <a:latin typeface="Times New Roman"/>
              </a:rPr>
              <a:t>Vad räknas som vad?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Aft>
                <a:spcPts val="1599"/>
              </a:spcAft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1a1a1a"/>
                </a:solidFill>
                <a:latin typeface="Times New Roman"/>
              </a:rPr>
              <a:t>Det mindre effektiva sättet ……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Aft>
                <a:spcPts val="1599"/>
              </a:spcAft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1a1a1a"/>
                </a:solidFill>
                <a:latin typeface="Times New Roman"/>
              </a:rPr>
              <a:t>Det effektivare sättet …..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spcAft>
                <a:spcPts val="1599"/>
              </a:spcAft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1a1a1a"/>
                </a:solidFill>
                <a:latin typeface="Times New Roman"/>
              </a:rPr>
              <a:t>Resultatet …..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58" name="Bildobjekt 3" descr=""/>
          <p:cNvPicPr/>
          <p:nvPr/>
        </p:nvPicPr>
        <p:blipFill>
          <a:blip r:embed="rId1"/>
          <a:stretch/>
        </p:blipFill>
        <p:spPr>
          <a:xfrm>
            <a:off x="3697560" y="754200"/>
            <a:ext cx="5851800" cy="4388760"/>
          </a:xfrm>
          <a:prstGeom prst="rect">
            <a:avLst/>
          </a:prstGeom>
          <a:ln w="0">
            <a:noFill/>
          </a:ln>
        </p:spPr>
      </p:pic>
      <p:pic>
        <p:nvPicPr>
          <p:cNvPr id="159" name="Bildobjekt 7" descr=""/>
          <p:cNvPicPr/>
          <p:nvPr/>
        </p:nvPicPr>
        <p:blipFill>
          <a:blip r:embed="rId2"/>
          <a:stretch/>
        </p:blipFill>
        <p:spPr>
          <a:xfrm>
            <a:off x="3615840" y="75420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35320" y="5202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 cap="all">
                <a:solidFill>
                  <a:srgbClr val="000000"/>
                </a:solidFill>
                <a:latin typeface="Times New Roman"/>
              </a:rPr>
              <a:t>3. Ord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12360" y="1134000"/>
            <a:ext cx="8050680" cy="1424520"/>
          </a:xfrm>
          <a:prstGeom prst="rect">
            <a:avLst/>
          </a:prstGeom>
          <a:noFill/>
          <a:ln w="9360">
            <a:solidFill>
              <a:srgbClr val="146194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1a1a"/>
                </a:solidFill>
                <a:latin typeface="Times New Roman"/>
                <a:ea typeface="Arial"/>
              </a:rPr>
              <a:t>   </a:t>
            </a:r>
            <a:r>
              <a:rPr b="1" i="1" lang="en" sz="1600" spc="-1" strike="noStrike">
                <a:solidFill>
                  <a:srgbClr val="1a1a1a"/>
                </a:solidFill>
                <a:latin typeface="Times New Roman"/>
                <a:ea typeface="Arial"/>
              </a:rPr>
              <a:t>Holy Grail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 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1" i="1" lang="en" sz="1600" spc="-1" strike="noStrike">
                <a:solidFill>
                  <a:srgbClr val="1a1a1a"/>
                </a:solidFill>
                <a:latin typeface="Times New Roman"/>
                <a:ea typeface="Arial"/>
              </a:rPr>
              <a:t>Eng_news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     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-   11287 ord totalt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-   1963868 ord totalt 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1461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  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-   Varav 2198 är unika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  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	</a:t>
            </a:r>
            <a:r>
              <a:rPr b="0" lang="en" sz="1500" spc="-1" strike="noStrike">
                <a:solidFill>
                  <a:srgbClr val="1a1a1a"/>
                </a:solidFill>
                <a:latin typeface="Times New Roman"/>
                <a:ea typeface="Arial"/>
              </a:rPr>
              <a:t>-    Varav 91470 är unika 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62" name="Bildobjekt 3" descr="ENG&#10;"/>
          <p:cNvPicPr/>
          <p:nvPr/>
        </p:nvPicPr>
        <p:blipFill>
          <a:blip r:embed="rId1"/>
          <a:srcRect l="0" t="0" r="65007" b="0"/>
          <a:stretch/>
        </p:blipFill>
        <p:spPr>
          <a:xfrm>
            <a:off x="2701440" y="2374560"/>
            <a:ext cx="2943360" cy="3269520"/>
          </a:xfrm>
          <a:prstGeom prst="rect">
            <a:avLst/>
          </a:prstGeom>
          <a:ln w="0">
            <a:noFill/>
          </a:ln>
        </p:spPr>
      </p:pic>
      <p:sp>
        <p:nvSpPr>
          <p:cNvPr id="163" name="textruta 1"/>
          <p:cNvSpPr/>
          <p:nvPr/>
        </p:nvSpPr>
        <p:spPr>
          <a:xfrm>
            <a:off x="1055520" y="3484440"/>
            <a:ext cx="1554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sv-SE" sz="1600" spc="-1" strike="noStrike">
                <a:solidFill>
                  <a:srgbClr val="1a1a1a"/>
                </a:solidFill>
                <a:latin typeface="Times New Roman"/>
              </a:rPr>
              <a:t>De 10 mest förekommande orden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ruta 5"/>
          <p:cNvSpPr/>
          <p:nvPr/>
        </p:nvSpPr>
        <p:spPr>
          <a:xfrm>
            <a:off x="4173120" y="3145680"/>
            <a:ext cx="928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2e8db7"/>
                </a:solidFill>
                <a:latin typeface="Times New Roman"/>
              </a:rPr>
              <a:t>English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sv-SE" sz="1800" spc="-1" strike="noStrike">
                <a:solidFill>
                  <a:srgbClr val="1970a1"/>
                </a:solidFill>
                <a:latin typeface="Times New Roman"/>
              </a:rPr>
              <a:t>Holy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9360" y="5360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 cap="all">
                <a:solidFill>
                  <a:srgbClr val="000000"/>
                </a:solidFill>
                <a:latin typeface="Times New Roman"/>
              </a:rPr>
              <a:t>4.1 Table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729360" y="168048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Löstes genom …..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Förväntat resultat …... 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Resultatet ….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67" name="Bildobjekt 2" descr=""/>
          <p:cNvPicPr/>
          <p:nvPr/>
        </p:nvPicPr>
        <p:blipFill>
          <a:blip r:embed="rId1"/>
          <a:stretch/>
        </p:blipFill>
        <p:spPr>
          <a:xfrm>
            <a:off x="3452400" y="803520"/>
            <a:ext cx="5691240" cy="4268160"/>
          </a:xfrm>
          <a:prstGeom prst="rect">
            <a:avLst/>
          </a:prstGeom>
          <a:ln w="0">
            <a:noFill/>
          </a:ln>
        </p:spPr>
      </p:pic>
      <p:pic>
        <p:nvPicPr>
          <p:cNvPr id="168" name="Bildobjekt 4" descr=""/>
          <p:cNvPicPr/>
          <p:nvPr/>
        </p:nvPicPr>
        <p:blipFill>
          <a:blip r:embed="rId2"/>
          <a:stretch/>
        </p:blipFill>
        <p:spPr>
          <a:xfrm>
            <a:off x="3452400" y="803520"/>
            <a:ext cx="5691240" cy="4268160"/>
          </a:xfrm>
          <a:prstGeom prst="rect">
            <a:avLst/>
          </a:prstGeom>
          <a:ln w="0">
            <a:noFill/>
          </a:ln>
        </p:spPr>
      </p:pic>
      <p:pic>
        <p:nvPicPr>
          <p:cNvPr id="169" name="Bildobjekt 6" descr=""/>
          <p:cNvPicPr/>
          <p:nvPr/>
        </p:nvPicPr>
        <p:blipFill>
          <a:blip r:embed="rId3"/>
          <a:stretch/>
        </p:blipFill>
        <p:spPr>
          <a:xfrm>
            <a:off x="3657600" y="712800"/>
            <a:ext cx="5123160" cy="44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27560" y="7815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 cap="all">
                <a:solidFill>
                  <a:srgbClr val="000000"/>
                </a:solidFill>
                <a:latin typeface="Times New Roman"/>
              </a:rPr>
              <a:t>4.2 Hashing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727560" y="187812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Löstes genom …..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Förväntat resultat …... 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840">
              <a:lnSpc>
                <a:spcPct val="100000"/>
              </a:lnSpc>
              <a:buClr>
                <a:srgbClr val="1a1a1a"/>
              </a:buClr>
              <a:buFont typeface="Wingdings" charset="2"/>
              <a:buChar char=""/>
            </a:pPr>
            <a:r>
              <a:rPr b="0" lang="sv-SE" sz="1500" spc="-1" strike="noStrike">
                <a:solidFill>
                  <a:srgbClr val="000000"/>
                </a:solidFill>
                <a:latin typeface="Times New Roman"/>
              </a:rPr>
              <a:t>Resultatet ….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72" name="Bildobjekt 2" descr=""/>
          <p:cNvPicPr/>
          <p:nvPr/>
        </p:nvPicPr>
        <p:blipFill>
          <a:blip r:embed="rId1"/>
          <a:stretch/>
        </p:blipFill>
        <p:spPr>
          <a:xfrm>
            <a:off x="3839760" y="1165320"/>
            <a:ext cx="5303880" cy="3978000"/>
          </a:xfrm>
          <a:prstGeom prst="rect">
            <a:avLst/>
          </a:prstGeom>
          <a:ln w="0">
            <a:noFill/>
          </a:ln>
        </p:spPr>
      </p:pic>
      <p:pic>
        <p:nvPicPr>
          <p:cNvPr id="173" name="Bildobjekt 7" descr=""/>
          <p:cNvPicPr/>
          <p:nvPr/>
        </p:nvPicPr>
        <p:blipFill>
          <a:blip r:embed="rId2"/>
          <a:stretch/>
        </p:blipFill>
        <p:spPr>
          <a:xfrm>
            <a:off x="3641400" y="1165320"/>
            <a:ext cx="5502240" cy="412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7560" y="6717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pc="-1" strike="noStrike" cap="all">
                <a:solidFill>
                  <a:srgbClr val="1a1a1a"/>
                </a:solidFill>
                <a:latin typeface="Times New Roman"/>
              </a:rPr>
              <a:t>Slutsatser</a:t>
            </a:r>
            <a:endParaRPr b="0" lang="en-US" sz="2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Mycket lärorikt …….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Det jag aldrig kommer glömma …..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Matplot ….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Data!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Tiden och dead line!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1a1a"/>
                </a:solidFill>
                <a:latin typeface="Times New Roman"/>
              </a:rPr>
              <a:t>	</a:t>
            </a: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13000" y="1375200"/>
            <a:ext cx="7543440" cy="1195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	</a:t>
            </a:r>
            <a:r>
              <a:rPr b="1" i="1" lang="sv-SE" sz="2000" spc="-1" strike="noStrike" cap="all">
                <a:solidFill>
                  <a:srgbClr val="000000"/>
                </a:solidFill>
                <a:latin typeface="Forte"/>
              </a:rPr>
              <a:t>Tack FÖR eran uppmärksamhet!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13000" y="3086280"/>
            <a:ext cx="6401520" cy="140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78" name="Bildobjekt 4" descr="En bild som visar inomhus, elektronik, dator, bärbar dator&#10;&#10;Automatiskt genererad beskrivning"/>
          <p:cNvPicPr/>
          <p:nvPr/>
        </p:nvPicPr>
        <p:blipFill>
          <a:blip r:embed="rId1"/>
          <a:stretch/>
        </p:blipFill>
        <p:spPr>
          <a:xfrm>
            <a:off x="-599400" y="0"/>
            <a:ext cx="52426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ktor">
  <a:themeElements>
    <a:clrScheme name="Sekto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ektor">
  <a:themeElements>
    <a:clrScheme name="Sekto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ektor">
  <a:themeElements>
    <a:clrScheme name="Sekto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1933</TotalTime>
  <Application>LibreOffice/7.4.6.2$Linux_X86_64 LibreOffice_project/40$Build-2</Application>
  <AppVersion>15.0000</AppVersion>
  <Words>254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Saleh Shalabi</dc:creator>
  <dc:description/>
  <dc:language>en-US</dc:language>
  <cp:lastModifiedBy/>
  <dcterms:modified xsi:type="dcterms:W3CDTF">2023-05-04T17:11:58Z</dcterms:modified>
  <cp:revision>33</cp:revision>
  <dc:subject/>
  <dc:title>Miniprojekt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Bildspel på skärmen (16:9)</vt:lpwstr>
  </property>
  <property fmtid="{D5CDD505-2E9C-101B-9397-08002B2CF9AE}" pid="4" name="Slides">
    <vt:i4>9</vt:i4>
  </property>
</Properties>
</file>