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316" r:id="rId4"/>
    <p:sldId id="324" r:id="rId5"/>
    <p:sldId id="325" r:id="rId6"/>
    <p:sldId id="326" r:id="rId7"/>
    <p:sldId id="309" r:id="rId8"/>
    <p:sldId id="305" r:id="rId9"/>
    <p:sldId id="328" r:id="rId10"/>
    <p:sldId id="310" r:id="rId11"/>
    <p:sldId id="332" r:id="rId12"/>
    <p:sldId id="331" r:id="rId13"/>
    <p:sldId id="329" r:id="rId14"/>
    <p:sldId id="32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610" autoAdjust="0"/>
  </p:normalViewPr>
  <p:slideViewPr>
    <p:cSldViewPr snapToGrid="0">
      <p:cViewPr varScale="1">
        <p:scale>
          <a:sx n="59" d="100"/>
          <a:sy n="59" d="100"/>
        </p:scale>
        <p:origin x="10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F7131A-40CE-4F4D-9073-B89816001271}" type="datetimeFigureOut">
              <a:rPr lang="en-US" smtClean="0"/>
              <a:t>3/29/2024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27FBB6-82E4-4556-AEFA-B0EC607C55FC}" type="slidenum">
              <a:rPr lang="en-US" smtClean="0"/>
              <a:t>‹#›</a:t>
            </a:fld>
            <a:endParaRPr lang="en-US"/>
          </a:p>
        </p:txBody>
      </p:sp>
    </p:spTree>
    <p:extLst>
      <p:ext uri="{BB962C8B-B14F-4D97-AF65-F5344CB8AC3E}">
        <p14:creationId xmlns:p14="http://schemas.microsoft.com/office/powerpoint/2010/main" val="3701162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effectLst/>
                <a:latin typeface="+mn-lt"/>
                <a:ea typeface="+mn-ea"/>
                <a:cs typeface="+mn-cs"/>
              </a:rPr>
              <a:t>3 models for presenting arguments </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effectLst/>
                <a:latin typeface="+mn-lt"/>
                <a:ea typeface="+mn-ea"/>
                <a:cs typeface="+mn-cs"/>
              </a:rPr>
              <a:t>Classical (Aristotelian) arguments:</a:t>
            </a:r>
            <a:r>
              <a:rPr lang="en-GB" sz="1200" b="0" i="0" kern="1200" dirty="0" smtClean="0">
                <a:solidFill>
                  <a:schemeClr val="tx1"/>
                </a:solidFill>
                <a:effectLst/>
                <a:latin typeface="+mn-lt"/>
                <a:ea typeface="+mn-ea"/>
                <a:cs typeface="+mn-cs"/>
              </a:rPr>
              <a:t> Present an existed idea -&gt; Make your claim on it -&gt; Provide the evidence to convince that your opinion is the right one. </a:t>
            </a:r>
          </a:p>
          <a:p>
            <a:r>
              <a:rPr lang="en-GB" sz="1200" b="1" i="0" kern="1200" dirty="0" smtClean="0">
                <a:solidFill>
                  <a:schemeClr val="tx1"/>
                </a:solidFill>
                <a:effectLst/>
                <a:latin typeface="+mn-lt"/>
                <a:ea typeface="+mn-ea"/>
                <a:cs typeface="+mn-cs"/>
              </a:rPr>
              <a:t>Toulmin arguments:</a:t>
            </a:r>
            <a:r>
              <a:rPr lang="en-GB" sz="1200" b="0" i="0" kern="1200" dirty="0" smtClean="0">
                <a:solidFill>
                  <a:schemeClr val="tx1"/>
                </a:solidFill>
                <a:effectLst/>
                <a:latin typeface="+mn-lt"/>
                <a:ea typeface="+mn-ea"/>
                <a:cs typeface="+mn-cs"/>
              </a:rPr>
              <a:t> Make a claim -&gt; Provide the evidence -&gt; Explain how it supports your claim -&gt; Provide a rebuttal (opposing opinion) to show you’ve considered alternatives</a:t>
            </a:r>
          </a:p>
          <a:p>
            <a:r>
              <a:rPr lang="en-GB" sz="1200" b="1" i="0" kern="1200" dirty="0" smtClean="0">
                <a:solidFill>
                  <a:schemeClr val="tx1"/>
                </a:solidFill>
                <a:effectLst/>
                <a:latin typeface="+mn-lt"/>
                <a:ea typeface="+mn-ea"/>
                <a:cs typeface="+mn-cs"/>
              </a:rPr>
              <a:t>Rogerian arguments:</a:t>
            </a:r>
            <a:r>
              <a:rPr lang="en-GB" sz="1200" b="0" i="0" kern="1200" dirty="0" smtClean="0">
                <a:solidFill>
                  <a:schemeClr val="tx1"/>
                </a:solidFill>
                <a:effectLst/>
                <a:latin typeface="+mn-lt"/>
                <a:ea typeface="+mn-ea"/>
                <a:cs typeface="+mn-cs"/>
              </a:rPr>
              <a:t> Discuss the opposing opinion and what it gets right -&gt; Highlight the problem with this position -&gt; Present your claim -&gt; Suggest a compromise (what elements of your position could be beneficial for opponents)</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027FBB6-82E4-4556-AEFA-B0EC607C55FC}" type="slidenum">
              <a:rPr lang="en-US" smtClean="0"/>
              <a:t>2</a:t>
            </a:fld>
            <a:endParaRPr lang="en-US"/>
          </a:p>
        </p:txBody>
      </p:sp>
    </p:spTree>
    <p:extLst>
      <p:ext uri="{BB962C8B-B14F-4D97-AF65-F5344CB8AC3E}">
        <p14:creationId xmlns:p14="http://schemas.microsoft.com/office/powerpoint/2010/main" val="3359513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Argumentative essays are persuasive essays that use facts and evidence to support their side of the argument. </a:t>
            </a:r>
          </a:p>
          <a:p>
            <a:r>
              <a:rPr lang="en-GB" sz="1200" b="0" i="0" kern="1200" dirty="0" smtClean="0">
                <a:solidFill>
                  <a:schemeClr val="tx1"/>
                </a:solidFill>
                <a:effectLst/>
                <a:latin typeface="+mn-lt"/>
                <a:ea typeface="+mn-ea"/>
                <a:cs typeface="+mn-cs"/>
              </a:rPr>
              <a:t>By reading good argumentative essay examples, you can learn how to develop your essay and provide enough support to make readers agree with your opinion. </a:t>
            </a:r>
          </a:p>
          <a:p>
            <a:r>
              <a:rPr lang="en-GB" sz="1200" b="0" i="0" kern="1200" dirty="0" smtClean="0">
                <a:solidFill>
                  <a:schemeClr val="tx1"/>
                </a:solidFill>
                <a:effectLst/>
                <a:latin typeface="+mn-lt"/>
                <a:ea typeface="+mn-ea"/>
                <a:cs typeface="+mn-cs"/>
              </a:rPr>
              <a:t>When writing your essay, remember to always make your thesis clear, show where the other side is weak, and back up your opinion with data and evidence.</a:t>
            </a:r>
            <a:endParaRPr lang="en-US" dirty="0"/>
          </a:p>
        </p:txBody>
      </p:sp>
      <p:sp>
        <p:nvSpPr>
          <p:cNvPr id="4" name="Slide Number Placeholder 3"/>
          <p:cNvSpPr>
            <a:spLocks noGrp="1"/>
          </p:cNvSpPr>
          <p:nvPr>
            <p:ph type="sldNum" sz="quarter" idx="10"/>
          </p:nvPr>
        </p:nvSpPr>
        <p:spPr/>
        <p:txBody>
          <a:bodyPr/>
          <a:lstStyle/>
          <a:p>
            <a:fld id="{7027FBB6-82E4-4556-AEFA-B0EC607C55FC}" type="slidenum">
              <a:rPr lang="en-US" smtClean="0"/>
              <a:t>11</a:t>
            </a:fld>
            <a:endParaRPr lang="en-US"/>
          </a:p>
        </p:txBody>
      </p:sp>
    </p:spTree>
    <p:extLst>
      <p:ext uri="{BB962C8B-B14F-4D97-AF65-F5344CB8AC3E}">
        <p14:creationId xmlns:p14="http://schemas.microsoft.com/office/powerpoint/2010/main" val="1011624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The author begins by giving an overview of the counter-argument, then the thesis appears as the first sentence in the third paragraph. </a:t>
            </a:r>
          </a:p>
          <a:p>
            <a:r>
              <a:rPr lang="en-GB" sz="1200" b="0" i="0" kern="1200" dirty="0" smtClean="0">
                <a:solidFill>
                  <a:schemeClr val="tx1"/>
                </a:solidFill>
                <a:effectLst/>
                <a:latin typeface="+mn-lt"/>
                <a:ea typeface="+mn-ea"/>
                <a:cs typeface="+mn-cs"/>
              </a:rPr>
              <a:t>The essay then spends the rest of the paper dismantling the counter argument and showing why readers should believe the other side.</a:t>
            </a:r>
            <a:endParaRPr lang="en-US" dirty="0"/>
          </a:p>
        </p:txBody>
      </p:sp>
      <p:sp>
        <p:nvSpPr>
          <p:cNvPr id="4" name="Slide Number Placeholder 3"/>
          <p:cNvSpPr>
            <a:spLocks noGrp="1"/>
          </p:cNvSpPr>
          <p:nvPr>
            <p:ph type="sldNum" sz="quarter" idx="10"/>
          </p:nvPr>
        </p:nvSpPr>
        <p:spPr/>
        <p:txBody>
          <a:bodyPr/>
          <a:lstStyle/>
          <a:p>
            <a:fld id="{7027FBB6-82E4-4556-AEFA-B0EC607C55FC}" type="slidenum">
              <a:rPr lang="en-US" smtClean="0"/>
              <a:t>12</a:t>
            </a:fld>
            <a:endParaRPr lang="en-US"/>
          </a:p>
        </p:txBody>
      </p:sp>
    </p:spTree>
    <p:extLst>
      <p:ext uri="{BB962C8B-B14F-4D97-AF65-F5344CB8AC3E}">
        <p14:creationId xmlns:p14="http://schemas.microsoft.com/office/powerpoint/2010/main" val="3264929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Hook -Not all thieves lurk in dark alleys and parks; some sit with their faces lit by the glow of their computer monitors, copying, pasting, and printing.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Thesis- The Internet has raised the theft of "intellectual property" to a new level, yet many students remain unaware of the exact definition of plagiarism and its consequences.“</a:t>
            </a:r>
          </a:p>
          <a:p>
            <a:endParaRPr lang="en-US" dirty="0"/>
          </a:p>
        </p:txBody>
      </p:sp>
      <p:sp>
        <p:nvSpPr>
          <p:cNvPr id="4" name="Slide Number Placeholder 3"/>
          <p:cNvSpPr>
            <a:spLocks noGrp="1"/>
          </p:cNvSpPr>
          <p:nvPr>
            <p:ph type="sldNum" sz="quarter" idx="10"/>
          </p:nvPr>
        </p:nvSpPr>
        <p:spPr/>
        <p:txBody>
          <a:bodyPr/>
          <a:lstStyle/>
          <a:p>
            <a:fld id="{7027FBB6-82E4-4556-AEFA-B0EC607C55FC}" type="slidenum">
              <a:rPr lang="en-US" smtClean="0"/>
              <a:t>14</a:t>
            </a:fld>
            <a:endParaRPr lang="en-US"/>
          </a:p>
        </p:txBody>
      </p:sp>
    </p:spTree>
    <p:extLst>
      <p:ext uri="{BB962C8B-B14F-4D97-AF65-F5344CB8AC3E}">
        <p14:creationId xmlns:p14="http://schemas.microsoft.com/office/powerpoint/2010/main" val="659460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5CD06C-6A86-4993-9789-3E8F7E2BC8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ACEF9A3-07DF-421B-8C3E-3AD5366029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DCBCEE1-AB66-4156-8A3D-F8E7ABC6D411}"/>
              </a:ext>
            </a:extLst>
          </p:cNvPr>
          <p:cNvSpPr>
            <a:spLocks noGrp="1"/>
          </p:cNvSpPr>
          <p:nvPr>
            <p:ph type="dt" sz="half" idx="10"/>
          </p:nvPr>
        </p:nvSpPr>
        <p:spPr/>
        <p:txBody>
          <a:bodyPr/>
          <a:lstStyle/>
          <a:p>
            <a:fld id="{75104A02-8FEE-422F-8F5D-2B6734DCC192}" type="datetimeFigureOut">
              <a:rPr lang="en-US" smtClean="0"/>
              <a:t>3/29/2024</a:t>
            </a:fld>
            <a:endParaRPr lang="en-US"/>
          </a:p>
        </p:txBody>
      </p:sp>
      <p:sp>
        <p:nvSpPr>
          <p:cNvPr id="5" name="Footer Placeholder 4">
            <a:extLst>
              <a:ext uri="{FF2B5EF4-FFF2-40B4-BE49-F238E27FC236}">
                <a16:creationId xmlns:a16="http://schemas.microsoft.com/office/drawing/2014/main" xmlns="" id="{D773EC86-D7CF-4E70-BA2A-66A9437A1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6106482-A38D-4F9F-81F6-A0EC688B38F2}"/>
              </a:ext>
            </a:extLst>
          </p:cNvPr>
          <p:cNvSpPr>
            <a:spLocks noGrp="1"/>
          </p:cNvSpPr>
          <p:nvPr>
            <p:ph type="sldNum" sz="quarter" idx="12"/>
          </p:nvPr>
        </p:nvSpPr>
        <p:spPr/>
        <p:txBody>
          <a:bodyPr/>
          <a:lstStyle/>
          <a:p>
            <a:fld id="{BDB9CBE2-6CB3-4EC3-9574-92CF0B8B8F4E}" type="slidenum">
              <a:rPr lang="en-US" smtClean="0"/>
              <a:t>‹#›</a:t>
            </a:fld>
            <a:endParaRPr lang="en-US"/>
          </a:p>
        </p:txBody>
      </p:sp>
    </p:spTree>
    <p:extLst>
      <p:ext uri="{BB962C8B-B14F-4D97-AF65-F5344CB8AC3E}">
        <p14:creationId xmlns:p14="http://schemas.microsoft.com/office/powerpoint/2010/main" val="3181156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BAD82E-8A89-407B-B804-2692CDE9CA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5E8D699-986F-46EC-89D0-E0DB9B5422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A8B19F4-FA85-47EC-BF3D-FDB9B4E4DA14}"/>
              </a:ext>
            </a:extLst>
          </p:cNvPr>
          <p:cNvSpPr>
            <a:spLocks noGrp="1"/>
          </p:cNvSpPr>
          <p:nvPr>
            <p:ph type="dt" sz="half" idx="10"/>
          </p:nvPr>
        </p:nvSpPr>
        <p:spPr/>
        <p:txBody>
          <a:bodyPr/>
          <a:lstStyle/>
          <a:p>
            <a:fld id="{75104A02-8FEE-422F-8F5D-2B6734DCC192}" type="datetimeFigureOut">
              <a:rPr lang="en-US" smtClean="0"/>
              <a:t>3/29/2024</a:t>
            </a:fld>
            <a:endParaRPr lang="en-US"/>
          </a:p>
        </p:txBody>
      </p:sp>
      <p:sp>
        <p:nvSpPr>
          <p:cNvPr id="5" name="Footer Placeholder 4">
            <a:extLst>
              <a:ext uri="{FF2B5EF4-FFF2-40B4-BE49-F238E27FC236}">
                <a16:creationId xmlns:a16="http://schemas.microsoft.com/office/drawing/2014/main" xmlns="" id="{50A07326-92DB-4D14-B924-828866C5CD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D1660BA-B6A4-4914-9976-BFFCAB168DAE}"/>
              </a:ext>
            </a:extLst>
          </p:cNvPr>
          <p:cNvSpPr>
            <a:spLocks noGrp="1"/>
          </p:cNvSpPr>
          <p:nvPr>
            <p:ph type="sldNum" sz="quarter" idx="12"/>
          </p:nvPr>
        </p:nvSpPr>
        <p:spPr/>
        <p:txBody>
          <a:bodyPr/>
          <a:lstStyle/>
          <a:p>
            <a:fld id="{BDB9CBE2-6CB3-4EC3-9574-92CF0B8B8F4E}" type="slidenum">
              <a:rPr lang="en-US" smtClean="0"/>
              <a:t>‹#›</a:t>
            </a:fld>
            <a:endParaRPr lang="en-US"/>
          </a:p>
        </p:txBody>
      </p:sp>
    </p:spTree>
    <p:extLst>
      <p:ext uri="{BB962C8B-B14F-4D97-AF65-F5344CB8AC3E}">
        <p14:creationId xmlns:p14="http://schemas.microsoft.com/office/powerpoint/2010/main" val="2775096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F5B9791-2A2F-4F60-9E83-CBC5DF3AA1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C67F62B0-97B7-4317-9CD9-0B0402A8D7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04584C9-34AC-4AE2-88D5-ECBD8E836F0F}"/>
              </a:ext>
            </a:extLst>
          </p:cNvPr>
          <p:cNvSpPr>
            <a:spLocks noGrp="1"/>
          </p:cNvSpPr>
          <p:nvPr>
            <p:ph type="dt" sz="half" idx="10"/>
          </p:nvPr>
        </p:nvSpPr>
        <p:spPr/>
        <p:txBody>
          <a:bodyPr/>
          <a:lstStyle/>
          <a:p>
            <a:fld id="{75104A02-8FEE-422F-8F5D-2B6734DCC192}" type="datetimeFigureOut">
              <a:rPr lang="en-US" smtClean="0"/>
              <a:t>3/29/2024</a:t>
            </a:fld>
            <a:endParaRPr lang="en-US"/>
          </a:p>
        </p:txBody>
      </p:sp>
      <p:sp>
        <p:nvSpPr>
          <p:cNvPr id="5" name="Footer Placeholder 4">
            <a:extLst>
              <a:ext uri="{FF2B5EF4-FFF2-40B4-BE49-F238E27FC236}">
                <a16:creationId xmlns:a16="http://schemas.microsoft.com/office/drawing/2014/main" xmlns="" id="{82D9419E-DB47-4FA1-911A-7A440CCB1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9CE78B4-419B-4595-8B98-A4F6AEB2B353}"/>
              </a:ext>
            </a:extLst>
          </p:cNvPr>
          <p:cNvSpPr>
            <a:spLocks noGrp="1"/>
          </p:cNvSpPr>
          <p:nvPr>
            <p:ph type="sldNum" sz="quarter" idx="12"/>
          </p:nvPr>
        </p:nvSpPr>
        <p:spPr/>
        <p:txBody>
          <a:bodyPr/>
          <a:lstStyle/>
          <a:p>
            <a:fld id="{BDB9CBE2-6CB3-4EC3-9574-92CF0B8B8F4E}" type="slidenum">
              <a:rPr lang="en-US" smtClean="0"/>
              <a:t>‹#›</a:t>
            </a:fld>
            <a:endParaRPr lang="en-US"/>
          </a:p>
        </p:txBody>
      </p:sp>
    </p:spTree>
    <p:extLst>
      <p:ext uri="{BB962C8B-B14F-4D97-AF65-F5344CB8AC3E}">
        <p14:creationId xmlns:p14="http://schemas.microsoft.com/office/powerpoint/2010/main" val="3595880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EB768D-D14C-4FC9-A69D-A27F6E28C3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4944089-FC17-4F42-B174-0B56CC79CF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FFDADC9-441E-47DA-BC94-E7C51871160D}"/>
              </a:ext>
            </a:extLst>
          </p:cNvPr>
          <p:cNvSpPr>
            <a:spLocks noGrp="1"/>
          </p:cNvSpPr>
          <p:nvPr>
            <p:ph type="dt" sz="half" idx="10"/>
          </p:nvPr>
        </p:nvSpPr>
        <p:spPr/>
        <p:txBody>
          <a:bodyPr/>
          <a:lstStyle/>
          <a:p>
            <a:fld id="{75104A02-8FEE-422F-8F5D-2B6734DCC192}" type="datetimeFigureOut">
              <a:rPr lang="en-US" smtClean="0"/>
              <a:t>3/29/2024</a:t>
            </a:fld>
            <a:endParaRPr lang="en-US"/>
          </a:p>
        </p:txBody>
      </p:sp>
      <p:sp>
        <p:nvSpPr>
          <p:cNvPr id="5" name="Footer Placeholder 4">
            <a:extLst>
              <a:ext uri="{FF2B5EF4-FFF2-40B4-BE49-F238E27FC236}">
                <a16:creationId xmlns:a16="http://schemas.microsoft.com/office/drawing/2014/main" xmlns="" id="{F4955455-05AB-48C4-86FC-EAEC8E56E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E715DCF-4788-4EEE-BE05-C6EDF5D18453}"/>
              </a:ext>
            </a:extLst>
          </p:cNvPr>
          <p:cNvSpPr>
            <a:spLocks noGrp="1"/>
          </p:cNvSpPr>
          <p:nvPr>
            <p:ph type="sldNum" sz="quarter" idx="12"/>
          </p:nvPr>
        </p:nvSpPr>
        <p:spPr/>
        <p:txBody>
          <a:bodyPr/>
          <a:lstStyle/>
          <a:p>
            <a:fld id="{BDB9CBE2-6CB3-4EC3-9574-92CF0B8B8F4E}" type="slidenum">
              <a:rPr lang="en-US" smtClean="0"/>
              <a:t>‹#›</a:t>
            </a:fld>
            <a:endParaRPr lang="en-US"/>
          </a:p>
        </p:txBody>
      </p:sp>
    </p:spTree>
    <p:extLst>
      <p:ext uri="{BB962C8B-B14F-4D97-AF65-F5344CB8AC3E}">
        <p14:creationId xmlns:p14="http://schemas.microsoft.com/office/powerpoint/2010/main" val="1930033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97032-B136-44CD-A0AA-AA031279C9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70642529-9585-4A27-9996-3097699E16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AF0B60D-4F5C-4EAB-807D-22B71F6175BA}"/>
              </a:ext>
            </a:extLst>
          </p:cNvPr>
          <p:cNvSpPr>
            <a:spLocks noGrp="1"/>
          </p:cNvSpPr>
          <p:nvPr>
            <p:ph type="dt" sz="half" idx="10"/>
          </p:nvPr>
        </p:nvSpPr>
        <p:spPr/>
        <p:txBody>
          <a:bodyPr/>
          <a:lstStyle/>
          <a:p>
            <a:fld id="{75104A02-8FEE-422F-8F5D-2B6734DCC192}" type="datetimeFigureOut">
              <a:rPr lang="en-US" smtClean="0"/>
              <a:t>3/29/2024</a:t>
            </a:fld>
            <a:endParaRPr lang="en-US"/>
          </a:p>
        </p:txBody>
      </p:sp>
      <p:sp>
        <p:nvSpPr>
          <p:cNvPr id="5" name="Footer Placeholder 4">
            <a:extLst>
              <a:ext uri="{FF2B5EF4-FFF2-40B4-BE49-F238E27FC236}">
                <a16:creationId xmlns:a16="http://schemas.microsoft.com/office/drawing/2014/main" xmlns="" id="{6035D988-2C5A-482D-B59F-A7242D657E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838E7A4-A17A-4C38-A05F-E392CE6AEB9A}"/>
              </a:ext>
            </a:extLst>
          </p:cNvPr>
          <p:cNvSpPr>
            <a:spLocks noGrp="1"/>
          </p:cNvSpPr>
          <p:nvPr>
            <p:ph type="sldNum" sz="quarter" idx="12"/>
          </p:nvPr>
        </p:nvSpPr>
        <p:spPr/>
        <p:txBody>
          <a:bodyPr/>
          <a:lstStyle/>
          <a:p>
            <a:fld id="{BDB9CBE2-6CB3-4EC3-9574-92CF0B8B8F4E}" type="slidenum">
              <a:rPr lang="en-US" smtClean="0"/>
              <a:t>‹#›</a:t>
            </a:fld>
            <a:endParaRPr lang="en-US"/>
          </a:p>
        </p:txBody>
      </p:sp>
    </p:spTree>
    <p:extLst>
      <p:ext uri="{BB962C8B-B14F-4D97-AF65-F5344CB8AC3E}">
        <p14:creationId xmlns:p14="http://schemas.microsoft.com/office/powerpoint/2010/main" val="3584180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F0F893-F4B4-498A-8A43-AF347FE012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178D830-8B78-43FA-A5B4-6F01DF19A6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8BF765D8-6B79-4D1E-A4EA-DADB316273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D021A1E-839E-4D3A-BFC6-AE589FFC77FD}"/>
              </a:ext>
            </a:extLst>
          </p:cNvPr>
          <p:cNvSpPr>
            <a:spLocks noGrp="1"/>
          </p:cNvSpPr>
          <p:nvPr>
            <p:ph type="dt" sz="half" idx="10"/>
          </p:nvPr>
        </p:nvSpPr>
        <p:spPr/>
        <p:txBody>
          <a:bodyPr/>
          <a:lstStyle/>
          <a:p>
            <a:fld id="{75104A02-8FEE-422F-8F5D-2B6734DCC192}" type="datetimeFigureOut">
              <a:rPr lang="en-US" smtClean="0"/>
              <a:t>3/29/2024</a:t>
            </a:fld>
            <a:endParaRPr lang="en-US"/>
          </a:p>
        </p:txBody>
      </p:sp>
      <p:sp>
        <p:nvSpPr>
          <p:cNvPr id="6" name="Footer Placeholder 5">
            <a:extLst>
              <a:ext uri="{FF2B5EF4-FFF2-40B4-BE49-F238E27FC236}">
                <a16:creationId xmlns:a16="http://schemas.microsoft.com/office/drawing/2014/main" xmlns="" id="{F9FF8E61-C01C-4E32-9DF8-C8DF230C20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2680AD9-058B-4611-8DFF-051168D4F5C2}"/>
              </a:ext>
            </a:extLst>
          </p:cNvPr>
          <p:cNvSpPr>
            <a:spLocks noGrp="1"/>
          </p:cNvSpPr>
          <p:nvPr>
            <p:ph type="sldNum" sz="quarter" idx="12"/>
          </p:nvPr>
        </p:nvSpPr>
        <p:spPr/>
        <p:txBody>
          <a:bodyPr/>
          <a:lstStyle/>
          <a:p>
            <a:fld id="{BDB9CBE2-6CB3-4EC3-9574-92CF0B8B8F4E}" type="slidenum">
              <a:rPr lang="en-US" smtClean="0"/>
              <a:t>‹#›</a:t>
            </a:fld>
            <a:endParaRPr lang="en-US"/>
          </a:p>
        </p:txBody>
      </p:sp>
    </p:spTree>
    <p:extLst>
      <p:ext uri="{BB962C8B-B14F-4D97-AF65-F5344CB8AC3E}">
        <p14:creationId xmlns:p14="http://schemas.microsoft.com/office/powerpoint/2010/main" val="2353532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C0CD26-E1DB-4A3B-A157-D7EB0790A6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04F9639-2D3B-4D07-9001-B2568865F5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AEF2CC3-AC32-47DA-88EA-A62E2E66B7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3E13BF0F-9AD8-4248-BC69-9941FB8ABD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2BF303E-1B91-4E09-9C84-FBD722146F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086BA8C-3683-45F0-A0DF-6E0852EEC87E}"/>
              </a:ext>
            </a:extLst>
          </p:cNvPr>
          <p:cNvSpPr>
            <a:spLocks noGrp="1"/>
          </p:cNvSpPr>
          <p:nvPr>
            <p:ph type="dt" sz="half" idx="10"/>
          </p:nvPr>
        </p:nvSpPr>
        <p:spPr/>
        <p:txBody>
          <a:bodyPr/>
          <a:lstStyle/>
          <a:p>
            <a:fld id="{75104A02-8FEE-422F-8F5D-2B6734DCC192}" type="datetimeFigureOut">
              <a:rPr lang="en-US" smtClean="0"/>
              <a:t>3/29/2024</a:t>
            </a:fld>
            <a:endParaRPr lang="en-US"/>
          </a:p>
        </p:txBody>
      </p:sp>
      <p:sp>
        <p:nvSpPr>
          <p:cNvPr id="8" name="Footer Placeholder 7">
            <a:extLst>
              <a:ext uri="{FF2B5EF4-FFF2-40B4-BE49-F238E27FC236}">
                <a16:creationId xmlns:a16="http://schemas.microsoft.com/office/drawing/2014/main" xmlns="" id="{68B7146C-DEE0-48C5-95A1-4BF35D08C4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C8DF6739-5B25-4E10-91E1-E20464B8FC95}"/>
              </a:ext>
            </a:extLst>
          </p:cNvPr>
          <p:cNvSpPr>
            <a:spLocks noGrp="1"/>
          </p:cNvSpPr>
          <p:nvPr>
            <p:ph type="sldNum" sz="quarter" idx="12"/>
          </p:nvPr>
        </p:nvSpPr>
        <p:spPr/>
        <p:txBody>
          <a:bodyPr/>
          <a:lstStyle/>
          <a:p>
            <a:fld id="{BDB9CBE2-6CB3-4EC3-9574-92CF0B8B8F4E}" type="slidenum">
              <a:rPr lang="en-US" smtClean="0"/>
              <a:t>‹#›</a:t>
            </a:fld>
            <a:endParaRPr lang="en-US"/>
          </a:p>
        </p:txBody>
      </p:sp>
    </p:spTree>
    <p:extLst>
      <p:ext uri="{BB962C8B-B14F-4D97-AF65-F5344CB8AC3E}">
        <p14:creationId xmlns:p14="http://schemas.microsoft.com/office/powerpoint/2010/main" val="1119693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AB9405-2C95-4EA3-AEAA-F5182BE8DF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DF2F3D5-F03E-4D27-8BF3-E2D960C8C229}"/>
              </a:ext>
            </a:extLst>
          </p:cNvPr>
          <p:cNvSpPr>
            <a:spLocks noGrp="1"/>
          </p:cNvSpPr>
          <p:nvPr>
            <p:ph type="dt" sz="half" idx="10"/>
          </p:nvPr>
        </p:nvSpPr>
        <p:spPr/>
        <p:txBody>
          <a:bodyPr/>
          <a:lstStyle/>
          <a:p>
            <a:fld id="{75104A02-8FEE-422F-8F5D-2B6734DCC192}" type="datetimeFigureOut">
              <a:rPr lang="en-US" smtClean="0"/>
              <a:t>3/29/2024</a:t>
            </a:fld>
            <a:endParaRPr lang="en-US"/>
          </a:p>
        </p:txBody>
      </p:sp>
      <p:sp>
        <p:nvSpPr>
          <p:cNvPr id="4" name="Footer Placeholder 3">
            <a:extLst>
              <a:ext uri="{FF2B5EF4-FFF2-40B4-BE49-F238E27FC236}">
                <a16:creationId xmlns:a16="http://schemas.microsoft.com/office/drawing/2014/main" xmlns="" id="{96AE6378-A569-4ECE-950A-BC1F676CF6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9B6F70C-9CF1-47E0-AABF-C5A19494583A}"/>
              </a:ext>
            </a:extLst>
          </p:cNvPr>
          <p:cNvSpPr>
            <a:spLocks noGrp="1"/>
          </p:cNvSpPr>
          <p:nvPr>
            <p:ph type="sldNum" sz="quarter" idx="12"/>
          </p:nvPr>
        </p:nvSpPr>
        <p:spPr/>
        <p:txBody>
          <a:bodyPr/>
          <a:lstStyle/>
          <a:p>
            <a:fld id="{BDB9CBE2-6CB3-4EC3-9574-92CF0B8B8F4E}" type="slidenum">
              <a:rPr lang="en-US" smtClean="0"/>
              <a:t>‹#›</a:t>
            </a:fld>
            <a:endParaRPr lang="en-US"/>
          </a:p>
        </p:txBody>
      </p:sp>
    </p:spTree>
    <p:extLst>
      <p:ext uri="{BB962C8B-B14F-4D97-AF65-F5344CB8AC3E}">
        <p14:creationId xmlns:p14="http://schemas.microsoft.com/office/powerpoint/2010/main" val="3626471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A77C59F-463D-45DD-9939-3A4ED461E437}"/>
              </a:ext>
            </a:extLst>
          </p:cNvPr>
          <p:cNvSpPr>
            <a:spLocks noGrp="1"/>
          </p:cNvSpPr>
          <p:nvPr>
            <p:ph type="dt" sz="half" idx="10"/>
          </p:nvPr>
        </p:nvSpPr>
        <p:spPr/>
        <p:txBody>
          <a:bodyPr/>
          <a:lstStyle/>
          <a:p>
            <a:fld id="{75104A02-8FEE-422F-8F5D-2B6734DCC192}" type="datetimeFigureOut">
              <a:rPr lang="en-US" smtClean="0"/>
              <a:t>3/29/2024</a:t>
            </a:fld>
            <a:endParaRPr lang="en-US"/>
          </a:p>
        </p:txBody>
      </p:sp>
      <p:sp>
        <p:nvSpPr>
          <p:cNvPr id="3" name="Footer Placeholder 2">
            <a:extLst>
              <a:ext uri="{FF2B5EF4-FFF2-40B4-BE49-F238E27FC236}">
                <a16:creationId xmlns:a16="http://schemas.microsoft.com/office/drawing/2014/main" xmlns="" id="{6FC056DA-CA61-49CF-AD02-DE64CE5542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18A2AF1-930F-42D8-A107-27058B71CB81}"/>
              </a:ext>
            </a:extLst>
          </p:cNvPr>
          <p:cNvSpPr>
            <a:spLocks noGrp="1"/>
          </p:cNvSpPr>
          <p:nvPr>
            <p:ph type="sldNum" sz="quarter" idx="12"/>
          </p:nvPr>
        </p:nvSpPr>
        <p:spPr/>
        <p:txBody>
          <a:bodyPr/>
          <a:lstStyle/>
          <a:p>
            <a:fld id="{BDB9CBE2-6CB3-4EC3-9574-92CF0B8B8F4E}" type="slidenum">
              <a:rPr lang="en-US" smtClean="0"/>
              <a:t>‹#›</a:t>
            </a:fld>
            <a:endParaRPr lang="en-US"/>
          </a:p>
        </p:txBody>
      </p:sp>
    </p:spTree>
    <p:extLst>
      <p:ext uri="{BB962C8B-B14F-4D97-AF65-F5344CB8AC3E}">
        <p14:creationId xmlns:p14="http://schemas.microsoft.com/office/powerpoint/2010/main" val="1942831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53D989-171A-4C03-B04E-287A0EFD26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7650A077-4242-4547-8C27-D026CDC865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F5C716AA-A2A5-4E36-A954-367FB18428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4ABB153-6117-477A-895C-59384E000A17}"/>
              </a:ext>
            </a:extLst>
          </p:cNvPr>
          <p:cNvSpPr>
            <a:spLocks noGrp="1"/>
          </p:cNvSpPr>
          <p:nvPr>
            <p:ph type="dt" sz="half" idx="10"/>
          </p:nvPr>
        </p:nvSpPr>
        <p:spPr/>
        <p:txBody>
          <a:bodyPr/>
          <a:lstStyle/>
          <a:p>
            <a:fld id="{75104A02-8FEE-422F-8F5D-2B6734DCC192}" type="datetimeFigureOut">
              <a:rPr lang="en-US" smtClean="0"/>
              <a:t>3/29/2024</a:t>
            </a:fld>
            <a:endParaRPr lang="en-US"/>
          </a:p>
        </p:txBody>
      </p:sp>
      <p:sp>
        <p:nvSpPr>
          <p:cNvPr id="6" name="Footer Placeholder 5">
            <a:extLst>
              <a:ext uri="{FF2B5EF4-FFF2-40B4-BE49-F238E27FC236}">
                <a16:creationId xmlns:a16="http://schemas.microsoft.com/office/drawing/2014/main" xmlns="" id="{693682D1-6753-472D-B7C9-71D0B53BF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0D877C9-D58C-41EB-AB43-1ACE7170CAB6}"/>
              </a:ext>
            </a:extLst>
          </p:cNvPr>
          <p:cNvSpPr>
            <a:spLocks noGrp="1"/>
          </p:cNvSpPr>
          <p:nvPr>
            <p:ph type="sldNum" sz="quarter" idx="12"/>
          </p:nvPr>
        </p:nvSpPr>
        <p:spPr/>
        <p:txBody>
          <a:bodyPr/>
          <a:lstStyle/>
          <a:p>
            <a:fld id="{BDB9CBE2-6CB3-4EC3-9574-92CF0B8B8F4E}" type="slidenum">
              <a:rPr lang="en-US" smtClean="0"/>
              <a:t>‹#›</a:t>
            </a:fld>
            <a:endParaRPr lang="en-US"/>
          </a:p>
        </p:txBody>
      </p:sp>
    </p:spTree>
    <p:extLst>
      <p:ext uri="{BB962C8B-B14F-4D97-AF65-F5344CB8AC3E}">
        <p14:creationId xmlns:p14="http://schemas.microsoft.com/office/powerpoint/2010/main" val="2075697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C77304-2113-42DF-B3B2-B8DA50BFDA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FC2C3C37-8E35-4AA6-90FF-D63F76D1C2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CF6FA45D-E09C-4301-8164-465342DDCB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C7868C8-BF1C-44A0-93D6-007793273A31}"/>
              </a:ext>
            </a:extLst>
          </p:cNvPr>
          <p:cNvSpPr>
            <a:spLocks noGrp="1"/>
          </p:cNvSpPr>
          <p:nvPr>
            <p:ph type="dt" sz="half" idx="10"/>
          </p:nvPr>
        </p:nvSpPr>
        <p:spPr/>
        <p:txBody>
          <a:bodyPr/>
          <a:lstStyle/>
          <a:p>
            <a:fld id="{75104A02-8FEE-422F-8F5D-2B6734DCC192}" type="datetimeFigureOut">
              <a:rPr lang="en-US" smtClean="0"/>
              <a:t>3/29/2024</a:t>
            </a:fld>
            <a:endParaRPr lang="en-US"/>
          </a:p>
        </p:txBody>
      </p:sp>
      <p:sp>
        <p:nvSpPr>
          <p:cNvPr id="6" name="Footer Placeholder 5">
            <a:extLst>
              <a:ext uri="{FF2B5EF4-FFF2-40B4-BE49-F238E27FC236}">
                <a16:creationId xmlns:a16="http://schemas.microsoft.com/office/drawing/2014/main" xmlns="" id="{48040565-AA68-4700-906F-93381E98AC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F507911-E8BC-4A4F-870A-252BBB631E81}"/>
              </a:ext>
            </a:extLst>
          </p:cNvPr>
          <p:cNvSpPr>
            <a:spLocks noGrp="1"/>
          </p:cNvSpPr>
          <p:nvPr>
            <p:ph type="sldNum" sz="quarter" idx="12"/>
          </p:nvPr>
        </p:nvSpPr>
        <p:spPr/>
        <p:txBody>
          <a:bodyPr/>
          <a:lstStyle/>
          <a:p>
            <a:fld id="{BDB9CBE2-6CB3-4EC3-9574-92CF0B8B8F4E}" type="slidenum">
              <a:rPr lang="en-US" smtClean="0"/>
              <a:t>‹#›</a:t>
            </a:fld>
            <a:endParaRPr lang="en-US"/>
          </a:p>
        </p:txBody>
      </p:sp>
    </p:spTree>
    <p:extLst>
      <p:ext uri="{BB962C8B-B14F-4D97-AF65-F5344CB8AC3E}">
        <p14:creationId xmlns:p14="http://schemas.microsoft.com/office/powerpoint/2010/main" val="2773298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02DC446-AEE5-4672-B959-FD607717B3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A2BFDFD-6880-48D6-9A4B-445062FDAF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F7A28EA-95F8-4BA3-BEB3-ED8A9BAE7D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104A02-8FEE-422F-8F5D-2B6734DCC192}" type="datetimeFigureOut">
              <a:rPr lang="en-US" smtClean="0"/>
              <a:t>3/29/2024</a:t>
            </a:fld>
            <a:endParaRPr lang="en-US"/>
          </a:p>
        </p:txBody>
      </p:sp>
      <p:sp>
        <p:nvSpPr>
          <p:cNvPr id="5" name="Footer Placeholder 4">
            <a:extLst>
              <a:ext uri="{FF2B5EF4-FFF2-40B4-BE49-F238E27FC236}">
                <a16:creationId xmlns:a16="http://schemas.microsoft.com/office/drawing/2014/main" xmlns="" id="{9680BE75-D7EB-4912-B0C2-06A8F244D6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2E468B99-8594-4E5D-81DE-BE4CA3B183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B9CBE2-6CB3-4EC3-9574-92CF0B8B8F4E}" type="slidenum">
              <a:rPr lang="en-US" smtClean="0"/>
              <a:t>‹#›</a:t>
            </a:fld>
            <a:endParaRPr lang="en-US"/>
          </a:p>
        </p:txBody>
      </p:sp>
    </p:spTree>
    <p:extLst>
      <p:ext uri="{BB962C8B-B14F-4D97-AF65-F5344CB8AC3E}">
        <p14:creationId xmlns:p14="http://schemas.microsoft.com/office/powerpoint/2010/main" val="2694931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8711A2-E787-4DB8-99E4-5A70D0EFAE31}"/>
              </a:ext>
            </a:extLst>
          </p:cNvPr>
          <p:cNvSpPr>
            <a:spLocks noGrp="1"/>
          </p:cNvSpPr>
          <p:nvPr>
            <p:ph type="ctrTitle"/>
          </p:nvPr>
        </p:nvSpPr>
        <p:spPr>
          <a:xfrm>
            <a:off x="1524000" y="1122363"/>
            <a:ext cx="9144000" cy="736917"/>
          </a:xfrm>
        </p:spPr>
        <p:txBody>
          <a:bodyPr>
            <a:normAutofit fontScale="90000"/>
          </a:bodyPr>
          <a:lstStyle/>
          <a:p>
            <a:r>
              <a:rPr lang="en-US" b="1" dirty="0" smtClean="0"/>
              <a:t>Argumentative Essay</a:t>
            </a:r>
            <a:endParaRPr lang="en-US" b="1" dirty="0"/>
          </a:p>
        </p:txBody>
      </p:sp>
      <p:pic>
        <p:nvPicPr>
          <p:cNvPr id="4" name="Picture 3"/>
          <p:cNvPicPr>
            <a:picLocks noChangeAspect="1"/>
          </p:cNvPicPr>
          <p:nvPr/>
        </p:nvPicPr>
        <p:blipFill>
          <a:blip r:embed="rId2"/>
          <a:stretch>
            <a:fillRect/>
          </a:stretch>
        </p:blipFill>
        <p:spPr>
          <a:xfrm>
            <a:off x="2454815" y="2011680"/>
            <a:ext cx="7282369" cy="4846320"/>
          </a:xfrm>
          <a:prstGeom prst="rect">
            <a:avLst/>
          </a:prstGeom>
        </p:spPr>
      </p:pic>
    </p:spTree>
    <p:extLst>
      <p:ext uri="{BB962C8B-B14F-4D97-AF65-F5344CB8AC3E}">
        <p14:creationId xmlns:p14="http://schemas.microsoft.com/office/powerpoint/2010/main" val="22124552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47A8244-9E1B-4051-BFB9-D86486EFD58B}"/>
              </a:ext>
            </a:extLst>
          </p:cNvPr>
          <p:cNvSpPr>
            <a:spLocks noGrp="1"/>
          </p:cNvSpPr>
          <p:nvPr>
            <p:ph idx="1"/>
          </p:nvPr>
        </p:nvSpPr>
        <p:spPr>
          <a:xfrm>
            <a:off x="0" y="751175"/>
            <a:ext cx="4815025" cy="5959867"/>
          </a:xfrm>
        </p:spPr>
        <p:txBody>
          <a:bodyPr>
            <a:normAutofit/>
          </a:bodyPr>
          <a:lstStyle/>
          <a:p>
            <a:r>
              <a:rPr lang="en-US" dirty="0">
                <a:latin typeface="Times New Roman" panose="02020603050405020304" pitchFamily="18" charset="0"/>
                <a:cs typeface="Times New Roman" panose="02020603050405020304" pitchFamily="18" charset="0"/>
              </a:rPr>
              <a:t>AVOID GENERALIZATIONS, CLICHÉS, QUESTIONS, OR “STATING THE OBVIOUS”: </a:t>
            </a:r>
          </a:p>
          <a:p>
            <a:r>
              <a:rPr lang="en-US" dirty="0">
                <a:latin typeface="Times New Roman" panose="02020603050405020304" pitchFamily="18" charset="0"/>
                <a:cs typeface="Times New Roman" panose="02020603050405020304" pitchFamily="18" charset="0"/>
              </a:rPr>
              <a:t> Pollution is bad for the environment.</a:t>
            </a:r>
          </a:p>
          <a:p>
            <a:r>
              <a:rPr lang="en-US" dirty="0">
                <a:latin typeface="Times New Roman" panose="02020603050405020304" pitchFamily="18" charset="0"/>
                <a:cs typeface="Times New Roman" panose="02020603050405020304" pitchFamily="18" charset="0"/>
              </a:rPr>
              <a:t> Homelessness is a problem</a:t>
            </a:r>
          </a:p>
          <a:p>
            <a:r>
              <a:rPr lang="en-US" dirty="0">
                <a:latin typeface="Times New Roman" panose="02020603050405020304" pitchFamily="18" charset="0"/>
                <a:cs typeface="Times New Roman" panose="02020603050405020304" pitchFamily="18" charset="0"/>
              </a:rPr>
              <a:t>  Should the Federal Reserve reduce the federal funds rate? </a:t>
            </a:r>
          </a:p>
          <a:p>
            <a:r>
              <a:rPr lang="en-US" dirty="0">
                <a:latin typeface="Times New Roman" panose="02020603050405020304" pitchFamily="18" charset="0"/>
                <a:cs typeface="Times New Roman" panose="02020603050405020304" pitchFamily="18" charset="0"/>
              </a:rPr>
              <a:t> The future looks bright for companies developing vaccines</a:t>
            </a:r>
          </a:p>
        </p:txBody>
      </p:sp>
      <p:pic>
        <p:nvPicPr>
          <p:cNvPr id="4" name="Picture 3"/>
          <p:cNvPicPr>
            <a:picLocks noChangeAspect="1"/>
          </p:cNvPicPr>
          <p:nvPr/>
        </p:nvPicPr>
        <p:blipFill>
          <a:blip r:embed="rId2"/>
          <a:stretch>
            <a:fillRect/>
          </a:stretch>
        </p:blipFill>
        <p:spPr>
          <a:xfrm>
            <a:off x="4996543" y="0"/>
            <a:ext cx="7159691" cy="6858000"/>
          </a:xfrm>
          <a:prstGeom prst="rect">
            <a:avLst/>
          </a:prstGeom>
        </p:spPr>
      </p:pic>
    </p:spTree>
    <p:extLst>
      <p:ext uri="{BB962C8B-B14F-4D97-AF65-F5344CB8AC3E}">
        <p14:creationId xmlns:p14="http://schemas.microsoft.com/office/powerpoint/2010/main" val="2157888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15240"/>
            <a:ext cx="10515600" cy="610235"/>
          </a:xfrm>
        </p:spPr>
        <p:txBody>
          <a:bodyPr>
            <a:normAutofit fontScale="90000"/>
          </a:bodyPr>
          <a:lstStyle/>
          <a:p>
            <a:r>
              <a:rPr lang="en-GB" b="1" dirty="0"/>
              <a:t>Tips for Writing a Good Argumentative </a:t>
            </a:r>
            <a:r>
              <a:rPr lang="en-GB" b="1" dirty="0" smtClean="0"/>
              <a:t>Essay</a:t>
            </a:r>
            <a:endParaRPr lang="en-US" dirty="0"/>
          </a:p>
        </p:txBody>
      </p:sp>
      <p:sp>
        <p:nvSpPr>
          <p:cNvPr id="3" name="Content Placeholder 2"/>
          <p:cNvSpPr>
            <a:spLocks noGrp="1"/>
          </p:cNvSpPr>
          <p:nvPr>
            <p:ph idx="1"/>
          </p:nvPr>
        </p:nvSpPr>
        <p:spPr>
          <a:xfrm>
            <a:off x="0" y="792480"/>
            <a:ext cx="11978640" cy="6065520"/>
          </a:xfrm>
        </p:spPr>
        <p:txBody>
          <a:bodyPr>
            <a:noAutofit/>
          </a:bodyPr>
          <a:lstStyle/>
          <a:p>
            <a:r>
              <a:rPr lang="en-GB" sz="2300" b="1" dirty="0"/>
              <a:t>#1: Make Your Thesis </a:t>
            </a:r>
            <a:r>
              <a:rPr lang="en-GB" sz="2300" b="1" dirty="0" smtClean="0"/>
              <a:t>Clear</a:t>
            </a:r>
            <a:endParaRPr lang="en-GB" sz="2300" b="1" dirty="0"/>
          </a:p>
          <a:p>
            <a:r>
              <a:rPr lang="en-GB" sz="2300" dirty="0" smtClean="0"/>
              <a:t>Thesis </a:t>
            </a:r>
            <a:r>
              <a:rPr lang="en-GB" sz="2300" dirty="0"/>
              <a:t>is the key to </a:t>
            </a:r>
            <a:r>
              <a:rPr lang="en-GB" sz="2300" dirty="0" smtClean="0"/>
              <a:t>the </a:t>
            </a:r>
            <a:r>
              <a:rPr lang="en-GB" sz="2300" dirty="0"/>
              <a:t>argumentative essay; if it isn’t clear or readers can’t find it easily, your entire essay will be </a:t>
            </a:r>
            <a:r>
              <a:rPr lang="en-GB" sz="2300" dirty="0" smtClean="0"/>
              <a:t>weak. The </a:t>
            </a:r>
            <a:r>
              <a:rPr lang="en-GB" sz="2300" dirty="0"/>
              <a:t>typical spot for it is the final sentence of the introduction paragraph, but if it doesn’t fit </a:t>
            </a:r>
            <a:r>
              <a:rPr lang="en-GB" sz="2300" dirty="0" smtClean="0"/>
              <a:t>,</a:t>
            </a:r>
            <a:r>
              <a:rPr lang="en-GB" sz="2300" dirty="0"/>
              <a:t> </a:t>
            </a:r>
            <a:r>
              <a:rPr lang="en-GB" sz="2300" b="1" dirty="0"/>
              <a:t>try to at least put it as the first or last sentence of a different paragraph so it stands out </a:t>
            </a:r>
            <a:r>
              <a:rPr lang="en-GB" sz="2300" b="1" dirty="0" smtClean="0"/>
              <a:t>more.</a:t>
            </a:r>
            <a:r>
              <a:rPr lang="en-GB" sz="2300" dirty="0"/>
              <a:t> </a:t>
            </a:r>
            <a:r>
              <a:rPr lang="en-GB" sz="2300" dirty="0" smtClean="0"/>
              <a:t>Also </a:t>
            </a:r>
            <a:r>
              <a:rPr lang="en-GB" sz="2300" dirty="0"/>
              <a:t>make sure that your thesis makes clear what side of the argument you’re on. </a:t>
            </a:r>
            <a:endParaRPr lang="en-GB" sz="2300" dirty="0" smtClean="0"/>
          </a:p>
          <a:p>
            <a:r>
              <a:rPr lang="en-GB" sz="2300" b="1" dirty="0" smtClean="0"/>
              <a:t>#</a:t>
            </a:r>
            <a:r>
              <a:rPr lang="en-GB" sz="2300" b="1" dirty="0"/>
              <a:t>2: Show Why the Other Side Is Weak</a:t>
            </a:r>
          </a:p>
          <a:p>
            <a:r>
              <a:rPr lang="en-GB" sz="2300" dirty="0" smtClean="0"/>
              <a:t>Do not be </a:t>
            </a:r>
            <a:r>
              <a:rPr lang="en-GB" sz="2300" dirty="0"/>
              <a:t>tempted to ignore the other side of the argument and just focus on your </a:t>
            </a:r>
            <a:r>
              <a:rPr lang="en-GB" sz="2300" dirty="0" smtClean="0"/>
              <a:t>side. </a:t>
            </a:r>
          </a:p>
          <a:p>
            <a:r>
              <a:rPr lang="en-GB" sz="2300" dirty="0" smtClean="0"/>
              <a:t>Before </a:t>
            </a:r>
            <a:r>
              <a:rPr lang="en-GB" sz="2300" dirty="0"/>
              <a:t>you begin </a:t>
            </a:r>
            <a:r>
              <a:rPr lang="en-GB" sz="2300" dirty="0" smtClean="0"/>
              <a:t>writing, </a:t>
            </a:r>
            <a:r>
              <a:rPr lang="en-GB" sz="2300" dirty="0"/>
              <a:t>research what the other side believes, and what their strongest points are. </a:t>
            </a:r>
            <a:r>
              <a:rPr lang="en-GB" sz="2300" dirty="0" smtClean="0"/>
              <a:t>in </a:t>
            </a:r>
            <a:r>
              <a:rPr lang="en-GB" sz="2300" dirty="0"/>
              <a:t>your essay, be sure to mention each of these and use evidence to explain why they’re incorrect/weak arguments. </a:t>
            </a:r>
          </a:p>
          <a:p>
            <a:r>
              <a:rPr lang="en-GB" sz="2300" b="1" dirty="0" smtClean="0"/>
              <a:t>#</a:t>
            </a:r>
            <a:r>
              <a:rPr lang="en-GB" sz="2300" b="1" dirty="0"/>
              <a:t>3: Use Evidence to Support Your Side</a:t>
            </a:r>
          </a:p>
          <a:p>
            <a:r>
              <a:rPr lang="en-GB" sz="2300" dirty="0" smtClean="0"/>
              <a:t>an </a:t>
            </a:r>
            <a:r>
              <a:rPr lang="en-GB" sz="2300" dirty="0"/>
              <a:t>essay can’t be an argumentative essay if it doesn’t support its argument with evidence. For every point you make, make sure you have facts to back it up. </a:t>
            </a:r>
            <a:r>
              <a:rPr lang="en-GB" sz="2300" b="1" dirty="0"/>
              <a:t>Some examples are previous studies done on the topic, surveys of large groups of people, data points, etc.</a:t>
            </a:r>
            <a:r>
              <a:rPr lang="en-GB" sz="2300" dirty="0"/>
              <a:t> </a:t>
            </a:r>
            <a:r>
              <a:rPr lang="en-GB" sz="2300" dirty="0" smtClean="0"/>
              <a:t>This </a:t>
            </a:r>
            <a:r>
              <a:rPr lang="en-GB" sz="2300" dirty="0"/>
              <a:t>will make your essay much stronger </a:t>
            </a:r>
            <a:r>
              <a:rPr lang="en-GB" sz="2300" dirty="0" smtClean="0"/>
              <a:t>than relying </a:t>
            </a:r>
            <a:r>
              <a:rPr lang="en-GB" sz="2300" dirty="0"/>
              <a:t>on your own opinions to support your argument.</a:t>
            </a:r>
          </a:p>
          <a:p>
            <a:endParaRPr lang="en-US" sz="2300" dirty="0"/>
          </a:p>
        </p:txBody>
      </p:sp>
    </p:spTree>
    <p:extLst>
      <p:ext uri="{BB962C8B-B14F-4D97-AF65-F5344CB8AC3E}">
        <p14:creationId xmlns:p14="http://schemas.microsoft.com/office/powerpoint/2010/main" val="28204967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53440"/>
            <a:ext cx="10957560" cy="5693866"/>
          </a:xfrm>
          <a:prstGeom prst="rect">
            <a:avLst/>
          </a:prstGeom>
        </p:spPr>
        <p:txBody>
          <a:bodyPr wrap="square">
            <a:spAutoFit/>
          </a:bodyPr>
          <a:lstStyle/>
          <a:p>
            <a:r>
              <a:rPr lang="en-GB" sz="2800" dirty="0" smtClean="0"/>
              <a:t>	As </a:t>
            </a:r>
            <a:r>
              <a:rPr lang="en-GB" sz="2800" dirty="0"/>
              <a:t>online learning becomes more common and more and more resources are converted to digital form, some people have suggested that public libraries should be shut down and, in their place, everyone should be given an iPad with an e-reader subscription</a:t>
            </a:r>
            <a:r>
              <a:rPr lang="en-GB" sz="2800" dirty="0" smtClean="0"/>
              <a:t>.</a:t>
            </a:r>
            <a:endParaRPr lang="en-GB" sz="2800" dirty="0"/>
          </a:p>
          <a:p>
            <a:r>
              <a:rPr lang="en-GB" sz="2800" dirty="0" smtClean="0"/>
              <a:t>	</a:t>
            </a:r>
          </a:p>
          <a:p>
            <a:r>
              <a:rPr lang="en-GB" sz="2800" dirty="0"/>
              <a:t>	</a:t>
            </a:r>
            <a:r>
              <a:rPr lang="en-GB" sz="2800" dirty="0" smtClean="0"/>
              <a:t>Proponents </a:t>
            </a:r>
            <a:r>
              <a:rPr lang="en-GB" sz="2800" dirty="0"/>
              <a:t>of this idea state that it will save local cities and towns money because libraries are expensive to maintain. They also believe it will encourage more people to read because they won’t have to travel to a library to get a book; they can simply click on what they want to read and read it from wherever they are. They could also access more materials because libraries won’t have to buy physical copies of books; they can simply rent out as many digital copies as they need</a:t>
            </a:r>
            <a:r>
              <a:rPr lang="en-GB" sz="2800" dirty="0" smtClean="0"/>
              <a:t>.</a:t>
            </a:r>
            <a:endParaRPr lang="en-GB" sz="2800" dirty="0"/>
          </a:p>
          <a:p>
            <a:r>
              <a:rPr lang="en-GB" sz="2800" dirty="0" smtClean="0"/>
              <a:t>	</a:t>
            </a:r>
            <a:endParaRPr lang="en-GB" sz="2800" dirty="0"/>
          </a:p>
        </p:txBody>
      </p:sp>
      <p:sp>
        <p:nvSpPr>
          <p:cNvPr id="3" name="Rectangle 2"/>
          <p:cNvSpPr/>
          <p:nvPr/>
        </p:nvSpPr>
        <p:spPr>
          <a:xfrm>
            <a:off x="359944" y="0"/>
            <a:ext cx="3480536" cy="584775"/>
          </a:xfrm>
          <a:prstGeom prst="rect">
            <a:avLst/>
          </a:prstGeom>
        </p:spPr>
        <p:txBody>
          <a:bodyPr wrap="square">
            <a:spAutoFit/>
          </a:bodyPr>
          <a:lstStyle/>
          <a:p>
            <a:r>
              <a:rPr lang="en-GB" sz="3200" dirty="0" smtClean="0"/>
              <a:t>Sample Essay </a:t>
            </a:r>
            <a:endParaRPr lang="en-US" sz="3200" dirty="0"/>
          </a:p>
        </p:txBody>
      </p:sp>
    </p:spTree>
    <p:extLst>
      <p:ext uri="{BB962C8B-B14F-4D97-AF65-F5344CB8AC3E}">
        <p14:creationId xmlns:p14="http://schemas.microsoft.com/office/powerpoint/2010/main" val="4188631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40" y="243840"/>
            <a:ext cx="11384280" cy="6124754"/>
          </a:xfrm>
          <a:prstGeom prst="rect">
            <a:avLst/>
          </a:prstGeom>
        </p:spPr>
        <p:txBody>
          <a:bodyPr wrap="square">
            <a:spAutoFit/>
          </a:bodyPr>
          <a:lstStyle/>
          <a:p>
            <a:r>
              <a:rPr lang="en-GB" sz="2800" dirty="0" smtClean="0"/>
              <a:t>	However</a:t>
            </a:r>
            <a:r>
              <a:rPr lang="en-GB" sz="2800" dirty="0"/>
              <a:t>, it would be a serious mistake to replace libraries with tablets. First, digital books and resources are associated with less learning and more problems than print resources. A study done on tablet vs book reading found that people read 20-30% slower on tablets, retain 20% less information, and understand 10% less of what they read compared to people who read the same information in print. Additionally, staring too long at a screen has been shown to cause numerous health problems, including blurred vision, dizziness, dry eyes, headaches, and eye strain, at much higher instances than reading print does. People who use tablets and mobile devices excessively also have a higher incidence of more serious health issues such as fibromyalgia, shoulder and back pain, carpal tunnel syndrome, and muscle strain. I know that whenever I read from my e-reader for too long, my eyes begin to feel tired and my neck hurts. We should not add to these problems by giving people, especially young people, more reasons to look at screens</a:t>
            </a:r>
            <a:r>
              <a:rPr lang="en-GB" sz="2800" dirty="0" smtClean="0"/>
              <a:t>.</a:t>
            </a:r>
            <a:endParaRPr lang="en-GB" sz="2800" dirty="0"/>
          </a:p>
        </p:txBody>
      </p:sp>
    </p:spTree>
    <p:extLst>
      <p:ext uri="{BB962C8B-B14F-4D97-AF65-F5344CB8AC3E}">
        <p14:creationId xmlns:p14="http://schemas.microsoft.com/office/powerpoint/2010/main" val="3404775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194" y="116931"/>
            <a:ext cx="10515600" cy="470898"/>
          </a:xfrm>
        </p:spPr>
        <p:txBody>
          <a:bodyPr>
            <a:normAutofit fontScale="90000"/>
          </a:bodyPr>
          <a:lstStyle/>
          <a:p>
            <a:r>
              <a:rPr lang="en-US" b="1" dirty="0"/>
              <a:t>Essay Writing Task:</a:t>
            </a:r>
            <a:endParaRPr lang="en-US" b="1" dirty="0"/>
          </a:p>
        </p:txBody>
      </p:sp>
      <p:sp>
        <p:nvSpPr>
          <p:cNvPr id="3" name="Content Placeholder 2"/>
          <p:cNvSpPr>
            <a:spLocks noGrp="1"/>
          </p:cNvSpPr>
          <p:nvPr>
            <p:ph idx="1"/>
          </p:nvPr>
        </p:nvSpPr>
        <p:spPr>
          <a:xfrm>
            <a:off x="274319" y="762000"/>
            <a:ext cx="11765281" cy="6096000"/>
          </a:xfrm>
        </p:spPr>
        <p:txBody>
          <a:bodyPr>
            <a:normAutofit/>
          </a:bodyPr>
          <a:lstStyle/>
          <a:p>
            <a:pPr marL="514350" indent="-514350">
              <a:buFont typeface="+mj-lt"/>
              <a:buAutoNum type="arabicPeriod"/>
            </a:pPr>
            <a:r>
              <a:rPr lang="en-GB" dirty="0" smtClean="0"/>
              <a:t>Occasionally</a:t>
            </a:r>
            <a:r>
              <a:rPr lang="en-GB" dirty="0"/>
              <a:t>, students in elementary school are allowed to advance to the next grade even though they have not successfully completed the lower grade. Advocates of “social promotion” think that keeping a child in a grade for longer than a year hurts his or her development and self-esteem. Write an essay stating your opinion on this issue, making sure to support your opinion with convincing reasons</a:t>
            </a:r>
            <a:r>
              <a:rPr lang="en-GB" dirty="0" smtClean="0"/>
              <a:t>.</a:t>
            </a:r>
          </a:p>
          <a:p>
            <a:pPr marL="514350" indent="-514350">
              <a:buFont typeface="+mj-lt"/>
              <a:buAutoNum type="arabicPeriod"/>
            </a:pPr>
            <a:r>
              <a:rPr lang="en-GB" dirty="0"/>
              <a:t>A well-known football coach once said, "Winning isn't everything, it's the only thing." Do you agree or </a:t>
            </a:r>
            <a:r>
              <a:rPr lang="en-GB" dirty="0" smtClean="0"/>
              <a:t>disagree? </a:t>
            </a:r>
            <a:r>
              <a:rPr lang="en-GB" dirty="0"/>
              <a:t>Write an essay in which you state your position and support it with convincing reasons</a:t>
            </a:r>
            <a:r>
              <a:rPr lang="en-GB" dirty="0" smtClean="0"/>
              <a:t>.</a:t>
            </a:r>
          </a:p>
          <a:p>
            <a:pPr marL="514350" indent="-514350">
              <a:buFont typeface="+mj-lt"/>
              <a:buAutoNum type="arabicPeriod"/>
            </a:pPr>
            <a:r>
              <a:rPr lang="en-GB" dirty="0" smtClean="0"/>
              <a:t>One </a:t>
            </a:r>
            <a:r>
              <a:rPr lang="en-GB" dirty="0"/>
              <a:t>of the great temptations of the digital </a:t>
            </a:r>
            <a:r>
              <a:rPr lang="en-GB" dirty="0" smtClean="0"/>
              <a:t>age is </a:t>
            </a:r>
            <a:r>
              <a:rPr lang="en-GB" dirty="0"/>
              <a:t>stealing intellectual property via the </a:t>
            </a:r>
            <a:r>
              <a:rPr lang="en-GB" dirty="0" smtClean="0"/>
              <a:t>Internet. In your essay</a:t>
            </a:r>
            <a:r>
              <a:rPr lang="en-GB" dirty="0"/>
              <a:t>, </a:t>
            </a:r>
            <a:r>
              <a:rPr lang="en-GB" dirty="0" smtClean="0"/>
              <a:t>analyse </a:t>
            </a:r>
            <a:r>
              <a:rPr lang="en-GB" dirty="0"/>
              <a:t>the phenomenon of plagiarism in the digital age. </a:t>
            </a:r>
            <a:endParaRPr lang="en-GB" dirty="0" smtClean="0"/>
          </a:p>
          <a:p>
            <a:r>
              <a:rPr lang="en-GB" dirty="0" smtClean="0"/>
              <a:t>Your </a:t>
            </a:r>
            <a:r>
              <a:rPr lang="en-GB" dirty="0"/>
              <a:t>essay should be well-structured and supported by relevant evidence and examples.</a:t>
            </a:r>
          </a:p>
        </p:txBody>
      </p:sp>
    </p:spTree>
    <p:extLst>
      <p:ext uri="{BB962C8B-B14F-4D97-AF65-F5344CB8AC3E}">
        <p14:creationId xmlns:p14="http://schemas.microsoft.com/office/powerpoint/2010/main" val="4039509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01A8B8-96C7-4AA6-AD34-E5777002D54E}"/>
              </a:ext>
            </a:extLst>
          </p:cNvPr>
          <p:cNvSpPr>
            <a:spLocks noGrp="1"/>
          </p:cNvSpPr>
          <p:nvPr>
            <p:ph type="title"/>
          </p:nvPr>
        </p:nvSpPr>
        <p:spPr>
          <a:xfrm>
            <a:off x="243839" y="120196"/>
            <a:ext cx="10515600" cy="818783"/>
          </a:xfrm>
        </p:spPr>
        <p:txBody>
          <a:bodyPr/>
          <a:lstStyle/>
          <a:p>
            <a:r>
              <a:rPr lang="en-GB" b="1" dirty="0" smtClean="0"/>
              <a:t>Argumentative essay</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xmlns="" id="{7DB43D42-A16B-4A1C-B479-AD3351C61546}"/>
              </a:ext>
            </a:extLst>
          </p:cNvPr>
          <p:cNvSpPr>
            <a:spLocks noGrp="1"/>
          </p:cNvSpPr>
          <p:nvPr>
            <p:ph idx="1"/>
          </p:nvPr>
        </p:nvSpPr>
        <p:spPr>
          <a:xfrm>
            <a:off x="243839" y="938980"/>
            <a:ext cx="4997631" cy="5772064"/>
          </a:xfrm>
        </p:spPr>
        <p:txBody>
          <a:bodyPr>
            <a:normAutofit lnSpcReduction="10000"/>
          </a:bodyPr>
          <a:lstStyle/>
          <a:p>
            <a:pPr marL="0" indent="0">
              <a:buNone/>
            </a:pPr>
            <a:endParaRPr lang="en-US" sz="900" dirty="0">
              <a:latin typeface="Times New Roman" panose="02020603050405020304" pitchFamily="18" charset="0"/>
              <a:cs typeface="Times New Roman" panose="02020603050405020304" pitchFamily="18" charset="0"/>
            </a:endParaRPr>
          </a:p>
          <a:p>
            <a:r>
              <a:rPr lang="en-GB" dirty="0" smtClean="0"/>
              <a:t>also </a:t>
            </a:r>
            <a:r>
              <a:rPr lang="en-GB" dirty="0"/>
              <a:t>known as </a:t>
            </a:r>
            <a:endParaRPr lang="en-GB" dirty="0" smtClean="0"/>
          </a:p>
          <a:p>
            <a:pPr lvl="1"/>
            <a:r>
              <a:rPr lang="en-GB" sz="2800" dirty="0" smtClean="0"/>
              <a:t>persuasive essays</a:t>
            </a:r>
          </a:p>
          <a:p>
            <a:pPr lvl="1"/>
            <a:r>
              <a:rPr lang="en-GB" sz="2800" dirty="0" smtClean="0"/>
              <a:t>opinion essays</a:t>
            </a:r>
          </a:p>
          <a:p>
            <a:pPr lvl="1"/>
            <a:r>
              <a:rPr lang="en-GB" sz="2800" dirty="0" smtClean="0"/>
              <a:t>position papers</a:t>
            </a:r>
          </a:p>
          <a:p>
            <a:pPr lvl="1"/>
            <a:r>
              <a:rPr lang="en-GB" sz="2800" dirty="0" smtClean="0"/>
              <a:t>the </a:t>
            </a:r>
            <a:r>
              <a:rPr lang="en-GB" sz="2800" dirty="0"/>
              <a:t>author adopts a position on a </a:t>
            </a:r>
            <a:r>
              <a:rPr lang="en-GB" sz="2800" b="1" dirty="0"/>
              <a:t>debatable issue </a:t>
            </a:r>
            <a:r>
              <a:rPr lang="en-GB" sz="2800" dirty="0"/>
              <a:t>and uses </a:t>
            </a:r>
            <a:r>
              <a:rPr lang="en-GB" sz="2800" b="1" dirty="0"/>
              <a:t>reason and evidence </a:t>
            </a:r>
            <a:r>
              <a:rPr lang="en-GB" sz="2800" dirty="0"/>
              <a:t>to convince the reader of his/her </a:t>
            </a:r>
            <a:r>
              <a:rPr lang="en-GB" sz="2800" dirty="0" smtClean="0"/>
              <a:t>opinion.</a:t>
            </a:r>
          </a:p>
          <a:p>
            <a:r>
              <a:rPr lang="en-GB" b="1" dirty="0" smtClean="0"/>
              <a:t>A </a:t>
            </a:r>
            <a:r>
              <a:rPr lang="en-GB" b="1" dirty="0"/>
              <a:t>good argumentative essay will use facts and evidence to support the argument, rather than just the author’s thoughts and opinions.</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3"/>
          <a:srcRect l="2115" t="16012" r="2353" b="735"/>
          <a:stretch/>
        </p:blipFill>
        <p:spPr>
          <a:xfrm>
            <a:off x="5607205" y="120196"/>
            <a:ext cx="6584796" cy="6737804"/>
          </a:xfrm>
          <a:prstGeom prst="rect">
            <a:avLst/>
          </a:prstGeom>
        </p:spPr>
      </p:pic>
    </p:spTree>
    <p:extLst>
      <p:ext uri="{BB962C8B-B14F-4D97-AF65-F5344CB8AC3E}">
        <p14:creationId xmlns:p14="http://schemas.microsoft.com/office/powerpoint/2010/main" val="247946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5D654C-E6D0-4C80-9409-BCCF596EC230}"/>
              </a:ext>
            </a:extLst>
          </p:cNvPr>
          <p:cNvSpPr>
            <a:spLocks noGrp="1"/>
          </p:cNvSpPr>
          <p:nvPr>
            <p:ph type="title"/>
          </p:nvPr>
        </p:nvSpPr>
        <p:spPr>
          <a:xfrm>
            <a:off x="759822" y="143058"/>
            <a:ext cx="10515600" cy="562338"/>
          </a:xfrm>
        </p:spPr>
        <p:txBody>
          <a:bodyPr>
            <a:normAutofit fontScale="90000"/>
          </a:bodyPr>
          <a:lstStyle/>
          <a:p>
            <a:r>
              <a:rPr lang="en-US" dirty="0">
                <a:latin typeface="Times New Roman" panose="02020603050405020304" pitchFamily="18" charset="0"/>
                <a:cs typeface="Times New Roman" panose="02020603050405020304" pitchFamily="18" charset="0"/>
              </a:rPr>
              <a:t>Elements of a Convincing Argument</a:t>
            </a:r>
          </a:p>
        </p:txBody>
      </p:sp>
      <p:sp>
        <p:nvSpPr>
          <p:cNvPr id="3" name="Content Placeholder 2">
            <a:extLst>
              <a:ext uri="{FF2B5EF4-FFF2-40B4-BE49-F238E27FC236}">
                <a16:creationId xmlns:a16="http://schemas.microsoft.com/office/drawing/2014/main" xmlns="" id="{6F0AB3E8-2853-4EF9-B6AD-88F605BA4464}"/>
              </a:ext>
            </a:extLst>
          </p:cNvPr>
          <p:cNvSpPr>
            <a:spLocks noGrp="1"/>
          </p:cNvSpPr>
          <p:nvPr>
            <p:ph idx="1"/>
          </p:nvPr>
        </p:nvSpPr>
        <p:spPr>
          <a:xfrm>
            <a:off x="91440" y="705397"/>
            <a:ext cx="12004766" cy="5865220"/>
          </a:xfrm>
        </p:spPr>
        <p:txBody>
          <a:bodyPr>
            <a:noAutofit/>
          </a:bodyPr>
          <a:lstStyle/>
          <a:p>
            <a:pPr>
              <a:lnSpc>
                <a:spcPct val="100000"/>
              </a:lnSpc>
              <a:spcBef>
                <a:spcPts val="0"/>
              </a:spcBef>
            </a:pPr>
            <a:r>
              <a:rPr lang="en-US" sz="2400" dirty="0" smtClean="0">
                <a:latin typeface="Times New Roman" panose="02020603050405020304" pitchFamily="18" charset="0"/>
                <a:cs typeface="Times New Roman" panose="02020603050405020304" pitchFamily="18" charset="0"/>
              </a:rPr>
              <a:t>“</a:t>
            </a:r>
            <a:r>
              <a:rPr lang="en-US" sz="2400" b="1" dirty="0">
                <a:solidFill>
                  <a:srgbClr val="0E6D03"/>
                </a:solidFill>
                <a:latin typeface="Times New Roman" panose="02020603050405020304" pitchFamily="18" charset="0"/>
                <a:cs typeface="Times New Roman" panose="02020603050405020304" pitchFamily="18" charset="0"/>
              </a:rPr>
              <a:t>Ethos</a:t>
            </a:r>
            <a:r>
              <a:rPr lang="en-US" sz="2400" dirty="0">
                <a:latin typeface="Times New Roman" panose="02020603050405020304" pitchFamily="18" charset="0"/>
                <a:cs typeface="Times New Roman" panose="02020603050405020304" pitchFamily="18" charset="0"/>
              </a:rPr>
              <a:t>” Authoritative </a:t>
            </a:r>
            <a:r>
              <a:rPr lang="en-US" sz="2400" dirty="0" smtClean="0">
                <a:latin typeface="Times New Roman" panose="02020603050405020304" pitchFamily="18" charset="0"/>
                <a:cs typeface="Times New Roman" panose="02020603050405020304" pitchFamily="18" charset="0"/>
              </a:rPr>
              <a:t>voice</a:t>
            </a:r>
            <a:endParaRPr lang="en-US" sz="2400" dirty="0">
              <a:latin typeface="Times New Roman" panose="02020603050405020304" pitchFamily="18" charset="0"/>
              <a:cs typeface="Times New Roman" panose="02020603050405020304" pitchFamily="18" charset="0"/>
            </a:endParaRPr>
          </a:p>
          <a:p>
            <a:pPr lvl="1">
              <a:lnSpc>
                <a:spcPct val="100000"/>
              </a:lnSpc>
              <a:spcBef>
                <a:spcPts val="0"/>
              </a:spcBef>
            </a:pPr>
            <a:r>
              <a:rPr lang="en-US" dirty="0">
                <a:latin typeface="Times New Roman" panose="02020603050405020304" pitchFamily="18" charset="0"/>
                <a:cs typeface="Times New Roman" panose="02020603050405020304" pitchFamily="18" charset="0"/>
              </a:rPr>
              <a:t>What makes you a qualified writer on the topic? </a:t>
            </a:r>
          </a:p>
          <a:p>
            <a:pPr lvl="1">
              <a:lnSpc>
                <a:spcPct val="100000"/>
              </a:lnSpc>
              <a:spcBef>
                <a:spcPts val="0"/>
              </a:spcBef>
            </a:pPr>
            <a:r>
              <a:rPr lang="en-US" dirty="0">
                <a:latin typeface="Times New Roman" panose="02020603050405020304" pitchFamily="18" charset="0"/>
                <a:cs typeface="Times New Roman" panose="02020603050405020304" pitchFamily="18" charset="0"/>
              </a:rPr>
              <a:t>Draw from expertise of other credible </a:t>
            </a:r>
            <a:r>
              <a:rPr lang="en-US" dirty="0" smtClean="0">
                <a:latin typeface="Times New Roman" panose="02020603050405020304" pitchFamily="18" charset="0"/>
                <a:cs typeface="Times New Roman" panose="02020603050405020304" pitchFamily="18" charset="0"/>
              </a:rPr>
              <a:t>sources, </a:t>
            </a:r>
            <a:r>
              <a:rPr lang="en-US" dirty="0">
                <a:latin typeface="Times New Roman" panose="02020603050405020304" pitchFamily="18" charset="0"/>
                <a:cs typeface="Times New Roman" panose="02020603050405020304" pitchFamily="18" charset="0"/>
              </a:rPr>
              <a:t>or </a:t>
            </a:r>
            <a:r>
              <a:rPr lang="en-US" dirty="0" smtClean="0">
                <a:latin typeface="Times New Roman" panose="02020603050405020304" pitchFamily="18" charset="0"/>
                <a:cs typeface="Times New Roman" panose="02020603050405020304" pitchFamily="18" charset="0"/>
              </a:rPr>
              <a:t>personal experience</a:t>
            </a:r>
          </a:p>
          <a:p>
            <a:pPr lvl="1">
              <a:lnSpc>
                <a:spcPct val="100000"/>
              </a:lnSpc>
              <a:spcBef>
                <a:spcPts val="0"/>
              </a:spcBef>
            </a:pPr>
            <a:r>
              <a:rPr lang="en-GB" dirty="0" smtClean="0">
                <a:latin typeface="Times New Roman" panose="02020603050405020304" pitchFamily="18" charset="0"/>
                <a:cs typeface="Times New Roman" panose="02020603050405020304" pitchFamily="18" charset="0"/>
              </a:rPr>
              <a:t>Ex: </a:t>
            </a:r>
            <a:r>
              <a:rPr lang="en-US" dirty="0">
                <a:latin typeface="Times New Roman" panose="02020603050405020304" pitchFamily="18" charset="0"/>
                <a:cs typeface="Times New Roman" panose="02020603050405020304" pitchFamily="18" charset="0"/>
              </a:rPr>
              <a:t>“You know me - I've taught Sunday School at your church for years, babysat your children, and served as a playground director for many summers - so you know I can run your preschool</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nSpc>
                <a:spcPct val="100000"/>
              </a:lnSpc>
              <a:spcBef>
                <a:spcPts val="0"/>
              </a:spcBef>
            </a:pPr>
            <a:r>
              <a:rPr lang="en-US" sz="2400" dirty="0">
                <a:latin typeface="Times New Roman" panose="02020603050405020304" pitchFamily="18" charset="0"/>
                <a:cs typeface="Times New Roman" panose="02020603050405020304" pitchFamily="18" charset="0"/>
              </a:rPr>
              <a:t>“</a:t>
            </a:r>
            <a:r>
              <a:rPr lang="en-US" sz="2400" b="1" dirty="0" smtClean="0">
                <a:solidFill>
                  <a:srgbClr val="0E6D03"/>
                </a:solidFill>
                <a:latin typeface="Times New Roman" panose="02020603050405020304" pitchFamily="18" charset="0"/>
                <a:cs typeface="Times New Roman" panose="02020603050405020304" pitchFamily="18" charset="0"/>
              </a:rPr>
              <a:t>Logos</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Appeal </a:t>
            </a:r>
            <a:r>
              <a:rPr lang="en-US" sz="2400" dirty="0">
                <a:latin typeface="Times New Roman" panose="02020603050405020304" pitchFamily="18" charset="0"/>
                <a:cs typeface="Times New Roman" panose="02020603050405020304" pitchFamily="18" charset="0"/>
              </a:rPr>
              <a:t>to reason, </a:t>
            </a:r>
            <a:endParaRPr lang="en-US" sz="2400" dirty="0" smtClean="0">
              <a:latin typeface="Times New Roman" panose="02020603050405020304" pitchFamily="18" charset="0"/>
              <a:cs typeface="Times New Roman" panose="02020603050405020304" pitchFamily="18" charset="0"/>
            </a:endParaRPr>
          </a:p>
          <a:p>
            <a:pPr lvl="1">
              <a:lnSpc>
                <a:spcPct val="100000"/>
              </a:lnSpc>
              <a:spcBef>
                <a:spcPts val="0"/>
              </a:spcBef>
            </a:pPr>
            <a:r>
              <a:rPr lang="en-US" dirty="0" smtClean="0">
                <a:latin typeface="Times New Roman" panose="02020603050405020304" pitchFamily="18" charset="0"/>
                <a:cs typeface="Times New Roman" panose="02020603050405020304" pitchFamily="18" charset="0"/>
              </a:rPr>
              <a:t>Where </a:t>
            </a:r>
            <a:r>
              <a:rPr lang="en-US" dirty="0">
                <a:latin typeface="Times New Roman" panose="02020603050405020304" pitchFamily="18" charset="0"/>
                <a:cs typeface="Times New Roman" panose="02020603050405020304" pitchFamily="18" charset="0"/>
              </a:rPr>
              <a:t>logical statements come into play</a:t>
            </a:r>
          </a:p>
          <a:p>
            <a:pPr lvl="1">
              <a:lnSpc>
                <a:spcPct val="100000"/>
              </a:lnSpc>
              <a:spcBef>
                <a:spcPts val="0"/>
              </a:spcBef>
            </a:pPr>
            <a:r>
              <a:rPr lang="en-US" dirty="0" smtClean="0">
                <a:latin typeface="Times New Roman" panose="02020603050405020304" pitchFamily="18" charset="0"/>
                <a:cs typeface="Times New Roman" panose="02020603050405020304" pitchFamily="18" charset="0"/>
              </a:rPr>
              <a:t>reader </a:t>
            </a:r>
            <a:r>
              <a:rPr lang="en-US" dirty="0">
                <a:latin typeface="Times New Roman" panose="02020603050405020304" pitchFamily="18" charset="0"/>
                <a:cs typeface="Times New Roman" panose="02020603050405020304" pitchFamily="18" charset="0"/>
              </a:rPr>
              <a:t>is lead to agree </a:t>
            </a:r>
            <a:r>
              <a:rPr lang="en-US" dirty="0" smtClean="0">
                <a:latin typeface="Times New Roman" panose="02020603050405020304" pitchFamily="18" charset="0"/>
                <a:cs typeface="Times New Roman" panose="02020603050405020304" pitchFamily="18" charset="0"/>
              </a:rPr>
              <a:t> as conclusions/implications </a:t>
            </a:r>
            <a:r>
              <a:rPr lang="en-US" dirty="0">
                <a:latin typeface="Times New Roman" panose="02020603050405020304" pitchFamily="18" charset="0"/>
                <a:cs typeface="Times New Roman" panose="02020603050405020304" pitchFamily="18" charset="0"/>
              </a:rPr>
              <a:t>follow reasonably from </a:t>
            </a:r>
            <a:r>
              <a:rPr lang="en-US" dirty="0" smtClean="0">
                <a:latin typeface="Times New Roman" panose="02020603050405020304" pitchFamily="18" charset="0"/>
                <a:cs typeface="Times New Roman" panose="02020603050405020304" pitchFamily="18" charset="0"/>
              </a:rPr>
              <a:t>premises</a:t>
            </a:r>
          </a:p>
          <a:p>
            <a:pPr lvl="1">
              <a:lnSpc>
                <a:spcPct val="100000"/>
              </a:lnSpc>
              <a:spcBef>
                <a:spcPts val="0"/>
              </a:spcBef>
            </a:pPr>
            <a:r>
              <a:rPr lang="en-US" dirty="0" smtClean="0">
                <a:latin typeface="Times New Roman" panose="02020603050405020304" pitchFamily="18" charset="0"/>
                <a:cs typeface="Times New Roman" panose="02020603050405020304" pitchFamily="18" charset="0"/>
              </a:rPr>
              <a:t>Ex: “After </a:t>
            </a:r>
            <a:r>
              <a:rPr lang="en-US" dirty="0">
                <a:latin typeface="Times New Roman" panose="02020603050405020304" pitchFamily="18" charset="0"/>
                <a:cs typeface="Times New Roman" panose="02020603050405020304" pitchFamily="18" charset="0"/>
              </a:rPr>
              <a:t>years of </a:t>
            </a:r>
            <a:r>
              <a:rPr lang="en-US" dirty="0" smtClean="0">
                <a:latin typeface="Times New Roman" panose="02020603050405020304" pitchFamily="18" charset="0"/>
                <a:cs typeface="Times New Roman" panose="02020603050405020304" pitchFamily="18" charset="0"/>
              </a:rPr>
              <a:t>disrespect </a:t>
            </a:r>
            <a:r>
              <a:rPr lang="en-US" dirty="0">
                <a:latin typeface="Times New Roman" panose="02020603050405020304" pitchFamily="18" charset="0"/>
                <a:cs typeface="Times New Roman" panose="02020603050405020304" pitchFamily="18" charset="0"/>
              </a:rPr>
              <a:t>from your boss, countless hours wasted, birthdays missed… it's time </a:t>
            </a:r>
            <a:r>
              <a:rPr lang="en-US" dirty="0" smtClean="0">
                <a:latin typeface="Times New Roman" panose="02020603050405020304" pitchFamily="18" charset="0"/>
                <a:cs typeface="Times New Roman" panose="02020603050405020304" pitchFamily="18" charset="0"/>
              </a:rPr>
              <a:t>you </a:t>
            </a:r>
            <a:r>
              <a:rPr lang="en-US" dirty="0">
                <a:latin typeface="Times New Roman" panose="02020603050405020304" pitchFamily="18" charset="0"/>
                <a:cs typeface="Times New Roman" panose="02020603050405020304" pitchFamily="18" charset="0"/>
              </a:rPr>
              <a:t>took a stand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nSpc>
                <a:spcPct val="100000"/>
              </a:lnSpc>
              <a:spcBef>
                <a:spcPts val="0"/>
              </a:spcBef>
            </a:pPr>
            <a:r>
              <a:rPr lang="en-US" sz="2400" dirty="0">
                <a:latin typeface="Times New Roman" panose="02020603050405020304" pitchFamily="18" charset="0"/>
                <a:cs typeface="Times New Roman" panose="02020603050405020304" pitchFamily="18" charset="0"/>
              </a:rPr>
              <a:t>“</a:t>
            </a:r>
            <a:r>
              <a:rPr lang="en-US" sz="2400" b="1" dirty="0" smtClean="0">
                <a:solidFill>
                  <a:srgbClr val="0E6D03"/>
                </a:solidFill>
                <a:latin typeface="Times New Roman" panose="02020603050405020304" pitchFamily="18" charset="0"/>
                <a:cs typeface="Times New Roman" panose="02020603050405020304" pitchFamily="18" charset="0"/>
              </a:rPr>
              <a:t>Pathos</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Appeal </a:t>
            </a:r>
            <a:r>
              <a:rPr lang="en-US" sz="2400" dirty="0">
                <a:latin typeface="Times New Roman" panose="02020603050405020304" pitchFamily="18" charset="0"/>
                <a:cs typeface="Times New Roman" panose="02020603050405020304" pitchFamily="18" charset="0"/>
              </a:rPr>
              <a:t>to audience, </a:t>
            </a:r>
            <a:endParaRPr lang="en-US" sz="2400" dirty="0" smtClean="0">
              <a:latin typeface="Times New Roman" panose="02020603050405020304" pitchFamily="18" charset="0"/>
              <a:cs typeface="Times New Roman" panose="02020603050405020304" pitchFamily="18" charset="0"/>
            </a:endParaRPr>
          </a:p>
          <a:p>
            <a:pPr lvl="1">
              <a:lnSpc>
                <a:spcPct val="100000"/>
              </a:lnSpc>
              <a:spcBef>
                <a:spcPts val="0"/>
              </a:spcBef>
            </a:pPr>
            <a:r>
              <a:rPr lang="en-US" dirty="0" smtClean="0">
                <a:latin typeface="Times New Roman" panose="02020603050405020304" pitchFamily="18" charset="0"/>
                <a:cs typeface="Times New Roman" panose="02020603050405020304" pitchFamily="18" charset="0"/>
              </a:rPr>
              <a:t>misunderstood </a:t>
            </a:r>
            <a:r>
              <a:rPr lang="en-US" dirty="0">
                <a:latin typeface="Times New Roman" panose="02020603050405020304" pitchFamily="18" charset="0"/>
                <a:cs typeface="Times New Roman" panose="02020603050405020304" pitchFamily="18" charset="0"/>
              </a:rPr>
              <a:t>as </a:t>
            </a:r>
            <a:r>
              <a:rPr lang="en-US" dirty="0" smtClean="0">
                <a:latin typeface="Times New Roman" panose="02020603050405020304" pitchFamily="18" charset="0"/>
                <a:cs typeface="Times New Roman" panose="02020603050405020304" pitchFamily="18" charset="0"/>
              </a:rPr>
              <a:t>emotional </a:t>
            </a:r>
            <a:r>
              <a:rPr lang="en-US" dirty="0">
                <a:latin typeface="Times New Roman" panose="02020603050405020304" pitchFamily="18" charset="0"/>
                <a:cs typeface="Times New Roman" panose="02020603050405020304" pitchFamily="18" charset="0"/>
              </a:rPr>
              <a:t>appeal, but is </a:t>
            </a:r>
            <a:r>
              <a:rPr lang="en-US" dirty="0" smtClean="0">
                <a:latin typeface="Times New Roman" panose="02020603050405020304" pitchFamily="18" charset="0"/>
                <a:cs typeface="Times New Roman" panose="02020603050405020304" pitchFamily="18" charset="0"/>
              </a:rPr>
              <a:t>finding </a:t>
            </a:r>
            <a:r>
              <a:rPr lang="en-US" dirty="0">
                <a:latin typeface="Times New Roman" panose="02020603050405020304" pitchFamily="18" charset="0"/>
                <a:cs typeface="Times New Roman" panose="02020603050405020304" pitchFamily="18" charset="0"/>
              </a:rPr>
              <a:t>common ground with the reader</a:t>
            </a:r>
          </a:p>
          <a:p>
            <a:pPr lvl="1">
              <a:lnSpc>
                <a:spcPct val="100000"/>
              </a:lnSpc>
              <a:spcBef>
                <a:spcPts val="0"/>
              </a:spcBef>
            </a:pPr>
            <a:r>
              <a:rPr lang="en-US" dirty="0" smtClean="0">
                <a:latin typeface="Times New Roman" panose="02020603050405020304" pitchFamily="18" charset="0"/>
                <a:cs typeface="Times New Roman" panose="02020603050405020304" pitchFamily="18" charset="0"/>
              </a:rPr>
              <a:t>appeal </a:t>
            </a:r>
            <a:r>
              <a:rPr lang="en-US" dirty="0">
                <a:latin typeface="Times New Roman" panose="02020603050405020304" pitchFamily="18" charset="0"/>
                <a:cs typeface="Times New Roman" panose="02020603050405020304" pitchFamily="18" charset="0"/>
              </a:rPr>
              <a:t>to ethical, humanist ideals, assuming the audience is a generally ethical crowd </a:t>
            </a:r>
            <a:endParaRPr lang="en-US" dirty="0" smtClean="0">
              <a:latin typeface="Times New Roman" panose="02020603050405020304" pitchFamily="18" charset="0"/>
              <a:cs typeface="Times New Roman" panose="02020603050405020304" pitchFamily="18" charset="0"/>
            </a:endParaRPr>
          </a:p>
          <a:p>
            <a:pPr lvl="1">
              <a:lnSpc>
                <a:spcPct val="100000"/>
              </a:lnSpc>
              <a:spcBef>
                <a:spcPts val="0"/>
              </a:spcBef>
            </a:pPr>
            <a:r>
              <a:rPr lang="en-US" dirty="0" smtClean="0">
                <a:latin typeface="Times New Roman" panose="02020603050405020304" pitchFamily="18" charset="0"/>
                <a:cs typeface="Times New Roman" panose="02020603050405020304" pitchFamily="18" charset="0"/>
              </a:rPr>
              <a:t>Ex: “More </a:t>
            </a:r>
            <a:r>
              <a:rPr lang="en-US" dirty="0">
                <a:latin typeface="Times New Roman" panose="02020603050405020304" pitchFamily="18" charset="0"/>
                <a:cs typeface="Times New Roman" panose="02020603050405020304" pitchFamily="18" charset="0"/>
              </a:rPr>
              <a:t>than </a:t>
            </a:r>
            <a:r>
              <a:rPr lang="en-US" dirty="0" smtClean="0">
                <a:latin typeface="Times New Roman" panose="02020603050405020304" pitchFamily="18" charset="0"/>
                <a:cs typeface="Times New Roman" panose="02020603050405020304" pitchFamily="18" charset="0"/>
              </a:rPr>
              <a:t>a 100 peer-reviewed </a:t>
            </a:r>
            <a:r>
              <a:rPr lang="en-US" dirty="0">
                <a:latin typeface="Times New Roman" panose="02020603050405020304" pitchFamily="18" charset="0"/>
                <a:cs typeface="Times New Roman" panose="02020603050405020304" pitchFamily="18" charset="0"/>
              </a:rPr>
              <a:t>studies </a:t>
            </a:r>
            <a:r>
              <a:rPr lang="en-US" dirty="0" smtClean="0">
                <a:latin typeface="Times New Roman" panose="02020603050405020304" pitchFamily="18" charset="0"/>
                <a:cs typeface="Times New Roman" panose="02020603050405020304" pitchFamily="18" charset="0"/>
              </a:rPr>
              <a:t>conducted </a:t>
            </a:r>
            <a:r>
              <a:rPr lang="en-US" dirty="0">
                <a:latin typeface="Times New Roman" panose="02020603050405020304" pitchFamily="18" charset="0"/>
                <a:cs typeface="Times New Roman" panose="02020603050405020304" pitchFamily="18" charset="0"/>
              </a:rPr>
              <a:t>over the past decade, and none </a:t>
            </a:r>
            <a:r>
              <a:rPr lang="en-US" dirty="0" smtClean="0">
                <a:latin typeface="Times New Roman" panose="02020603050405020304" pitchFamily="18" charset="0"/>
                <a:cs typeface="Times New Roman" panose="02020603050405020304" pitchFamily="18" charset="0"/>
              </a:rPr>
              <a:t>suggest </a:t>
            </a:r>
            <a:r>
              <a:rPr lang="en-US" dirty="0">
                <a:latin typeface="Times New Roman" panose="02020603050405020304" pitchFamily="18" charset="0"/>
                <a:cs typeface="Times New Roman" panose="02020603050405020304" pitchFamily="18" charset="0"/>
              </a:rPr>
              <a:t>that this is an effective treatment for hair loss.”</a:t>
            </a:r>
          </a:p>
          <a:p>
            <a:pPr lvl="1">
              <a:lnSpc>
                <a:spcPct val="100000"/>
              </a:lnSpc>
              <a:spcBef>
                <a:spcPts val="0"/>
              </a:spcBef>
            </a:pPr>
            <a:endParaRPr lang="en-US" dirty="0">
              <a:latin typeface="Times New Roman" panose="02020603050405020304" pitchFamily="18" charset="0"/>
              <a:cs typeface="Times New Roman" panose="02020603050405020304" pitchFamily="18" charset="0"/>
            </a:endParaRPr>
          </a:p>
          <a:p>
            <a:pPr>
              <a:lnSpc>
                <a:spcPct val="100000"/>
              </a:lnSpc>
              <a:spcBef>
                <a:spcPts val="0"/>
              </a:spcBef>
            </a:pPr>
            <a:endParaRPr lang="en-US" sz="3200" dirty="0"/>
          </a:p>
        </p:txBody>
      </p:sp>
    </p:spTree>
    <p:extLst>
      <p:ext uri="{BB962C8B-B14F-4D97-AF65-F5344CB8AC3E}">
        <p14:creationId xmlns:p14="http://schemas.microsoft.com/office/powerpoint/2010/main" val="109153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9" y="365125"/>
            <a:ext cx="11560627" cy="549275"/>
          </a:xfrm>
        </p:spPr>
        <p:txBody>
          <a:bodyPr>
            <a:normAutofit fontScale="90000"/>
          </a:bodyPr>
          <a:lstStyle/>
          <a:p>
            <a:r>
              <a:rPr lang="en-GB" b="1" dirty="0" smtClean="0"/>
              <a:t>Structure: Argumentative essay</a:t>
            </a:r>
            <a:endParaRPr lang="en-US" b="1" dirty="0"/>
          </a:p>
        </p:txBody>
      </p:sp>
      <p:sp>
        <p:nvSpPr>
          <p:cNvPr id="3" name="Content Placeholder 2"/>
          <p:cNvSpPr>
            <a:spLocks noGrp="1"/>
          </p:cNvSpPr>
          <p:nvPr>
            <p:ph idx="1"/>
          </p:nvPr>
        </p:nvSpPr>
        <p:spPr>
          <a:xfrm>
            <a:off x="263434" y="1071154"/>
            <a:ext cx="6807926" cy="5630092"/>
          </a:xfrm>
        </p:spPr>
        <p:txBody>
          <a:bodyPr>
            <a:normAutofit lnSpcReduction="10000"/>
          </a:bodyPr>
          <a:lstStyle/>
          <a:p>
            <a:r>
              <a:rPr lang="en-GB" dirty="0" smtClean="0"/>
              <a:t>Introduction</a:t>
            </a:r>
          </a:p>
          <a:p>
            <a:pPr lvl="1"/>
            <a:r>
              <a:rPr lang="en-GB" dirty="0" smtClean="0"/>
              <a:t>provides </a:t>
            </a:r>
            <a:r>
              <a:rPr lang="en-GB" dirty="0"/>
              <a:t>some background information on topic </a:t>
            </a:r>
            <a:endParaRPr lang="en-GB" dirty="0" smtClean="0"/>
          </a:p>
          <a:p>
            <a:pPr lvl="1"/>
            <a:r>
              <a:rPr lang="en-GB" dirty="0" smtClean="0"/>
              <a:t>indicates </a:t>
            </a:r>
            <a:r>
              <a:rPr lang="en-GB" dirty="0"/>
              <a:t>that it is a controversial topic </a:t>
            </a:r>
            <a:endParaRPr lang="en-GB" dirty="0" smtClean="0"/>
          </a:p>
          <a:p>
            <a:pPr lvl="1"/>
            <a:r>
              <a:rPr lang="en-GB" dirty="0" smtClean="0"/>
              <a:t>ends </a:t>
            </a:r>
            <a:r>
              <a:rPr lang="en-GB" dirty="0"/>
              <a:t>with thesis statement </a:t>
            </a:r>
            <a:endParaRPr lang="en-GB" dirty="0" smtClean="0"/>
          </a:p>
          <a:p>
            <a:r>
              <a:rPr lang="en-GB" dirty="0" smtClean="0"/>
              <a:t>Thesis </a:t>
            </a:r>
            <a:r>
              <a:rPr lang="en-GB" dirty="0"/>
              <a:t>Statement </a:t>
            </a:r>
            <a:endParaRPr lang="en-GB" dirty="0" smtClean="0"/>
          </a:p>
          <a:p>
            <a:pPr lvl="1"/>
            <a:r>
              <a:rPr lang="en-GB" dirty="0" smtClean="0"/>
              <a:t> </a:t>
            </a:r>
            <a:r>
              <a:rPr lang="en-GB" dirty="0"/>
              <a:t>one sentence at the end of the introduction </a:t>
            </a:r>
            <a:endParaRPr lang="en-GB" dirty="0" smtClean="0"/>
          </a:p>
          <a:p>
            <a:pPr lvl="1"/>
            <a:r>
              <a:rPr lang="en-GB" dirty="0" smtClean="0"/>
              <a:t>states </a:t>
            </a:r>
            <a:r>
              <a:rPr lang="en-GB" dirty="0"/>
              <a:t>your opinion on the issue, often using “should” or “must” </a:t>
            </a:r>
            <a:endParaRPr lang="en-GB" dirty="0" smtClean="0"/>
          </a:p>
          <a:p>
            <a:pPr lvl="1"/>
            <a:r>
              <a:rPr lang="en-GB" dirty="0" smtClean="0"/>
              <a:t>lists </a:t>
            </a:r>
            <a:r>
              <a:rPr lang="en-GB" dirty="0"/>
              <a:t>reasons to support that opinion </a:t>
            </a:r>
            <a:endParaRPr lang="en-GB" dirty="0" smtClean="0"/>
          </a:p>
          <a:p>
            <a:pPr lvl="1"/>
            <a:r>
              <a:rPr lang="en-GB" dirty="0" smtClean="0"/>
              <a:t> </a:t>
            </a:r>
            <a:r>
              <a:rPr lang="en-GB" dirty="0"/>
              <a:t>may also mention the counter argument (i.e. opposite opinion): </a:t>
            </a:r>
            <a:endParaRPr lang="en-GB" dirty="0" smtClean="0"/>
          </a:p>
          <a:p>
            <a:r>
              <a:rPr lang="en-GB" dirty="0" smtClean="0"/>
              <a:t>Uses words </a:t>
            </a:r>
            <a:r>
              <a:rPr lang="en-GB" dirty="0"/>
              <a:t>like </a:t>
            </a:r>
            <a:endParaRPr lang="en-GB" dirty="0" smtClean="0"/>
          </a:p>
          <a:p>
            <a:pPr lvl="1"/>
            <a:r>
              <a:rPr lang="en-GB" dirty="0" smtClean="0"/>
              <a:t>Although; while; despite </a:t>
            </a:r>
            <a:r>
              <a:rPr lang="en-GB" dirty="0"/>
              <a:t>the fact </a:t>
            </a:r>
            <a:r>
              <a:rPr lang="en-GB" dirty="0" smtClean="0"/>
              <a:t>that; However</a:t>
            </a:r>
          </a:p>
          <a:p>
            <a:r>
              <a:rPr lang="en-GB" dirty="0" smtClean="0"/>
              <a:t> </a:t>
            </a:r>
            <a:r>
              <a:rPr lang="en-GB" dirty="0"/>
              <a:t>to distinguish it from your opinion. </a:t>
            </a:r>
            <a:endParaRPr lang="en-US" dirty="0"/>
          </a:p>
        </p:txBody>
      </p:sp>
      <p:pic>
        <p:nvPicPr>
          <p:cNvPr id="4" name="Picture 3"/>
          <p:cNvPicPr>
            <a:picLocks noChangeAspect="1"/>
          </p:cNvPicPr>
          <p:nvPr/>
        </p:nvPicPr>
        <p:blipFill rotWithShape="1">
          <a:blip r:embed="rId2"/>
          <a:srcRect l="12314" t="9903" r="8708" b="12319"/>
          <a:stretch/>
        </p:blipFill>
        <p:spPr>
          <a:xfrm>
            <a:off x="7332616" y="365125"/>
            <a:ext cx="4632960" cy="6336121"/>
          </a:xfrm>
          <a:prstGeom prst="rect">
            <a:avLst/>
          </a:prstGeom>
        </p:spPr>
      </p:pic>
    </p:spTree>
    <p:extLst>
      <p:ext uri="{BB962C8B-B14F-4D97-AF65-F5344CB8AC3E}">
        <p14:creationId xmlns:p14="http://schemas.microsoft.com/office/powerpoint/2010/main" val="3792890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20"/>
            <a:ext cx="10515600" cy="536212"/>
          </a:xfrm>
        </p:spPr>
        <p:txBody>
          <a:bodyPr>
            <a:noAutofit/>
          </a:bodyPr>
          <a:lstStyle/>
          <a:p>
            <a:r>
              <a:rPr lang="en-GB" dirty="0" smtClean="0"/>
              <a:t>Examples</a:t>
            </a:r>
            <a:endParaRPr lang="en-US" dirty="0"/>
          </a:p>
        </p:txBody>
      </p:sp>
      <p:sp>
        <p:nvSpPr>
          <p:cNvPr id="3" name="Content Placeholder 2"/>
          <p:cNvSpPr>
            <a:spLocks noGrp="1"/>
          </p:cNvSpPr>
          <p:nvPr>
            <p:ph idx="1"/>
          </p:nvPr>
        </p:nvSpPr>
        <p:spPr>
          <a:xfrm>
            <a:off x="0" y="692332"/>
            <a:ext cx="12192000" cy="5484631"/>
          </a:xfrm>
        </p:spPr>
        <p:txBody>
          <a:bodyPr>
            <a:normAutofit/>
          </a:bodyPr>
          <a:lstStyle/>
          <a:p>
            <a:r>
              <a:rPr lang="en-GB" dirty="0" smtClean="0"/>
              <a:t>Some </a:t>
            </a:r>
            <a:r>
              <a:rPr lang="en-GB" dirty="0"/>
              <a:t>Canadians may think that the death penalty is an appropriate punishment;</a:t>
            </a:r>
          </a:p>
          <a:p>
            <a:pPr algn="ctr"/>
            <a:r>
              <a:rPr lang="en-GB" dirty="0"/>
              <a:t>COUNTER ARGUMENT</a:t>
            </a:r>
          </a:p>
          <a:p>
            <a:r>
              <a:rPr lang="en-GB" dirty="0"/>
              <a:t>however, it shouldn’t be allowed because it is inhumane and does not reduce crime.</a:t>
            </a:r>
          </a:p>
          <a:p>
            <a:r>
              <a:rPr lang="en-GB" dirty="0"/>
              <a:t> AUTHOR’S OPINION </a:t>
            </a:r>
            <a:r>
              <a:rPr lang="en-GB" dirty="0" smtClean="0"/>
              <a:t>					REASON </a:t>
            </a:r>
            <a:r>
              <a:rPr lang="en-GB" dirty="0"/>
              <a:t>1 </a:t>
            </a:r>
            <a:r>
              <a:rPr lang="en-GB" dirty="0" smtClean="0"/>
              <a:t>		REASON </a:t>
            </a:r>
            <a:r>
              <a:rPr lang="en-GB" dirty="0"/>
              <a:t>2</a:t>
            </a:r>
          </a:p>
          <a:p>
            <a:r>
              <a:rPr lang="en-GB" dirty="0" smtClean="0"/>
              <a:t>Although </a:t>
            </a:r>
            <a:r>
              <a:rPr lang="en-GB" dirty="0"/>
              <a:t>the internet can spread misinformation, the internet is good for democracy</a:t>
            </a:r>
          </a:p>
          <a:p>
            <a:r>
              <a:rPr lang="en-GB" dirty="0"/>
              <a:t>COUNTER ARGUMENT </a:t>
            </a:r>
            <a:r>
              <a:rPr lang="en-GB" dirty="0" smtClean="0"/>
              <a:t>					AUTHOR’S </a:t>
            </a:r>
            <a:r>
              <a:rPr lang="en-GB" dirty="0"/>
              <a:t>OPINION</a:t>
            </a:r>
          </a:p>
          <a:p>
            <a:r>
              <a:rPr lang="en-GB" dirty="0"/>
              <a:t>because it lets us exercise freedom of speech and it exposes us to a variety of opinions.</a:t>
            </a:r>
          </a:p>
          <a:p>
            <a:pPr lvl="6"/>
            <a:r>
              <a:rPr lang="en-GB" sz="2800" dirty="0"/>
              <a:t>REASON 1 </a:t>
            </a:r>
            <a:r>
              <a:rPr lang="en-GB" sz="2800" dirty="0" smtClean="0"/>
              <a:t>				      REASON </a:t>
            </a:r>
            <a:r>
              <a:rPr lang="en-GB" sz="2800" dirty="0"/>
              <a:t>2</a:t>
            </a:r>
            <a:endParaRPr lang="en-US" sz="2800" dirty="0"/>
          </a:p>
        </p:txBody>
      </p:sp>
    </p:spTree>
    <p:extLst>
      <p:ext uri="{BB962C8B-B14F-4D97-AF65-F5344CB8AC3E}">
        <p14:creationId xmlns:p14="http://schemas.microsoft.com/office/powerpoint/2010/main" val="251516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3690"/>
            <a:ext cx="12192000" cy="6622869"/>
          </a:xfrm>
        </p:spPr>
        <p:txBody>
          <a:bodyPr>
            <a:normAutofit lnSpcReduction="10000"/>
          </a:bodyPr>
          <a:lstStyle/>
          <a:p>
            <a:r>
              <a:rPr lang="en-GB" dirty="0"/>
              <a:t>Body Paragraphs </a:t>
            </a:r>
            <a:endParaRPr lang="en-GB" dirty="0" smtClean="0"/>
          </a:p>
          <a:p>
            <a:r>
              <a:rPr lang="en-GB" dirty="0"/>
              <a:t>from your </a:t>
            </a:r>
            <a:r>
              <a:rPr lang="en-GB" dirty="0" smtClean="0"/>
              <a:t>thesis discuss </a:t>
            </a:r>
          </a:p>
          <a:p>
            <a:r>
              <a:rPr lang="en-GB" dirty="0" smtClean="0"/>
              <a:t>Counter </a:t>
            </a:r>
            <a:r>
              <a:rPr lang="en-GB" dirty="0"/>
              <a:t>Argument </a:t>
            </a:r>
          </a:p>
          <a:p>
            <a:pPr lvl="1"/>
            <a:r>
              <a:rPr lang="en-GB" dirty="0" smtClean="0"/>
              <a:t>briefly </a:t>
            </a:r>
            <a:r>
              <a:rPr lang="en-GB" dirty="0"/>
              <a:t>summarize it in a body paragraph, then </a:t>
            </a:r>
            <a:r>
              <a:rPr lang="en-GB" dirty="0" smtClean="0"/>
              <a:t>disprove </a:t>
            </a:r>
            <a:r>
              <a:rPr lang="en-GB" dirty="0"/>
              <a:t>it using </a:t>
            </a:r>
            <a:r>
              <a:rPr lang="en-GB" dirty="0" smtClean="0"/>
              <a:t>logic/evidence</a:t>
            </a:r>
            <a:endParaRPr lang="en-GB" dirty="0"/>
          </a:p>
          <a:p>
            <a:pPr lvl="1"/>
            <a:r>
              <a:rPr lang="en-GB" dirty="0" smtClean="0"/>
              <a:t>using phrases </a:t>
            </a:r>
            <a:r>
              <a:rPr lang="en-GB" dirty="0"/>
              <a:t>like </a:t>
            </a:r>
            <a:endParaRPr lang="en-GB" dirty="0" smtClean="0"/>
          </a:p>
          <a:p>
            <a:pPr lvl="1"/>
            <a:r>
              <a:rPr lang="en-GB" dirty="0" smtClean="0"/>
              <a:t>Some </a:t>
            </a:r>
            <a:r>
              <a:rPr lang="en-GB" dirty="0"/>
              <a:t>people feel that …, Many think that …, Opponents say that …, Some researchers argue that …</a:t>
            </a:r>
          </a:p>
          <a:p>
            <a:r>
              <a:rPr lang="en-GB" dirty="0" smtClean="0"/>
              <a:t>Reason 1 &amp; Reason 2</a:t>
            </a:r>
          </a:p>
          <a:p>
            <a:pPr lvl="1"/>
            <a:r>
              <a:rPr lang="en-GB" dirty="0" smtClean="0"/>
              <a:t>begin </a:t>
            </a:r>
            <a:r>
              <a:rPr lang="en-GB" dirty="0"/>
              <a:t>with a topic sentence that reminds the reader of your opinion </a:t>
            </a:r>
            <a:r>
              <a:rPr lang="en-GB" dirty="0" smtClean="0"/>
              <a:t>and introduces </a:t>
            </a:r>
            <a:r>
              <a:rPr lang="en-GB" dirty="0"/>
              <a:t>the reason that will be discussed in that paragraph</a:t>
            </a:r>
          </a:p>
          <a:p>
            <a:pPr lvl="1"/>
            <a:r>
              <a:rPr lang="en-GB" dirty="0"/>
              <a:t>e.g. First, the internet is good for democracy because it lets citizens </a:t>
            </a:r>
            <a:r>
              <a:rPr lang="en-GB" dirty="0" smtClean="0"/>
              <a:t>exercise their </a:t>
            </a:r>
            <a:r>
              <a:rPr lang="en-GB" dirty="0"/>
              <a:t>freedom of speech.</a:t>
            </a:r>
          </a:p>
          <a:p>
            <a:pPr lvl="1"/>
            <a:r>
              <a:rPr lang="en-GB" dirty="0" smtClean="0"/>
              <a:t>explain </a:t>
            </a:r>
            <a:r>
              <a:rPr lang="en-GB" dirty="0"/>
              <a:t>the logic of that reason, and provide examples, facts, and statistics</a:t>
            </a:r>
          </a:p>
          <a:p>
            <a:r>
              <a:rPr lang="en-GB" dirty="0" smtClean="0"/>
              <a:t>Conclusion </a:t>
            </a:r>
          </a:p>
          <a:p>
            <a:pPr lvl="1"/>
            <a:r>
              <a:rPr lang="en-GB" dirty="0" smtClean="0"/>
              <a:t>restates </a:t>
            </a:r>
            <a:r>
              <a:rPr lang="en-GB" dirty="0"/>
              <a:t>your opinion</a:t>
            </a:r>
          </a:p>
          <a:p>
            <a:pPr lvl="1"/>
            <a:r>
              <a:rPr lang="en-GB" dirty="0" smtClean="0"/>
              <a:t>reviews </a:t>
            </a:r>
            <a:r>
              <a:rPr lang="en-GB" dirty="0"/>
              <a:t>the reasons and main evidence discussed in the body paragraphs</a:t>
            </a:r>
            <a:endParaRPr lang="en-US" dirty="0"/>
          </a:p>
        </p:txBody>
      </p:sp>
    </p:spTree>
    <p:extLst>
      <p:ext uri="{BB962C8B-B14F-4D97-AF65-F5344CB8AC3E}">
        <p14:creationId xmlns:p14="http://schemas.microsoft.com/office/powerpoint/2010/main" val="904494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386841-CE5B-49D3-B027-5512CD3679B7}"/>
              </a:ext>
            </a:extLst>
          </p:cNvPr>
          <p:cNvSpPr>
            <a:spLocks noGrp="1"/>
          </p:cNvSpPr>
          <p:nvPr>
            <p:ph type="title"/>
          </p:nvPr>
        </p:nvSpPr>
        <p:spPr>
          <a:xfrm>
            <a:off x="838200" y="365125"/>
            <a:ext cx="5105400" cy="523149"/>
          </a:xfrm>
        </p:spPr>
        <p:txBody>
          <a:bodyPr>
            <a:normAutofit fontScale="90000"/>
          </a:bodyPr>
          <a:lstStyle/>
          <a:p>
            <a:r>
              <a:rPr lang="en-US" dirty="0">
                <a:latin typeface="Times New Roman" panose="02020603050405020304" pitchFamily="18" charset="0"/>
                <a:cs typeface="Times New Roman" panose="02020603050405020304" pitchFamily="18" charset="0"/>
              </a:rPr>
              <a:t>Claim/Thesis Statement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C001606-7AB4-4878-B933-36933D3B7563}"/>
              </a:ext>
            </a:extLst>
          </p:cNvPr>
          <p:cNvSpPr>
            <a:spLocks noGrp="1"/>
          </p:cNvSpPr>
          <p:nvPr>
            <p:ph idx="1"/>
          </p:nvPr>
        </p:nvSpPr>
        <p:spPr>
          <a:xfrm>
            <a:off x="414631" y="1391194"/>
            <a:ext cx="5315609" cy="5032375"/>
          </a:xfrm>
        </p:spPr>
        <p:txBody>
          <a:bodyPr/>
          <a:lstStyle/>
          <a:p>
            <a:r>
              <a:rPr lang="en-US" dirty="0">
                <a:latin typeface="Times New Roman" panose="02020603050405020304" pitchFamily="18" charset="0"/>
                <a:cs typeface="Times New Roman" panose="02020603050405020304" pitchFamily="18" charset="0"/>
              </a:rPr>
              <a:t>A “claim” (also known as a “thesis statement” or “argument”) is the central idea of your paragraph or essay and should appear in the first sentence.</a:t>
            </a:r>
          </a:p>
          <a:p>
            <a:r>
              <a:rPr lang="en-US" dirty="0">
                <a:latin typeface="Times New Roman" panose="02020603050405020304" pitchFamily="18" charset="0"/>
                <a:cs typeface="Times New Roman" panose="02020603050405020304" pitchFamily="18" charset="0"/>
              </a:rPr>
              <a:t>Effective Claims are:</a:t>
            </a:r>
          </a:p>
          <a:p>
            <a:r>
              <a:rPr lang="en-US" dirty="0">
                <a:latin typeface="Times New Roman" panose="02020603050405020304" pitchFamily="18" charset="0"/>
                <a:cs typeface="Times New Roman" panose="02020603050405020304" pitchFamily="18" charset="0"/>
              </a:rPr>
              <a:t> Assertive </a:t>
            </a:r>
          </a:p>
          <a:p>
            <a:r>
              <a:rPr lang="en-US" dirty="0">
                <a:latin typeface="Times New Roman" panose="02020603050405020304" pitchFamily="18" charset="0"/>
                <a:cs typeface="Times New Roman" panose="02020603050405020304" pitchFamily="18" charset="0"/>
              </a:rPr>
              <a:t> Specific </a:t>
            </a:r>
          </a:p>
          <a:p>
            <a:r>
              <a:rPr lang="en-US" dirty="0">
                <a:latin typeface="Times New Roman" panose="02020603050405020304" pitchFamily="18" charset="0"/>
                <a:cs typeface="Times New Roman" panose="02020603050405020304" pitchFamily="18" charset="0"/>
              </a:rPr>
              <a:t> Provable</a:t>
            </a:r>
          </a:p>
        </p:txBody>
      </p:sp>
      <p:sp>
        <p:nvSpPr>
          <p:cNvPr id="4" name="Rectangle 3"/>
          <p:cNvSpPr/>
          <p:nvPr/>
        </p:nvSpPr>
        <p:spPr>
          <a:xfrm>
            <a:off x="6256020" y="1514533"/>
            <a:ext cx="5532120" cy="4478149"/>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The </a:t>
            </a:r>
            <a:r>
              <a:rPr lang="en-US" sz="2800" b="1" dirty="0">
                <a:solidFill>
                  <a:srgbClr val="0E6D03"/>
                </a:solidFill>
                <a:latin typeface="Times New Roman" panose="02020603050405020304" pitchFamily="18" charset="0"/>
                <a:cs typeface="Times New Roman" panose="02020603050405020304" pitchFamily="18" charset="0"/>
              </a:rPr>
              <a:t>counterargument</a:t>
            </a:r>
            <a:r>
              <a:rPr lang="en-US" sz="2800" dirty="0">
                <a:latin typeface="Times New Roman" panose="02020603050405020304" pitchFamily="18" charset="0"/>
                <a:cs typeface="Times New Roman" panose="02020603050405020304" pitchFamily="18" charset="0"/>
              </a:rPr>
              <a:t> addresses the claims that oppose your audience.</a:t>
            </a:r>
          </a:p>
          <a:p>
            <a:endParaRPr lang="en-US" sz="1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It may be located before or after your main claim.</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demonstrates your credibility.</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recognizes </a:t>
            </a:r>
            <a:r>
              <a:rPr lang="en-US" sz="2800" dirty="0">
                <a:latin typeface="Times New Roman" panose="02020603050405020304" pitchFamily="18" charset="0"/>
                <a:cs typeface="Times New Roman" panose="02020603050405020304" pitchFamily="18" charset="0"/>
              </a:rPr>
              <a:t>concerns that your audience might have.</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For this reason, you must be both tactful and firm when presenting a counterargument</a:t>
            </a:r>
            <a:r>
              <a:rPr lang="en-US" sz="3200" dirty="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xmlns="" id="{0351DDA4-1183-48D8-98AF-AC84F0E6F585}"/>
              </a:ext>
            </a:extLst>
          </p:cNvPr>
          <p:cNvSpPr txBox="1">
            <a:spLocks/>
          </p:cNvSpPr>
          <p:nvPr/>
        </p:nvSpPr>
        <p:spPr>
          <a:xfrm>
            <a:off x="6690360" y="365125"/>
            <a:ext cx="4663440" cy="5231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latin typeface="Times New Roman" panose="02020603050405020304" pitchFamily="18" charset="0"/>
                <a:cs typeface="Times New Roman" panose="02020603050405020304" pitchFamily="18" charset="0"/>
              </a:rPr>
              <a:t>Counterargument</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137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F09F31-02CC-45E7-B43D-4071871D5DD3}"/>
              </a:ext>
            </a:extLst>
          </p:cNvPr>
          <p:cNvSpPr>
            <a:spLocks noGrp="1"/>
          </p:cNvSpPr>
          <p:nvPr>
            <p:ph type="title"/>
          </p:nvPr>
        </p:nvSpPr>
        <p:spPr>
          <a:xfrm>
            <a:off x="864326" y="0"/>
            <a:ext cx="10515600" cy="575401"/>
          </a:xfrm>
        </p:spPr>
        <p:txBody>
          <a:bodyPr>
            <a:normAutofit fontScale="90000"/>
          </a:bodyPr>
          <a:lstStyle/>
          <a:p>
            <a:r>
              <a:rPr lang="en-US" b="1" dirty="0">
                <a:latin typeface="Times New Roman" panose="02020603050405020304" pitchFamily="18" charset="0"/>
                <a:cs typeface="Times New Roman" panose="02020603050405020304" pitchFamily="18" charset="0"/>
              </a:rPr>
              <a:t>Thesis Statement</a:t>
            </a:r>
          </a:p>
        </p:txBody>
      </p:sp>
      <p:sp>
        <p:nvSpPr>
          <p:cNvPr id="3" name="Content Placeholder 2">
            <a:extLst>
              <a:ext uri="{FF2B5EF4-FFF2-40B4-BE49-F238E27FC236}">
                <a16:creationId xmlns:a16="http://schemas.microsoft.com/office/drawing/2014/main" xmlns="" id="{647FD012-C3F1-4FEF-A90B-58AFD37BC45A}"/>
              </a:ext>
            </a:extLst>
          </p:cNvPr>
          <p:cNvSpPr>
            <a:spLocks noGrp="1"/>
          </p:cNvSpPr>
          <p:nvPr>
            <p:ph idx="1"/>
          </p:nvPr>
        </p:nvSpPr>
        <p:spPr>
          <a:xfrm>
            <a:off x="300446" y="757646"/>
            <a:ext cx="11891553" cy="6008913"/>
          </a:xfrm>
        </p:spPr>
        <p:txBody>
          <a:bodyPr>
            <a:normAutofit fontScale="70000" lnSpcReduction="20000"/>
          </a:bodyPr>
          <a:lstStyle/>
          <a:p>
            <a:r>
              <a:rPr lang="en-US" b="1" dirty="0" smtClean="0">
                <a:latin typeface="Times New Roman" panose="02020603050405020304" pitchFamily="18" charset="0"/>
                <a:cs typeface="Times New Roman" panose="02020603050405020304" pitchFamily="18" charset="0"/>
              </a:rPr>
              <a:t>Argument</a:t>
            </a:r>
            <a:r>
              <a:rPr lang="en-US" b="1"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main idea/topic that you are going to </a:t>
            </a:r>
            <a:r>
              <a:rPr lang="en-US" dirty="0" smtClean="0">
                <a:latin typeface="Times New Roman" panose="02020603050405020304" pitchFamily="18" charset="0"/>
                <a:cs typeface="Times New Roman" panose="02020603050405020304" pitchFamily="18" charset="0"/>
              </a:rPr>
              <a:t>prove/claim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Main points: </a:t>
            </a:r>
            <a:r>
              <a:rPr lang="en-US" dirty="0">
                <a:latin typeface="Times New Roman" panose="02020603050405020304" pitchFamily="18" charset="0"/>
                <a:cs typeface="Times New Roman" panose="02020603050405020304" pitchFamily="18" charset="0"/>
              </a:rPr>
              <a:t>what evidence will you use to prove your argument?</a:t>
            </a:r>
          </a:p>
          <a:p>
            <a:r>
              <a:rPr lang="en-US" b="1" dirty="0">
                <a:latin typeface="Times New Roman" panose="02020603050405020304" pitchFamily="18" charset="0"/>
                <a:cs typeface="Times New Roman" panose="02020603050405020304" pitchFamily="18" charset="0"/>
              </a:rPr>
              <a:t>Counter-argument: </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opposition) </a:t>
            </a:r>
            <a:r>
              <a:rPr lang="en-US" dirty="0">
                <a:latin typeface="Times New Roman" panose="02020603050405020304" pitchFamily="18" charset="0"/>
                <a:cs typeface="Times New Roman" panose="02020603050405020304" pitchFamily="18" charset="0"/>
              </a:rPr>
              <a:t>an alternate theory/opinion contrary to your argument. </a:t>
            </a:r>
          </a:p>
          <a:p>
            <a:r>
              <a:rPr lang="en-US" b="1" dirty="0">
                <a:latin typeface="Times New Roman" panose="02020603050405020304" pitchFamily="18" charset="0"/>
                <a:cs typeface="Times New Roman" panose="02020603050405020304" pitchFamily="18" charset="0"/>
              </a:rPr>
              <a:t>Structure: </a:t>
            </a:r>
            <a:endParaRPr lang="en-US" b="1" dirty="0" smtClean="0">
              <a:latin typeface="Times New Roman" panose="02020603050405020304" pitchFamily="18" charset="0"/>
              <a:cs typeface="Times New Roman" panose="02020603050405020304" pitchFamily="18" charset="0"/>
            </a:endParaRPr>
          </a:p>
          <a:p>
            <a:pPr>
              <a:lnSpc>
                <a:spcPct val="170000"/>
              </a:lnSpc>
            </a:pPr>
            <a:r>
              <a:rPr lang="en-US" sz="3300" b="1" dirty="0" smtClean="0">
                <a:latin typeface="Times New Roman" panose="02020603050405020304" pitchFamily="18" charset="0"/>
                <a:cs typeface="Times New Roman" panose="02020603050405020304" pitchFamily="18" charset="0"/>
              </a:rPr>
              <a:t>Although </a:t>
            </a:r>
            <a:r>
              <a:rPr lang="en-US" sz="3300" b="1" dirty="0">
                <a:latin typeface="Times New Roman" panose="02020603050405020304" pitchFamily="18" charset="0"/>
                <a:cs typeface="Times New Roman" panose="02020603050405020304" pitchFamily="18" charset="0"/>
              </a:rPr>
              <a:t>/Even though __(</a:t>
            </a:r>
            <a:r>
              <a:rPr lang="en-US" sz="3300" b="1" dirty="0" smtClean="0">
                <a:latin typeface="Times New Roman" panose="02020603050405020304" pitchFamily="18" charset="0"/>
                <a:cs typeface="Times New Roman" panose="02020603050405020304" pitchFamily="18" charset="0"/>
              </a:rPr>
              <a:t>Counter-argument)__, </a:t>
            </a:r>
            <a:r>
              <a:rPr lang="en-US" sz="3300" b="1" dirty="0">
                <a:latin typeface="Times New Roman" panose="02020603050405020304" pitchFamily="18" charset="0"/>
                <a:cs typeface="Times New Roman" panose="02020603050405020304" pitchFamily="18" charset="0"/>
              </a:rPr>
              <a:t>__(Main </a:t>
            </a:r>
            <a:r>
              <a:rPr lang="en-US" sz="3300" b="1" dirty="0" smtClean="0">
                <a:latin typeface="Times New Roman" panose="02020603050405020304" pitchFamily="18" charset="0"/>
                <a:cs typeface="Times New Roman" panose="02020603050405020304" pitchFamily="18" charset="0"/>
              </a:rPr>
              <a:t>point)__, and </a:t>
            </a:r>
            <a:r>
              <a:rPr lang="en-US" sz="3300" b="1" dirty="0">
                <a:latin typeface="Times New Roman" panose="02020603050405020304" pitchFamily="18" charset="0"/>
                <a:cs typeface="Times New Roman" panose="02020603050405020304" pitchFamily="18" charset="0"/>
              </a:rPr>
              <a:t>__(Main point </a:t>
            </a:r>
            <a:r>
              <a:rPr lang="en-US" sz="3300" b="1" dirty="0" smtClean="0">
                <a:latin typeface="Times New Roman" panose="02020603050405020304" pitchFamily="18" charset="0"/>
                <a:cs typeface="Times New Roman" panose="02020603050405020304" pitchFamily="18" charset="0"/>
              </a:rPr>
              <a:t>)__ suggest that </a:t>
            </a:r>
            <a:r>
              <a:rPr lang="en-US" sz="3300" b="1" dirty="0">
                <a:latin typeface="Times New Roman" panose="02020603050405020304" pitchFamily="18" charset="0"/>
                <a:cs typeface="Times New Roman" panose="02020603050405020304" pitchFamily="18" charset="0"/>
              </a:rPr>
              <a:t>__(Argument/Claim</a:t>
            </a:r>
            <a:r>
              <a:rPr lang="en-US" sz="3300" b="1" dirty="0" smtClean="0">
                <a:latin typeface="Times New Roman" panose="02020603050405020304" pitchFamily="18" charset="0"/>
                <a:cs typeface="Times New Roman" panose="02020603050405020304" pitchFamily="18" charset="0"/>
              </a:rPr>
              <a:t>). </a:t>
            </a:r>
          </a:p>
          <a:p>
            <a:r>
              <a:rPr lang="en-US" sz="3200" dirty="0">
                <a:latin typeface="Times New Roman" panose="02020603050405020304" pitchFamily="18" charset="0"/>
                <a:cs typeface="Times New Roman" panose="02020603050405020304" pitchFamily="18" charset="0"/>
              </a:rPr>
              <a:t>Although cats can be stubborn, their self-sufficiency, and </a:t>
            </a:r>
            <a:r>
              <a:rPr lang="en-US" sz="3200" dirty="0" smtClean="0">
                <a:latin typeface="Times New Roman" panose="02020603050405020304" pitchFamily="18" charset="0"/>
                <a:cs typeface="Times New Roman" panose="02020603050405020304" pitchFamily="18" charset="0"/>
              </a:rPr>
              <a:t>cleanliness prove </a:t>
            </a:r>
            <a:r>
              <a:rPr lang="en-US" sz="3200" dirty="0">
                <a:latin typeface="Times New Roman" panose="02020603050405020304" pitchFamily="18" charset="0"/>
                <a:cs typeface="Times New Roman" panose="02020603050405020304" pitchFamily="18" charset="0"/>
              </a:rPr>
              <a:t>that they make the best pests. </a:t>
            </a:r>
          </a:p>
          <a:p>
            <a:r>
              <a:rPr lang="en-US" sz="3200" dirty="0" smtClean="0">
                <a:latin typeface="Times New Roman" panose="02020603050405020304" pitchFamily="18" charset="0"/>
                <a:cs typeface="Times New Roman" panose="02020603050405020304" pitchFamily="18" charset="0"/>
              </a:rPr>
              <a:t>core </a:t>
            </a:r>
            <a:r>
              <a:rPr lang="en-US" sz="3200" dirty="0">
                <a:latin typeface="Times New Roman" panose="02020603050405020304" pitchFamily="18" charset="0"/>
                <a:cs typeface="Times New Roman" panose="02020603050405020304" pitchFamily="18" charset="0"/>
              </a:rPr>
              <a:t>elements of the thesis:</a:t>
            </a:r>
          </a:p>
          <a:p>
            <a:r>
              <a:rPr lang="en-US" sz="3200" dirty="0">
                <a:latin typeface="Times New Roman" panose="02020603050405020304" pitchFamily="18" charset="0"/>
                <a:cs typeface="Times New Roman" panose="02020603050405020304" pitchFamily="18" charset="0"/>
              </a:rPr>
              <a:t> Argument: Cats (topic) are the best pets (claim). </a:t>
            </a:r>
          </a:p>
          <a:p>
            <a:r>
              <a:rPr lang="en-US" sz="3200" dirty="0">
                <a:latin typeface="Times New Roman" panose="02020603050405020304" pitchFamily="18" charset="0"/>
                <a:cs typeface="Times New Roman" panose="02020603050405020304" pitchFamily="18" charset="0"/>
              </a:rPr>
              <a:t>Evidence: </a:t>
            </a:r>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Cats </a:t>
            </a:r>
            <a:r>
              <a:rPr lang="en-US" sz="3200" dirty="0">
                <a:latin typeface="Times New Roman" panose="02020603050405020304" pitchFamily="18" charset="0"/>
                <a:cs typeface="Times New Roman" panose="02020603050405020304" pitchFamily="18" charset="0"/>
              </a:rPr>
              <a:t>are self-sufficient. </a:t>
            </a:r>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Cats </a:t>
            </a:r>
            <a:r>
              <a:rPr lang="en-US" sz="3200" dirty="0">
                <a:latin typeface="Times New Roman" panose="02020603050405020304" pitchFamily="18" charset="0"/>
                <a:cs typeface="Times New Roman" panose="02020603050405020304" pitchFamily="18" charset="0"/>
              </a:rPr>
              <a:t>are clean. </a:t>
            </a:r>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Counter-Argument</a:t>
            </a:r>
            <a:r>
              <a:rPr lang="en-US" sz="3200" dirty="0">
                <a:latin typeface="Times New Roman" panose="02020603050405020304" pitchFamily="18" charset="0"/>
                <a:cs typeface="Times New Roman" panose="02020603050405020304" pitchFamily="18" charset="0"/>
              </a:rPr>
              <a:t>: </a:t>
            </a:r>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Cats </a:t>
            </a:r>
            <a:r>
              <a:rPr lang="en-US" sz="3200" dirty="0">
                <a:latin typeface="Times New Roman" panose="02020603050405020304" pitchFamily="18" charset="0"/>
                <a:cs typeface="Times New Roman" panose="02020603050405020304" pitchFamily="18" charset="0"/>
              </a:rPr>
              <a:t>are stubborn.</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061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5"/>
            <a:ext cx="10515600" cy="579755"/>
          </a:xfrm>
        </p:spPr>
        <p:txBody>
          <a:bodyPr>
            <a:noAutofit/>
          </a:bodyPr>
          <a:lstStyle/>
          <a:p>
            <a:r>
              <a:rPr lang="en-GB" dirty="0"/>
              <a:t>Words to start an argumentative </a:t>
            </a:r>
            <a:r>
              <a:rPr lang="en-GB" dirty="0" smtClean="0"/>
              <a:t>essay</a:t>
            </a:r>
            <a:endParaRPr lang="en-US" dirty="0"/>
          </a:p>
        </p:txBody>
      </p:sp>
      <p:sp>
        <p:nvSpPr>
          <p:cNvPr id="3" name="Content Placeholder 2"/>
          <p:cNvSpPr>
            <a:spLocks noGrp="1"/>
          </p:cNvSpPr>
          <p:nvPr>
            <p:ph idx="1"/>
          </p:nvPr>
        </p:nvSpPr>
        <p:spPr>
          <a:xfrm>
            <a:off x="167640" y="868680"/>
            <a:ext cx="11811000" cy="5836920"/>
          </a:xfrm>
        </p:spPr>
        <p:txBody>
          <a:bodyPr>
            <a:normAutofit lnSpcReduction="10000"/>
          </a:bodyPr>
          <a:lstStyle/>
          <a:p>
            <a:r>
              <a:rPr lang="en-GB" dirty="0" smtClean="0"/>
              <a:t>The </a:t>
            </a:r>
            <a:r>
              <a:rPr lang="en-GB" dirty="0"/>
              <a:t>best way to introduce a convincing argument is to provide a strong</a:t>
            </a:r>
            <a:r>
              <a:rPr lang="en-GB" b="1" dirty="0"/>
              <a:t> thesis statement</a:t>
            </a:r>
            <a:r>
              <a:rPr lang="en-GB" dirty="0"/>
              <a:t>. </a:t>
            </a:r>
            <a:endParaRPr lang="en-GB" dirty="0" smtClean="0"/>
          </a:p>
          <a:p>
            <a:r>
              <a:rPr lang="en-GB" dirty="0" smtClean="0"/>
              <a:t>Some words to </a:t>
            </a:r>
            <a:r>
              <a:rPr lang="en-GB" dirty="0"/>
              <a:t>start an argumentative essay:</a:t>
            </a:r>
          </a:p>
          <a:p>
            <a:r>
              <a:rPr lang="en-GB" dirty="0"/>
              <a:t>It is indisputable that the world today is facing a multitude of </a:t>
            </a:r>
            <a:r>
              <a:rPr lang="en-GB" dirty="0" smtClean="0"/>
              <a:t>issues….</a:t>
            </a:r>
            <a:endParaRPr lang="en-GB" dirty="0"/>
          </a:p>
          <a:p>
            <a:r>
              <a:rPr lang="en-GB" dirty="0"/>
              <a:t>With the rise of ____, the potential to make a positive difference has never been more accessible</a:t>
            </a:r>
          </a:p>
          <a:p>
            <a:r>
              <a:rPr lang="en-GB" dirty="0"/>
              <a:t>It is essential that we take action now and tackle these issues head-on</a:t>
            </a:r>
          </a:p>
          <a:p>
            <a:r>
              <a:rPr lang="en-GB" dirty="0"/>
              <a:t>it is critical to understand the underlying causes of the problems </a:t>
            </a:r>
            <a:r>
              <a:rPr lang="en-GB" dirty="0" smtClean="0"/>
              <a:t>before </a:t>
            </a:r>
            <a:r>
              <a:rPr lang="en-GB" dirty="0"/>
              <a:t>us</a:t>
            </a:r>
          </a:p>
          <a:p>
            <a:r>
              <a:rPr lang="en-GB" dirty="0"/>
              <a:t>Opponents of this idea </a:t>
            </a:r>
            <a:r>
              <a:rPr lang="en-GB" dirty="0" smtClean="0"/>
              <a:t>claim…</a:t>
            </a:r>
            <a:endParaRPr lang="en-GB" dirty="0"/>
          </a:p>
          <a:p>
            <a:r>
              <a:rPr lang="en-GB" dirty="0"/>
              <a:t>Those who are against these ideas may </a:t>
            </a:r>
            <a:r>
              <a:rPr lang="en-GB" dirty="0" smtClean="0"/>
              <a:t>say…</a:t>
            </a:r>
            <a:endParaRPr lang="en-GB" dirty="0"/>
          </a:p>
          <a:p>
            <a:r>
              <a:rPr lang="en-GB" dirty="0"/>
              <a:t>Some people may disagree with this </a:t>
            </a:r>
            <a:r>
              <a:rPr lang="en-GB" dirty="0" smtClean="0"/>
              <a:t>idea….</a:t>
            </a:r>
            <a:endParaRPr lang="en-GB" dirty="0"/>
          </a:p>
          <a:p>
            <a:r>
              <a:rPr lang="en-GB" dirty="0"/>
              <a:t>Some people may say that ____, </a:t>
            </a:r>
            <a:r>
              <a:rPr lang="en-GB" dirty="0" smtClean="0"/>
              <a:t>however….</a:t>
            </a:r>
            <a:endParaRPr lang="en-GB" dirty="0"/>
          </a:p>
          <a:p>
            <a:endParaRPr lang="en-US" dirty="0"/>
          </a:p>
        </p:txBody>
      </p:sp>
    </p:spTree>
    <p:extLst>
      <p:ext uri="{BB962C8B-B14F-4D97-AF65-F5344CB8AC3E}">
        <p14:creationId xmlns:p14="http://schemas.microsoft.com/office/powerpoint/2010/main" val="173934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1467</TotalTime>
  <Words>1190</Words>
  <Application>Microsoft Office PowerPoint</Application>
  <PresentationFormat>Widescreen</PresentationFormat>
  <Paragraphs>134</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Argumentative Essay</vt:lpstr>
      <vt:lpstr>Argumentative essay….</vt:lpstr>
      <vt:lpstr>Elements of a Convincing Argument</vt:lpstr>
      <vt:lpstr>Structure: Argumentative essay</vt:lpstr>
      <vt:lpstr>Examples</vt:lpstr>
      <vt:lpstr>PowerPoint Presentation</vt:lpstr>
      <vt:lpstr>Claim/Thesis Statement</vt:lpstr>
      <vt:lpstr>Thesis Statement</vt:lpstr>
      <vt:lpstr>Words to start an argumentative essay</vt:lpstr>
      <vt:lpstr>PowerPoint Presentation</vt:lpstr>
      <vt:lpstr>Tips for Writing a Good Argumentative Essay</vt:lpstr>
      <vt:lpstr>PowerPoint Presentation</vt:lpstr>
      <vt:lpstr>PowerPoint Presentation</vt:lpstr>
      <vt:lpstr>Essay Writing Task: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Argumentative Writing</dc:title>
  <dc:creator>Abubakar Goreja</dc:creator>
  <cp:lastModifiedBy>Dr. Zahida Mansoor</cp:lastModifiedBy>
  <cp:revision>26</cp:revision>
  <dcterms:created xsi:type="dcterms:W3CDTF">2024-01-22T11:33:32Z</dcterms:created>
  <dcterms:modified xsi:type="dcterms:W3CDTF">2024-03-29T18:01:08Z</dcterms:modified>
</cp:coreProperties>
</file>