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65" r:id="rId3"/>
    <p:sldId id="268" r:id="rId4"/>
    <p:sldId id="269" r:id="rId5"/>
    <p:sldId id="266" r:id="rId6"/>
    <p:sldId id="258" r:id="rId7"/>
    <p:sldId id="260" r:id="rId8"/>
    <p:sldId id="259" r:id="rId9"/>
    <p:sldId id="261" r:id="rId10"/>
    <p:sldId id="262" r:id="rId11"/>
    <p:sldId id="263" r:id="rId12"/>
    <p:sldId id="264"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80146" autoAdjust="0"/>
  </p:normalViewPr>
  <p:slideViewPr>
    <p:cSldViewPr snapToGrid="0">
      <p:cViewPr varScale="1">
        <p:scale>
          <a:sx n="69" d="100"/>
          <a:sy n="69" d="100"/>
        </p:scale>
        <p:origin x="-696" y="-10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9DE3E7-05C0-4F81-83B6-64D231174ABC}" type="datetimeFigureOut">
              <a:rPr lang="en-US" smtClean="0"/>
              <a:pPr/>
              <a:t>3/31/2024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4A0FC4-674A-4851-9892-E0ACC321A49C}" type="slidenum">
              <a:rPr lang="en-US" smtClean="0"/>
              <a:pPr/>
              <a:t>‹#›</a:t>
            </a:fld>
            <a:endParaRPr lang="en-US"/>
          </a:p>
        </p:txBody>
      </p:sp>
    </p:spTree>
    <p:extLst>
      <p:ext uri="{BB962C8B-B14F-4D97-AF65-F5344CB8AC3E}">
        <p14:creationId xmlns:p14="http://schemas.microsoft.com/office/powerpoint/2010/main" xmlns="" val="1352588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readers are informed If readers are supportive If readers are eager to have results first Direct Pattern Patterns The Direct Pattern</a:t>
            </a:r>
          </a:p>
          <a:p>
            <a:r>
              <a:rPr lang="en-GB" dirty="0"/>
              <a:t>Patterns The Indirect Pattern If readers need to be educated If readers need to be persuaded If readers may be disappointed or hostile Indirect Pattern</a:t>
            </a:r>
          </a:p>
          <a:p>
            <a:endParaRPr lang="en-US" dirty="0"/>
          </a:p>
        </p:txBody>
      </p:sp>
      <p:sp>
        <p:nvSpPr>
          <p:cNvPr id="4" name="Slide Number Placeholder 3"/>
          <p:cNvSpPr>
            <a:spLocks noGrp="1"/>
          </p:cNvSpPr>
          <p:nvPr>
            <p:ph type="sldNum" sz="quarter" idx="10"/>
          </p:nvPr>
        </p:nvSpPr>
        <p:spPr/>
        <p:txBody>
          <a:bodyPr/>
          <a:lstStyle/>
          <a:p>
            <a:fld id="{9F4A0FC4-674A-4851-9892-E0ACC321A49C}" type="slidenum">
              <a:rPr lang="en-US" smtClean="0"/>
              <a:pPr/>
              <a:t>2</a:t>
            </a:fld>
            <a:endParaRPr lang="en-US"/>
          </a:p>
        </p:txBody>
      </p:sp>
    </p:spTree>
    <p:extLst>
      <p:ext uri="{BB962C8B-B14F-4D97-AF65-F5344CB8AC3E}">
        <p14:creationId xmlns:p14="http://schemas.microsoft.com/office/powerpoint/2010/main" xmlns="" val="674125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Remember, the readers are expecting a recommendation with supporting data; they’re not expecting to work through all the data on their own.</a:t>
            </a:r>
          </a:p>
          <a:p>
            <a:r>
              <a:rPr lang="en-GB" sz="1200" b="0" i="0" kern="1200" dirty="0">
                <a:solidFill>
                  <a:schemeClr val="tx1"/>
                </a:solidFill>
                <a:effectLst/>
                <a:latin typeface="+mn-lt"/>
                <a:ea typeface="+mn-ea"/>
                <a:cs typeface="+mn-cs"/>
              </a:rPr>
              <a:t>In writing your report, remember that headings guide the reader, but like an email subject line, they are no substitute for clear, descriptive writing that helps the reader stay on track. While writing your report, you should use summary statements as each paragraph or section closes to avoid a jerky, disconnected feel in your writing. Ensure that each new section below a header has a good topic sentence that serves as an introduction to the section.</a:t>
            </a:r>
            <a:endParaRPr lang="en-US" dirty="0"/>
          </a:p>
        </p:txBody>
      </p:sp>
      <p:sp>
        <p:nvSpPr>
          <p:cNvPr id="4" name="Slide Number Placeholder 3"/>
          <p:cNvSpPr>
            <a:spLocks noGrp="1"/>
          </p:cNvSpPr>
          <p:nvPr>
            <p:ph type="sldNum" sz="quarter" idx="10"/>
          </p:nvPr>
        </p:nvSpPr>
        <p:spPr/>
        <p:txBody>
          <a:bodyPr/>
          <a:lstStyle/>
          <a:p>
            <a:fld id="{9F4A0FC4-674A-4851-9892-E0ACC321A49C}" type="slidenum">
              <a:rPr lang="en-US" smtClean="0"/>
              <a:pPr/>
              <a:t>6</a:t>
            </a:fld>
            <a:endParaRPr lang="en-US"/>
          </a:p>
        </p:txBody>
      </p:sp>
    </p:spTree>
    <p:extLst>
      <p:ext uri="{BB962C8B-B14F-4D97-AF65-F5344CB8AC3E}">
        <p14:creationId xmlns:p14="http://schemas.microsoft.com/office/powerpoint/2010/main" xmlns="" val="175112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4A0FC4-674A-4851-9892-E0ACC321A49C}" type="slidenum">
              <a:rPr lang="en-US" smtClean="0"/>
              <a:pPr/>
              <a:t>7</a:t>
            </a:fld>
            <a:endParaRPr lang="en-US"/>
          </a:p>
        </p:txBody>
      </p:sp>
    </p:spTree>
    <p:extLst>
      <p:ext uri="{BB962C8B-B14F-4D97-AF65-F5344CB8AC3E}">
        <p14:creationId xmlns:p14="http://schemas.microsoft.com/office/powerpoint/2010/main" xmlns="" val="2036497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dirty="0"/>
              <a:t>B-introduction, support, summary</a:t>
            </a:r>
          </a:p>
          <a:p>
            <a:pPr marL="0" marR="0" lvl="1" indent="0" algn="l" defTabSz="914400" rtl="0" eaLnBrk="1" fontAlgn="auto" latinLnBrk="0" hangingPunct="1">
              <a:lnSpc>
                <a:spcPct val="100000"/>
              </a:lnSpc>
              <a:spcBef>
                <a:spcPts val="0"/>
              </a:spcBef>
              <a:spcAft>
                <a:spcPts val="0"/>
              </a:spcAft>
              <a:buClrTx/>
              <a:buSzTx/>
              <a:buFontTx/>
              <a:buNone/>
              <a:tabLst/>
              <a:defRPr/>
            </a:pPr>
            <a:r>
              <a:rPr lang="en-GB" dirty="0"/>
              <a:t>If we read the situation carefully, we see that Sophia only asked for the customer data based on the checker stand and the time of day. Other issues were mentioned as possible causes, but they were not to be included in the report. Therefore we know she needs to write an informational report, not an analytical report. These three sections would be common to an informational report. The writer could chose to call the main section “data” rather than “support” to better suit the situation.</a:t>
            </a:r>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GB" dirty="0"/>
              <a:t>B-introduction, recommendation, support/reasons, conclusion</a:t>
            </a:r>
          </a:p>
          <a:p>
            <a:pPr marL="0" marR="0" lvl="1"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Since the primary audience (Yasmin) supports the change, Chris should introduce the report, state the recommendation, support for the conclusion, and then summarize the report. However, if the research contradicts Yasmin’s initial theory that this change will increase productivity, Chris should reconsider his approach to this report.</a:t>
            </a:r>
            <a:endParaRPr lang="en-GB" dirty="0"/>
          </a:p>
          <a:p>
            <a:endParaRPr lang="en-US" dirty="0"/>
          </a:p>
        </p:txBody>
      </p:sp>
      <p:sp>
        <p:nvSpPr>
          <p:cNvPr id="4" name="Slide Number Placeholder 3"/>
          <p:cNvSpPr>
            <a:spLocks noGrp="1"/>
          </p:cNvSpPr>
          <p:nvPr>
            <p:ph type="sldNum" sz="quarter" idx="10"/>
          </p:nvPr>
        </p:nvSpPr>
        <p:spPr/>
        <p:txBody>
          <a:bodyPr/>
          <a:lstStyle/>
          <a:p>
            <a:fld id="{9F4A0FC4-674A-4851-9892-E0ACC321A49C}" type="slidenum">
              <a:rPr lang="en-US" smtClean="0"/>
              <a:pPr/>
              <a:t>8</a:t>
            </a:fld>
            <a:endParaRPr lang="en-US"/>
          </a:p>
        </p:txBody>
      </p:sp>
    </p:spTree>
    <p:extLst>
      <p:ext uri="{BB962C8B-B14F-4D97-AF65-F5344CB8AC3E}">
        <p14:creationId xmlns:p14="http://schemas.microsoft.com/office/powerpoint/2010/main" xmlns="" val="3088368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cap="all" dirty="0">
                <a:solidFill>
                  <a:schemeClr val="tx1"/>
                </a:solidFill>
                <a:effectLst/>
                <a:latin typeface="+mn-lt"/>
                <a:ea typeface="+mn-ea"/>
                <a:cs typeface="+mn-cs"/>
              </a:rPr>
              <a:t>USING HEADINGS</a:t>
            </a:r>
          </a:p>
          <a:p>
            <a:r>
              <a:rPr lang="en-GB" sz="1200" b="0" i="0" kern="1200" dirty="0">
                <a:solidFill>
                  <a:schemeClr val="tx1"/>
                </a:solidFill>
                <a:effectLst/>
                <a:latin typeface="+mn-lt"/>
                <a:ea typeface="+mn-ea"/>
                <a:cs typeface="+mn-cs"/>
              </a:rPr>
              <a:t>Headings can be a useful tool for helping your readers navigate directly to the information they want. Notice that the headings catch your reader’s eye much more easily than phrases such as “in my research . . . ”</a:t>
            </a:r>
            <a:endParaRPr lang="en-US" dirty="0"/>
          </a:p>
        </p:txBody>
      </p:sp>
      <p:sp>
        <p:nvSpPr>
          <p:cNvPr id="4" name="Slide Number Placeholder 3"/>
          <p:cNvSpPr>
            <a:spLocks noGrp="1"/>
          </p:cNvSpPr>
          <p:nvPr>
            <p:ph type="sldNum" sz="quarter" idx="10"/>
          </p:nvPr>
        </p:nvSpPr>
        <p:spPr/>
        <p:txBody>
          <a:bodyPr/>
          <a:lstStyle/>
          <a:p>
            <a:fld id="{9F4A0FC4-674A-4851-9892-E0ACC321A49C}" type="slidenum">
              <a:rPr lang="en-US" smtClean="0"/>
              <a:pPr/>
              <a:t>9</a:t>
            </a:fld>
            <a:endParaRPr lang="en-US"/>
          </a:p>
        </p:txBody>
      </p:sp>
    </p:spTree>
    <p:extLst>
      <p:ext uri="{BB962C8B-B14F-4D97-AF65-F5344CB8AC3E}">
        <p14:creationId xmlns:p14="http://schemas.microsoft.com/office/powerpoint/2010/main" xmlns="" val="4183577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4A0FC4-674A-4851-9892-E0ACC321A49C}" type="slidenum">
              <a:rPr lang="en-US" smtClean="0"/>
              <a:pPr/>
              <a:t>11</a:t>
            </a:fld>
            <a:endParaRPr lang="en-US"/>
          </a:p>
        </p:txBody>
      </p:sp>
    </p:spTree>
    <p:extLst>
      <p:ext uri="{BB962C8B-B14F-4D97-AF65-F5344CB8AC3E}">
        <p14:creationId xmlns:p14="http://schemas.microsoft.com/office/powerpoint/2010/main" xmlns="" val="3652981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4EC0628-69DE-408E-86A8-6848DEC28B93}" type="datetimeFigureOut">
              <a:rPr lang="en-US" smtClean="0"/>
              <a:pPr/>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43C46-E3B6-4E10-8B69-2B2C0A5A7447}" type="slidenum">
              <a:rPr lang="en-US" smtClean="0"/>
              <a:pPr/>
              <a:t>‹#›</a:t>
            </a:fld>
            <a:endParaRPr lang="en-US"/>
          </a:p>
        </p:txBody>
      </p:sp>
    </p:spTree>
    <p:extLst>
      <p:ext uri="{BB962C8B-B14F-4D97-AF65-F5344CB8AC3E}">
        <p14:creationId xmlns:p14="http://schemas.microsoft.com/office/powerpoint/2010/main" xmlns="" val="815652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EC0628-69DE-408E-86A8-6848DEC28B93}" type="datetimeFigureOut">
              <a:rPr lang="en-US" smtClean="0"/>
              <a:pPr/>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43C46-E3B6-4E10-8B69-2B2C0A5A7447}" type="slidenum">
              <a:rPr lang="en-US" smtClean="0"/>
              <a:pPr/>
              <a:t>‹#›</a:t>
            </a:fld>
            <a:endParaRPr lang="en-US"/>
          </a:p>
        </p:txBody>
      </p:sp>
    </p:spTree>
    <p:extLst>
      <p:ext uri="{BB962C8B-B14F-4D97-AF65-F5344CB8AC3E}">
        <p14:creationId xmlns:p14="http://schemas.microsoft.com/office/powerpoint/2010/main" xmlns="" val="2386934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EC0628-69DE-408E-86A8-6848DEC28B93}" type="datetimeFigureOut">
              <a:rPr lang="en-US" smtClean="0"/>
              <a:pPr/>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43C46-E3B6-4E10-8B69-2B2C0A5A7447}" type="slidenum">
              <a:rPr lang="en-US" smtClean="0"/>
              <a:pPr/>
              <a:t>‹#›</a:t>
            </a:fld>
            <a:endParaRPr lang="en-US"/>
          </a:p>
        </p:txBody>
      </p:sp>
    </p:spTree>
    <p:extLst>
      <p:ext uri="{BB962C8B-B14F-4D97-AF65-F5344CB8AC3E}">
        <p14:creationId xmlns:p14="http://schemas.microsoft.com/office/powerpoint/2010/main" xmlns="" val="3602858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EC0628-69DE-408E-86A8-6848DEC28B93}" type="datetimeFigureOut">
              <a:rPr lang="en-US" smtClean="0"/>
              <a:pPr/>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43C46-E3B6-4E10-8B69-2B2C0A5A7447}" type="slidenum">
              <a:rPr lang="en-US" smtClean="0"/>
              <a:pPr/>
              <a:t>‹#›</a:t>
            </a:fld>
            <a:endParaRPr lang="en-US"/>
          </a:p>
        </p:txBody>
      </p:sp>
    </p:spTree>
    <p:extLst>
      <p:ext uri="{BB962C8B-B14F-4D97-AF65-F5344CB8AC3E}">
        <p14:creationId xmlns:p14="http://schemas.microsoft.com/office/powerpoint/2010/main" xmlns="" val="1553252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EC0628-69DE-408E-86A8-6848DEC28B93}" type="datetimeFigureOut">
              <a:rPr lang="en-US" smtClean="0"/>
              <a:pPr/>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43C46-E3B6-4E10-8B69-2B2C0A5A7447}" type="slidenum">
              <a:rPr lang="en-US" smtClean="0"/>
              <a:pPr/>
              <a:t>‹#›</a:t>
            </a:fld>
            <a:endParaRPr lang="en-US"/>
          </a:p>
        </p:txBody>
      </p:sp>
    </p:spTree>
    <p:extLst>
      <p:ext uri="{BB962C8B-B14F-4D97-AF65-F5344CB8AC3E}">
        <p14:creationId xmlns:p14="http://schemas.microsoft.com/office/powerpoint/2010/main" xmlns="" val="2172886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EC0628-69DE-408E-86A8-6848DEC28B93}" type="datetimeFigureOut">
              <a:rPr lang="en-US" smtClean="0"/>
              <a:pPr/>
              <a:t>3/31/2024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F43C46-E3B6-4E10-8B69-2B2C0A5A7447}" type="slidenum">
              <a:rPr lang="en-US" smtClean="0"/>
              <a:pPr/>
              <a:t>‹#›</a:t>
            </a:fld>
            <a:endParaRPr lang="en-US"/>
          </a:p>
        </p:txBody>
      </p:sp>
    </p:spTree>
    <p:extLst>
      <p:ext uri="{BB962C8B-B14F-4D97-AF65-F5344CB8AC3E}">
        <p14:creationId xmlns:p14="http://schemas.microsoft.com/office/powerpoint/2010/main" xmlns="" val="1984231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EC0628-69DE-408E-86A8-6848DEC28B93}" type="datetimeFigureOut">
              <a:rPr lang="en-US" smtClean="0"/>
              <a:pPr/>
              <a:t>3/31/2024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F43C46-E3B6-4E10-8B69-2B2C0A5A7447}" type="slidenum">
              <a:rPr lang="en-US" smtClean="0"/>
              <a:pPr/>
              <a:t>‹#›</a:t>
            </a:fld>
            <a:endParaRPr lang="en-US"/>
          </a:p>
        </p:txBody>
      </p:sp>
    </p:spTree>
    <p:extLst>
      <p:ext uri="{BB962C8B-B14F-4D97-AF65-F5344CB8AC3E}">
        <p14:creationId xmlns:p14="http://schemas.microsoft.com/office/powerpoint/2010/main" xmlns="" val="3852733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4EC0628-69DE-408E-86A8-6848DEC28B93}" type="datetimeFigureOut">
              <a:rPr lang="en-US" smtClean="0"/>
              <a:pPr/>
              <a:t>3/31/2024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F43C46-E3B6-4E10-8B69-2B2C0A5A7447}" type="slidenum">
              <a:rPr lang="en-US" smtClean="0"/>
              <a:pPr/>
              <a:t>‹#›</a:t>
            </a:fld>
            <a:endParaRPr lang="en-US"/>
          </a:p>
        </p:txBody>
      </p:sp>
    </p:spTree>
    <p:extLst>
      <p:ext uri="{BB962C8B-B14F-4D97-AF65-F5344CB8AC3E}">
        <p14:creationId xmlns:p14="http://schemas.microsoft.com/office/powerpoint/2010/main" xmlns="" val="4102766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EC0628-69DE-408E-86A8-6848DEC28B93}" type="datetimeFigureOut">
              <a:rPr lang="en-US" smtClean="0"/>
              <a:pPr/>
              <a:t>3/31/2024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F43C46-E3B6-4E10-8B69-2B2C0A5A7447}" type="slidenum">
              <a:rPr lang="en-US" smtClean="0"/>
              <a:pPr/>
              <a:t>‹#›</a:t>
            </a:fld>
            <a:endParaRPr lang="en-US"/>
          </a:p>
        </p:txBody>
      </p:sp>
    </p:spTree>
    <p:extLst>
      <p:ext uri="{BB962C8B-B14F-4D97-AF65-F5344CB8AC3E}">
        <p14:creationId xmlns:p14="http://schemas.microsoft.com/office/powerpoint/2010/main" xmlns="" val="4045453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EC0628-69DE-408E-86A8-6848DEC28B93}" type="datetimeFigureOut">
              <a:rPr lang="en-US" smtClean="0"/>
              <a:pPr/>
              <a:t>3/31/2024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F43C46-E3B6-4E10-8B69-2B2C0A5A7447}" type="slidenum">
              <a:rPr lang="en-US" smtClean="0"/>
              <a:pPr/>
              <a:t>‹#›</a:t>
            </a:fld>
            <a:endParaRPr lang="en-US"/>
          </a:p>
        </p:txBody>
      </p:sp>
    </p:spTree>
    <p:extLst>
      <p:ext uri="{BB962C8B-B14F-4D97-AF65-F5344CB8AC3E}">
        <p14:creationId xmlns:p14="http://schemas.microsoft.com/office/powerpoint/2010/main" xmlns="" val="2266508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EC0628-69DE-408E-86A8-6848DEC28B93}" type="datetimeFigureOut">
              <a:rPr lang="en-US" smtClean="0"/>
              <a:pPr/>
              <a:t>3/31/2024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F43C46-E3B6-4E10-8B69-2B2C0A5A7447}" type="slidenum">
              <a:rPr lang="en-US" smtClean="0"/>
              <a:pPr/>
              <a:t>‹#›</a:t>
            </a:fld>
            <a:endParaRPr lang="en-US"/>
          </a:p>
        </p:txBody>
      </p:sp>
    </p:spTree>
    <p:extLst>
      <p:ext uri="{BB962C8B-B14F-4D97-AF65-F5344CB8AC3E}">
        <p14:creationId xmlns:p14="http://schemas.microsoft.com/office/powerpoint/2010/main" xmlns="" val="1321698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EC0628-69DE-408E-86A8-6848DEC28B93}" type="datetimeFigureOut">
              <a:rPr lang="en-US" smtClean="0"/>
              <a:pPr/>
              <a:t>3/31/2024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F43C46-E3B6-4E10-8B69-2B2C0A5A7447}" type="slidenum">
              <a:rPr lang="en-US" smtClean="0"/>
              <a:pPr/>
              <a:t>‹#›</a:t>
            </a:fld>
            <a:endParaRPr lang="en-US"/>
          </a:p>
        </p:txBody>
      </p:sp>
    </p:spTree>
    <p:extLst>
      <p:ext uri="{BB962C8B-B14F-4D97-AF65-F5344CB8AC3E}">
        <p14:creationId xmlns:p14="http://schemas.microsoft.com/office/powerpoint/2010/main" xmlns="" val="2904923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5738" y="172794"/>
            <a:ext cx="9144000" cy="2387600"/>
          </a:xfrm>
        </p:spPr>
        <p:txBody>
          <a:bodyPr/>
          <a:lstStyle/>
          <a:p>
            <a:r>
              <a:rPr lang="en-US" b="1" dirty="0"/>
              <a:t>Informal Reports</a:t>
            </a:r>
            <a:br>
              <a:rPr lang="en-US" b="1" dirty="0"/>
            </a:br>
            <a:endParaRPr lang="en-US" dirty="0"/>
          </a:p>
        </p:txBody>
      </p:sp>
      <p:pic>
        <p:nvPicPr>
          <p:cNvPr id="4" name="Picture 3"/>
          <p:cNvPicPr>
            <a:picLocks noChangeAspect="1"/>
          </p:cNvPicPr>
          <p:nvPr/>
        </p:nvPicPr>
        <p:blipFill>
          <a:blip r:embed="rId2"/>
          <a:stretch>
            <a:fillRect/>
          </a:stretch>
        </p:blipFill>
        <p:spPr>
          <a:xfrm>
            <a:off x="914400" y="2233246"/>
            <a:ext cx="9753600" cy="4191000"/>
          </a:xfrm>
          <a:prstGeom prst="rect">
            <a:avLst/>
          </a:prstGeom>
        </p:spPr>
      </p:pic>
    </p:spTree>
    <p:extLst>
      <p:ext uri="{BB962C8B-B14F-4D97-AF65-F5344CB8AC3E}">
        <p14:creationId xmlns:p14="http://schemas.microsoft.com/office/powerpoint/2010/main" xmlns="" val="42658972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75" y="124695"/>
            <a:ext cx="12010292" cy="689952"/>
          </a:xfrm>
        </p:spPr>
        <p:txBody>
          <a:bodyPr>
            <a:normAutofit fontScale="90000"/>
          </a:bodyPr>
          <a:lstStyle/>
          <a:p>
            <a:pPr algn="ctr"/>
            <a:r>
              <a:rPr lang="en-GB" sz="3600" b="1" dirty="0"/>
              <a:t>Formatting Instructions:</a:t>
            </a:r>
            <a:r>
              <a:rPr lang="en-GB" sz="3600" dirty="0"/>
              <a:t> </a:t>
            </a:r>
            <a:r>
              <a:rPr lang="en-GB" sz="3600" dirty="0" smtClean="0"/>
              <a:t/>
            </a:r>
            <a:br>
              <a:rPr lang="en-GB" sz="3600" dirty="0" smtClean="0"/>
            </a:br>
            <a:r>
              <a:rPr lang="en-GB" sz="3600" b="1" dirty="0" smtClean="0"/>
              <a:t>Informal </a:t>
            </a:r>
            <a:r>
              <a:rPr lang="en-GB" sz="3600" b="1" dirty="0"/>
              <a:t>Information =Analytical Report</a:t>
            </a:r>
            <a:endParaRPr lang="en-US" sz="3600" dirty="0"/>
          </a:p>
        </p:txBody>
      </p:sp>
      <p:sp>
        <p:nvSpPr>
          <p:cNvPr id="3" name="Content Placeholder 2"/>
          <p:cNvSpPr>
            <a:spLocks noGrp="1"/>
          </p:cNvSpPr>
          <p:nvPr>
            <p:ph idx="1"/>
          </p:nvPr>
        </p:nvSpPr>
        <p:spPr>
          <a:xfrm>
            <a:off x="509954" y="833128"/>
            <a:ext cx="11218984" cy="5900187"/>
          </a:xfrm>
        </p:spPr>
        <p:txBody>
          <a:bodyPr>
            <a:noAutofit/>
          </a:bodyPr>
          <a:lstStyle/>
          <a:p>
            <a:pPr marL="0" indent="0">
              <a:lnSpc>
                <a:spcPct val="100000"/>
              </a:lnSpc>
              <a:spcBef>
                <a:spcPts val="0"/>
              </a:spcBef>
              <a:buNone/>
            </a:pPr>
            <a:r>
              <a:rPr lang="en-GB" sz="2200" b="1" dirty="0"/>
              <a:t>Introduction:</a:t>
            </a:r>
            <a:endParaRPr lang="en-GB" sz="2200" dirty="0"/>
          </a:p>
          <a:p>
            <a:pPr lvl="1">
              <a:lnSpc>
                <a:spcPct val="100000"/>
              </a:lnSpc>
              <a:spcBef>
                <a:spcPts val="0"/>
              </a:spcBef>
              <a:buFont typeface="Courier New" panose="02070309020205020404" pitchFamily="49" charset="0"/>
              <a:buChar char="o"/>
            </a:pPr>
            <a:r>
              <a:rPr lang="en-GB" sz="2200" dirty="0"/>
              <a:t>introduce the topic and purpose of the report. </a:t>
            </a:r>
          </a:p>
          <a:p>
            <a:pPr lvl="1">
              <a:lnSpc>
                <a:spcPct val="100000"/>
              </a:lnSpc>
              <a:spcBef>
                <a:spcPts val="0"/>
              </a:spcBef>
              <a:buFont typeface="Courier New" panose="02070309020205020404" pitchFamily="49" charset="0"/>
              <a:buChar char="o"/>
            </a:pPr>
            <a:r>
              <a:rPr lang="en-GB" sz="2200" dirty="0"/>
              <a:t>Provide background information /context to help the reader understand the context</a:t>
            </a:r>
          </a:p>
          <a:p>
            <a:pPr marL="0" indent="0">
              <a:lnSpc>
                <a:spcPct val="100000"/>
              </a:lnSpc>
              <a:spcBef>
                <a:spcPts val="0"/>
              </a:spcBef>
              <a:buNone/>
            </a:pPr>
            <a:r>
              <a:rPr lang="en-GB" sz="2200" b="1" dirty="0"/>
              <a:t>Body:</a:t>
            </a:r>
            <a:endParaRPr lang="en-GB" sz="2200" dirty="0"/>
          </a:p>
          <a:p>
            <a:pPr lvl="1">
              <a:lnSpc>
                <a:spcPct val="100000"/>
              </a:lnSpc>
              <a:spcBef>
                <a:spcPts val="0"/>
              </a:spcBef>
            </a:pPr>
            <a:r>
              <a:rPr lang="en-GB" sz="2200" dirty="0"/>
              <a:t>Organize into sections and subsections based on the key points or themes.</a:t>
            </a:r>
          </a:p>
          <a:p>
            <a:pPr lvl="1">
              <a:lnSpc>
                <a:spcPct val="100000"/>
              </a:lnSpc>
              <a:spcBef>
                <a:spcPts val="0"/>
              </a:spcBef>
            </a:pPr>
            <a:r>
              <a:rPr lang="en-GB" sz="2200" dirty="0"/>
              <a:t>Use clear headings and subheadings </a:t>
            </a:r>
          </a:p>
          <a:p>
            <a:pPr lvl="1">
              <a:lnSpc>
                <a:spcPct val="100000"/>
              </a:lnSpc>
              <a:spcBef>
                <a:spcPts val="0"/>
              </a:spcBef>
            </a:pPr>
            <a:r>
              <a:rPr lang="en-GB" sz="2200" dirty="0"/>
              <a:t>Present information logically and coherently, using paragraphs and bullet points as appropriate.</a:t>
            </a:r>
          </a:p>
          <a:p>
            <a:pPr lvl="1">
              <a:lnSpc>
                <a:spcPct val="100000"/>
              </a:lnSpc>
              <a:spcBef>
                <a:spcPts val="0"/>
              </a:spcBef>
            </a:pPr>
            <a:r>
              <a:rPr lang="en-GB" sz="2200" dirty="0"/>
              <a:t>Include evidence, examples, and analysis to support your points.</a:t>
            </a:r>
          </a:p>
          <a:p>
            <a:pPr lvl="1">
              <a:lnSpc>
                <a:spcPct val="100000"/>
              </a:lnSpc>
              <a:spcBef>
                <a:spcPts val="0"/>
              </a:spcBef>
            </a:pPr>
            <a:r>
              <a:rPr lang="en-GB" sz="2200" dirty="0"/>
              <a:t>Use visuals such as charts, graphs, or tables to illustrate data if necessary.</a:t>
            </a:r>
          </a:p>
          <a:p>
            <a:pPr lvl="1">
              <a:lnSpc>
                <a:spcPct val="100000"/>
              </a:lnSpc>
              <a:spcBef>
                <a:spcPts val="0"/>
              </a:spcBef>
            </a:pPr>
            <a:r>
              <a:rPr lang="en-GB" sz="2200" dirty="0"/>
              <a:t>Maintain a conversational tone and avoid overly technical language.</a:t>
            </a:r>
          </a:p>
          <a:p>
            <a:pPr marL="0" indent="0">
              <a:lnSpc>
                <a:spcPct val="100000"/>
              </a:lnSpc>
              <a:spcBef>
                <a:spcPts val="0"/>
              </a:spcBef>
              <a:buNone/>
            </a:pPr>
            <a:r>
              <a:rPr lang="en-GB" sz="2200" b="1" dirty="0"/>
              <a:t>Conclusion:</a:t>
            </a:r>
            <a:endParaRPr lang="en-GB" sz="2200" dirty="0"/>
          </a:p>
          <a:p>
            <a:pPr lvl="1">
              <a:lnSpc>
                <a:spcPct val="100000"/>
              </a:lnSpc>
              <a:spcBef>
                <a:spcPts val="0"/>
              </a:spcBef>
            </a:pPr>
            <a:r>
              <a:rPr lang="en-GB" sz="2200" dirty="0"/>
              <a:t>Summarize main findings and insights </a:t>
            </a:r>
          </a:p>
          <a:p>
            <a:pPr lvl="1">
              <a:lnSpc>
                <a:spcPct val="100000"/>
              </a:lnSpc>
              <a:spcBef>
                <a:spcPts val="0"/>
              </a:spcBef>
            </a:pPr>
            <a:r>
              <a:rPr lang="en-GB" sz="2200" dirty="0"/>
              <a:t>Offer recommendations or suggestions .</a:t>
            </a:r>
          </a:p>
          <a:p>
            <a:pPr marL="0" indent="0">
              <a:lnSpc>
                <a:spcPct val="100000"/>
              </a:lnSpc>
              <a:spcBef>
                <a:spcPts val="0"/>
              </a:spcBef>
              <a:buNone/>
            </a:pPr>
            <a:r>
              <a:rPr lang="en-GB" sz="2200" b="1" dirty="0"/>
              <a:t>References:</a:t>
            </a:r>
            <a:endParaRPr lang="en-GB" sz="2200" dirty="0"/>
          </a:p>
          <a:p>
            <a:pPr lvl="1">
              <a:lnSpc>
                <a:spcPct val="100000"/>
              </a:lnSpc>
              <a:spcBef>
                <a:spcPts val="0"/>
              </a:spcBef>
            </a:pPr>
            <a:r>
              <a:rPr lang="en-GB" sz="2200" dirty="0"/>
              <a:t>Include a list of all sources cited in the report.</a:t>
            </a:r>
          </a:p>
          <a:p>
            <a:pPr lvl="1">
              <a:lnSpc>
                <a:spcPct val="100000"/>
              </a:lnSpc>
              <a:spcBef>
                <a:spcPts val="0"/>
              </a:spcBef>
            </a:pPr>
            <a:r>
              <a:rPr lang="en-GB" sz="2200" dirty="0"/>
              <a:t>Arranged alphabetically by the author's last name</a:t>
            </a:r>
            <a:r>
              <a:rPr lang="en-GB" sz="2200" dirty="0" smtClean="0"/>
              <a:t>.</a:t>
            </a:r>
            <a:endParaRPr lang="en-GB" sz="2200" dirty="0"/>
          </a:p>
        </p:txBody>
      </p:sp>
    </p:spTree>
    <p:extLst>
      <p:ext uri="{BB962C8B-B14F-4D97-AF65-F5344CB8AC3E}">
        <p14:creationId xmlns:p14="http://schemas.microsoft.com/office/powerpoint/2010/main" xmlns="" val="3574954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5"/>
            <a:ext cx="12010292" cy="689952"/>
          </a:xfrm>
        </p:spPr>
        <p:txBody>
          <a:bodyPr>
            <a:normAutofit fontScale="90000"/>
          </a:bodyPr>
          <a:lstStyle/>
          <a:p>
            <a:pPr algn="ctr"/>
            <a:r>
              <a:rPr lang="en-GB" sz="3600" b="1" dirty="0"/>
              <a:t>Formatting Instructions:</a:t>
            </a:r>
            <a:r>
              <a:rPr lang="en-GB" sz="3600" dirty="0"/>
              <a:t> </a:t>
            </a:r>
            <a:r>
              <a:rPr lang="en-GB" sz="3600" dirty="0" smtClean="0"/>
              <a:t/>
            </a:r>
            <a:br>
              <a:rPr lang="en-GB" sz="3600" dirty="0" smtClean="0"/>
            </a:br>
            <a:r>
              <a:rPr lang="en-GB" sz="3600" b="1" dirty="0" smtClean="0"/>
              <a:t>Informal </a:t>
            </a:r>
            <a:r>
              <a:rPr lang="en-GB" sz="3600" b="1" dirty="0"/>
              <a:t>Information or Analytical Report</a:t>
            </a:r>
            <a:endParaRPr lang="en-US" sz="3600" dirty="0"/>
          </a:p>
        </p:txBody>
      </p:sp>
      <p:sp>
        <p:nvSpPr>
          <p:cNvPr id="4" name="Content Placeholder 2"/>
          <p:cNvSpPr txBox="1">
            <a:spLocks/>
          </p:cNvSpPr>
          <p:nvPr/>
        </p:nvSpPr>
        <p:spPr>
          <a:xfrm>
            <a:off x="439616" y="1072663"/>
            <a:ext cx="10920046" cy="54336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t>General Formatting Guidelines:</a:t>
            </a:r>
            <a:endParaRPr lang="en-GB" dirty="0"/>
          </a:p>
          <a:p>
            <a:r>
              <a:rPr lang="en-GB" b="1" dirty="0"/>
              <a:t>Title Page:</a:t>
            </a:r>
            <a:endParaRPr lang="en-GB" dirty="0"/>
          </a:p>
          <a:p>
            <a:pPr lvl="1"/>
            <a:r>
              <a:rPr lang="en-GB" dirty="0"/>
              <a:t>Place the title of the report at the top, centred.</a:t>
            </a:r>
          </a:p>
          <a:p>
            <a:pPr lvl="1"/>
            <a:r>
              <a:rPr lang="en-GB" dirty="0"/>
              <a:t>include the author's name and submission date</a:t>
            </a:r>
          </a:p>
          <a:p>
            <a:pPr>
              <a:lnSpc>
                <a:spcPct val="100000"/>
              </a:lnSpc>
              <a:spcBef>
                <a:spcPts val="0"/>
              </a:spcBef>
            </a:pPr>
            <a:r>
              <a:rPr lang="en-GB" dirty="0"/>
              <a:t>Use a clear, readable font (e.g., Arial, Times New Roman) </a:t>
            </a:r>
          </a:p>
          <a:p>
            <a:pPr>
              <a:lnSpc>
                <a:spcPct val="100000"/>
              </a:lnSpc>
              <a:spcBef>
                <a:spcPts val="0"/>
              </a:spcBef>
            </a:pPr>
            <a:r>
              <a:rPr lang="en-GB" dirty="0"/>
              <a:t>font size 12 points</a:t>
            </a:r>
          </a:p>
          <a:p>
            <a:pPr>
              <a:lnSpc>
                <a:spcPct val="100000"/>
              </a:lnSpc>
              <a:spcBef>
                <a:spcPts val="0"/>
              </a:spcBef>
            </a:pPr>
            <a:r>
              <a:rPr lang="en-GB" dirty="0"/>
              <a:t>Word count 600 words </a:t>
            </a:r>
          </a:p>
          <a:p>
            <a:pPr>
              <a:lnSpc>
                <a:spcPct val="100000"/>
              </a:lnSpc>
              <a:spcBef>
                <a:spcPts val="0"/>
              </a:spcBef>
            </a:pPr>
            <a:r>
              <a:rPr lang="en-GB" dirty="0"/>
              <a:t>Set 1-inch margins on all sides of the page.</a:t>
            </a:r>
          </a:p>
          <a:p>
            <a:pPr>
              <a:lnSpc>
                <a:spcPct val="100000"/>
              </a:lnSpc>
              <a:spcBef>
                <a:spcPts val="0"/>
              </a:spcBef>
            </a:pPr>
            <a:r>
              <a:rPr lang="en-GB" dirty="0"/>
              <a:t>Use single spacing within paragraphs and double spacing between paragraphs.</a:t>
            </a:r>
          </a:p>
          <a:p>
            <a:pPr>
              <a:lnSpc>
                <a:spcPct val="100000"/>
              </a:lnSpc>
              <a:spcBef>
                <a:spcPts val="0"/>
              </a:spcBef>
            </a:pPr>
            <a:r>
              <a:rPr lang="en-GB" dirty="0"/>
              <a:t>Number pages consecutively, starting with the title page as page 1.</a:t>
            </a:r>
          </a:p>
          <a:p>
            <a:pPr>
              <a:lnSpc>
                <a:spcPct val="100000"/>
              </a:lnSpc>
              <a:spcBef>
                <a:spcPts val="0"/>
              </a:spcBef>
            </a:pPr>
            <a:r>
              <a:rPr lang="en-GB" dirty="0"/>
              <a:t>Proofread carefully for spelling, grammar, and punctuation errors.</a:t>
            </a:r>
          </a:p>
          <a:p>
            <a:pPr>
              <a:lnSpc>
                <a:spcPct val="100000"/>
              </a:lnSpc>
              <a:spcBef>
                <a:spcPts val="0"/>
              </a:spcBef>
            </a:pPr>
            <a:r>
              <a:rPr lang="en-GB" dirty="0"/>
              <a:t>Save the document in PDF or Word.</a:t>
            </a:r>
          </a:p>
          <a:p>
            <a:endParaRPr lang="en-US" dirty="0"/>
          </a:p>
        </p:txBody>
      </p:sp>
    </p:spTree>
    <p:extLst>
      <p:ext uri="{BB962C8B-B14F-4D97-AF65-F5344CB8AC3E}">
        <p14:creationId xmlns:p14="http://schemas.microsoft.com/office/powerpoint/2010/main" xmlns="" val="3395312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5298" y="136522"/>
            <a:ext cx="10515600" cy="672367"/>
          </a:xfrm>
        </p:spPr>
        <p:txBody>
          <a:bodyPr>
            <a:normAutofit fontScale="90000"/>
          </a:bodyPr>
          <a:lstStyle/>
          <a:p>
            <a:pPr algn="ctr"/>
            <a:r>
              <a:rPr lang="en-US" b="1" dirty="0"/>
              <a:t>Report Presentations</a:t>
            </a:r>
            <a:endParaRPr lang="en-US" dirty="0"/>
          </a:p>
        </p:txBody>
      </p:sp>
      <p:sp>
        <p:nvSpPr>
          <p:cNvPr id="3" name="Content Placeholder 2"/>
          <p:cNvSpPr>
            <a:spLocks noGrp="1"/>
          </p:cNvSpPr>
          <p:nvPr>
            <p:ph idx="1"/>
          </p:nvPr>
        </p:nvSpPr>
        <p:spPr>
          <a:xfrm>
            <a:off x="123092" y="844061"/>
            <a:ext cx="12068908" cy="5855678"/>
          </a:xfrm>
        </p:spPr>
        <p:txBody>
          <a:bodyPr>
            <a:normAutofit/>
          </a:bodyPr>
          <a:lstStyle/>
          <a:p>
            <a:pPr marL="0" indent="0">
              <a:lnSpc>
                <a:spcPct val="100000"/>
              </a:lnSpc>
              <a:spcBef>
                <a:spcPts val="0"/>
              </a:spcBef>
              <a:buNone/>
            </a:pPr>
            <a:r>
              <a:rPr lang="en-US" dirty="0"/>
              <a:t>INSTRUCTIONS:</a:t>
            </a:r>
          </a:p>
          <a:p>
            <a:pPr marL="514350" indent="-514350">
              <a:lnSpc>
                <a:spcPct val="100000"/>
              </a:lnSpc>
              <a:spcBef>
                <a:spcPts val="0"/>
              </a:spcBef>
              <a:buFont typeface="+mj-lt"/>
              <a:buAutoNum type="arabicPeriod"/>
            </a:pPr>
            <a:r>
              <a:rPr lang="en-US" dirty="0"/>
              <a:t>Report on a social issue </a:t>
            </a:r>
          </a:p>
          <a:p>
            <a:pPr marL="514350" indent="-514350">
              <a:lnSpc>
                <a:spcPct val="100000"/>
              </a:lnSpc>
              <a:spcBef>
                <a:spcPts val="0"/>
              </a:spcBef>
              <a:buFont typeface="+mj-lt"/>
              <a:buAutoNum type="arabicPeriod"/>
            </a:pPr>
            <a:r>
              <a:rPr lang="en-US" dirty="0"/>
              <a:t>Make 10-12 PowerPoint Slides (plus Overview).</a:t>
            </a:r>
          </a:p>
          <a:p>
            <a:pPr marL="514350" indent="-514350">
              <a:lnSpc>
                <a:spcPct val="100000"/>
              </a:lnSpc>
              <a:spcBef>
                <a:spcPts val="0"/>
              </a:spcBef>
              <a:buFont typeface="+mj-lt"/>
              <a:buAutoNum type="arabicPeriod"/>
            </a:pPr>
            <a:r>
              <a:rPr lang="en-US" dirty="0"/>
              <a:t>Make sure your presentation has all elements of the report </a:t>
            </a:r>
          </a:p>
          <a:p>
            <a:pPr lvl="2">
              <a:lnSpc>
                <a:spcPct val="100000"/>
              </a:lnSpc>
              <a:spcBef>
                <a:spcPts val="0"/>
              </a:spcBef>
            </a:pPr>
            <a:r>
              <a:rPr lang="en-US" sz="2800" dirty="0"/>
              <a:t>an introduction/background/context </a:t>
            </a:r>
          </a:p>
          <a:p>
            <a:pPr lvl="2">
              <a:lnSpc>
                <a:spcPct val="100000"/>
              </a:lnSpc>
              <a:spcBef>
                <a:spcPts val="0"/>
              </a:spcBef>
            </a:pPr>
            <a:r>
              <a:rPr lang="en-US" sz="2800" dirty="0"/>
              <a:t>A variety of supporting evidence </a:t>
            </a:r>
          </a:p>
          <a:p>
            <a:pPr lvl="2">
              <a:lnSpc>
                <a:spcPct val="100000"/>
              </a:lnSpc>
              <a:spcBef>
                <a:spcPts val="0"/>
              </a:spcBef>
            </a:pPr>
            <a:r>
              <a:rPr lang="en-US" sz="2800" dirty="0"/>
              <a:t>summary </a:t>
            </a:r>
          </a:p>
          <a:p>
            <a:pPr lvl="2">
              <a:lnSpc>
                <a:spcPct val="100000"/>
              </a:lnSpc>
              <a:spcBef>
                <a:spcPts val="0"/>
              </a:spcBef>
            </a:pPr>
            <a:r>
              <a:rPr lang="en-US" sz="2800" dirty="0"/>
              <a:t> recommendations/conclusion</a:t>
            </a:r>
          </a:p>
          <a:p>
            <a:pPr marL="514350" indent="-514350">
              <a:lnSpc>
                <a:spcPct val="100000"/>
              </a:lnSpc>
              <a:spcBef>
                <a:spcPts val="0"/>
              </a:spcBef>
              <a:buFont typeface="+mj-lt"/>
              <a:buAutoNum type="arabicPeriod"/>
            </a:pPr>
            <a:r>
              <a:rPr lang="en-US" dirty="0"/>
              <a:t>Each group member will present </a:t>
            </a:r>
          </a:p>
          <a:p>
            <a:pPr marL="514350" indent="-514350">
              <a:lnSpc>
                <a:spcPct val="100000"/>
              </a:lnSpc>
              <a:spcBef>
                <a:spcPts val="0"/>
              </a:spcBef>
              <a:buFont typeface="+mj-lt"/>
              <a:buAutoNum type="arabicPeriod"/>
            </a:pPr>
            <a:r>
              <a:rPr lang="en-GB" dirty="0"/>
              <a:t>Paper reading is not encouraged</a:t>
            </a:r>
            <a:endParaRPr lang="en-US" dirty="0"/>
          </a:p>
          <a:p>
            <a:pPr marL="514350" indent="-514350">
              <a:lnSpc>
                <a:spcPct val="100000"/>
              </a:lnSpc>
              <a:spcBef>
                <a:spcPts val="0"/>
              </a:spcBef>
              <a:buFont typeface="+mj-lt"/>
              <a:buAutoNum type="arabicPeriod"/>
            </a:pPr>
            <a:r>
              <a:rPr lang="en-US" dirty="0"/>
              <a:t>use of audio-visual aids (30second video clip can be added in the presentation</a:t>
            </a:r>
          </a:p>
          <a:p>
            <a:pPr marL="514350" indent="-514350">
              <a:lnSpc>
                <a:spcPct val="100000"/>
              </a:lnSpc>
              <a:spcBef>
                <a:spcPts val="0"/>
              </a:spcBef>
              <a:buFont typeface="+mj-lt"/>
              <a:buAutoNum type="arabicPeriod"/>
            </a:pPr>
            <a:r>
              <a:rPr lang="en-US" dirty="0"/>
              <a:t>Time: 15 minutes</a:t>
            </a:r>
          </a:p>
          <a:p>
            <a:pPr marL="514350" indent="-514350">
              <a:lnSpc>
                <a:spcPct val="100000"/>
              </a:lnSpc>
              <a:spcBef>
                <a:spcPts val="0"/>
              </a:spcBef>
              <a:buFont typeface="+mj-lt"/>
              <a:buAutoNum type="arabicPeriod"/>
            </a:pPr>
            <a:r>
              <a:rPr lang="en-US" dirty="0"/>
              <a:t>You may be asked questions at the end in the Q&amp;A session.</a:t>
            </a:r>
          </a:p>
          <a:p>
            <a:endParaRPr lang="en-US" dirty="0"/>
          </a:p>
        </p:txBody>
      </p:sp>
    </p:spTree>
    <p:extLst>
      <p:ext uri="{BB962C8B-B14F-4D97-AF65-F5344CB8AC3E}">
        <p14:creationId xmlns:p14="http://schemas.microsoft.com/office/powerpoint/2010/main" xmlns="" val="418163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99906" y="0"/>
            <a:ext cx="3632533" cy="584775"/>
          </a:xfrm>
          <a:prstGeom prst="rect">
            <a:avLst/>
          </a:prstGeom>
        </p:spPr>
        <p:txBody>
          <a:bodyPr wrap="none">
            <a:spAutoFit/>
          </a:bodyPr>
          <a:lstStyle/>
          <a:p>
            <a:r>
              <a:rPr lang="en-GB" sz="3200" b="1" i="0" u="none" strike="noStrike" dirty="0">
                <a:solidFill>
                  <a:srgbClr val="000000"/>
                </a:solidFill>
                <a:effectLst/>
                <a:latin typeface="Calibri" panose="020F0502020204030204" pitchFamily="34" charset="0"/>
              </a:rPr>
              <a:t>Presentation Rubric </a:t>
            </a:r>
            <a:endParaRPr lang="en-US" sz="3200" b="1" dirty="0"/>
          </a:p>
        </p:txBody>
      </p:sp>
      <p:pic>
        <p:nvPicPr>
          <p:cNvPr id="4" name="Picture 3"/>
          <p:cNvPicPr>
            <a:picLocks noChangeAspect="1"/>
          </p:cNvPicPr>
          <p:nvPr/>
        </p:nvPicPr>
        <p:blipFill>
          <a:blip r:embed="rId2"/>
          <a:stretch>
            <a:fillRect/>
          </a:stretch>
        </p:blipFill>
        <p:spPr>
          <a:xfrm>
            <a:off x="581885" y="674432"/>
            <a:ext cx="11042079" cy="6174985"/>
          </a:xfrm>
          <a:prstGeom prst="rect">
            <a:avLst/>
          </a:prstGeom>
        </p:spPr>
      </p:pic>
    </p:spTree>
    <p:extLst>
      <p:ext uri="{BB962C8B-B14F-4D97-AF65-F5344CB8AC3E}">
        <p14:creationId xmlns:p14="http://schemas.microsoft.com/office/powerpoint/2010/main" xmlns="" val="2810828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53721"/>
          </a:xfrm>
        </p:spPr>
        <p:txBody>
          <a:bodyPr/>
          <a:lstStyle/>
          <a:p>
            <a:r>
              <a:rPr lang="en-GB" b="1" dirty="0"/>
              <a:t>Understanding </a:t>
            </a:r>
            <a:r>
              <a:rPr lang="en-GB" b="1" dirty="0" smtClean="0"/>
              <a:t>Basics of Report</a:t>
            </a:r>
            <a:endParaRPr lang="en-US" b="1" dirty="0"/>
          </a:p>
        </p:txBody>
      </p:sp>
      <p:sp>
        <p:nvSpPr>
          <p:cNvPr id="3" name="Content Placeholder 2"/>
          <p:cNvSpPr>
            <a:spLocks noGrp="1"/>
          </p:cNvSpPr>
          <p:nvPr>
            <p:ph idx="1"/>
          </p:nvPr>
        </p:nvSpPr>
        <p:spPr>
          <a:xfrm>
            <a:off x="838200" y="1825625"/>
            <a:ext cx="4261338" cy="4351338"/>
          </a:xfrm>
        </p:spPr>
        <p:txBody>
          <a:bodyPr>
            <a:normAutofit lnSpcReduction="10000"/>
          </a:bodyPr>
          <a:lstStyle/>
          <a:p>
            <a:r>
              <a:rPr lang="en-GB" b="1" dirty="0"/>
              <a:t>Functions</a:t>
            </a:r>
          </a:p>
          <a:p>
            <a:r>
              <a:rPr lang="en-GB" dirty="0"/>
              <a:t>Informational reports</a:t>
            </a:r>
          </a:p>
          <a:p>
            <a:r>
              <a:rPr lang="en-GB" dirty="0"/>
              <a:t>Analytical Reports</a:t>
            </a:r>
          </a:p>
          <a:p>
            <a:r>
              <a:rPr lang="en-GB" b="1" dirty="0"/>
              <a:t>Formats</a:t>
            </a:r>
          </a:p>
          <a:p>
            <a:r>
              <a:rPr lang="en-GB" dirty="0"/>
              <a:t>Letter</a:t>
            </a:r>
          </a:p>
          <a:p>
            <a:r>
              <a:rPr lang="en-GB" dirty="0"/>
              <a:t>Memo</a:t>
            </a:r>
          </a:p>
          <a:p>
            <a:r>
              <a:rPr lang="en-GB" dirty="0"/>
              <a:t>Manuscript</a:t>
            </a:r>
          </a:p>
          <a:p>
            <a:r>
              <a:rPr lang="en-GB" dirty="0"/>
              <a:t>Printed form</a:t>
            </a:r>
          </a:p>
          <a:p>
            <a:r>
              <a:rPr lang="en-GB" dirty="0" smtClean="0"/>
              <a:t>Digital </a:t>
            </a:r>
            <a:endParaRPr lang="en-US" dirty="0"/>
          </a:p>
        </p:txBody>
      </p:sp>
      <p:sp>
        <p:nvSpPr>
          <p:cNvPr id="4" name="Content Placeholder 2"/>
          <p:cNvSpPr txBox="1">
            <a:spLocks/>
          </p:cNvSpPr>
          <p:nvPr/>
        </p:nvSpPr>
        <p:spPr>
          <a:xfrm>
            <a:off x="6096000" y="1825625"/>
            <a:ext cx="4176252" cy="47816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t>Patterns</a:t>
            </a:r>
          </a:p>
          <a:p>
            <a:r>
              <a:rPr lang="en-GB" dirty="0"/>
              <a:t>Direct</a:t>
            </a:r>
          </a:p>
          <a:p>
            <a:r>
              <a:rPr lang="en-GB" dirty="0"/>
              <a:t>Indirect</a:t>
            </a:r>
          </a:p>
          <a:p>
            <a:r>
              <a:rPr lang="en-GB" b="1" dirty="0"/>
              <a:t>Report Delivery </a:t>
            </a:r>
          </a:p>
          <a:p>
            <a:r>
              <a:rPr lang="en-GB" dirty="0" smtClean="0"/>
              <a:t>In </a:t>
            </a:r>
            <a:r>
              <a:rPr lang="en-GB" dirty="0"/>
              <a:t>person </a:t>
            </a:r>
          </a:p>
          <a:p>
            <a:r>
              <a:rPr lang="en-GB" dirty="0" smtClean="0"/>
              <a:t>U.S</a:t>
            </a:r>
            <a:r>
              <a:rPr lang="en-GB" dirty="0"/>
              <a:t>. mail </a:t>
            </a:r>
          </a:p>
          <a:p>
            <a:r>
              <a:rPr lang="en-GB" dirty="0"/>
              <a:t>Fax </a:t>
            </a:r>
          </a:p>
          <a:p>
            <a:r>
              <a:rPr lang="en-GB" dirty="0"/>
              <a:t>E-mail or online </a:t>
            </a:r>
          </a:p>
          <a:p>
            <a:r>
              <a:rPr lang="en-GB" dirty="0"/>
              <a:t>Online</a:t>
            </a:r>
            <a:endParaRPr lang="en-US" dirty="0"/>
          </a:p>
        </p:txBody>
      </p:sp>
    </p:spTree>
    <p:extLst>
      <p:ext uri="{BB962C8B-B14F-4D97-AF65-F5344CB8AC3E}">
        <p14:creationId xmlns:p14="http://schemas.microsoft.com/office/powerpoint/2010/main" xmlns="" val="4137581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5" end="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59143"/>
          </a:xfrm>
        </p:spPr>
        <p:txBody>
          <a:bodyPr>
            <a:noAutofit/>
          </a:bodyPr>
          <a:lstStyle/>
          <a:p>
            <a:r>
              <a:rPr lang="en-GB" sz="4800" b="1" dirty="0"/>
              <a:t>Patterns</a:t>
            </a:r>
            <a:endParaRPr lang="en-US" sz="4800" b="1" dirty="0"/>
          </a:p>
        </p:txBody>
      </p:sp>
      <p:sp>
        <p:nvSpPr>
          <p:cNvPr id="3" name="Content Placeholder 2"/>
          <p:cNvSpPr>
            <a:spLocks noGrp="1"/>
          </p:cNvSpPr>
          <p:nvPr>
            <p:ph idx="1"/>
          </p:nvPr>
        </p:nvSpPr>
        <p:spPr>
          <a:xfrm>
            <a:off x="-202224" y="1215583"/>
            <a:ext cx="5503985" cy="562707"/>
          </a:xfrm>
        </p:spPr>
        <p:txBody>
          <a:bodyPr>
            <a:noAutofit/>
          </a:bodyPr>
          <a:lstStyle/>
          <a:p>
            <a:pPr marL="0" indent="0" algn="ctr">
              <a:buNone/>
            </a:pPr>
            <a:r>
              <a:rPr lang="en-GB" sz="4000" b="1" dirty="0"/>
              <a:t>The Direct pattern</a:t>
            </a:r>
            <a:endParaRPr lang="en-US" sz="4000" b="1" dirty="0"/>
          </a:p>
        </p:txBody>
      </p:sp>
      <p:sp>
        <p:nvSpPr>
          <p:cNvPr id="4" name="Content Placeholder 2"/>
          <p:cNvSpPr txBox="1">
            <a:spLocks/>
          </p:cNvSpPr>
          <p:nvPr/>
        </p:nvSpPr>
        <p:spPr>
          <a:xfrm>
            <a:off x="6096000" y="1146892"/>
            <a:ext cx="5457092" cy="7000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4000" b="1" dirty="0"/>
              <a:t>The Indirect Pattern </a:t>
            </a:r>
          </a:p>
        </p:txBody>
      </p:sp>
      <p:sp>
        <p:nvSpPr>
          <p:cNvPr id="8" name="Rounded Rectangle 7"/>
          <p:cNvSpPr/>
          <p:nvPr/>
        </p:nvSpPr>
        <p:spPr>
          <a:xfrm>
            <a:off x="137747" y="2269606"/>
            <a:ext cx="2356338" cy="9573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If readers are informed </a:t>
            </a:r>
          </a:p>
        </p:txBody>
      </p:sp>
      <p:sp>
        <p:nvSpPr>
          <p:cNvPr id="9" name="Rounded Rectangle 8"/>
          <p:cNvSpPr/>
          <p:nvPr/>
        </p:nvSpPr>
        <p:spPr>
          <a:xfrm>
            <a:off x="2751992" y="4901592"/>
            <a:ext cx="2549769" cy="11212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If readers want results first</a:t>
            </a:r>
          </a:p>
        </p:txBody>
      </p:sp>
      <p:sp>
        <p:nvSpPr>
          <p:cNvPr id="10" name="Rounded Rectangle 9"/>
          <p:cNvSpPr/>
          <p:nvPr/>
        </p:nvSpPr>
        <p:spPr>
          <a:xfrm>
            <a:off x="1315916" y="3396153"/>
            <a:ext cx="2288930" cy="12176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If readers are supportive </a:t>
            </a:r>
          </a:p>
        </p:txBody>
      </p:sp>
      <p:sp>
        <p:nvSpPr>
          <p:cNvPr id="11" name="Rounded Rectangle 10"/>
          <p:cNvSpPr/>
          <p:nvPr/>
        </p:nvSpPr>
        <p:spPr>
          <a:xfrm>
            <a:off x="6292360" y="2538355"/>
            <a:ext cx="2532186" cy="10752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If readers need to be educated </a:t>
            </a:r>
          </a:p>
          <a:p>
            <a:pPr algn="ctr"/>
            <a:endParaRPr lang="en-US" dirty="0"/>
          </a:p>
        </p:txBody>
      </p:sp>
      <p:sp>
        <p:nvSpPr>
          <p:cNvPr id="12" name="Rounded Rectangle 11"/>
          <p:cNvSpPr/>
          <p:nvPr/>
        </p:nvSpPr>
        <p:spPr>
          <a:xfrm>
            <a:off x="7769469" y="3842181"/>
            <a:ext cx="2781300" cy="10594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solidFill>
                <a:schemeClr val="tx1"/>
              </a:solidFill>
            </a:endParaRPr>
          </a:p>
          <a:p>
            <a:pPr algn="ctr"/>
            <a:r>
              <a:rPr lang="en-GB" sz="2800" dirty="0">
                <a:solidFill>
                  <a:schemeClr val="tx1"/>
                </a:solidFill>
              </a:rPr>
              <a:t>If readers need to be persuaded </a:t>
            </a:r>
          </a:p>
          <a:p>
            <a:pPr algn="ctr"/>
            <a:endParaRPr lang="en-US" sz="2000" dirty="0"/>
          </a:p>
        </p:txBody>
      </p:sp>
      <p:sp>
        <p:nvSpPr>
          <p:cNvPr id="13" name="Rounded Rectangle 12"/>
          <p:cNvSpPr/>
          <p:nvPr/>
        </p:nvSpPr>
        <p:spPr>
          <a:xfrm>
            <a:off x="9249507" y="5130192"/>
            <a:ext cx="2602524" cy="10511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solidFill>
                <a:schemeClr val="tx1"/>
              </a:solidFill>
            </a:endParaRPr>
          </a:p>
          <a:p>
            <a:pPr algn="ctr"/>
            <a:r>
              <a:rPr lang="en-GB" sz="2800" dirty="0">
                <a:solidFill>
                  <a:schemeClr val="tx1"/>
                </a:solidFill>
              </a:rPr>
              <a:t>If readers may be hostile</a:t>
            </a:r>
          </a:p>
          <a:p>
            <a:pPr algn="ctr"/>
            <a:endParaRPr lang="en-US" sz="2000" dirty="0"/>
          </a:p>
        </p:txBody>
      </p:sp>
    </p:spTree>
    <p:extLst>
      <p:ext uri="{BB962C8B-B14F-4D97-AF65-F5344CB8AC3E}">
        <p14:creationId xmlns:p14="http://schemas.microsoft.com/office/powerpoint/2010/main" xmlns="" val="552927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P spid="9" grpId="0" animBg="1"/>
      <p:bldP spid="10" grpId="0" animBg="1"/>
      <p:bldP spid="11" grpId="0"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9613"/>
          </a:xfrm>
        </p:spPr>
        <p:txBody>
          <a:bodyPr>
            <a:normAutofit fontScale="90000"/>
          </a:bodyPr>
          <a:lstStyle/>
          <a:p>
            <a:r>
              <a:rPr lang="en-US" dirty="0"/>
              <a:t>Reader Response Determines Structure </a:t>
            </a:r>
          </a:p>
        </p:txBody>
      </p:sp>
      <p:sp>
        <p:nvSpPr>
          <p:cNvPr id="3" name="Content Placeholder 2"/>
          <p:cNvSpPr>
            <a:spLocks noGrp="1"/>
          </p:cNvSpPr>
          <p:nvPr>
            <p:ph idx="1"/>
          </p:nvPr>
        </p:nvSpPr>
        <p:spPr>
          <a:xfrm>
            <a:off x="838200" y="2989251"/>
            <a:ext cx="3188677" cy="3029317"/>
          </a:xfrm>
        </p:spPr>
        <p:txBody>
          <a:bodyPr>
            <a:normAutofit/>
          </a:bodyPr>
          <a:lstStyle/>
          <a:p>
            <a:r>
              <a:rPr lang="en-US" b="1" dirty="0"/>
              <a:t>Direct Pattern</a:t>
            </a:r>
          </a:p>
          <a:p>
            <a:pPr lvl="1"/>
            <a:r>
              <a:rPr lang="en-US" dirty="0"/>
              <a:t>Problem </a:t>
            </a:r>
          </a:p>
          <a:p>
            <a:pPr lvl="1"/>
            <a:r>
              <a:rPr lang="en-US" dirty="0" smtClean="0"/>
              <a:t>Recommendations</a:t>
            </a:r>
          </a:p>
          <a:p>
            <a:pPr lvl="1"/>
            <a:r>
              <a:rPr lang="en-US" dirty="0" smtClean="0"/>
              <a:t>Facts </a:t>
            </a:r>
            <a:endParaRPr lang="en-US" dirty="0"/>
          </a:p>
          <a:p>
            <a:pPr lvl="1"/>
            <a:r>
              <a:rPr lang="en-US" dirty="0" smtClean="0"/>
              <a:t>Discussion </a:t>
            </a:r>
            <a:endParaRPr lang="en-US" dirty="0"/>
          </a:p>
        </p:txBody>
      </p:sp>
      <p:sp>
        <p:nvSpPr>
          <p:cNvPr id="4" name="Rectangle 3"/>
          <p:cNvSpPr/>
          <p:nvPr/>
        </p:nvSpPr>
        <p:spPr>
          <a:xfrm>
            <a:off x="767106" y="1294497"/>
            <a:ext cx="3330864" cy="1384995"/>
          </a:xfrm>
          <a:prstGeom prst="rect">
            <a:avLst/>
          </a:prstGeom>
        </p:spPr>
        <p:txBody>
          <a:bodyPr wrap="square">
            <a:spAutoFit/>
          </a:bodyPr>
          <a:lstStyle/>
          <a:p>
            <a:pPr algn="ctr"/>
            <a:r>
              <a:rPr lang="en-US" sz="2800" dirty="0">
                <a:solidFill>
                  <a:srgbClr val="0070C0"/>
                </a:solidFill>
              </a:rPr>
              <a:t>Reader will likely agree with recommendations </a:t>
            </a:r>
          </a:p>
        </p:txBody>
      </p:sp>
      <p:sp>
        <p:nvSpPr>
          <p:cNvPr id="5" name="Rectangle 4"/>
          <p:cNvSpPr/>
          <p:nvPr/>
        </p:nvSpPr>
        <p:spPr>
          <a:xfrm>
            <a:off x="6765917" y="1294497"/>
            <a:ext cx="3872775" cy="954107"/>
          </a:xfrm>
          <a:prstGeom prst="rect">
            <a:avLst/>
          </a:prstGeom>
        </p:spPr>
        <p:txBody>
          <a:bodyPr wrap="square">
            <a:spAutoFit/>
          </a:bodyPr>
          <a:lstStyle/>
          <a:p>
            <a:pPr algn="ctr"/>
            <a:r>
              <a:rPr lang="en-US" sz="2800" dirty="0">
                <a:solidFill>
                  <a:srgbClr val="0070C0"/>
                </a:solidFill>
              </a:rPr>
              <a:t>Reader may oppose recommendations </a:t>
            </a:r>
          </a:p>
        </p:txBody>
      </p:sp>
      <p:sp>
        <p:nvSpPr>
          <p:cNvPr id="6" name="Content Placeholder 2"/>
          <p:cNvSpPr txBox="1">
            <a:spLocks/>
          </p:cNvSpPr>
          <p:nvPr/>
        </p:nvSpPr>
        <p:spPr>
          <a:xfrm>
            <a:off x="7288343" y="2883877"/>
            <a:ext cx="3188677" cy="36093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Indirect Pattern </a:t>
            </a:r>
          </a:p>
          <a:p>
            <a:pPr lvl="1"/>
            <a:r>
              <a:rPr lang="en-US" dirty="0"/>
              <a:t>Problem </a:t>
            </a:r>
          </a:p>
          <a:p>
            <a:pPr lvl="1"/>
            <a:r>
              <a:rPr lang="en-US" dirty="0"/>
              <a:t>Facts </a:t>
            </a:r>
          </a:p>
          <a:p>
            <a:pPr lvl="1"/>
            <a:r>
              <a:rPr lang="en-US" dirty="0"/>
              <a:t>Discussion</a:t>
            </a:r>
          </a:p>
          <a:p>
            <a:pPr lvl="1"/>
            <a:r>
              <a:rPr lang="en-US" dirty="0"/>
              <a:t>Recommendations </a:t>
            </a:r>
          </a:p>
        </p:txBody>
      </p:sp>
    </p:spTree>
    <p:extLst>
      <p:ext uri="{BB962C8B-B14F-4D97-AF65-F5344CB8AC3E}">
        <p14:creationId xmlns:p14="http://schemas.microsoft.com/office/powerpoint/2010/main" xmlns="" val="2454929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129" y="69275"/>
            <a:ext cx="11093228" cy="672367"/>
          </a:xfrm>
        </p:spPr>
        <p:txBody>
          <a:bodyPr>
            <a:normAutofit fontScale="90000"/>
          </a:bodyPr>
          <a:lstStyle/>
          <a:p>
            <a:r>
              <a:rPr lang="en-GB" b="1" dirty="0"/>
              <a:t>Guidelines for Developing Informal Reports</a:t>
            </a:r>
            <a:endParaRPr lang="en-US" b="1" dirty="0"/>
          </a:p>
        </p:txBody>
      </p:sp>
      <p:sp>
        <p:nvSpPr>
          <p:cNvPr id="3" name="Content Placeholder 2"/>
          <p:cNvSpPr>
            <a:spLocks noGrp="1"/>
          </p:cNvSpPr>
          <p:nvPr>
            <p:ph idx="1"/>
          </p:nvPr>
        </p:nvSpPr>
        <p:spPr>
          <a:xfrm>
            <a:off x="-1" y="896816"/>
            <a:ext cx="7455877" cy="5767754"/>
          </a:xfrm>
        </p:spPr>
        <p:txBody>
          <a:bodyPr>
            <a:noAutofit/>
          </a:bodyPr>
          <a:lstStyle/>
          <a:p>
            <a:pPr lvl="1">
              <a:lnSpc>
                <a:spcPct val="100000"/>
              </a:lnSpc>
              <a:spcBef>
                <a:spcPts val="0"/>
              </a:spcBef>
            </a:pPr>
            <a:r>
              <a:rPr lang="en-GB" sz="2800" dirty="0"/>
              <a:t>Determine problem and purpose. </a:t>
            </a:r>
          </a:p>
          <a:p>
            <a:pPr lvl="1">
              <a:lnSpc>
                <a:spcPct val="100000"/>
              </a:lnSpc>
              <a:spcBef>
                <a:spcPts val="0"/>
              </a:spcBef>
            </a:pPr>
            <a:r>
              <a:rPr lang="en-GB" sz="2800" dirty="0"/>
              <a:t>Gather data.</a:t>
            </a:r>
          </a:p>
          <a:p>
            <a:pPr lvl="1">
              <a:lnSpc>
                <a:spcPct val="100000"/>
              </a:lnSpc>
              <a:spcBef>
                <a:spcPts val="0"/>
              </a:spcBef>
            </a:pPr>
            <a:r>
              <a:rPr lang="en-GB" sz="2800" dirty="0"/>
              <a:t>Organize data. </a:t>
            </a:r>
          </a:p>
          <a:p>
            <a:pPr lvl="1">
              <a:lnSpc>
                <a:spcPct val="100000"/>
              </a:lnSpc>
              <a:spcBef>
                <a:spcPts val="0"/>
              </a:spcBef>
            </a:pPr>
            <a:r>
              <a:rPr lang="en-GB" sz="2800" dirty="0"/>
              <a:t> Write first draft. </a:t>
            </a:r>
          </a:p>
          <a:p>
            <a:pPr lvl="1">
              <a:lnSpc>
                <a:spcPct val="100000"/>
              </a:lnSpc>
              <a:spcBef>
                <a:spcPts val="0"/>
              </a:spcBef>
            </a:pPr>
            <a:r>
              <a:rPr lang="en-GB" sz="2800" dirty="0"/>
              <a:t> Edit and revise.</a:t>
            </a:r>
          </a:p>
          <a:p>
            <a:pPr>
              <a:lnSpc>
                <a:spcPct val="100000"/>
              </a:lnSpc>
              <a:spcBef>
                <a:spcPts val="0"/>
              </a:spcBef>
            </a:pPr>
            <a:r>
              <a:rPr lang="en-GB" b="1" dirty="0"/>
              <a:t>Where to Gather Data for Reports </a:t>
            </a:r>
          </a:p>
          <a:p>
            <a:pPr lvl="1">
              <a:lnSpc>
                <a:spcPct val="100000"/>
              </a:lnSpc>
              <a:spcBef>
                <a:spcPts val="0"/>
              </a:spcBef>
            </a:pPr>
            <a:r>
              <a:rPr lang="en-GB" sz="2800" dirty="0"/>
              <a:t>Look in records. </a:t>
            </a:r>
          </a:p>
          <a:p>
            <a:pPr lvl="1">
              <a:lnSpc>
                <a:spcPct val="100000"/>
              </a:lnSpc>
              <a:spcBef>
                <a:spcPts val="0"/>
              </a:spcBef>
            </a:pPr>
            <a:r>
              <a:rPr lang="en-GB" sz="2800" dirty="0"/>
              <a:t> Make personal observations. </a:t>
            </a:r>
          </a:p>
          <a:p>
            <a:pPr lvl="1">
              <a:lnSpc>
                <a:spcPct val="100000"/>
              </a:lnSpc>
              <a:spcBef>
                <a:spcPts val="0"/>
              </a:spcBef>
            </a:pPr>
            <a:r>
              <a:rPr lang="en-GB" sz="2800" dirty="0"/>
              <a:t> Use surveys, questionnaires, </a:t>
            </a:r>
          </a:p>
          <a:p>
            <a:pPr lvl="1">
              <a:lnSpc>
                <a:spcPct val="100000"/>
              </a:lnSpc>
              <a:spcBef>
                <a:spcPts val="0"/>
              </a:spcBef>
            </a:pPr>
            <a:r>
              <a:rPr lang="en-GB" sz="2800" dirty="0"/>
              <a:t>Conduct interviews. </a:t>
            </a:r>
          </a:p>
          <a:p>
            <a:pPr lvl="1">
              <a:lnSpc>
                <a:spcPct val="100000"/>
              </a:lnSpc>
              <a:spcBef>
                <a:spcPts val="0"/>
              </a:spcBef>
            </a:pPr>
            <a:r>
              <a:rPr lang="en-GB" sz="2800" dirty="0"/>
              <a:t> Search printed material such as books, newspapers, and periodicals</a:t>
            </a:r>
          </a:p>
          <a:p>
            <a:pPr lvl="1">
              <a:lnSpc>
                <a:spcPct val="100000"/>
              </a:lnSpc>
              <a:spcBef>
                <a:spcPts val="0"/>
              </a:spcBef>
            </a:pPr>
            <a:r>
              <a:rPr lang="en-GB" sz="2800" dirty="0"/>
              <a:t>Search databases/other electronic resources.</a:t>
            </a:r>
          </a:p>
        </p:txBody>
      </p:sp>
      <p:sp>
        <p:nvSpPr>
          <p:cNvPr id="4" name="Content Placeholder 2"/>
          <p:cNvSpPr txBox="1">
            <a:spLocks/>
          </p:cNvSpPr>
          <p:nvPr/>
        </p:nvSpPr>
        <p:spPr>
          <a:xfrm>
            <a:off x="7133492" y="800101"/>
            <a:ext cx="5058508" cy="59611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t>Being Objective in Writing Reports </a:t>
            </a:r>
            <a:endParaRPr lang="en-GB" dirty="0"/>
          </a:p>
          <a:p>
            <a:r>
              <a:rPr lang="en-GB" dirty="0"/>
              <a:t> Present both sides of an issue. </a:t>
            </a:r>
          </a:p>
          <a:p>
            <a:r>
              <a:rPr lang="en-GB" dirty="0"/>
              <a:t> Separate fact from opinion. </a:t>
            </a:r>
          </a:p>
          <a:p>
            <a:r>
              <a:rPr lang="en-GB" dirty="0"/>
              <a:t> Be sensitive and moderate in language. </a:t>
            </a:r>
          </a:p>
          <a:p>
            <a:r>
              <a:rPr lang="en-GB" dirty="0"/>
              <a:t> Cite sources carefully.</a:t>
            </a:r>
            <a:endParaRPr lang="en-US" dirty="0"/>
          </a:p>
        </p:txBody>
      </p:sp>
    </p:spTree>
    <p:extLst>
      <p:ext uri="{BB962C8B-B14F-4D97-AF65-F5344CB8AC3E}">
        <p14:creationId xmlns:p14="http://schemas.microsoft.com/office/powerpoint/2010/main" xmlns="" val="546967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2" end="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711" y="187704"/>
            <a:ext cx="10515600" cy="521979"/>
          </a:xfrm>
        </p:spPr>
        <p:txBody>
          <a:bodyPr>
            <a:normAutofit fontScale="90000"/>
          </a:bodyPr>
          <a:lstStyle/>
          <a:p>
            <a:r>
              <a:rPr lang="en-GB" b="1" dirty="0"/>
              <a:t>Informal reports</a:t>
            </a:r>
            <a:endParaRPr lang="en-US" dirty="0"/>
          </a:p>
        </p:txBody>
      </p:sp>
      <p:sp>
        <p:nvSpPr>
          <p:cNvPr id="3" name="Content Placeholder 2"/>
          <p:cNvSpPr>
            <a:spLocks noGrp="1"/>
          </p:cNvSpPr>
          <p:nvPr>
            <p:ph idx="1"/>
          </p:nvPr>
        </p:nvSpPr>
        <p:spPr>
          <a:xfrm>
            <a:off x="204716" y="818866"/>
            <a:ext cx="11840746" cy="5921147"/>
          </a:xfrm>
        </p:spPr>
        <p:txBody>
          <a:bodyPr>
            <a:normAutofit lnSpcReduction="10000"/>
          </a:bodyPr>
          <a:lstStyle/>
          <a:p>
            <a:pPr fontAlgn="base"/>
            <a:r>
              <a:rPr lang="en-GB" dirty="0"/>
              <a:t> typically includes the following sections:</a:t>
            </a:r>
          </a:p>
          <a:p>
            <a:pPr fontAlgn="base"/>
            <a:r>
              <a:rPr lang="en-GB" b="1" dirty="0"/>
              <a:t>Introduction or background</a:t>
            </a:r>
          </a:p>
          <a:p>
            <a:pPr lvl="1" fontAlgn="base"/>
            <a:r>
              <a:rPr lang="en-GB" dirty="0"/>
              <a:t>A short section introducing the reader to the “why” of the report. </a:t>
            </a:r>
          </a:p>
          <a:p>
            <a:pPr lvl="1" fontAlgn="base"/>
            <a:r>
              <a:rPr lang="en-GB" dirty="0"/>
              <a:t>may include a background, a problem statement, specific objectives.</a:t>
            </a:r>
          </a:p>
          <a:p>
            <a:pPr fontAlgn="base"/>
            <a:r>
              <a:rPr lang="en-GB" b="1" dirty="0"/>
              <a:t>Support or reasons</a:t>
            </a:r>
          </a:p>
          <a:p>
            <a:pPr lvl="1" fontAlgn="base"/>
            <a:r>
              <a:rPr lang="en-GB" dirty="0"/>
              <a:t>Includes facts, findings, and data. present a summary of main ideas from the research—it’s not simply a collection of raw data.</a:t>
            </a:r>
          </a:p>
          <a:p>
            <a:pPr lvl="1" fontAlgn="base"/>
            <a:r>
              <a:rPr lang="en-GB" dirty="0"/>
              <a:t>If more detailed data is needed, an appendix is the most likely place .</a:t>
            </a:r>
          </a:p>
          <a:p>
            <a:pPr fontAlgn="base"/>
            <a:r>
              <a:rPr lang="en-GB" b="1" dirty="0"/>
              <a:t>Conclusion or summary</a:t>
            </a:r>
          </a:p>
          <a:p>
            <a:pPr lvl="1"/>
            <a:r>
              <a:rPr lang="en-GB" dirty="0"/>
              <a:t>This short section wraps up the report and gives a quick summary of the information provided therein.</a:t>
            </a:r>
            <a:endParaRPr lang="en-US" dirty="0"/>
          </a:p>
          <a:p>
            <a:pPr fontAlgn="base"/>
            <a:r>
              <a:rPr lang="en-GB" b="1" dirty="0"/>
              <a:t>Recommendations</a:t>
            </a:r>
          </a:p>
          <a:p>
            <a:pPr lvl="1" fontAlgn="base"/>
            <a:r>
              <a:rPr lang="en-GB" dirty="0"/>
              <a:t>shows how data supports the recommendation. </a:t>
            </a:r>
          </a:p>
          <a:p>
            <a:pPr lvl="1" fontAlgn="base"/>
            <a:r>
              <a:rPr lang="en-GB" dirty="0"/>
              <a:t>the author connects the logical data items in a way that points to the recommendation.</a:t>
            </a:r>
          </a:p>
        </p:txBody>
      </p:sp>
    </p:spTree>
    <p:extLst>
      <p:ext uri="{BB962C8B-B14F-4D97-AF65-F5344CB8AC3E}">
        <p14:creationId xmlns:p14="http://schemas.microsoft.com/office/powerpoint/2010/main" xmlns="" val="4174486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64477" y="192148"/>
            <a:ext cx="4314092" cy="7808852"/>
          </a:xfrm>
          <a:prstGeom prst="rect">
            <a:avLst/>
          </a:prstGeom>
        </p:spPr>
      </p:pic>
      <p:pic>
        <p:nvPicPr>
          <p:cNvPr id="5" name="Picture 4"/>
          <p:cNvPicPr>
            <a:picLocks noChangeAspect="1"/>
          </p:cNvPicPr>
          <p:nvPr/>
        </p:nvPicPr>
        <p:blipFill>
          <a:blip r:embed="rId4"/>
          <a:stretch>
            <a:fillRect/>
          </a:stretch>
        </p:blipFill>
        <p:spPr>
          <a:xfrm>
            <a:off x="4378569" y="0"/>
            <a:ext cx="7965831" cy="8001000"/>
          </a:xfrm>
          <a:prstGeom prst="rect">
            <a:avLst/>
          </a:prstGeom>
        </p:spPr>
      </p:pic>
    </p:spTree>
    <p:extLst>
      <p:ext uri="{BB962C8B-B14F-4D97-AF65-F5344CB8AC3E}">
        <p14:creationId xmlns:p14="http://schemas.microsoft.com/office/powerpoint/2010/main" xmlns="" val="29639031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710516"/>
          </a:xfrm>
        </p:spPr>
        <p:txBody>
          <a:bodyPr>
            <a:noAutofit/>
          </a:bodyPr>
          <a:lstStyle/>
          <a:p>
            <a:pPr>
              <a:lnSpc>
                <a:spcPct val="120000"/>
              </a:lnSpc>
              <a:spcBef>
                <a:spcPts val="0"/>
              </a:spcBef>
            </a:pPr>
            <a:r>
              <a:rPr lang="en-GB" sz="2000" dirty="0"/>
              <a:t>Sophia noticed that the customer check-out lines at her store have become much longer than they used to be on Sundays. Some disgruntled customers have asked why there are so few checkers in the morning on a weekend. Sophia asks her morning manager, Vania, to track the number of customers at each checker stand for the next 30 days and compare it to last year’s numbers. Vania collects the checker stand data and starts her outline for the short report.</a:t>
            </a:r>
          </a:p>
          <a:p>
            <a:pPr>
              <a:lnSpc>
                <a:spcPct val="120000"/>
              </a:lnSpc>
              <a:spcBef>
                <a:spcPts val="0"/>
              </a:spcBef>
            </a:pPr>
            <a:r>
              <a:rPr lang="en-GB" sz="2000" dirty="0"/>
              <a:t>Which major sections should her report include? </a:t>
            </a:r>
          </a:p>
          <a:p>
            <a:pPr marL="914400" lvl="1" indent="-457200">
              <a:lnSpc>
                <a:spcPct val="120000"/>
              </a:lnSpc>
              <a:spcBef>
                <a:spcPts val="0"/>
              </a:spcBef>
              <a:buFont typeface="+mj-lt"/>
              <a:buAutoNum type="alphaLcPeriod"/>
            </a:pPr>
            <a:r>
              <a:rPr lang="en-GB" sz="2000" dirty="0"/>
              <a:t>opening, body, close</a:t>
            </a:r>
          </a:p>
          <a:p>
            <a:pPr marL="914400" lvl="1" indent="-457200">
              <a:lnSpc>
                <a:spcPct val="120000"/>
              </a:lnSpc>
              <a:spcBef>
                <a:spcPts val="0"/>
              </a:spcBef>
              <a:buFont typeface="+mj-lt"/>
              <a:buAutoNum type="alphaLcPeriod"/>
            </a:pPr>
            <a:r>
              <a:rPr lang="en-GB" sz="2000" dirty="0"/>
              <a:t>introduction, support, summary</a:t>
            </a:r>
          </a:p>
          <a:p>
            <a:pPr marL="914400" lvl="1" indent="-457200">
              <a:lnSpc>
                <a:spcPct val="120000"/>
              </a:lnSpc>
              <a:spcBef>
                <a:spcPts val="0"/>
              </a:spcBef>
              <a:buFont typeface="+mj-lt"/>
              <a:buAutoNum type="alphaLcPeriod"/>
            </a:pPr>
            <a:r>
              <a:rPr lang="en-GB" sz="2000" dirty="0"/>
              <a:t>introduction, support, recommendations, summary</a:t>
            </a:r>
          </a:p>
          <a:p>
            <a:pPr>
              <a:lnSpc>
                <a:spcPct val="120000"/>
              </a:lnSpc>
              <a:spcBef>
                <a:spcPts val="0"/>
              </a:spcBef>
            </a:pPr>
            <a:r>
              <a:rPr lang="en-GB" sz="2000" dirty="0"/>
              <a:t>Chris’s boss, Yasmin, wants to consider changing the work schedule from 40 hours over five days a week to 40 hours over four days a week. She wants to know if this will cause any employee dissatisfaction or increase the cost of overtime. Yasmin tells Chris that other organizations are making this change, and she expects that Chris’s research will find that this change makes sense for increased productivity. Chris expects to write an informal analytical report that Yasmin can use to support her decision to make this change. If Chris finds evidence to support this change, which organizational format makes the most sense for his report?</a:t>
            </a:r>
          </a:p>
          <a:p>
            <a:pPr marL="457200" indent="-457200">
              <a:lnSpc>
                <a:spcPct val="120000"/>
              </a:lnSpc>
              <a:spcBef>
                <a:spcPts val="0"/>
              </a:spcBef>
              <a:buFont typeface="+mj-lt"/>
              <a:buAutoNum type="alphaLcPeriod"/>
            </a:pPr>
            <a:r>
              <a:rPr lang="en-GB" sz="2000" dirty="0"/>
              <a:t>introduction, recommendation, conclusion</a:t>
            </a:r>
          </a:p>
          <a:p>
            <a:pPr marL="457200" indent="-457200">
              <a:lnSpc>
                <a:spcPct val="120000"/>
              </a:lnSpc>
              <a:spcBef>
                <a:spcPts val="0"/>
              </a:spcBef>
              <a:buFont typeface="+mj-lt"/>
              <a:buAutoNum type="alphaLcPeriod"/>
            </a:pPr>
            <a:r>
              <a:rPr lang="en-GB" sz="2000" dirty="0"/>
              <a:t>introduction, recommendation, support/reasons, conclusion</a:t>
            </a:r>
          </a:p>
          <a:p>
            <a:pPr marL="457200" indent="-457200">
              <a:lnSpc>
                <a:spcPct val="120000"/>
              </a:lnSpc>
              <a:spcBef>
                <a:spcPts val="0"/>
              </a:spcBef>
              <a:buFont typeface="+mj-lt"/>
              <a:buAutoNum type="alphaLcPeriod"/>
            </a:pPr>
            <a:r>
              <a:rPr lang="en-GB" sz="2000" dirty="0"/>
              <a:t>introduction, support/reasons, recommendation, conclusion</a:t>
            </a:r>
          </a:p>
          <a:p>
            <a:pPr marL="914400" lvl="1" indent="-457200">
              <a:lnSpc>
                <a:spcPct val="120000"/>
              </a:lnSpc>
              <a:spcBef>
                <a:spcPts val="0"/>
              </a:spcBef>
              <a:buFont typeface="+mj-lt"/>
              <a:buAutoNum type="alphaLcPeriod"/>
            </a:pPr>
            <a:endParaRPr lang="en-GB" sz="2000" dirty="0"/>
          </a:p>
        </p:txBody>
      </p:sp>
    </p:spTree>
    <p:extLst>
      <p:ext uri="{BB962C8B-B14F-4D97-AF65-F5344CB8AC3E}">
        <p14:creationId xmlns:p14="http://schemas.microsoft.com/office/powerpoint/2010/main" xmlns="" val="2667596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4"/>
          <p:cNvGraphicFramePr>
            <a:graphicFrameLocks noGrp="1"/>
          </p:cNvGraphicFramePr>
          <p:nvPr>
            <p:ph sz="half" idx="1"/>
            <p:extLst>
              <p:ext uri="{D42A27DB-BD31-4B8C-83A1-F6EECF244321}">
                <p14:modId xmlns:p14="http://schemas.microsoft.com/office/powerpoint/2010/main" xmlns="" val="2753117503"/>
              </p:ext>
            </p:extLst>
          </p:nvPr>
        </p:nvGraphicFramePr>
        <p:xfrm>
          <a:off x="0" y="0"/>
          <a:ext cx="12192000" cy="6858000"/>
        </p:xfrm>
        <a:graphic>
          <a:graphicData uri="http://schemas.openxmlformats.org/drawingml/2006/table">
            <a:tbl>
              <a:tblPr/>
              <a:tblGrid>
                <a:gridCol w="6096000">
                  <a:extLst>
                    <a:ext uri="{9D8B030D-6E8A-4147-A177-3AD203B41FA5}">
                      <a16:colId xmlns:a16="http://schemas.microsoft.com/office/drawing/2014/main" xmlns="" val="20000"/>
                    </a:ext>
                  </a:extLst>
                </a:gridCol>
                <a:gridCol w="6096000">
                  <a:extLst>
                    <a:ext uri="{9D8B030D-6E8A-4147-A177-3AD203B41FA5}">
                      <a16:colId xmlns:a16="http://schemas.microsoft.com/office/drawing/2014/main" xmlns="" val="20001"/>
                    </a:ext>
                  </a:extLst>
                </a:gridCol>
              </a:tblGrid>
              <a:tr h="551589">
                <a:tc>
                  <a:txBody>
                    <a:bodyPr/>
                    <a:lstStyle/>
                    <a:p>
                      <a:pPr algn="l" fontAlgn="ctr"/>
                      <a:r>
                        <a:rPr lang="en-US" sz="2800" dirty="0">
                          <a:effectLst/>
                          <a:latin typeface="proxima-nova"/>
                        </a:rPr>
                        <a:t>No Headings</a:t>
                      </a:r>
                    </a:p>
                  </a:txBody>
                  <a:tcPr marL="69990" marR="69990" marT="52492" marB="52492" anchor="ctr">
                    <a:lnL>
                      <a:noFill/>
                    </a:lnL>
                    <a:lnR>
                      <a:noFill/>
                    </a:lnR>
                    <a:lnT>
                      <a:noFill/>
                    </a:lnT>
                    <a:lnB>
                      <a:noFill/>
                    </a:lnB>
                    <a:solidFill>
                      <a:srgbClr val="F1F1F1"/>
                    </a:solidFill>
                  </a:tcPr>
                </a:tc>
                <a:tc>
                  <a:txBody>
                    <a:bodyPr/>
                    <a:lstStyle/>
                    <a:p>
                      <a:pPr algn="l" fontAlgn="ctr"/>
                      <a:r>
                        <a:rPr lang="en-US" sz="2800">
                          <a:effectLst/>
                          <a:latin typeface="proxima-nova"/>
                        </a:rPr>
                        <a:t>Using Headings</a:t>
                      </a:r>
                    </a:p>
                  </a:txBody>
                  <a:tcPr marL="69990" marR="69990" marT="52492" marB="52492" anchor="ctr">
                    <a:lnL>
                      <a:noFill/>
                    </a:lnL>
                    <a:lnR>
                      <a:noFill/>
                    </a:lnR>
                    <a:lnT>
                      <a:noFill/>
                    </a:lnT>
                    <a:lnB>
                      <a:noFill/>
                    </a:lnB>
                    <a:solidFill>
                      <a:srgbClr val="F1F1F1"/>
                    </a:solidFill>
                  </a:tcPr>
                </a:tc>
                <a:extLst>
                  <a:ext uri="{0D108BD9-81ED-4DB2-BD59-A6C34878D82A}">
                    <a16:rowId xmlns:a16="http://schemas.microsoft.com/office/drawing/2014/main" xmlns="" val="10000"/>
                  </a:ext>
                </a:extLst>
              </a:tr>
              <a:tr h="6306411">
                <a:tc>
                  <a:txBody>
                    <a:bodyPr/>
                    <a:lstStyle/>
                    <a:p>
                      <a:pPr algn="l" fontAlgn="base"/>
                      <a:r>
                        <a:rPr lang="en-GB" sz="2800" dirty="0">
                          <a:effectLst/>
                          <a:latin typeface="proxima-nova"/>
                        </a:rPr>
                        <a:t> </a:t>
                      </a:r>
                      <a:endParaRPr lang="en-GB" sz="2800" b="0" dirty="0">
                        <a:solidFill>
                          <a:srgbClr val="373D3F"/>
                        </a:solidFill>
                        <a:effectLst/>
                        <a:latin typeface="proxima-nova"/>
                      </a:endParaRPr>
                    </a:p>
                    <a:p>
                      <a:pPr algn="l" fontAlgn="base"/>
                      <a:r>
                        <a:rPr lang="en-GB" sz="2800" b="0" dirty="0">
                          <a:solidFill>
                            <a:srgbClr val="373D3F"/>
                          </a:solidFill>
                          <a:effectLst/>
                          <a:latin typeface="proxima-nova"/>
                        </a:rPr>
                        <a:t>General Store is opening a new location in Q4 of this upcoming year. There are three potential locations for this new store.</a:t>
                      </a:r>
                    </a:p>
                    <a:p>
                      <a:pPr algn="l" fontAlgn="base"/>
                      <a:r>
                        <a:rPr lang="en-GB" sz="2800" b="0" dirty="0">
                          <a:solidFill>
                            <a:srgbClr val="373D3F"/>
                          </a:solidFill>
                          <a:effectLst/>
                          <a:latin typeface="proxima-nova"/>
                        </a:rPr>
                        <a:t>In my research, I found that location one is in a poorly trafficked area, but is more affordable. Location two is in a highly trafficked area, but is out of the current budget. Location three is just right.</a:t>
                      </a:r>
                    </a:p>
                    <a:p>
                      <a:pPr algn="l" fontAlgn="base"/>
                      <a:r>
                        <a:rPr lang="en-GB" sz="2800" b="0" dirty="0">
                          <a:solidFill>
                            <a:srgbClr val="373D3F"/>
                          </a:solidFill>
                          <a:effectLst/>
                          <a:latin typeface="proxima-nova"/>
                        </a:rPr>
                        <a:t>After this research, I can conclude that General Store should open its new store at location three.</a:t>
                      </a:r>
                    </a:p>
                  </a:txBody>
                  <a:tcPr marL="69990" marR="69990" marT="52492" marB="52492">
                    <a:lnL>
                      <a:noFill/>
                    </a:lnL>
                    <a:lnR>
                      <a:noFill/>
                    </a:lnR>
                    <a:lnT>
                      <a:noFill/>
                    </a:lnT>
                    <a:lnB>
                      <a:noFill/>
                    </a:lnB>
                    <a:solidFill>
                      <a:srgbClr val="FFFFFF"/>
                    </a:solidFill>
                  </a:tcPr>
                </a:tc>
                <a:tc>
                  <a:txBody>
                    <a:bodyPr/>
                    <a:lstStyle/>
                    <a:p>
                      <a:pPr algn="l" fontAlgn="base"/>
                      <a:r>
                        <a:rPr lang="en-GB" sz="2800" b="1" i="0" dirty="0">
                          <a:solidFill>
                            <a:srgbClr val="373D3F"/>
                          </a:solidFill>
                          <a:effectLst/>
                          <a:latin typeface="proxima-nova"/>
                        </a:rPr>
                        <a:t>Background</a:t>
                      </a:r>
                    </a:p>
                    <a:p>
                      <a:pPr algn="l" fontAlgn="base"/>
                      <a:r>
                        <a:rPr lang="en-GB" sz="2800" b="0" dirty="0">
                          <a:solidFill>
                            <a:srgbClr val="373D3F"/>
                          </a:solidFill>
                          <a:effectLst/>
                          <a:latin typeface="proxima-nova"/>
                        </a:rPr>
                        <a:t>General Store is opening a new location in Q4 of this upcoming year. There are three potential locations for this new store.</a:t>
                      </a:r>
                    </a:p>
                    <a:p>
                      <a:pPr algn="l" fontAlgn="base"/>
                      <a:r>
                        <a:rPr lang="en-GB" sz="2800" b="1" i="0" dirty="0">
                          <a:solidFill>
                            <a:srgbClr val="373D3F"/>
                          </a:solidFill>
                          <a:effectLst/>
                          <a:latin typeface="proxima-nova"/>
                        </a:rPr>
                        <a:t>Findings</a:t>
                      </a:r>
                    </a:p>
                    <a:p>
                      <a:pPr algn="l" fontAlgn="base"/>
                      <a:r>
                        <a:rPr lang="en-GB" sz="2800" b="0" dirty="0">
                          <a:solidFill>
                            <a:srgbClr val="373D3F"/>
                          </a:solidFill>
                          <a:effectLst/>
                          <a:latin typeface="proxima-nova"/>
                        </a:rPr>
                        <a:t>Location one is in a poorly trafficked area, but is more affordable. Location two is in a highly trafficked area, but is out of the current budget. Location three is just right.</a:t>
                      </a:r>
                    </a:p>
                    <a:p>
                      <a:pPr algn="l" fontAlgn="base"/>
                      <a:r>
                        <a:rPr lang="en-GB" sz="2800" b="1" i="0" dirty="0">
                          <a:solidFill>
                            <a:srgbClr val="373D3F"/>
                          </a:solidFill>
                          <a:effectLst/>
                          <a:latin typeface="proxima-nova"/>
                        </a:rPr>
                        <a:t>Recommendation</a:t>
                      </a:r>
                    </a:p>
                    <a:p>
                      <a:pPr algn="l" fontAlgn="base"/>
                      <a:r>
                        <a:rPr lang="en-GB" sz="2800" b="0" dirty="0">
                          <a:solidFill>
                            <a:srgbClr val="373D3F"/>
                          </a:solidFill>
                          <a:effectLst/>
                          <a:latin typeface="proxima-nova"/>
                        </a:rPr>
                        <a:t>General Store should open its new store at location three.</a:t>
                      </a:r>
                    </a:p>
                  </a:txBody>
                  <a:tcPr marL="69990" marR="69990" marT="52492" marB="52492">
                    <a:lnL>
                      <a:noFill/>
                    </a:lnL>
                    <a:lnR>
                      <a:noFill/>
                    </a:lnR>
                    <a:lnT>
                      <a:noFill/>
                    </a:lnT>
                    <a:lnB>
                      <a:noFill/>
                    </a:lnB>
                    <a:solidFill>
                      <a:srgbClr val="FFFFFF"/>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xmlns="" val="15088355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TotalTime>
  <Words>1166</Words>
  <Application>Microsoft Office PowerPoint</Application>
  <PresentationFormat>Custom</PresentationFormat>
  <Paragraphs>157</Paragraphs>
  <Slides>13</Slides>
  <Notes>6</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Informal Reports </vt:lpstr>
      <vt:lpstr>Understanding Basics of Report</vt:lpstr>
      <vt:lpstr>Patterns</vt:lpstr>
      <vt:lpstr>Reader Response Determines Structure </vt:lpstr>
      <vt:lpstr>Guidelines for Developing Informal Reports</vt:lpstr>
      <vt:lpstr>Informal reports</vt:lpstr>
      <vt:lpstr>Slide 7</vt:lpstr>
      <vt:lpstr>Slide 8</vt:lpstr>
      <vt:lpstr>Slide 9</vt:lpstr>
      <vt:lpstr>Formatting Instructions:  Informal Information =Analytical Report</vt:lpstr>
      <vt:lpstr>Formatting Instructions:  Informal Information or Analytical Report</vt:lpstr>
      <vt:lpstr>Report Presentations</vt:lpstr>
      <vt:lpstr>Slide 13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Zahida Mansoor</dc:creator>
  <cp:lastModifiedBy>Razam Sahib</cp:lastModifiedBy>
  <cp:revision>24</cp:revision>
  <dcterms:created xsi:type="dcterms:W3CDTF">2024-03-30T11:44:34Z</dcterms:created>
  <dcterms:modified xsi:type="dcterms:W3CDTF">2024-03-31T08:52:14Z</dcterms:modified>
</cp:coreProperties>
</file>