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C184B46-4FA1-43CB-A289-1321F6FE0C68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48DB776-37B2-4EF4-B198-118777E5E7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4B46-4FA1-43CB-A289-1321F6FE0C68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B776-37B2-4EF4-B198-118777E5E7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4B46-4FA1-43CB-A289-1321F6FE0C68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B776-37B2-4EF4-B198-118777E5E7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4B46-4FA1-43CB-A289-1321F6FE0C68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B776-37B2-4EF4-B198-118777E5E7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4B46-4FA1-43CB-A289-1321F6FE0C68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B776-37B2-4EF4-B198-118777E5E7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4B46-4FA1-43CB-A289-1321F6FE0C68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B776-37B2-4EF4-B198-118777E5E7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C184B46-4FA1-43CB-A289-1321F6FE0C68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48DB776-37B2-4EF4-B198-118777E5E7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C184B46-4FA1-43CB-A289-1321F6FE0C68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48DB776-37B2-4EF4-B198-118777E5E7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4B46-4FA1-43CB-A289-1321F6FE0C68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B776-37B2-4EF4-B198-118777E5E7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4B46-4FA1-43CB-A289-1321F6FE0C68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B776-37B2-4EF4-B198-118777E5E7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4B46-4FA1-43CB-A289-1321F6FE0C68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B776-37B2-4EF4-B198-118777E5E7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C184B46-4FA1-43CB-A289-1321F6FE0C68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48DB776-37B2-4EF4-B198-118777E5E7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Personal Academic Writing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r>
              <a:rPr lang="en-US" i="1" dirty="0"/>
              <a:t>A </a:t>
            </a:r>
            <a:r>
              <a:rPr lang="en-US" i="1" dirty="0" smtClean="0"/>
              <a:t>college/university </a:t>
            </a:r>
            <a:r>
              <a:rPr lang="en-US" i="1" dirty="0"/>
              <a:t>application essay, although for an audience you don’t know, must be </a:t>
            </a:r>
            <a:r>
              <a:rPr lang="en-US" i="1" dirty="0" smtClean="0"/>
              <a:t>personal to </a:t>
            </a:r>
            <a:r>
              <a:rPr lang="en-US" i="1" dirty="0"/>
              <a:t>succeed.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315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  </a:t>
            </a:r>
            <a:r>
              <a:rPr lang="en-US" dirty="0">
                <a:latin typeface="Cambria" pitchFamily="18" charset="0"/>
              </a:rPr>
              <a:t>“Swimmers up, take your mark, BANG (the Gun Shot).” Splash! I am in the water now and my heart is racing. One lap completed; nineteen more to go. Boy, nineteen laps. Four hundred fifty yards. I have to think about something. Sometimes I sing fifties’ songs; or if I am especially hungry I’ll think about a yummy hamburger with everything on it. No, wait, I need to concentrate on my stroke and breathing. Is the girl in the lane next to me gaining? Faster, faster! Good, lap nine. I can hear people screaming; they’re counting on me. I have to do well. I’ve spoken in front of hundreds of my peers in school assemblies, talked to the entire teaching staff, and led cheers before an audience of thousands. I shouldn’t be nervous having a friendly swim competition with five other girls with fewer than 200 people watching, but I am. This type of stress to win goes way beyond the amount of practice time one puts in . . . It has to do with a toughness—not physical, but mental. I am one of the few people the coaches do not have to beg to swim the 500. This is not because I am an exceptional swimmer (my times are just above average in our league). It is because I have the mental toughness to take things to the very end. . . .</a:t>
            </a:r>
          </a:p>
          <a:p>
            <a:pPr>
              <a:buNone/>
            </a:pPr>
            <a:r>
              <a:rPr lang="en-US" dirty="0"/>
              <a:t>                                                                                           Anna Strasburg</a:t>
            </a:r>
          </a:p>
          <a:p>
            <a:pPr>
              <a:buNone/>
            </a:pPr>
            <a:r>
              <a:rPr lang="en-US" dirty="0"/>
              <a:t>                                  Quartz Hill High School, Quartz Hill, California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" pitchFamily="18" charset="0"/>
              </a:rPr>
              <a:t>Emphasize Your </a:t>
            </a:r>
            <a:r>
              <a:rPr lang="en-US" b="1" dirty="0" smtClean="0">
                <a:latin typeface="Cambria" pitchFamily="18" charset="0"/>
              </a:rPr>
              <a:t>Individuality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latin typeface="Cambria" pitchFamily="18" charset="0"/>
            </a:endParaRPr>
          </a:p>
          <a:p>
            <a:r>
              <a:rPr lang="en-US" sz="2600" dirty="0">
                <a:latin typeface="Cambria" pitchFamily="18" charset="0"/>
              </a:rPr>
              <a:t>Some </a:t>
            </a:r>
            <a:r>
              <a:rPr lang="en-US" sz="2600" dirty="0" smtClean="0">
                <a:latin typeface="Cambria" pitchFamily="18" charset="0"/>
              </a:rPr>
              <a:t>colleges/universities </a:t>
            </a:r>
            <a:r>
              <a:rPr lang="en-US" sz="2600" dirty="0">
                <a:latin typeface="Cambria" pitchFamily="18" charset="0"/>
              </a:rPr>
              <a:t>will allow you to answer at length one question from a list of specific questions. Others will simply ask you to “tell us a little about yourself.” Either way, the point is to get you to express something about your individuality.</a:t>
            </a:r>
          </a:p>
          <a:p>
            <a:endParaRPr lang="en-US" sz="2600" dirty="0">
              <a:latin typeface="Cambria" pitchFamily="18" charset="0"/>
            </a:endParaRPr>
          </a:p>
          <a:p>
            <a:r>
              <a:rPr lang="en-US" sz="2600" dirty="0">
                <a:latin typeface="Cambria" pitchFamily="18" charset="0"/>
              </a:rPr>
              <a:t>Take a look at your topic—yourself—from different angles. How would a friend describe you? How has your family influenced you? Probe your feelings about events or accomplishments in your life.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itchFamily="18" charset="0"/>
                <a:cs typeface="Calibri" pitchFamily="34" charset="0"/>
              </a:rPr>
              <a:t>Structure</a:t>
            </a:r>
          </a:p>
          <a:p>
            <a:pPr algn="ctr"/>
            <a:endParaRPr lang="en-US" sz="2800" b="1" dirty="0">
              <a:latin typeface="Cambria" pitchFamily="18" charset="0"/>
              <a:cs typeface="Calibri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ambria" pitchFamily="18" charset="0"/>
                <a:cs typeface="Calibri" pitchFamily="34" charset="0"/>
              </a:rPr>
              <a:t>Introduce yourself (an interesting event , thought)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ambria" pitchFamily="18" charset="0"/>
                <a:cs typeface="Calibri" pitchFamily="34" charset="0"/>
              </a:rPr>
              <a:t>Academic details and achievement so far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ambria" pitchFamily="18" charset="0"/>
                <a:cs typeface="Calibri" pitchFamily="34" charset="0"/>
              </a:rPr>
              <a:t>Accomplishments both personal and academic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ambria" pitchFamily="18" charset="0"/>
                <a:cs typeface="Calibri" pitchFamily="34" charset="0"/>
              </a:rPr>
              <a:t>Reasons as to why you chose this field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ambria" pitchFamily="18" charset="0"/>
                <a:cs typeface="Calibri" pitchFamily="34" charset="0"/>
              </a:rPr>
              <a:t>Your contribution to society/university</a:t>
            </a:r>
          </a:p>
          <a:p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Basically you have to persuade them that YOU are the right candidate and should DESERVE a spot/place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279136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mbria" pitchFamily="18" charset="0"/>
              </a:rPr>
              <a:t>Write a Short Essay</a:t>
            </a:r>
          </a:p>
          <a:p>
            <a:pPr>
              <a:buNone/>
            </a:pPr>
            <a:r>
              <a:rPr lang="en-US" sz="2000" dirty="0">
                <a:latin typeface="Cambria" pitchFamily="18" charset="0"/>
              </a:rPr>
              <a:t>     Write a short </a:t>
            </a:r>
            <a:r>
              <a:rPr lang="en-US" sz="2000" dirty="0" smtClean="0">
                <a:latin typeface="Cambria" pitchFamily="18" charset="0"/>
              </a:rPr>
              <a:t>college/university </a:t>
            </a:r>
            <a:r>
              <a:rPr lang="en-US" sz="2000" dirty="0">
                <a:latin typeface="Cambria" pitchFamily="18" charset="0"/>
              </a:rPr>
              <a:t>application essay that reveals something about yourself. Focus on one event or experience that was particularly meaningful. You might describe how a part-time job changed you, how you overcame a handicap or obstacle to achieve something, or how a family member influenced you</a:t>
            </a:r>
            <a:r>
              <a:rPr lang="en-US" sz="2000" dirty="0" smtClean="0">
                <a:latin typeface="Cambria" pitchFamily="18" charset="0"/>
              </a:rPr>
              <a:t>.</a:t>
            </a:r>
            <a:endParaRPr lang="en-US" sz="2000" b="1" dirty="0">
              <a:latin typeface="Cambria" pitchFamily="18" charset="0"/>
            </a:endParaRPr>
          </a:p>
          <a:p>
            <a:r>
              <a:rPr lang="en-US" sz="2000" b="1" dirty="0">
                <a:latin typeface="Cambria" pitchFamily="18" charset="0"/>
              </a:rPr>
              <a:t>PURPOSE </a:t>
            </a:r>
            <a:r>
              <a:rPr lang="en-US" sz="2000" b="1" dirty="0" smtClean="0">
                <a:latin typeface="Cambria" pitchFamily="18" charset="0"/>
              </a:rPr>
              <a:t>: </a:t>
            </a:r>
            <a:r>
              <a:rPr lang="en-US" sz="2000" dirty="0" smtClean="0">
                <a:latin typeface="Cambria" pitchFamily="18" charset="0"/>
              </a:rPr>
              <a:t>To </a:t>
            </a:r>
            <a:r>
              <a:rPr lang="en-US" sz="2000" dirty="0">
                <a:latin typeface="Cambria" pitchFamily="18" charset="0"/>
              </a:rPr>
              <a:t>present yourself as a strong candidate to a </a:t>
            </a:r>
            <a:r>
              <a:rPr lang="en-US" sz="2000" dirty="0" smtClean="0">
                <a:latin typeface="Cambria" pitchFamily="18" charset="0"/>
              </a:rPr>
              <a:t>college/University </a:t>
            </a:r>
            <a:r>
              <a:rPr lang="en-US" sz="2000" dirty="0">
                <a:latin typeface="Cambria" pitchFamily="18" charset="0"/>
              </a:rPr>
              <a:t>admissions </a:t>
            </a:r>
            <a:r>
              <a:rPr lang="en-US" sz="2000" dirty="0" smtClean="0">
                <a:latin typeface="Cambria" pitchFamily="18" charset="0"/>
              </a:rPr>
              <a:t>committee</a:t>
            </a:r>
          </a:p>
          <a:p>
            <a:r>
              <a:rPr lang="en-US" sz="2000" b="1" dirty="0" smtClean="0">
                <a:latin typeface="Cambria" pitchFamily="18" charset="0"/>
              </a:rPr>
              <a:t>AUDIENCE: </a:t>
            </a:r>
            <a:r>
              <a:rPr lang="en-US" sz="2000" dirty="0" smtClean="0">
                <a:latin typeface="Cambria" pitchFamily="18" charset="0"/>
              </a:rPr>
              <a:t>College/university </a:t>
            </a:r>
            <a:r>
              <a:rPr lang="en-US" sz="2000" dirty="0">
                <a:latin typeface="Cambria" pitchFamily="18" charset="0"/>
              </a:rPr>
              <a:t>admissions </a:t>
            </a:r>
            <a:r>
              <a:rPr lang="en-US" sz="2000" dirty="0" smtClean="0">
                <a:latin typeface="Cambria" pitchFamily="18" charset="0"/>
              </a:rPr>
              <a:t>personnel</a:t>
            </a:r>
          </a:p>
          <a:p>
            <a:r>
              <a:rPr lang="en-US" sz="2000" b="1" dirty="0" smtClean="0">
                <a:latin typeface="Cambria" pitchFamily="18" charset="0"/>
              </a:rPr>
              <a:t>LENGTH: </a:t>
            </a:r>
            <a:r>
              <a:rPr lang="en-US" sz="2000" dirty="0" smtClean="0">
                <a:latin typeface="Cambria" pitchFamily="18" charset="0"/>
              </a:rPr>
              <a:t>3–4 paragraphs</a:t>
            </a:r>
          </a:p>
          <a:p>
            <a:r>
              <a:rPr lang="en-US" sz="2000" b="1" dirty="0" smtClean="0">
                <a:latin typeface="Cambria" pitchFamily="18" charset="0"/>
              </a:rPr>
              <a:t>WRITING RUBRICS: </a:t>
            </a:r>
            <a:r>
              <a:rPr lang="en-US" sz="2000" dirty="0" smtClean="0">
                <a:latin typeface="Cambria" pitchFamily="18" charset="0"/>
              </a:rPr>
              <a:t>To </a:t>
            </a:r>
            <a:r>
              <a:rPr lang="en-US" sz="2000" dirty="0">
                <a:latin typeface="Cambria" pitchFamily="18" charset="0"/>
              </a:rPr>
              <a:t>write an effective </a:t>
            </a:r>
            <a:r>
              <a:rPr lang="en-US" sz="2000" dirty="0" smtClean="0">
                <a:latin typeface="Cambria" pitchFamily="18" charset="0"/>
              </a:rPr>
              <a:t>college/university</a:t>
            </a:r>
            <a:r>
              <a:rPr lang="en-US" sz="2000" b="1" dirty="0" smtClean="0">
                <a:latin typeface="Cambria" pitchFamily="18" charset="0"/>
              </a:rPr>
              <a:t> </a:t>
            </a:r>
            <a:r>
              <a:rPr lang="en-US" sz="2000" dirty="0">
                <a:latin typeface="Cambria" pitchFamily="18" charset="0"/>
              </a:rPr>
              <a:t>application essay, you </a:t>
            </a:r>
            <a:r>
              <a:rPr lang="en-US" sz="2000" dirty="0" smtClean="0">
                <a:latin typeface="Cambria" pitchFamily="18" charset="0"/>
              </a:rPr>
              <a:t>should:  </a:t>
            </a:r>
          </a:p>
          <a:p>
            <a:pPr lvl="1"/>
            <a:r>
              <a:rPr lang="en-US" sz="1800" b="1" dirty="0" smtClean="0">
                <a:latin typeface="Cambria" pitchFamily="18" charset="0"/>
              </a:rPr>
              <a:t>examine </a:t>
            </a:r>
            <a:r>
              <a:rPr lang="en-US" sz="1800" b="1" dirty="0">
                <a:latin typeface="Cambria" pitchFamily="18" charset="0"/>
              </a:rPr>
              <a:t>your feelings and viewpoints about  the experience  </a:t>
            </a:r>
            <a:endParaRPr lang="en-US" sz="1800" b="1" dirty="0" smtClean="0">
              <a:latin typeface="Cambria" pitchFamily="18" charset="0"/>
            </a:endParaRPr>
          </a:p>
          <a:p>
            <a:pPr lvl="1"/>
            <a:r>
              <a:rPr lang="en-US" sz="1800" b="1" dirty="0" smtClean="0">
                <a:latin typeface="Cambria" pitchFamily="18" charset="0"/>
              </a:rPr>
              <a:t>include </a:t>
            </a:r>
            <a:r>
              <a:rPr lang="en-US" sz="1800" b="1" dirty="0">
                <a:latin typeface="Cambria" pitchFamily="18" charset="0"/>
              </a:rPr>
              <a:t>details that emphasize the point you want to </a:t>
            </a:r>
            <a:r>
              <a:rPr lang="en-US" sz="1800" b="1" dirty="0" smtClean="0">
                <a:latin typeface="Cambria" pitchFamily="18" charset="0"/>
              </a:rPr>
              <a:t>make</a:t>
            </a:r>
          </a:p>
          <a:p>
            <a:pPr lvl="1"/>
            <a:r>
              <a:rPr lang="en-US" sz="1800" b="1" dirty="0" smtClean="0">
                <a:latin typeface="Cambria" pitchFamily="18" charset="0"/>
              </a:rPr>
              <a:t>use </a:t>
            </a:r>
            <a:r>
              <a:rPr lang="en-US" sz="1800" b="1" dirty="0">
                <a:latin typeface="Cambria" pitchFamily="18" charset="0"/>
              </a:rPr>
              <a:t>direct language that is simple and </a:t>
            </a:r>
            <a:r>
              <a:rPr lang="en-US" sz="1800" b="1" dirty="0" smtClean="0">
                <a:latin typeface="Cambria" pitchFamily="18" charset="0"/>
              </a:rPr>
              <a:t>clear </a:t>
            </a:r>
          </a:p>
          <a:p>
            <a:pPr lvl="1"/>
            <a:r>
              <a:rPr lang="en-US" sz="1800" b="1" dirty="0" smtClean="0">
                <a:latin typeface="Cambria" pitchFamily="18" charset="0"/>
              </a:rPr>
              <a:t>proofread your essay carefully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179</TotalTime>
  <Words>569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Personal Academic Writing</vt:lpstr>
      <vt:lpstr>Slide 2</vt:lpstr>
      <vt:lpstr>Example</vt:lpstr>
      <vt:lpstr>Emphasize Your Individuality</vt:lpstr>
      <vt:lpstr>Slide 5</vt:lpstr>
      <vt:lpstr>Assignment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faiza</dc:creator>
  <cp:lastModifiedBy>Razam Sahib</cp:lastModifiedBy>
  <cp:revision>16</cp:revision>
  <dcterms:created xsi:type="dcterms:W3CDTF">2012-02-03T05:55:08Z</dcterms:created>
  <dcterms:modified xsi:type="dcterms:W3CDTF">2024-03-17T06:56:29Z</dcterms:modified>
</cp:coreProperties>
</file>