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 id="262" r:id="rId6"/>
    <p:sldId id="263" r:id="rId7"/>
    <p:sldId id="264" r:id="rId8"/>
    <p:sldId id="266" r:id="rId9"/>
    <p:sldId id="269" r:id="rId10"/>
    <p:sldId id="270" r:id="rId11"/>
    <p:sldId id="272" r:id="rId12"/>
    <p:sldId id="271"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9" d="100"/>
          <a:sy n="69" d="100"/>
        </p:scale>
        <p:origin x="-68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169927-9864-44B9-86B3-304C2DC7911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230447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169927-9864-44B9-86B3-304C2DC7911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15175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169927-9864-44B9-86B3-304C2DC7911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7954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169927-9864-44B9-86B3-304C2DC7911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295295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69927-9864-44B9-86B3-304C2DC7911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40814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169927-9864-44B9-86B3-304C2DC7911C}"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352378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169927-9864-44B9-86B3-304C2DC7911C}"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46325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169927-9864-44B9-86B3-304C2DC7911C}"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289613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69927-9864-44B9-86B3-304C2DC7911C}"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404187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69927-9864-44B9-86B3-304C2DC7911C}"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347307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69927-9864-44B9-86B3-304C2DC7911C}"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252244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69927-9864-44B9-86B3-304C2DC7911C}" type="datetimeFigureOut">
              <a:rPr lang="en-US" smtClean="0"/>
              <a:pPr/>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C3684-C0C1-4FCE-8E13-8F43432B79CD}" type="slidenum">
              <a:rPr lang="en-US" smtClean="0"/>
              <a:pPr/>
              <a:t>‹#›</a:t>
            </a:fld>
            <a:endParaRPr lang="en-US"/>
          </a:p>
        </p:txBody>
      </p:sp>
    </p:spTree>
    <p:extLst>
      <p:ext uri="{BB962C8B-B14F-4D97-AF65-F5344CB8AC3E}">
        <p14:creationId xmlns:p14="http://schemas.microsoft.com/office/powerpoint/2010/main" xmlns="" val="1458828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035" y="737659"/>
            <a:ext cx="9067800" cy="954507"/>
          </a:xfrm>
        </p:spPr>
        <p:txBody>
          <a:bodyPr>
            <a:normAutofit fontScale="90000"/>
          </a:bodyPr>
          <a:lstStyle/>
          <a:p>
            <a:r>
              <a:rPr lang="en-US" dirty="0" smtClean="0"/>
              <a:t>How to Write a Response Paper</a:t>
            </a:r>
            <a:endParaRPr lang="en-US" dirty="0"/>
          </a:p>
        </p:txBody>
      </p:sp>
      <p:pic>
        <p:nvPicPr>
          <p:cNvPr id="4" name="Picture 3" descr="giphy.gif"/>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21000" y="2683933"/>
            <a:ext cx="6350000" cy="3479800"/>
          </a:xfrm>
          <a:prstGeom prst="rect">
            <a:avLst/>
          </a:prstGeom>
        </p:spPr>
      </p:pic>
    </p:spTree>
    <p:extLst>
      <p:ext uri="{BB962C8B-B14F-4D97-AF65-F5344CB8AC3E}">
        <p14:creationId xmlns:p14="http://schemas.microsoft.com/office/powerpoint/2010/main" xmlns="" val="2725784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999" cy="6555641"/>
          </a:xfrm>
          <a:prstGeom prst="rect">
            <a:avLst/>
          </a:prstGeom>
        </p:spPr>
        <p:txBody>
          <a:bodyPr wrap="square">
            <a:spAutoFit/>
          </a:bodyPr>
          <a:lstStyle/>
          <a:p>
            <a:r>
              <a:rPr lang="en-GB" sz="2800" b="0" i="0" dirty="0" smtClean="0">
                <a:effectLst/>
                <a:latin typeface="Times New Roman" panose="02020603050405020304" pitchFamily="18" charset="0"/>
              </a:rPr>
              <a:t>            We talked about how the opposite of a didactic book might be an </a:t>
            </a:r>
            <a:r>
              <a:rPr lang="en-GB" sz="2800" b="0" i="1" dirty="0" smtClean="0">
                <a:effectLst/>
                <a:latin typeface="Times New Roman" panose="02020603050405020304" pitchFamily="18" charset="0"/>
              </a:rPr>
              <a:t>ambiguous</a:t>
            </a:r>
            <a:r>
              <a:rPr lang="en-GB" sz="2800" b="0" i="0" dirty="0" smtClean="0">
                <a:effectLst/>
                <a:latin typeface="Times New Roman" panose="02020603050405020304" pitchFamily="18" charset="0"/>
              </a:rPr>
              <a:t> book, or a book that encourages the reader to think about issues, to make decisions for themselves.  In that kind of book, the author usually wants to the reader to think for herself or himself, to understand that some things are difficult, even for adults.  The author may present a problem and ask you what you think, or might just never come around to saying exactly what you are supposed to believe.  The last page of </a:t>
            </a:r>
            <a:r>
              <a:rPr lang="en-GB" sz="2800" b="0" i="1" dirty="0" smtClean="0">
                <a:effectLst/>
                <a:latin typeface="Times New Roman" panose="02020603050405020304" pitchFamily="18" charset="0"/>
              </a:rPr>
              <a:t>Cat in the Hat</a:t>
            </a:r>
            <a:r>
              <a:rPr lang="en-GB" sz="2800" b="0" i="0" dirty="0" smtClean="0">
                <a:effectLst/>
                <a:latin typeface="Times New Roman" panose="02020603050405020304" pitchFamily="18" charset="0"/>
              </a:rPr>
              <a:t> ends with the narrator saying, referring to the mother, “Should we tell her about it? / Now what SHOULD we do? / Well . . . / What would YOU do / If your mother asked you?” (61).  In some ways, this is probably a pretty ambiguous ending.  The author asks the reader that if your mother left, if someone wanted you to do what you weren’t supposed to, if you did it anyway, and if you didn’t get caught, would you tell your mother or father what happened?  Most adults wouldn’t tell what happened themselves, but the question is there anyway, and it seems to be really asking children what they believe.</a:t>
            </a:r>
            <a:endParaRPr lang="en-GB" sz="2800" b="0" i="0" dirty="0">
              <a:effectLst/>
              <a:latin typeface="Times New Roman" panose="02020603050405020304" pitchFamily="18" charset="0"/>
            </a:endParaRPr>
          </a:p>
        </p:txBody>
      </p:sp>
    </p:spTree>
    <p:extLst>
      <p:ext uri="{BB962C8B-B14F-4D97-AF65-F5344CB8AC3E}">
        <p14:creationId xmlns:p14="http://schemas.microsoft.com/office/powerpoint/2010/main" xmlns="" val="2112358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668" y="190461"/>
            <a:ext cx="11787166" cy="6005943"/>
          </a:xfrm>
        </p:spPr>
        <p:txBody>
          <a:bodyPr>
            <a:noAutofit/>
          </a:bodyPr>
          <a:lstStyle/>
          <a:p>
            <a:pPr marL="0" indent="0">
              <a:buNone/>
            </a:pPr>
            <a:r>
              <a:rPr lang="en-GB" dirty="0" smtClean="0">
                <a:latin typeface="Times New Roman" panose="02020603050405020304" pitchFamily="18" charset="0"/>
              </a:rPr>
              <a:t>	But </a:t>
            </a:r>
            <a:r>
              <a:rPr lang="en-GB" dirty="0">
                <a:latin typeface="Times New Roman" panose="02020603050405020304" pitchFamily="18" charset="0"/>
              </a:rPr>
              <a:t>it doesn’t seem really that ambiguous.  If the book were really ambiguous it would be breaking the </a:t>
            </a:r>
            <a:r>
              <a:rPr lang="en-GB" i="1" dirty="0">
                <a:latin typeface="Times New Roman" panose="02020603050405020304" pitchFamily="18" charset="0"/>
              </a:rPr>
              <a:t>Typical Case Prototype </a:t>
            </a:r>
            <a:r>
              <a:rPr lang="en-GB" dirty="0">
                <a:latin typeface="Times New Roman" panose="02020603050405020304" pitchFamily="18" charset="0"/>
              </a:rPr>
              <a:t>of children’s books, and in almost every other way the book keeps to those prototypes. As Nodelman describes it, children’s books are typically bright, colourful, funny, entertaining, and maybe sometimes rhyming.  Children’s books portray children as the way adults typically think of them, as crazy kids who aren’t serious like adults, or innocent angels who would never really do any harm when they play.  </a:t>
            </a:r>
            <a:r>
              <a:rPr lang="en-GB" dirty="0" err="1">
                <a:latin typeface="Times New Roman" panose="02020603050405020304" pitchFamily="18" charset="0"/>
              </a:rPr>
              <a:t>Dr.</a:t>
            </a:r>
            <a:r>
              <a:rPr lang="en-GB" dirty="0">
                <a:latin typeface="Times New Roman" panose="02020603050405020304" pitchFamily="18" charset="0"/>
              </a:rPr>
              <a:t> </a:t>
            </a:r>
            <a:r>
              <a:rPr lang="en-GB" dirty="0" err="1">
                <a:latin typeface="Times New Roman" panose="02020603050405020304" pitchFamily="18" charset="0"/>
              </a:rPr>
              <a:t>Suess</a:t>
            </a:r>
            <a:r>
              <a:rPr lang="en-GB" dirty="0">
                <a:latin typeface="Times New Roman" panose="02020603050405020304" pitchFamily="18" charset="0"/>
              </a:rPr>
              <a:t> portrays typical kids, bored by the rain, wanting to do something wild.  Although Seuss’s style is strange, the children even look like the sort of standard white children that appear in most books, the girl in a dress and ribbon in her hair.  We saw in class how these children are a lot like the standard one’s in </a:t>
            </a:r>
            <a:r>
              <a:rPr lang="en-GB" dirty="0" smtClean="0">
                <a:latin typeface="Times New Roman" panose="02020603050405020304" pitchFamily="18" charset="0"/>
              </a:rPr>
              <a:t>Cassie’s history</a:t>
            </a:r>
            <a:r>
              <a:rPr lang="en-GB" dirty="0">
                <a:latin typeface="Times New Roman" panose="02020603050405020304" pitchFamily="18" charset="0"/>
              </a:rPr>
              <a:t> textbook </a:t>
            </a:r>
            <a:r>
              <a:rPr lang="en-GB" dirty="0" smtClean="0">
                <a:latin typeface="Times New Roman" panose="02020603050405020304" pitchFamily="18" charset="0"/>
              </a:rPr>
              <a:t>,</a:t>
            </a:r>
            <a:r>
              <a:rPr lang="en-GB" dirty="0">
                <a:latin typeface="Times New Roman" panose="02020603050405020304" pitchFamily="18" charset="0"/>
              </a:rPr>
              <a:t> </a:t>
            </a:r>
            <a:r>
              <a:rPr lang="en-GB" dirty="0" smtClean="0">
                <a:latin typeface="Times New Roman" panose="02020603050405020304" pitchFamily="18" charset="0"/>
              </a:rPr>
              <a:t>and</a:t>
            </a:r>
            <a:r>
              <a:rPr lang="en-GB" dirty="0">
                <a:latin typeface="Times New Roman" panose="02020603050405020304" pitchFamily="18" charset="0"/>
              </a:rPr>
              <a:t> although strange things happen in the book – a talking cat, a couple of strange </a:t>
            </a:r>
            <a:r>
              <a:rPr lang="en-GB" dirty="0" smtClean="0">
                <a:latin typeface="Times New Roman" panose="02020603050405020304" pitchFamily="18" charset="0"/>
              </a:rPr>
              <a:t>things</a:t>
            </a:r>
            <a:r>
              <a:rPr lang="en-GB" dirty="0">
                <a:latin typeface="Times New Roman" panose="02020603050405020304" pitchFamily="18" charset="0"/>
              </a:rPr>
              <a:t>, a lot of things getting thrown around – it is the kind of play we come to expect in children’s lives, especially in </a:t>
            </a:r>
            <a:r>
              <a:rPr lang="en-GB" dirty="0" smtClean="0">
                <a:latin typeface="Times New Roman" panose="02020603050405020304" pitchFamily="18" charset="0"/>
              </a:rPr>
              <a:t>most of the standard </a:t>
            </a:r>
            <a:r>
              <a:rPr lang="en-GB" dirty="0">
                <a:latin typeface="Times New Roman" panose="02020603050405020304" pitchFamily="18" charset="0"/>
              </a:rPr>
              <a:t>things shown on television and in movies.</a:t>
            </a:r>
          </a:p>
        </p:txBody>
      </p:sp>
    </p:spTree>
    <p:extLst>
      <p:ext uri="{BB962C8B-B14F-4D97-AF65-F5344CB8AC3E}">
        <p14:creationId xmlns:p14="http://schemas.microsoft.com/office/powerpoint/2010/main" xmlns="" val="3961194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270" y="0"/>
            <a:ext cx="11719034" cy="6524863"/>
          </a:xfrm>
          <a:prstGeom prst="rect">
            <a:avLst/>
          </a:prstGeom>
        </p:spPr>
        <p:txBody>
          <a:bodyPr wrap="square">
            <a:spAutoFit/>
          </a:bodyPr>
          <a:lstStyle/>
          <a:p>
            <a:r>
              <a:rPr lang="en-GB" sz="2800" b="0" i="0" dirty="0" smtClean="0">
                <a:effectLst/>
                <a:latin typeface="Times New Roman" panose="02020603050405020304" pitchFamily="18" charset="0"/>
              </a:rPr>
              <a:t>  </a:t>
            </a:r>
            <a:r>
              <a:rPr lang="en-GB" sz="2600" b="0" i="0" dirty="0" smtClean="0">
                <a:effectLst/>
                <a:latin typeface="Times New Roman" panose="02020603050405020304" pitchFamily="18" charset="0"/>
              </a:rPr>
              <a:t>          In fact, the children never quite seem to trust the Cat, and they always just sort of watch him play.  The children never really do anything that crazy themselves.  The Fish, who sounds a lot like an adult, is always there to warn them, and in the end everything gets cleaned up.  Of course, the book is fun and playful, and is obviously one of the most famous and liked picture books ever made, but it is still rather straightforward.  </a:t>
            </a:r>
            <a:r>
              <a:rPr lang="en-GB" sz="2600" b="0" i="1" dirty="0" smtClean="0">
                <a:effectLst/>
                <a:latin typeface="Times New Roman" panose="02020603050405020304" pitchFamily="18" charset="0"/>
              </a:rPr>
              <a:t>Cat in the Hat</a:t>
            </a:r>
            <a:r>
              <a:rPr lang="en-GB" sz="2600" b="0" i="0" dirty="0" smtClean="0">
                <a:effectLst/>
                <a:latin typeface="Times New Roman" panose="02020603050405020304" pitchFamily="18" charset="0"/>
              </a:rPr>
              <a:t> reinforces and demonstrates almost all of the typical assumptions about childhood, and it </a:t>
            </a:r>
            <a:r>
              <a:rPr lang="en-GB" sz="2600" b="0" i="0" dirty="0" err="1" smtClean="0">
                <a:effectLst/>
                <a:latin typeface="Times New Roman" panose="02020603050405020304" pitchFamily="18" charset="0"/>
              </a:rPr>
              <a:t>fulfills</a:t>
            </a:r>
            <a:r>
              <a:rPr lang="en-GB" sz="2600" b="0" i="0" dirty="0" smtClean="0">
                <a:effectLst/>
                <a:latin typeface="Times New Roman" panose="02020603050405020304" pitchFamily="18" charset="0"/>
              </a:rPr>
              <a:t> all of the typical case prototypes of children’s books.  Examining it made me think about how the book might have changed in recent years, especially since children are rarely bored when they are at home any more (with all of the stuff they own to play with).  But more than that, it made me think about why we expect all children’s books to be like this, why it is always considered one of the best books for children.  Although I like typical children’s books, it makes me also interested in books that don’t do what we expect.  The book was written 1957, and in so many ways children’s books have become so incredibly different since then.  But in a lot of other ways, some good, some bad, they haven’t changed at all</a:t>
            </a:r>
            <a:endParaRPr lang="en-GB" sz="2600" b="0" i="0" dirty="0">
              <a:effectLst/>
              <a:latin typeface="Times New Roman" panose="02020603050405020304" pitchFamily="18" charset="0"/>
            </a:endParaRPr>
          </a:p>
        </p:txBody>
      </p:sp>
    </p:spTree>
    <p:extLst>
      <p:ext uri="{BB962C8B-B14F-4D97-AF65-F5344CB8AC3E}">
        <p14:creationId xmlns:p14="http://schemas.microsoft.com/office/powerpoint/2010/main" xmlns="" val="1417549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a:t>
            </a:r>
            <a:endParaRPr lang="en-US" dirty="0"/>
          </a:p>
        </p:txBody>
      </p:sp>
      <p:sp>
        <p:nvSpPr>
          <p:cNvPr id="3" name="Content Placeholder 2"/>
          <p:cNvSpPr>
            <a:spLocks noGrp="1"/>
          </p:cNvSpPr>
          <p:nvPr>
            <p:ph idx="1"/>
          </p:nvPr>
        </p:nvSpPr>
        <p:spPr>
          <a:xfrm>
            <a:off x="838200" y="1825625"/>
            <a:ext cx="10975428" cy="4351338"/>
          </a:xfrm>
        </p:spPr>
        <p:txBody>
          <a:bodyPr>
            <a:normAutofit/>
          </a:bodyPr>
          <a:lstStyle/>
          <a:p>
            <a:r>
              <a:rPr lang="en-GB" sz="3200" dirty="0"/>
              <a:t>1. "</a:t>
            </a:r>
            <a:r>
              <a:rPr lang="en-GB" sz="3200" b="1" dirty="0"/>
              <a:t>What Happiness Is</a:t>
            </a:r>
            <a:r>
              <a:rPr lang="en-GB" sz="3200" dirty="0"/>
              <a:t>" by </a:t>
            </a:r>
            <a:r>
              <a:rPr lang="en-GB" sz="3200" i="1" dirty="0"/>
              <a:t>Eduardo Porter</a:t>
            </a:r>
            <a:r>
              <a:rPr lang="en-GB" sz="3200" dirty="0"/>
              <a:t> (Page # 438)</a:t>
            </a:r>
            <a:br>
              <a:rPr lang="en-GB" sz="3200" dirty="0"/>
            </a:br>
            <a:r>
              <a:rPr lang="en-GB" sz="3200" dirty="0"/>
              <a:t>2. </a:t>
            </a:r>
            <a:r>
              <a:rPr lang="en-GB" sz="3200" b="1" dirty="0"/>
              <a:t>"</a:t>
            </a:r>
            <a:r>
              <a:rPr lang="en-GB" sz="3200" dirty="0"/>
              <a:t>T</a:t>
            </a:r>
            <a:r>
              <a:rPr lang="en-GB" sz="3200" b="1" dirty="0"/>
              <a:t>he Ways of Meeting Oppression</a:t>
            </a:r>
            <a:r>
              <a:rPr lang="en-GB" sz="3200" dirty="0"/>
              <a:t>" by</a:t>
            </a:r>
            <a:r>
              <a:rPr lang="en-GB" sz="3200" i="1" dirty="0"/>
              <a:t> Martin Luther King Jr.</a:t>
            </a:r>
            <a:r>
              <a:rPr lang="en-GB" sz="3200" dirty="0"/>
              <a:t> (Page# 447)</a:t>
            </a:r>
            <a:br>
              <a:rPr lang="en-GB" sz="3200" dirty="0"/>
            </a:br>
            <a:r>
              <a:rPr lang="en-GB" sz="3200" dirty="0"/>
              <a:t>3. </a:t>
            </a:r>
            <a:r>
              <a:rPr lang="en-GB" sz="3200" b="1" dirty="0"/>
              <a:t>"The </a:t>
            </a:r>
            <a:r>
              <a:rPr lang="en-GB" sz="3200" b="1" dirty="0" smtClean="0"/>
              <a:t>Automation Deletion</a:t>
            </a:r>
            <a:r>
              <a:rPr lang="en-GB" sz="3200" dirty="0" smtClean="0"/>
              <a:t>" </a:t>
            </a:r>
            <a:r>
              <a:rPr lang="en-GB" sz="3200" dirty="0"/>
              <a:t>by </a:t>
            </a:r>
            <a:r>
              <a:rPr lang="en-GB" sz="3200" i="1" dirty="0" err="1"/>
              <a:t>Hettie</a:t>
            </a:r>
            <a:r>
              <a:rPr lang="en-GB" sz="3200" i="1" dirty="0"/>
              <a:t> O'Brien</a:t>
            </a:r>
            <a:r>
              <a:rPr lang="en-GB" sz="3200" dirty="0"/>
              <a:t> ( Page #584)</a:t>
            </a:r>
            <a:endParaRPr lang="en-US" sz="3200" dirty="0"/>
          </a:p>
        </p:txBody>
      </p:sp>
    </p:spTree>
    <p:extLst>
      <p:ext uri="{BB962C8B-B14F-4D97-AF65-F5344CB8AC3E}">
        <p14:creationId xmlns:p14="http://schemas.microsoft.com/office/powerpoint/2010/main" xmlns="" val="4222142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728" y="274639"/>
            <a:ext cx="8229600" cy="778307"/>
          </a:xfrm>
        </p:spPr>
        <p:txBody>
          <a:bodyPr>
            <a:normAutofit/>
          </a:bodyPr>
          <a:lstStyle/>
          <a:p>
            <a:r>
              <a:rPr lang="en-US" b="1" dirty="0" smtClean="0"/>
              <a:t>Purpose of a response paper</a:t>
            </a:r>
            <a:endParaRPr lang="en-US" b="1" dirty="0"/>
          </a:p>
        </p:txBody>
      </p:sp>
      <p:sp>
        <p:nvSpPr>
          <p:cNvPr id="3" name="Content Placeholder 2"/>
          <p:cNvSpPr>
            <a:spLocks noGrp="1"/>
          </p:cNvSpPr>
          <p:nvPr>
            <p:ph idx="1"/>
          </p:nvPr>
        </p:nvSpPr>
        <p:spPr>
          <a:xfrm>
            <a:off x="641130" y="1182624"/>
            <a:ext cx="11109436" cy="5196679"/>
          </a:xfrm>
        </p:spPr>
        <p:txBody>
          <a:bodyPr>
            <a:normAutofit/>
          </a:bodyPr>
          <a:lstStyle/>
          <a:p>
            <a:r>
              <a:rPr lang="en-US" dirty="0" smtClean="0"/>
              <a:t>a </a:t>
            </a:r>
            <a:r>
              <a:rPr lang="en-US" dirty="0"/>
              <a:t>way to </a:t>
            </a:r>
            <a:endParaRPr lang="en-US" dirty="0" smtClean="0"/>
          </a:p>
          <a:p>
            <a:r>
              <a:rPr lang="en-US" dirty="0" smtClean="0"/>
              <a:t>express </a:t>
            </a:r>
            <a:r>
              <a:rPr lang="en-US" dirty="0"/>
              <a:t>what you think about a </a:t>
            </a:r>
            <a:r>
              <a:rPr lang="en-US" dirty="0" smtClean="0"/>
              <a:t>reading </a:t>
            </a:r>
            <a:r>
              <a:rPr lang="en-US" dirty="0"/>
              <a:t>in an organized </a:t>
            </a:r>
            <a:r>
              <a:rPr lang="en-US" dirty="0" smtClean="0"/>
              <a:t>way including:</a:t>
            </a:r>
          </a:p>
          <a:p>
            <a:pPr lvl="1"/>
            <a:r>
              <a:rPr lang="en-US" dirty="0" smtClean="0"/>
              <a:t>Evidence </a:t>
            </a:r>
            <a:r>
              <a:rPr lang="en-US" dirty="0"/>
              <a:t>that you have understood what the </a:t>
            </a:r>
            <a:r>
              <a:rPr lang="en-US" dirty="0" smtClean="0"/>
              <a:t>reading </a:t>
            </a:r>
            <a:r>
              <a:rPr lang="en-US" dirty="0"/>
              <a:t>says and does </a:t>
            </a:r>
            <a:endParaRPr lang="en-US" dirty="0" smtClean="0"/>
          </a:p>
          <a:p>
            <a:pPr lvl="1"/>
            <a:r>
              <a:rPr lang="en-US" dirty="0" smtClean="0"/>
              <a:t>Your reaction </a:t>
            </a:r>
            <a:r>
              <a:rPr lang="en-US" dirty="0"/>
              <a:t>to the writer’s </a:t>
            </a:r>
            <a:r>
              <a:rPr lang="en-US" dirty="0" smtClean="0"/>
              <a:t>ideas</a:t>
            </a:r>
          </a:p>
          <a:p>
            <a:pPr lvl="1"/>
            <a:r>
              <a:rPr lang="en-US" dirty="0" smtClean="0"/>
              <a:t>Your </a:t>
            </a:r>
            <a:r>
              <a:rPr lang="en-US" dirty="0"/>
              <a:t>evaluation of the </a:t>
            </a:r>
            <a:r>
              <a:rPr lang="en-US" dirty="0" smtClean="0"/>
              <a:t>reading’s </a:t>
            </a:r>
            <a:r>
              <a:rPr lang="en-US" dirty="0"/>
              <a:t>strengths and </a:t>
            </a:r>
            <a:r>
              <a:rPr lang="en-US" dirty="0" smtClean="0"/>
              <a:t>weaknesses</a:t>
            </a:r>
            <a:endParaRPr lang="en-US" dirty="0" smtClean="0">
              <a:solidFill>
                <a:prstClr val="white"/>
              </a:solidFill>
            </a:endParaRPr>
          </a:p>
          <a:p>
            <a:pPr lvl="0"/>
            <a:r>
              <a:rPr lang="en-US" dirty="0" smtClean="0">
                <a:solidFill>
                  <a:prstClr val="white"/>
                </a:solidFill>
              </a:rPr>
              <a:t>find a stance to take with your response</a:t>
            </a:r>
          </a:p>
          <a:p>
            <a:pPr lvl="1"/>
            <a:r>
              <a:rPr lang="en-US" dirty="0" smtClean="0">
                <a:solidFill>
                  <a:prstClr val="white"/>
                </a:solidFill>
              </a:rPr>
              <a:t>Do not repeat main points or write a summary</a:t>
            </a:r>
            <a:endParaRPr lang="en-US" dirty="0">
              <a:solidFill>
                <a:prstClr val="white"/>
              </a:solidFill>
            </a:endParaRPr>
          </a:p>
          <a:p>
            <a:pPr lvl="0"/>
            <a:r>
              <a:rPr lang="en-US" dirty="0" smtClean="0">
                <a:solidFill>
                  <a:prstClr val="white"/>
                </a:solidFill>
              </a:rPr>
              <a:t>craft your perspective into the argument </a:t>
            </a:r>
          </a:p>
          <a:p>
            <a:pPr lvl="1"/>
            <a:r>
              <a:rPr lang="en-US" dirty="0" smtClean="0"/>
              <a:t>use something unique/interesting </a:t>
            </a:r>
            <a:r>
              <a:rPr lang="en-US" dirty="0"/>
              <a:t>to say about what you </a:t>
            </a:r>
            <a:r>
              <a:rPr lang="en-US" dirty="0" smtClean="0"/>
              <a:t>read.</a:t>
            </a:r>
          </a:p>
          <a:p>
            <a:pPr lvl="1"/>
            <a:r>
              <a:rPr lang="en-US" dirty="0" smtClean="0"/>
              <a:t>Tell your </a:t>
            </a:r>
            <a:r>
              <a:rPr lang="en-US" dirty="0"/>
              <a:t>audience </a:t>
            </a:r>
            <a:r>
              <a:rPr lang="en-US" i="1" dirty="0"/>
              <a:t>why</a:t>
            </a:r>
            <a:r>
              <a:rPr lang="en-US" dirty="0"/>
              <a:t> it's unique and interesting.</a:t>
            </a:r>
            <a:endParaRPr lang="en-US" dirty="0" smtClean="0">
              <a:solidFill>
                <a:prstClr val="white"/>
              </a:solidFill>
            </a:endParaRPr>
          </a:p>
          <a:p>
            <a:pPr marL="0" lvl="0" indent="0">
              <a:buNone/>
            </a:pPr>
            <a:endParaRPr lang="en-US" dirty="0">
              <a:solidFill>
                <a:prstClr val="white"/>
              </a:solidFill>
            </a:endParaRPr>
          </a:p>
          <a:p>
            <a:pPr lvl="1"/>
            <a:endParaRPr lang="en-US" dirty="0"/>
          </a:p>
        </p:txBody>
      </p:sp>
    </p:spTree>
    <p:extLst>
      <p:ext uri="{BB962C8B-B14F-4D97-AF65-F5344CB8AC3E}">
        <p14:creationId xmlns:p14="http://schemas.microsoft.com/office/powerpoint/2010/main" xmlns="" val="38065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340436" cy="786066"/>
          </a:xfrm>
        </p:spPr>
        <p:txBody>
          <a:bodyPr>
            <a:normAutofit fontScale="90000"/>
          </a:bodyPr>
          <a:lstStyle/>
          <a:p>
            <a:r>
              <a:rPr lang="en-US" b="1" dirty="0" smtClean="0"/>
              <a:t>Writing a Response Paper Involves… </a:t>
            </a:r>
            <a:endParaRPr lang="en-US" b="1" dirty="0"/>
          </a:p>
        </p:txBody>
      </p:sp>
      <p:sp>
        <p:nvSpPr>
          <p:cNvPr id="3" name="Content Placeholder 2"/>
          <p:cNvSpPr>
            <a:spLocks noGrp="1"/>
          </p:cNvSpPr>
          <p:nvPr>
            <p:ph idx="1"/>
          </p:nvPr>
        </p:nvSpPr>
        <p:spPr>
          <a:xfrm>
            <a:off x="630621" y="1417638"/>
            <a:ext cx="10857185" cy="5122862"/>
          </a:xfrm>
        </p:spPr>
        <p:txBody>
          <a:bodyPr>
            <a:normAutofit/>
          </a:bodyPr>
          <a:lstStyle/>
          <a:p>
            <a:pPr marL="514350" indent="-514350">
              <a:buFont typeface="+mj-lt"/>
              <a:buAutoNum type="arabicPeriod"/>
            </a:pPr>
            <a:r>
              <a:rPr lang="en-US" dirty="0" smtClean="0"/>
              <a:t>Critical </a:t>
            </a:r>
            <a:r>
              <a:rPr lang="en-US" dirty="0"/>
              <a:t>Reading </a:t>
            </a:r>
            <a:endParaRPr lang="en-US" dirty="0" smtClean="0"/>
          </a:p>
          <a:p>
            <a:pPr lvl="1"/>
            <a:r>
              <a:rPr lang="en-US" sz="2800" dirty="0" smtClean="0"/>
              <a:t>Identifying </a:t>
            </a:r>
            <a:r>
              <a:rPr lang="en-US" sz="2800" dirty="0"/>
              <a:t>the ideas, organization, </a:t>
            </a:r>
            <a:r>
              <a:rPr lang="en-US" sz="2800" dirty="0" smtClean="0"/>
              <a:t>and purpose of the reading </a:t>
            </a:r>
          </a:p>
          <a:p>
            <a:pPr marL="914400" lvl="1" indent="-457200">
              <a:buFont typeface="+mj-lt"/>
              <a:buAutoNum type="arabicPeriod"/>
            </a:pPr>
            <a:endParaRPr lang="en-US" sz="2800" dirty="0" smtClean="0"/>
          </a:p>
          <a:p>
            <a:pPr marL="514350" indent="-514350">
              <a:buFont typeface="+mj-lt"/>
              <a:buAutoNum type="arabicPeriod"/>
            </a:pPr>
            <a:r>
              <a:rPr lang="en-US" dirty="0"/>
              <a:t>Critical </a:t>
            </a:r>
            <a:r>
              <a:rPr lang="en-US" dirty="0" smtClean="0"/>
              <a:t>Thinking </a:t>
            </a:r>
            <a:endParaRPr lang="en-US" dirty="0"/>
          </a:p>
          <a:p>
            <a:pPr lvl="1"/>
            <a:r>
              <a:rPr lang="en-US" sz="2800" dirty="0" smtClean="0"/>
              <a:t>Analyzing </a:t>
            </a:r>
            <a:r>
              <a:rPr lang="en-US" sz="2800" dirty="0"/>
              <a:t>and </a:t>
            </a:r>
            <a:r>
              <a:rPr lang="en-US" sz="2800" dirty="0" smtClean="0"/>
              <a:t>evaluating the reading and ideas </a:t>
            </a:r>
          </a:p>
          <a:p>
            <a:pPr marL="914400" lvl="1" indent="-457200">
              <a:buFont typeface="+mj-lt"/>
              <a:buAutoNum type="arabicPeriod"/>
            </a:pPr>
            <a:endParaRPr lang="en-US" sz="2800" dirty="0" smtClean="0"/>
          </a:p>
          <a:p>
            <a:pPr marL="514350" indent="-514350">
              <a:buFont typeface="+mj-lt"/>
              <a:buAutoNum type="arabicPeriod"/>
            </a:pPr>
            <a:r>
              <a:rPr lang="en-US" dirty="0" smtClean="0"/>
              <a:t>Reacting in Writing</a:t>
            </a:r>
            <a:endParaRPr lang="en-US" dirty="0"/>
          </a:p>
          <a:p>
            <a:pPr lvl="1"/>
            <a:r>
              <a:rPr lang="en-US" sz="2800" dirty="0" smtClean="0"/>
              <a:t>Identifying the reading’s key ideas </a:t>
            </a:r>
          </a:p>
          <a:p>
            <a:pPr lvl="1"/>
            <a:r>
              <a:rPr lang="en-US" sz="2800" dirty="0" smtClean="0"/>
              <a:t>Stating opinion about a particular part or all of the reading</a:t>
            </a:r>
          </a:p>
          <a:p>
            <a:pPr lvl="1"/>
            <a:r>
              <a:rPr lang="en-US" sz="2800" dirty="0" smtClean="0"/>
              <a:t>Supporting your opinion with appropriate details, quotations, and explanations</a:t>
            </a:r>
            <a:endParaRPr lang="en-US" sz="2800" dirty="0"/>
          </a:p>
        </p:txBody>
      </p:sp>
    </p:spTree>
    <p:extLst>
      <p:ext uri="{BB962C8B-B14F-4D97-AF65-F5344CB8AC3E}">
        <p14:creationId xmlns:p14="http://schemas.microsoft.com/office/powerpoint/2010/main" xmlns="" val="135785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2427"/>
          </a:xfrm>
        </p:spPr>
        <p:txBody>
          <a:bodyPr>
            <a:normAutofit fontScale="90000"/>
          </a:bodyPr>
          <a:lstStyle/>
          <a:p>
            <a:r>
              <a:rPr lang="en-US" dirty="0" smtClean="0"/>
              <a:t>Steps to Writing a Response Paper</a:t>
            </a:r>
            <a:endParaRPr lang="en-US" dirty="0"/>
          </a:p>
        </p:txBody>
      </p:sp>
      <p:sp>
        <p:nvSpPr>
          <p:cNvPr id="3" name="Content Placeholder 2"/>
          <p:cNvSpPr>
            <a:spLocks noGrp="1"/>
          </p:cNvSpPr>
          <p:nvPr>
            <p:ph idx="1"/>
          </p:nvPr>
        </p:nvSpPr>
        <p:spPr>
          <a:xfrm>
            <a:off x="463296" y="987552"/>
            <a:ext cx="11594592" cy="5742431"/>
          </a:xfrm>
        </p:spPr>
        <p:txBody>
          <a:bodyPr>
            <a:noAutofit/>
          </a:bodyPr>
          <a:lstStyle/>
          <a:p>
            <a:pPr>
              <a:lnSpc>
                <a:spcPct val="100000"/>
              </a:lnSpc>
              <a:spcBef>
                <a:spcPts val="0"/>
              </a:spcBef>
            </a:pPr>
            <a:r>
              <a:rPr lang="en-US" dirty="0" smtClean="0"/>
              <a:t>Step 1:  </a:t>
            </a:r>
          </a:p>
          <a:p>
            <a:pPr>
              <a:lnSpc>
                <a:spcPct val="100000"/>
              </a:lnSpc>
              <a:spcBef>
                <a:spcPts val="0"/>
              </a:spcBef>
            </a:pPr>
            <a:r>
              <a:rPr lang="en-US" sz="2600" dirty="0" smtClean="0"/>
              <a:t>Look </a:t>
            </a:r>
            <a:r>
              <a:rPr lang="en-US" sz="2600" dirty="0"/>
              <a:t>for answers to the following questions as you read </a:t>
            </a:r>
            <a:r>
              <a:rPr lang="en-US" sz="2600" dirty="0" smtClean="0"/>
              <a:t>it the </a:t>
            </a:r>
            <a:r>
              <a:rPr lang="en-US" sz="2600" dirty="0"/>
              <a:t>first </a:t>
            </a:r>
            <a:r>
              <a:rPr lang="en-US" sz="2600" dirty="0" smtClean="0"/>
              <a:t>time:</a:t>
            </a:r>
          </a:p>
          <a:p>
            <a:pPr marL="971550" lvl="1" indent="-514350">
              <a:lnSpc>
                <a:spcPct val="100000"/>
              </a:lnSpc>
              <a:spcBef>
                <a:spcPts val="0"/>
              </a:spcBef>
              <a:buFont typeface="+mj-lt"/>
              <a:buAutoNum type="arabicPeriod"/>
            </a:pPr>
            <a:r>
              <a:rPr lang="en-US" dirty="0" smtClean="0"/>
              <a:t>What </a:t>
            </a:r>
            <a:r>
              <a:rPr lang="en-US" dirty="0"/>
              <a:t>is the topic and the main problem or issue that the author is addressing</a:t>
            </a:r>
            <a:r>
              <a:rPr lang="en-US" dirty="0" smtClean="0"/>
              <a:t>?</a:t>
            </a:r>
          </a:p>
          <a:p>
            <a:pPr marL="971550" lvl="1" indent="-514350">
              <a:lnSpc>
                <a:spcPct val="100000"/>
              </a:lnSpc>
              <a:spcBef>
                <a:spcPts val="0"/>
              </a:spcBef>
              <a:buFont typeface="+mj-lt"/>
              <a:buAutoNum type="arabicPeriod"/>
            </a:pPr>
            <a:r>
              <a:rPr lang="en-US" dirty="0" smtClean="0"/>
              <a:t>What </a:t>
            </a:r>
            <a:r>
              <a:rPr lang="en-US" dirty="0"/>
              <a:t>is the author’s central claim, argument, or point</a:t>
            </a:r>
            <a:r>
              <a:rPr lang="en-US" dirty="0" smtClean="0"/>
              <a:t>?</a:t>
            </a:r>
          </a:p>
          <a:p>
            <a:pPr marL="971550" lvl="1" indent="-514350">
              <a:lnSpc>
                <a:spcPct val="100000"/>
              </a:lnSpc>
              <a:spcBef>
                <a:spcPts val="0"/>
              </a:spcBef>
              <a:buFont typeface="+mj-lt"/>
              <a:buAutoNum type="arabicPeriod"/>
            </a:pPr>
            <a:r>
              <a:rPr lang="en-US" dirty="0" smtClean="0"/>
              <a:t>What </a:t>
            </a:r>
            <a:r>
              <a:rPr lang="en-US" dirty="0"/>
              <a:t>assumptions does the author make</a:t>
            </a:r>
            <a:r>
              <a:rPr lang="en-US" dirty="0" smtClean="0"/>
              <a:t>?</a:t>
            </a:r>
          </a:p>
          <a:p>
            <a:pPr marL="971550" lvl="1" indent="-514350">
              <a:lnSpc>
                <a:spcPct val="100000"/>
              </a:lnSpc>
              <a:spcBef>
                <a:spcPts val="0"/>
              </a:spcBef>
              <a:buFont typeface="+mj-lt"/>
              <a:buAutoNum type="arabicPeriod"/>
            </a:pPr>
            <a:r>
              <a:rPr lang="en-US" dirty="0" smtClean="0"/>
              <a:t>What </a:t>
            </a:r>
            <a:r>
              <a:rPr lang="en-US" dirty="0"/>
              <a:t>evidence does the author present</a:t>
            </a:r>
            <a:r>
              <a:rPr lang="en-US" dirty="0" smtClean="0"/>
              <a:t>?</a:t>
            </a:r>
          </a:p>
          <a:p>
            <a:pPr>
              <a:lnSpc>
                <a:spcPct val="100000"/>
              </a:lnSpc>
              <a:spcBef>
                <a:spcPts val="0"/>
              </a:spcBef>
            </a:pPr>
            <a:r>
              <a:rPr lang="en-US" dirty="0"/>
              <a:t>Step 2:  </a:t>
            </a:r>
            <a:endParaRPr lang="en-US" dirty="0" smtClean="0"/>
          </a:p>
          <a:p>
            <a:pPr>
              <a:lnSpc>
                <a:spcPct val="100000"/>
              </a:lnSpc>
              <a:spcBef>
                <a:spcPts val="0"/>
              </a:spcBef>
            </a:pPr>
            <a:r>
              <a:rPr lang="en-US" dirty="0" smtClean="0"/>
              <a:t>as </a:t>
            </a:r>
            <a:r>
              <a:rPr lang="en-US" dirty="0"/>
              <a:t>you read it the second time write your ideas and answers to the following questions:</a:t>
            </a:r>
          </a:p>
          <a:p>
            <a:pPr marL="971550" lvl="1" indent="-514350">
              <a:lnSpc>
                <a:spcPct val="100000"/>
              </a:lnSpc>
              <a:spcBef>
                <a:spcPts val="0"/>
              </a:spcBef>
              <a:buFont typeface="+mj-lt"/>
              <a:buAutoNum type="arabicPeriod"/>
            </a:pPr>
            <a:r>
              <a:rPr lang="en-US" dirty="0"/>
              <a:t>How do I feel about what is being said?</a:t>
            </a:r>
          </a:p>
          <a:p>
            <a:pPr marL="971550" lvl="1" indent="-514350">
              <a:lnSpc>
                <a:spcPct val="100000"/>
              </a:lnSpc>
              <a:spcBef>
                <a:spcPts val="0"/>
              </a:spcBef>
              <a:buFont typeface="+mj-lt"/>
              <a:buAutoNum type="arabicPeriod"/>
            </a:pPr>
            <a:r>
              <a:rPr lang="en-US" dirty="0"/>
              <a:t>Is the author’s claim supported sufficiently?</a:t>
            </a:r>
          </a:p>
          <a:p>
            <a:pPr marL="971550" lvl="1" indent="-514350">
              <a:lnSpc>
                <a:spcPct val="100000"/>
              </a:lnSpc>
              <a:spcBef>
                <a:spcPts val="0"/>
              </a:spcBef>
              <a:buFont typeface="+mj-lt"/>
              <a:buAutoNum type="arabicPeriod"/>
            </a:pPr>
            <a:r>
              <a:rPr lang="en-US" dirty="0"/>
              <a:t>Do I agree or disagree with the author?</a:t>
            </a:r>
          </a:p>
          <a:p>
            <a:pPr marL="971550" lvl="1" indent="-514350">
              <a:lnSpc>
                <a:spcPct val="100000"/>
              </a:lnSpc>
              <a:spcBef>
                <a:spcPts val="0"/>
              </a:spcBef>
              <a:buFont typeface="+mj-lt"/>
              <a:buAutoNum type="arabicPeriod"/>
            </a:pPr>
            <a:r>
              <a:rPr lang="en-US" dirty="0"/>
              <a:t>What are possible counterarguments to the reading’s claims?</a:t>
            </a:r>
          </a:p>
          <a:p>
            <a:pPr lvl="1">
              <a:lnSpc>
                <a:spcPct val="100000"/>
              </a:lnSpc>
              <a:spcBef>
                <a:spcPts val="0"/>
              </a:spcBef>
            </a:pPr>
            <a:endParaRPr lang="en-US" sz="2800" dirty="0"/>
          </a:p>
        </p:txBody>
      </p:sp>
    </p:spTree>
    <p:extLst>
      <p:ext uri="{BB962C8B-B14F-4D97-AF65-F5344CB8AC3E}">
        <p14:creationId xmlns:p14="http://schemas.microsoft.com/office/powerpoint/2010/main" xmlns="" val="123887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dissolv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274638"/>
            <a:ext cx="8229600" cy="688530"/>
          </a:xfrm>
        </p:spPr>
        <p:txBody>
          <a:bodyPr>
            <a:normAutofit fontScale="90000"/>
          </a:bodyPr>
          <a:lstStyle/>
          <a:p>
            <a:r>
              <a:rPr lang="en-US" dirty="0" smtClean="0"/>
              <a:t>Steps to Writing a Response Paper</a:t>
            </a:r>
            <a:endParaRPr lang="en-US" dirty="0"/>
          </a:p>
        </p:txBody>
      </p:sp>
      <p:sp>
        <p:nvSpPr>
          <p:cNvPr id="3" name="Content Placeholder 2"/>
          <p:cNvSpPr>
            <a:spLocks noGrp="1"/>
          </p:cNvSpPr>
          <p:nvPr>
            <p:ph idx="1"/>
          </p:nvPr>
        </p:nvSpPr>
        <p:spPr>
          <a:xfrm>
            <a:off x="578069" y="1137222"/>
            <a:ext cx="11284747" cy="5249862"/>
          </a:xfrm>
        </p:spPr>
        <p:txBody>
          <a:bodyPr>
            <a:noAutofit/>
          </a:bodyPr>
          <a:lstStyle/>
          <a:p>
            <a:r>
              <a:rPr lang="en-US" sz="3200" dirty="0" smtClean="0"/>
              <a:t>Step 3: </a:t>
            </a:r>
          </a:p>
          <a:p>
            <a:r>
              <a:rPr lang="en-US" sz="3200" dirty="0" smtClean="0"/>
              <a:t>Write </a:t>
            </a:r>
            <a:r>
              <a:rPr lang="en-US" sz="3200" dirty="0"/>
              <a:t>a draft of the summary of the </a:t>
            </a:r>
            <a:r>
              <a:rPr lang="en-US" sz="3200" dirty="0" smtClean="0"/>
              <a:t>reading… Paraphrase:</a:t>
            </a:r>
          </a:p>
          <a:p>
            <a:pPr lvl="1"/>
            <a:r>
              <a:rPr lang="en-US" sz="2800" dirty="0" smtClean="0"/>
              <a:t>The author’s </a:t>
            </a:r>
            <a:r>
              <a:rPr lang="en-US" sz="2800" dirty="0"/>
              <a:t>thesis </a:t>
            </a:r>
            <a:endParaRPr lang="en-US" sz="2800" dirty="0" smtClean="0"/>
          </a:p>
          <a:p>
            <a:pPr lvl="1"/>
            <a:r>
              <a:rPr lang="en-US" sz="2800" dirty="0"/>
              <a:t>M</a:t>
            </a:r>
            <a:r>
              <a:rPr lang="en-US" sz="2800" dirty="0" smtClean="0"/>
              <a:t>ain </a:t>
            </a:r>
            <a:r>
              <a:rPr lang="en-US" sz="2800" dirty="0"/>
              <a:t>supporting </a:t>
            </a:r>
            <a:r>
              <a:rPr lang="en-US" sz="2800" dirty="0" smtClean="0"/>
              <a:t>ideas</a:t>
            </a:r>
          </a:p>
          <a:p>
            <a:pPr lvl="1"/>
            <a:r>
              <a:rPr lang="en-US" sz="2800" dirty="0" smtClean="0"/>
              <a:t>Important </a:t>
            </a:r>
            <a:r>
              <a:rPr lang="en-US" sz="2800" dirty="0"/>
              <a:t>details (only</a:t>
            </a:r>
            <a:r>
              <a:rPr lang="en-US" sz="2800" dirty="0" smtClean="0"/>
              <a:t>) </a:t>
            </a:r>
          </a:p>
          <a:p>
            <a:pPr lvl="0"/>
            <a:r>
              <a:rPr lang="en-US" sz="3200" dirty="0" smtClean="0">
                <a:solidFill>
                  <a:prstClr val="white"/>
                </a:solidFill>
              </a:rPr>
              <a:t>Step 4:</a:t>
            </a:r>
            <a:r>
              <a:rPr lang="en-US" sz="3200" dirty="0" smtClean="0"/>
              <a:t> </a:t>
            </a:r>
          </a:p>
          <a:p>
            <a:pPr lvl="0"/>
            <a:r>
              <a:rPr lang="en-US" sz="3200" dirty="0" smtClean="0"/>
              <a:t>Write </a:t>
            </a:r>
            <a:r>
              <a:rPr lang="en-US" sz="3200" dirty="0"/>
              <a:t>your </a:t>
            </a:r>
            <a:r>
              <a:rPr lang="en-US" sz="3200" b="1" dirty="0"/>
              <a:t>opinion</a:t>
            </a:r>
            <a:r>
              <a:rPr lang="en-US" sz="3200" dirty="0"/>
              <a:t> about or </a:t>
            </a:r>
            <a:r>
              <a:rPr lang="en-US" sz="3200" b="1" dirty="0"/>
              <a:t>reaction</a:t>
            </a:r>
            <a:r>
              <a:rPr lang="en-US" sz="3200" dirty="0"/>
              <a:t> to the </a:t>
            </a:r>
            <a:r>
              <a:rPr lang="en-US" sz="3200" dirty="0" smtClean="0"/>
              <a:t>reading</a:t>
            </a:r>
          </a:p>
          <a:p>
            <a:r>
              <a:rPr lang="en-US" sz="3200" dirty="0" smtClean="0">
                <a:solidFill>
                  <a:prstClr val="white"/>
                </a:solidFill>
              </a:rPr>
              <a:t>Step </a:t>
            </a:r>
            <a:r>
              <a:rPr lang="en-US" sz="3200" dirty="0">
                <a:solidFill>
                  <a:prstClr val="white"/>
                </a:solidFill>
              </a:rPr>
              <a:t>5: </a:t>
            </a:r>
            <a:endParaRPr lang="en-US" sz="3200" dirty="0" smtClean="0">
              <a:solidFill>
                <a:prstClr val="white"/>
              </a:solidFill>
            </a:endParaRPr>
          </a:p>
          <a:p>
            <a:r>
              <a:rPr lang="en-US" sz="3200" dirty="0" smtClean="0">
                <a:solidFill>
                  <a:prstClr val="white"/>
                </a:solidFill>
              </a:rPr>
              <a:t>Write </a:t>
            </a:r>
            <a:r>
              <a:rPr lang="en-US" sz="3200" dirty="0">
                <a:solidFill>
                  <a:prstClr val="white"/>
                </a:solidFill>
              </a:rPr>
              <a:t>the first draft of the </a:t>
            </a:r>
            <a:r>
              <a:rPr lang="en-US" sz="3200" dirty="0" smtClean="0">
                <a:solidFill>
                  <a:prstClr val="white"/>
                </a:solidFill>
              </a:rPr>
              <a:t>response paper</a:t>
            </a:r>
            <a:endParaRPr lang="en-US" sz="3200" dirty="0">
              <a:solidFill>
                <a:prstClr val="white"/>
              </a:solidFill>
            </a:endParaRPr>
          </a:p>
          <a:p>
            <a:pPr lvl="0"/>
            <a:endParaRPr lang="en-US" sz="3200" dirty="0"/>
          </a:p>
          <a:p>
            <a:pPr marL="457200" lvl="1" indent="0">
              <a:buNone/>
            </a:pPr>
            <a:endParaRPr lang="en-US" sz="2800" dirty="0"/>
          </a:p>
        </p:txBody>
      </p:sp>
    </p:spTree>
    <p:extLst>
      <p:ext uri="{BB962C8B-B14F-4D97-AF65-F5344CB8AC3E}">
        <p14:creationId xmlns:p14="http://schemas.microsoft.com/office/powerpoint/2010/main" xmlns="" val="32397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ircle(in)">
                                      <p:cBhvr>
                                        <p:cTn id="36" dur="2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circle(in)">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930707"/>
          </a:xfrm>
        </p:spPr>
        <p:txBody>
          <a:bodyPr>
            <a:normAutofit fontScale="90000"/>
          </a:bodyPr>
          <a:lstStyle/>
          <a:p>
            <a:r>
              <a:rPr lang="en-US" dirty="0" smtClean="0"/>
              <a:t>Components of a Response Paper</a:t>
            </a:r>
            <a:endParaRPr lang="en-US" dirty="0"/>
          </a:p>
        </p:txBody>
      </p:sp>
      <p:sp>
        <p:nvSpPr>
          <p:cNvPr id="3" name="Content Placeholder 2"/>
          <p:cNvSpPr>
            <a:spLocks noGrp="1"/>
          </p:cNvSpPr>
          <p:nvPr>
            <p:ph idx="1"/>
          </p:nvPr>
        </p:nvSpPr>
        <p:spPr>
          <a:xfrm>
            <a:off x="557049" y="1231392"/>
            <a:ext cx="11298620" cy="5307953"/>
          </a:xfrm>
        </p:spPr>
        <p:txBody>
          <a:bodyPr>
            <a:normAutofit/>
          </a:bodyPr>
          <a:lstStyle/>
          <a:p>
            <a:r>
              <a:rPr lang="en-US" b="1" dirty="0" smtClean="0"/>
              <a:t>Introduction Paragraph</a:t>
            </a:r>
            <a:r>
              <a:rPr lang="en-US" dirty="0" smtClean="0"/>
              <a:t>:</a:t>
            </a:r>
          </a:p>
          <a:p>
            <a:pPr lvl="1"/>
            <a:r>
              <a:rPr lang="en-US" sz="3200" dirty="0"/>
              <a:t>First Several Sentences: </a:t>
            </a:r>
          </a:p>
          <a:p>
            <a:pPr lvl="2"/>
            <a:r>
              <a:rPr lang="en-US" sz="2800" dirty="0"/>
              <a:t>Has an engaging &amp; historically relevant hook</a:t>
            </a:r>
          </a:p>
          <a:p>
            <a:pPr lvl="2"/>
            <a:r>
              <a:rPr lang="en-US" sz="2800" dirty="0"/>
              <a:t>Provides historical background</a:t>
            </a:r>
          </a:p>
          <a:p>
            <a:pPr lvl="2"/>
            <a:r>
              <a:rPr lang="en-US" sz="2800" dirty="0"/>
              <a:t>Builds up to thesis</a:t>
            </a:r>
          </a:p>
          <a:p>
            <a:pPr lvl="1"/>
            <a:r>
              <a:rPr lang="en-US" sz="3200" dirty="0"/>
              <a:t>Last Sentence </a:t>
            </a:r>
            <a:r>
              <a:rPr lang="en-US" sz="3200" dirty="0" smtClean="0"/>
              <a:t>(Thesis </a:t>
            </a:r>
            <a:r>
              <a:rPr lang="en-US" sz="3200" dirty="0"/>
              <a:t>Statement) which could:</a:t>
            </a:r>
          </a:p>
          <a:p>
            <a:pPr lvl="2"/>
            <a:r>
              <a:rPr lang="en-US" sz="2800" dirty="0"/>
              <a:t>Expresses </a:t>
            </a:r>
            <a:r>
              <a:rPr lang="en-US" sz="2800" dirty="0" smtClean="0"/>
              <a:t>agreement</a:t>
            </a:r>
          </a:p>
          <a:p>
            <a:pPr lvl="2"/>
            <a:r>
              <a:rPr lang="en-US" sz="2800" dirty="0" smtClean="0"/>
              <a:t> </a:t>
            </a:r>
            <a:r>
              <a:rPr lang="en-US" sz="2800" dirty="0"/>
              <a:t>partial </a:t>
            </a:r>
            <a:r>
              <a:rPr lang="en-US" sz="2800" dirty="0" smtClean="0"/>
              <a:t>agreement</a:t>
            </a:r>
          </a:p>
          <a:p>
            <a:pPr lvl="2"/>
            <a:r>
              <a:rPr lang="en-US" sz="2800" dirty="0" smtClean="0"/>
              <a:t>disagreement</a:t>
            </a:r>
            <a:r>
              <a:rPr lang="en-US" sz="2800" dirty="0"/>
              <a:t>, or </a:t>
            </a:r>
            <a:endParaRPr lang="en-US" sz="2800" dirty="0" smtClean="0"/>
          </a:p>
          <a:p>
            <a:pPr lvl="2"/>
            <a:r>
              <a:rPr lang="en-US" sz="2800" dirty="0" smtClean="0"/>
              <a:t>evaluates </a:t>
            </a:r>
            <a:r>
              <a:rPr lang="en-US" sz="2800" dirty="0"/>
              <a:t>the text </a:t>
            </a:r>
            <a:r>
              <a:rPr lang="en-US" sz="2800" dirty="0" smtClean="0"/>
              <a:t>(discusses </a:t>
            </a:r>
            <a:r>
              <a:rPr lang="en-US" sz="2800" dirty="0"/>
              <a:t>strengths </a:t>
            </a:r>
            <a:r>
              <a:rPr lang="en-US" sz="2800" dirty="0" smtClean="0"/>
              <a:t>and/or weaknesses)</a:t>
            </a:r>
            <a:endParaRPr lang="en-US" sz="2800" dirty="0"/>
          </a:p>
        </p:txBody>
      </p:sp>
    </p:spTree>
    <p:extLst>
      <p:ext uri="{BB962C8B-B14F-4D97-AF65-F5344CB8AC3E}">
        <p14:creationId xmlns:p14="http://schemas.microsoft.com/office/powerpoint/2010/main" xmlns="" val="84324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Left)">
                                      <p:cBhvr>
                                        <p:cTn id="13" dur="500"/>
                                        <p:tgtEl>
                                          <p:spTgt spid="3">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Left)">
                                      <p:cBhvr>
                                        <p:cTn id="16" dur="500"/>
                                        <p:tgtEl>
                                          <p:spTgt spid="3">
                                            <p:txEl>
                                              <p:pRg st="3" end="3"/>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Left)">
                                      <p:cBhvr>
                                        <p:cTn id="19" dur="500"/>
                                        <p:tgtEl>
                                          <p:spTgt spid="3">
                                            <p:txEl>
                                              <p:pRg st="4" end="4"/>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trips(downLeft)">
                                      <p:cBhvr>
                                        <p:cTn id="25" dur="500"/>
                                        <p:tgtEl>
                                          <p:spTgt spid="3">
                                            <p:txEl>
                                              <p:pRg st="6" end="6"/>
                                            </p:txEl>
                                          </p:spTgt>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strips(downLeft)">
                                      <p:cBhvr>
                                        <p:cTn id="28" dur="500"/>
                                        <p:tgtEl>
                                          <p:spTgt spid="3">
                                            <p:txEl>
                                              <p:pRg st="7" end="7"/>
                                            </p:txEl>
                                          </p:spTgt>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strips(downLeft)">
                                      <p:cBhvr>
                                        <p:cTn id="31" dur="500"/>
                                        <p:tgtEl>
                                          <p:spTgt spid="3">
                                            <p:txEl>
                                              <p:pRg st="8" end="8"/>
                                            </p:txEl>
                                          </p:spTgt>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strips(downLeft)">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532"/>
            <a:ext cx="10515600" cy="685909"/>
          </a:xfrm>
        </p:spPr>
        <p:txBody>
          <a:bodyPr>
            <a:normAutofit fontScale="90000"/>
          </a:bodyPr>
          <a:lstStyle/>
          <a:p>
            <a:r>
              <a:rPr lang="en-US" b="1" dirty="0"/>
              <a:t>Body </a:t>
            </a:r>
            <a:r>
              <a:rPr lang="en-US" b="1" dirty="0" smtClean="0"/>
              <a:t>Paragraphs</a:t>
            </a:r>
            <a:endParaRPr lang="en-US" dirty="0"/>
          </a:p>
        </p:txBody>
      </p:sp>
      <p:sp>
        <p:nvSpPr>
          <p:cNvPr id="3" name="Content Placeholder 2"/>
          <p:cNvSpPr>
            <a:spLocks noGrp="1"/>
          </p:cNvSpPr>
          <p:nvPr>
            <p:ph idx="1"/>
          </p:nvPr>
        </p:nvSpPr>
        <p:spPr>
          <a:xfrm>
            <a:off x="367861" y="1061545"/>
            <a:ext cx="11624441" cy="5500123"/>
          </a:xfrm>
        </p:spPr>
        <p:txBody>
          <a:bodyPr>
            <a:normAutofit/>
          </a:bodyPr>
          <a:lstStyle/>
          <a:p>
            <a:pPr marL="971550" lvl="1" indent="-514350">
              <a:buFont typeface="+mj-lt"/>
              <a:buAutoNum type="arabicPeriod"/>
            </a:pPr>
            <a:r>
              <a:rPr lang="en-GB" sz="2800" dirty="0" smtClean="0"/>
              <a:t>Paragraph one:</a:t>
            </a:r>
            <a:r>
              <a:rPr lang="en-US" sz="2800" dirty="0"/>
              <a:t> Supporting </a:t>
            </a:r>
            <a:r>
              <a:rPr lang="en-US" sz="2800" dirty="0" smtClean="0"/>
              <a:t>detail # 1</a:t>
            </a:r>
            <a:endParaRPr lang="en-GB" sz="2800" dirty="0" smtClean="0"/>
          </a:p>
          <a:p>
            <a:pPr marL="971550" lvl="1" indent="-514350">
              <a:buFont typeface="+mj-lt"/>
              <a:buAutoNum type="arabicPeriod"/>
            </a:pPr>
            <a:r>
              <a:rPr lang="en-GB" sz="2800" dirty="0" smtClean="0"/>
              <a:t>Paragraph two:</a:t>
            </a:r>
            <a:r>
              <a:rPr lang="en-US" sz="2800" dirty="0"/>
              <a:t> Supporting </a:t>
            </a:r>
            <a:r>
              <a:rPr lang="en-US" sz="2800" dirty="0" smtClean="0"/>
              <a:t>detail # </a:t>
            </a:r>
            <a:r>
              <a:rPr lang="en-GB" sz="2800" dirty="0" smtClean="0"/>
              <a:t>2</a:t>
            </a:r>
          </a:p>
          <a:p>
            <a:pPr marL="971550" lvl="1" indent="-514350">
              <a:buFont typeface="+mj-lt"/>
              <a:buAutoNum type="arabicPeriod"/>
            </a:pPr>
            <a:r>
              <a:rPr lang="en-GB" sz="2800" dirty="0" smtClean="0"/>
              <a:t>Paragraph three:</a:t>
            </a:r>
            <a:r>
              <a:rPr lang="en-US" sz="2800" dirty="0"/>
              <a:t> Supporting </a:t>
            </a:r>
            <a:r>
              <a:rPr lang="en-US" sz="2800" dirty="0" smtClean="0"/>
              <a:t>detail # 3</a:t>
            </a:r>
          </a:p>
          <a:p>
            <a:pPr marL="457200" lvl="1" indent="0">
              <a:buNone/>
            </a:pPr>
            <a:endParaRPr lang="en-US" sz="2800" dirty="0" smtClean="0"/>
          </a:p>
          <a:p>
            <a:pPr lvl="2"/>
            <a:r>
              <a:rPr lang="en-US" sz="3200" b="1" dirty="0" smtClean="0"/>
              <a:t>A body paragraph should:</a:t>
            </a:r>
          </a:p>
          <a:p>
            <a:pPr lvl="3"/>
            <a:r>
              <a:rPr lang="en-US" sz="2200" b="1" dirty="0" smtClean="0"/>
              <a:t>Start </a:t>
            </a:r>
            <a:r>
              <a:rPr lang="en-US" sz="2200" b="1" dirty="0"/>
              <a:t>with a topic sentence </a:t>
            </a:r>
            <a:r>
              <a:rPr lang="en-US" sz="2200" b="1" dirty="0" smtClean="0"/>
              <a:t>(supporting detail) </a:t>
            </a:r>
            <a:r>
              <a:rPr lang="en-US" sz="2200" b="1" dirty="0"/>
              <a:t>to explain the opinion you expressed in your </a:t>
            </a:r>
            <a:r>
              <a:rPr lang="en-US" sz="2200" b="1" dirty="0" smtClean="0"/>
              <a:t>thesis</a:t>
            </a:r>
          </a:p>
          <a:p>
            <a:pPr lvl="3"/>
            <a:r>
              <a:rPr lang="en-US" sz="2200" b="1" dirty="0" smtClean="0"/>
              <a:t>contain </a:t>
            </a:r>
            <a:r>
              <a:rPr lang="en-US" sz="2200" b="1" dirty="0"/>
              <a:t>a clear topic and controlling </a:t>
            </a:r>
            <a:r>
              <a:rPr lang="en-US" sz="2200" b="1" dirty="0" smtClean="0"/>
              <a:t>idea	</a:t>
            </a:r>
          </a:p>
          <a:p>
            <a:pPr lvl="3"/>
            <a:r>
              <a:rPr lang="en-US" sz="2400" b="1" dirty="0" smtClean="0"/>
              <a:t>relates </a:t>
            </a:r>
            <a:r>
              <a:rPr lang="en-US" sz="2400" b="1" dirty="0"/>
              <a:t>to the thesis </a:t>
            </a:r>
            <a:r>
              <a:rPr lang="en-US" sz="2400" b="1" dirty="0" smtClean="0"/>
              <a:t>statement clearly</a:t>
            </a:r>
          </a:p>
          <a:p>
            <a:pPr lvl="3"/>
            <a:r>
              <a:rPr lang="en-US" sz="2400" b="1" dirty="0" smtClean="0"/>
              <a:t>include </a:t>
            </a:r>
            <a:r>
              <a:rPr lang="en-US" sz="2400" b="1" dirty="0"/>
              <a:t>sufficient details/examples/quotes from the </a:t>
            </a:r>
            <a:r>
              <a:rPr lang="en-US" sz="2400" b="1" dirty="0" smtClean="0"/>
              <a:t>reading </a:t>
            </a:r>
            <a:r>
              <a:rPr lang="en-US" sz="2400" b="1" dirty="0"/>
              <a:t>to explain your </a:t>
            </a:r>
            <a:r>
              <a:rPr lang="en-US" sz="2400" b="1" dirty="0" smtClean="0"/>
              <a:t>point</a:t>
            </a:r>
            <a:r>
              <a:rPr lang="en-US" sz="2400" b="1" dirty="0"/>
              <a:t> </a:t>
            </a:r>
            <a:r>
              <a:rPr lang="en-US" sz="2400" b="1" dirty="0" smtClean="0"/>
              <a:t>(parenthetically cited)</a:t>
            </a:r>
          </a:p>
          <a:p>
            <a:pPr lvl="3"/>
            <a:r>
              <a:rPr lang="en-US" sz="2400" dirty="0" smtClean="0"/>
              <a:t>And </a:t>
            </a:r>
            <a:r>
              <a:rPr lang="en-US" sz="2400" b="1" u="sng" dirty="0" smtClean="0"/>
              <a:t>may</a:t>
            </a:r>
            <a:r>
              <a:rPr lang="en-US" sz="2400" dirty="0" smtClean="0"/>
              <a:t> contain a passage from another quality source (parenthetically cited)</a:t>
            </a:r>
          </a:p>
        </p:txBody>
      </p:sp>
    </p:spTree>
    <p:extLst>
      <p:ext uri="{BB962C8B-B14F-4D97-AF65-F5344CB8AC3E}">
        <p14:creationId xmlns:p14="http://schemas.microsoft.com/office/powerpoint/2010/main" xmlns="" val="28870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edge">
                                      <p:cBhvr>
                                        <p:cTn id="10" dur="2000"/>
                                        <p:tgtEl>
                                          <p:spTgt spid="3">
                                            <p:txEl>
                                              <p:pRg st="1" end="1"/>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edge">
                                      <p:cBhvr>
                                        <p:cTn id="13" dur="2000"/>
                                        <p:tgtEl>
                                          <p:spTgt spid="3">
                                            <p:txEl>
                                              <p:pRg st="2" end="2"/>
                                            </p:txEl>
                                          </p:spTgt>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edge">
                                      <p:cBhvr>
                                        <p:cTn id="16" dur="2000"/>
                                        <p:tgtEl>
                                          <p:spTgt spid="3">
                                            <p:txEl>
                                              <p:pRg st="4" end="4"/>
                                            </p:txEl>
                                          </p:spTgt>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edge">
                                      <p:cBhvr>
                                        <p:cTn id="19" dur="2000"/>
                                        <p:tgtEl>
                                          <p:spTgt spid="3">
                                            <p:txEl>
                                              <p:pRg st="5" end="5"/>
                                            </p:txEl>
                                          </p:spTgt>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edge">
                                      <p:cBhvr>
                                        <p:cTn id="22" dur="2000"/>
                                        <p:tgtEl>
                                          <p:spTgt spid="3">
                                            <p:txEl>
                                              <p:pRg st="6" end="6"/>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edge">
                                      <p:cBhvr>
                                        <p:cTn id="25" dur="2000"/>
                                        <p:tgtEl>
                                          <p:spTgt spid="3">
                                            <p:txEl>
                                              <p:pRg st="7" end="7"/>
                                            </p:txEl>
                                          </p:spTgt>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edge">
                                      <p:cBhvr>
                                        <p:cTn id="28" dur="2000"/>
                                        <p:tgtEl>
                                          <p:spTgt spid="3">
                                            <p:txEl>
                                              <p:pRg st="8" end="8"/>
                                            </p:txEl>
                                          </p:spTgt>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edge">
                                      <p:cBhvr>
                                        <p:cTn id="31"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267"/>
          </a:xfrm>
        </p:spPr>
        <p:txBody>
          <a:bodyPr/>
          <a:lstStyle/>
          <a:p>
            <a:r>
              <a:rPr lang="en-US" b="1" dirty="0" smtClean="0"/>
              <a:t>Conclusion</a:t>
            </a:r>
            <a:endParaRPr lang="en-US" b="1" dirty="0"/>
          </a:p>
        </p:txBody>
      </p:sp>
      <p:sp>
        <p:nvSpPr>
          <p:cNvPr id="3" name="Content Placeholder 2"/>
          <p:cNvSpPr>
            <a:spLocks noGrp="1"/>
          </p:cNvSpPr>
          <p:nvPr>
            <p:ph idx="1"/>
          </p:nvPr>
        </p:nvSpPr>
        <p:spPr>
          <a:xfrm>
            <a:off x="838200" y="1414272"/>
            <a:ext cx="10515600" cy="4762691"/>
          </a:xfrm>
        </p:spPr>
        <p:txBody>
          <a:bodyPr>
            <a:normAutofit/>
          </a:bodyPr>
          <a:lstStyle/>
          <a:p>
            <a:r>
              <a:rPr lang="en-US" dirty="0" smtClean="0"/>
              <a:t>Conclusion:</a:t>
            </a:r>
          </a:p>
          <a:p>
            <a:pPr lvl="1"/>
            <a:r>
              <a:rPr lang="en-US" dirty="0" smtClean="0"/>
              <a:t>Restate </a:t>
            </a:r>
            <a:r>
              <a:rPr lang="en-US" dirty="0"/>
              <a:t>your </a:t>
            </a:r>
            <a:r>
              <a:rPr lang="en-US" dirty="0" smtClean="0"/>
              <a:t>thesis (point of view)</a:t>
            </a:r>
          </a:p>
          <a:p>
            <a:pPr lvl="1"/>
            <a:r>
              <a:rPr lang="en-US" dirty="0" smtClean="0"/>
              <a:t>Summarize </a:t>
            </a:r>
            <a:r>
              <a:rPr lang="en-US" dirty="0"/>
              <a:t>the main </a:t>
            </a:r>
            <a:r>
              <a:rPr lang="en-US" dirty="0" smtClean="0"/>
              <a:t>idea</a:t>
            </a:r>
          </a:p>
          <a:p>
            <a:pPr lvl="1"/>
            <a:endParaRPr lang="en-GB" dirty="0"/>
          </a:p>
          <a:p>
            <a:r>
              <a:rPr lang="en-US" dirty="0">
                <a:solidFill>
                  <a:prstClr val="white"/>
                </a:solidFill>
              </a:rPr>
              <a:t>Works Cited:</a:t>
            </a:r>
          </a:p>
          <a:p>
            <a:pPr lvl="1"/>
            <a:r>
              <a:rPr lang="en-US" dirty="0">
                <a:solidFill>
                  <a:prstClr val="white"/>
                </a:solidFill>
              </a:rPr>
              <a:t>Separate page</a:t>
            </a:r>
          </a:p>
          <a:p>
            <a:pPr lvl="1"/>
            <a:r>
              <a:rPr lang="en-US" dirty="0"/>
              <a:t>Alphabetical</a:t>
            </a:r>
          </a:p>
          <a:p>
            <a:pPr lvl="1"/>
            <a:r>
              <a:rPr lang="en-US" dirty="0"/>
              <a:t> Spacing</a:t>
            </a:r>
          </a:p>
          <a:p>
            <a:pPr lvl="1"/>
            <a:r>
              <a:rPr lang="en-US" dirty="0"/>
              <a:t> Hanging Indent</a:t>
            </a:r>
          </a:p>
          <a:p>
            <a:pPr lvl="1"/>
            <a:r>
              <a:rPr lang="en-US" dirty="0"/>
              <a:t> Sufficient Info. </a:t>
            </a:r>
            <a:r>
              <a:rPr lang="en-US" dirty="0" smtClean="0"/>
              <a:t>(Cited)</a:t>
            </a:r>
            <a:endParaRPr lang="en-US" dirty="0"/>
          </a:p>
          <a:p>
            <a:pPr lvl="1"/>
            <a:endParaRPr lang="en-US" dirty="0" smtClean="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xmlns="" val="304298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4" end="4"/>
                                            </p:tx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5" end="5"/>
                                            </p:tx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6" end="6"/>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7" end="7"/>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p:cTn id="5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8" end="8"/>
                                            </p:tx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p:cTn id="57"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8302" y="565766"/>
            <a:ext cx="10563698" cy="6370975"/>
          </a:xfrm>
          <a:prstGeom prst="rect">
            <a:avLst/>
          </a:prstGeom>
        </p:spPr>
        <p:txBody>
          <a:bodyPr wrap="square">
            <a:spAutoFit/>
          </a:bodyPr>
          <a:lstStyle/>
          <a:p>
            <a:r>
              <a:rPr lang="en-GB" sz="2400" b="0" i="0" dirty="0" smtClean="0">
                <a:effectLst/>
                <a:latin typeface="Times New Roman" panose="02020603050405020304" pitchFamily="18" charset="0"/>
              </a:rPr>
              <a:t>	Of all of the common assumptions discussed in class, I think one of the most common is the idea that a children’s text should in some way teach the reader something.  We talked about the term </a:t>
            </a:r>
            <a:r>
              <a:rPr lang="en-GB" sz="2400" b="0" i="1" dirty="0" smtClean="0">
                <a:effectLst/>
                <a:latin typeface="Times New Roman" panose="02020603050405020304" pitchFamily="18" charset="0"/>
              </a:rPr>
              <a:t>didactic, </a:t>
            </a:r>
            <a:r>
              <a:rPr lang="en-GB" sz="2400" b="0" i="0" dirty="0" smtClean="0">
                <a:effectLst/>
                <a:latin typeface="Times New Roman" panose="02020603050405020304" pitchFamily="18" charset="0"/>
              </a:rPr>
              <a:t>and how a didactic book strongly pushes a lesson onto the reader, telling them that they should believe this or that.  Many times a reason for that lesson isn’t even given, as though the young person reading the book should just accept that lesson because they are told to, because the other knows better.  As I was reading </a:t>
            </a:r>
            <a:r>
              <a:rPr lang="en-GB" sz="2400" b="0" i="1" dirty="0" smtClean="0">
                <a:effectLst/>
                <a:latin typeface="Times New Roman" panose="02020603050405020304" pitchFamily="18" charset="0"/>
              </a:rPr>
              <a:t>Cat in the Hat</a:t>
            </a:r>
            <a:r>
              <a:rPr lang="en-GB" sz="2400" b="0" i="0" dirty="0" smtClean="0">
                <a:effectLst/>
                <a:latin typeface="Times New Roman" panose="02020603050405020304" pitchFamily="18" charset="0"/>
              </a:rPr>
              <a:t> by </a:t>
            </a:r>
            <a:r>
              <a:rPr lang="en-GB" sz="2400" b="0" i="0" dirty="0" err="1" smtClean="0">
                <a:effectLst/>
                <a:latin typeface="Times New Roman" panose="02020603050405020304" pitchFamily="18" charset="0"/>
              </a:rPr>
              <a:t>Dr.</a:t>
            </a:r>
            <a:r>
              <a:rPr lang="en-GB" sz="2400" b="0" i="0" dirty="0" smtClean="0">
                <a:effectLst/>
                <a:latin typeface="Times New Roman" panose="02020603050405020304" pitchFamily="18" charset="0"/>
              </a:rPr>
              <a:t> Seuss, the book I selected for the assignment, I was hoping that it wouldn’t be as didactic as most other children’s books, and that it would be as playful and exciting as I remember as a child.  On the last two pages of the book, however, the absent mother returns home, the cat has disappeared, the children are behaving nicely, sitting in chairs, and it is pretty obvious that even though they got into mischief they are still good children after all.  Nothing really has changed at the end of the book.  Although all sorts of things got played with, and the children broke the rules I am sure they know about (like, “Don’t fly kites in the house”), major boundaries were never crossed. </a:t>
            </a:r>
          </a:p>
          <a:p>
            <a:r>
              <a:rPr lang="en-GB" sz="2400" b="0" i="0" dirty="0" smtClean="0">
                <a:effectLst/>
                <a:latin typeface="Times New Roman" panose="02020603050405020304" pitchFamily="18" charset="0"/>
              </a:rPr>
              <a:t>            </a:t>
            </a:r>
            <a:endParaRPr lang="en-GB" sz="2400" b="0" i="0" dirty="0">
              <a:effectLst/>
              <a:latin typeface="Times New Roman" panose="02020603050405020304" pitchFamily="18" charset="0"/>
            </a:endParaRPr>
          </a:p>
        </p:txBody>
      </p:sp>
      <p:sp>
        <p:nvSpPr>
          <p:cNvPr id="3" name="Rectangle 2"/>
          <p:cNvSpPr/>
          <p:nvPr/>
        </p:nvSpPr>
        <p:spPr>
          <a:xfrm>
            <a:off x="1628302" y="42546"/>
            <a:ext cx="9161618" cy="523220"/>
          </a:xfrm>
          <a:prstGeom prst="rect">
            <a:avLst/>
          </a:prstGeom>
        </p:spPr>
        <p:txBody>
          <a:bodyPr wrap="square">
            <a:spAutoFit/>
          </a:bodyPr>
          <a:lstStyle/>
          <a:p>
            <a:r>
              <a:rPr lang="en-GB" sz="2800" b="1" i="1" dirty="0" smtClean="0">
                <a:effectLst/>
                <a:latin typeface="Times New Roman" panose="02020603050405020304" pitchFamily="18" charset="0"/>
              </a:rPr>
              <a:t> Sample response paper: Cat in the Hat</a:t>
            </a:r>
            <a:r>
              <a:rPr lang="en-GB" sz="2800" b="1" i="0" dirty="0" smtClean="0">
                <a:effectLst/>
                <a:latin typeface="Times New Roman" panose="02020603050405020304" pitchFamily="18" charset="0"/>
              </a:rPr>
              <a:t> by </a:t>
            </a:r>
            <a:r>
              <a:rPr lang="en-GB" sz="2800" b="1" i="0" dirty="0" err="1" smtClean="0">
                <a:effectLst/>
                <a:latin typeface="Times New Roman" panose="02020603050405020304" pitchFamily="18" charset="0"/>
              </a:rPr>
              <a:t>Dr.</a:t>
            </a:r>
            <a:r>
              <a:rPr lang="en-GB" sz="2800" b="1" i="0" dirty="0" smtClean="0">
                <a:effectLst/>
                <a:latin typeface="Times New Roman" panose="02020603050405020304" pitchFamily="18" charset="0"/>
              </a:rPr>
              <a:t> Seuss</a:t>
            </a:r>
            <a:endParaRPr lang="en-US" sz="2800" b="1" dirty="0"/>
          </a:p>
        </p:txBody>
      </p:sp>
      <p:pic>
        <p:nvPicPr>
          <p:cNvPr id="1026" name="Picture 2" descr="Cat in the Hat by draygyn on DeviantArt"/>
          <p:cNvPicPr>
            <a:picLocks noChangeAspect="1" noChangeArrowheads="1"/>
          </p:cNvPicPr>
          <p:nvPr/>
        </p:nvPicPr>
        <p:blipFill>
          <a:blip r:embed="rId2">
            <a:lum contrast="3000"/>
            <a:extLst>
              <a:ext uri="{28A0092B-C50C-407E-A947-70E740481C1C}">
                <a14:useLocalDpi xmlns:a14="http://schemas.microsoft.com/office/drawing/2010/main" xmlns="" val="0"/>
              </a:ext>
            </a:extLst>
          </a:blip>
          <a:srcRect/>
          <a:stretch>
            <a:fillRect/>
          </a:stretch>
        </p:blipFill>
        <p:spPr bwMode="auto">
          <a:xfrm>
            <a:off x="0" y="0"/>
            <a:ext cx="1527038"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97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112</TotalTime>
  <Words>484</Words>
  <Application>Microsoft Office PowerPoint</Application>
  <PresentationFormat>Custom</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1_Office Theme</vt:lpstr>
      <vt:lpstr>How to Write a Response Paper</vt:lpstr>
      <vt:lpstr>Purpose of a response paper</vt:lpstr>
      <vt:lpstr>Writing a Response Paper Involves… </vt:lpstr>
      <vt:lpstr>Steps to Writing a Response Paper</vt:lpstr>
      <vt:lpstr>Steps to Writing a Response Paper</vt:lpstr>
      <vt:lpstr>Components of a Response Paper</vt:lpstr>
      <vt:lpstr>Body Paragraphs</vt:lpstr>
      <vt:lpstr>Conclusion</vt:lpstr>
      <vt:lpstr>Slide 9</vt:lpstr>
      <vt:lpstr>Slide 10</vt:lpstr>
      <vt:lpstr>Slide 11</vt:lpstr>
      <vt:lpstr>Slide 12</vt:lpstr>
      <vt:lpstr>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Zahida Mansoor</dc:creator>
  <cp:lastModifiedBy>Razam Sahib</cp:lastModifiedBy>
  <cp:revision>17</cp:revision>
  <dcterms:created xsi:type="dcterms:W3CDTF">2024-01-22T09:39:18Z</dcterms:created>
  <dcterms:modified xsi:type="dcterms:W3CDTF">2024-01-29T06:11:03Z</dcterms:modified>
</cp:coreProperties>
</file>