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
  </p:notesMasterIdLst>
  <p:sldIdLst>
    <p:sldId id="303" r:id="rId3"/>
    <p:sldId id="304" r:id="rId4"/>
    <p:sldId id="307" r:id="rId5"/>
    <p:sldId id="310" r:id="rId6"/>
    <p:sldId id="31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910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5C14C-04D0-4F0B-862F-437F1ADA4538}" type="datetimeFigureOut">
              <a:rPr lang="en-US" smtClean="0"/>
              <a:t>3/29/2024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D3A38-15C7-4596-AF2A-9A3780E97F9C}" type="slidenum">
              <a:rPr lang="en-US" smtClean="0"/>
              <a:t>‹#›</a:t>
            </a:fld>
            <a:endParaRPr lang="en-US"/>
          </a:p>
        </p:txBody>
      </p:sp>
    </p:spTree>
    <p:extLst>
      <p:ext uri="{BB962C8B-B14F-4D97-AF65-F5344CB8AC3E}">
        <p14:creationId xmlns:p14="http://schemas.microsoft.com/office/powerpoint/2010/main" val="65211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xmlns="" id="{A5B04985-C36A-1A2C-BC51-67C134712F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xmlns="" id="{7A16D7EC-4738-874C-9F59-D2F555F589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Use </a:t>
            </a:r>
            <a:r>
              <a:rPr lang="en-US" altLang="en-US" dirty="0"/>
              <a:t>of Requesting Vocabulary</a:t>
            </a:r>
          </a:p>
          <a:p>
            <a:pPr eaLnBrk="1" hangingPunct="1">
              <a:spcBef>
                <a:spcPct val="0"/>
              </a:spcBef>
            </a:pPr>
            <a:r>
              <a:rPr lang="en-US" altLang="en-US" dirty="0"/>
              <a:t>Positive and Polite tone</a:t>
            </a:r>
          </a:p>
        </p:txBody>
      </p:sp>
      <p:sp>
        <p:nvSpPr>
          <p:cNvPr id="11268" name="Slide Number Placeholder 3">
            <a:extLst>
              <a:ext uri="{FF2B5EF4-FFF2-40B4-BE49-F238E27FC236}">
                <a16:creationId xmlns:a16="http://schemas.microsoft.com/office/drawing/2014/main" xmlns="" id="{898E217A-575C-B09B-3BC3-28F35C33E5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5F74D8E-A55D-4AD6-AB50-9949E43FFA99}"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0684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may post the link in their GCRs – or open the web page on projector screen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Spend 5 mins more on discussion and queries if students have any </a:t>
            </a:r>
            <a:endParaRPr dirty="0"/>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08C04-1A1D-55D6-A1D6-6562D509EEE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F0C98554-238D-5C65-BA9E-FFEFD3F9591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5D68FA79-E10E-7E41-7E03-1B388EA529F6}"/>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5" name="Footer Placeholder 4">
            <a:extLst>
              <a:ext uri="{FF2B5EF4-FFF2-40B4-BE49-F238E27FC236}">
                <a16:creationId xmlns:a16="http://schemas.microsoft.com/office/drawing/2014/main" xmlns="" id="{3E4B423B-4747-6FE1-B7B5-4E8FFB393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BA6E9E-97B0-B8DF-B9B1-0E36150B9A7F}"/>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25408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045F6-7AF3-F8B3-397A-825EE6984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ACC2FD6-C3FB-DF98-6F6D-E174B12070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F62880A-FDFB-77BB-F767-F1CAA22226BC}"/>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5" name="Footer Placeholder 4">
            <a:extLst>
              <a:ext uri="{FF2B5EF4-FFF2-40B4-BE49-F238E27FC236}">
                <a16:creationId xmlns:a16="http://schemas.microsoft.com/office/drawing/2014/main" xmlns="" id="{5CDD3528-D82E-486E-89A4-B209525BA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0A4A82-98AC-B939-A955-401D94422B01}"/>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212886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D862DB8-9555-A21B-8969-478254C8800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D14343-4FDD-F129-56F0-469DD8C1B73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F0174E-B11B-084D-87CD-CF85BECC796D}"/>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5" name="Footer Placeholder 4">
            <a:extLst>
              <a:ext uri="{FF2B5EF4-FFF2-40B4-BE49-F238E27FC236}">
                <a16:creationId xmlns:a16="http://schemas.microsoft.com/office/drawing/2014/main" xmlns="" id="{B68209CD-EA23-2CD7-7DC2-394D72FEC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FA008D-22D1-DFAD-C727-170CC8EADB8D}"/>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2458997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1"/>
        </a:solidFill>
        <a:effectLst/>
      </p:bgPr>
    </p:bg>
    <p:spTree>
      <p:nvGrpSpPr>
        <p:cNvPr id="1" name="Shape 11"/>
        <p:cNvGrpSpPr/>
        <p:nvPr/>
      </p:nvGrpSpPr>
      <p:grpSpPr>
        <a:xfrm>
          <a:off x="0" y="0"/>
          <a:ext cx="0" cy="0"/>
          <a:chOff x="0" y="0"/>
          <a:chExt cx="0" cy="0"/>
        </a:xfrm>
      </p:grpSpPr>
      <p:sp>
        <p:nvSpPr>
          <p:cNvPr id="12" name="Google Shape;12;p23"/>
          <p:cNvSpPr/>
          <p:nvPr/>
        </p:nvSpPr>
        <p:spPr>
          <a:xfrm>
            <a:off x="0" y="0"/>
            <a:ext cx="9144000" cy="6858000"/>
          </a:xfrm>
          <a:prstGeom prst="rect">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3"/>
          <p:cNvSpPr txBox="1">
            <a:spLocks noGrp="1"/>
          </p:cNvSpPr>
          <p:nvPr>
            <p:ph type="ctrTitle"/>
          </p:nvPr>
        </p:nvSpPr>
        <p:spPr>
          <a:xfrm>
            <a:off x="452629" y="770467"/>
            <a:ext cx="8086725"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3"/>
          <p:cNvSpPr txBox="1">
            <a:spLocks noGrp="1"/>
          </p:cNvSpPr>
          <p:nvPr>
            <p:ph type="subTitle" idx="1"/>
          </p:nvPr>
        </p:nvSpPr>
        <p:spPr>
          <a:xfrm>
            <a:off x="500635" y="4206876"/>
            <a:ext cx="692115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15" name="Google Shape;15;p23"/>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3"/>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rgbClr val="FFFFFF"/>
                </a:solidFill>
                <a:latin typeface="Calibri"/>
                <a:ea typeface="Calibri"/>
                <a:cs typeface="Calibri"/>
                <a:sym typeface="Calibri"/>
              </a:defRPr>
            </a:lvl1pPr>
            <a:lvl2pPr marL="0" lvl="1" indent="0" algn="r">
              <a:spcBef>
                <a:spcPts val="0"/>
              </a:spcBef>
              <a:buNone/>
              <a:defRPr sz="10300" b="0" i="0" u="none" strike="noStrike" cap="none">
                <a:solidFill>
                  <a:srgbClr val="FFFFFF"/>
                </a:solidFill>
                <a:latin typeface="Calibri"/>
                <a:ea typeface="Calibri"/>
                <a:cs typeface="Calibri"/>
                <a:sym typeface="Calibri"/>
              </a:defRPr>
            </a:lvl2pPr>
            <a:lvl3pPr marL="0" lvl="2" indent="0" algn="r">
              <a:spcBef>
                <a:spcPts val="0"/>
              </a:spcBef>
              <a:buNone/>
              <a:defRPr sz="10300" b="0" i="0" u="none" strike="noStrike" cap="none">
                <a:solidFill>
                  <a:srgbClr val="FFFFFF"/>
                </a:solidFill>
                <a:latin typeface="Calibri"/>
                <a:ea typeface="Calibri"/>
                <a:cs typeface="Calibri"/>
                <a:sym typeface="Calibri"/>
              </a:defRPr>
            </a:lvl3pPr>
            <a:lvl4pPr marL="0" lvl="3" indent="0" algn="r">
              <a:spcBef>
                <a:spcPts val="0"/>
              </a:spcBef>
              <a:buNone/>
              <a:defRPr sz="10300" b="0" i="0" u="none" strike="noStrike" cap="none">
                <a:solidFill>
                  <a:srgbClr val="FFFFFF"/>
                </a:solidFill>
                <a:latin typeface="Calibri"/>
                <a:ea typeface="Calibri"/>
                <a:cs typeface="Calibri"/>
                <a:sym typeface="Calibri"/>
              </a:defRPr>
            </a:lvl4pPr>
            <a:lvl5pPr marL="0" lvl="4" indent="0" algn="r">
              <a:spcBef>
                <a:spcPts val="0"/>
              </a:spcBef>
              <a:buNone/>
              <a:defRPr sz="10300" b="0" i="0" u="none" strike="noStrike" cap="none">
                <a:solidFill>
                  <a:srgbClr val="FFFFFF"/>
                </a:solidFill>
                <a:latin typeface="Calibri"/>
                <a:ea typeface="Calibri"/>
                <a:cs typeface="Calibri"/>
                <a:sym typeface="Calibri"/>
              </a:defRPr>
            </a:lvl5pPr>
            <a:lvl6pPr marL="0" lvl="5" indent="0" algn="r">
              <a:spcBef>
                <a:spcPts val="0"/>
              </a:spcBef>
              <a:buNone/>
              <a:defRPr sz="10300" b="0" i="0" u="none" strike="noStrike" cap="none">
                <a:solidFill>
                  <a:srgbClr val="FFFFFF"/>
                </a:solidFill>
                <a:latin typeface="Calibri"/>
                <a:ea typeface="Calibri"/>
                <a:cs typeface="Calibri"/>
                <a:sym typeface="Calibri"/>
              </a:defRPr>
            </a:lvl6pPr>
            <a:lvl7pPr marL="0" lvl="6" indent="0" algn="r">
              <a:spcBef>
                <a:spcPts val="0"/>
              </a:spcBef>
              <a:buNone/>
              <a:defRPr sz="10300" b="0" i="0" u="none" strike="noStrike" cap="none">
                <a:solidFill>
                  <a:srgbClr val="FFFFFF"/>
                </a:solidFill>
                <a:latin typeface="Calibri"/>
                <a:ea typeface="Calibri"/>
                <a:cs typeface="Calibri"/>
                <a:sym typeface="Calibri"/>
              </a:defRPr>
            </a:lvl7pPr>
            <a:lvl8pPr marL="0" lvl="7" indent="0" algn="r">
              <a:spcBef>
                <a:spcPts val="0"/>
              </a:spcBef>
              <a:buNone/>
              <a:defRPr sz="10300" b="0" i="0" u="none" strike="noStrike" cap="none">
                <a:solidFill>
                  <a:srgbClr val="FFFFFF"/>
                </a:solidFill>
                <a:latin typeface="Calibri"/>
                <a:ea typeface="Calibri"/>
                <a:cs typeface="Calibri"/>
                <a:sym typeface="Calibri"/>
              </a:defRPr>
            </a:lvl8pPr>
            <a:lvl9pPr marL="0" lvl="8" indent="0" algn="r">
              <a:spcBef>
                <a:spcPts val="0"/>
              </a:spcBef>
              <a:buNone/>
              <a:defRPr sz="10300" b="0" i="0" u="none" strike="noStrike" cap="none">
                <a:solidFill>
                  <a:srgbClr val="FFFFFF"/>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371460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492920"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4"/>
          <p:cNvSpPr txBox="1">
            <a:spLocks noGrp="1"/>
          </p:cNvSpPr>
          <p:nvPr>
            <p:ph type="body" idx="1"/>
          </p:nvPr>
        </p:nvSpPr>
        <p:spPr>
          <a:xfrm>
            <a:off x="507492" y="2011680"/>
            <a:ext cx="8065294" cy="376618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1" name="Google Shape;21;p24"/>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22" name="Google Shape;22;p24"/>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23" name="Google Shape;23;p24"/>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3650149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5"/>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26" name="Google Shape;26;p25"/>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27" name="Google Shape;27;p25"/>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2965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452628" y="767419"/>
            <a:ext cx="8085582" cy="3355848"/>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8800"/>
              <a:buFont typeface="Calibri"/>
              <a:buNone/>
              <a:defRPr sz="8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6"/>
          <p:cNvSpPr txBox="1">
            <a:spLocks noGrp="1"/>
          </p:cNvSpPr>
          <p:nvPr>
            <p:ph type="body" idx="1"/>
          </p:nvPr>
        </p:nvSpPr>
        <p:spPr>
          <a:xfrm>
            <a:off x="500634" y="4204209"/>
            <a:ext cx="6919722" cy="1645920"/>
          </a:xfrm>
          <a:prstGeom prst="rect">
            <a:avLst/>
          </a:prstGeom>
          <a:noFill/>
          <a:ln>
            <a:noFill/>
          </a:ln>
        </p:spPr>
        <p:txBody>
          <a:bodyPr spcFirstLastPara="1" wrap="square" lIns="91425" tIns="45700" rIns="91425" bIns="45700" anchor="t" anchorCtr="0">
            <a:normAutofit/>
          </a:bodyPr>
          <a:lstStyle>
            <a:lvl1pPr marL="457200" lvl="0" indent="-2286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marL="914400" lvl="1" indent="-228600" algn="l">
              <a:lnSpc>
                <a:spcPct val="85000"/>
              </a:lnSpc>
              <a:spcBef>
                <a:spcPts val="600"/>
              </a:spcBef>
              <a:spcAft>
                <a:spcPts val="0"/>
              </a:spcAft>
              <a:buClr>
                <a:srgbClr val="888888"/>
              </a:buClr>
              <a:buSzPts val="1800"/>
              <a:buNone/>
              <a:defRPr sz="1800">
                <a:solidFill>
                  <a:srgbClr val="888888"/>
                </a:solidFill>
              </a:defRPr>
            </a:lvl2pPr>
            <a:lvl3pPr marL="1371600" lvl="2" indent="-228600" algn="l">
              <a:lnSpc>
                <a:spcPct val="85000"/>
              </a:lnSpc>
              <a:spcBef>
                <a:spcPts val="600"/>
              </a:spcBef>
              <a:spcAft>
                <a:spcPts val="0"/>
              </a:spcAft>
              <a:buClr>
                <a:srgbClr val="888888"/>
              </a:buClr>
              <a:buSzPts val="1600"/>
              <a:buNone/>
              <a:defRPr sz="1600">
                <a:solidFill>
                  <a:srgbClr val="888888"/>
                </a:solidFill>
              </a:defRPr>
            </a:lvl3pPr>
            <a:lvl4pPr marL="1828800" lvl="3" indent="-228600" algn="l">
              <a:lnSpc>
                <a:spcPct val="85000"/>
              </a:lnSpc>
              <a:spcBef>
                <a:spcPts val="600"/>
              </a:spcBef>
              <a:spcAft>
                <a:spcPts val="0"/>
              </a:spcAft>
              <a:buClr>
                <a:srgbClr val="888888"/>
              </a:buClr>
              <a:buSzPts val="1400"/>
              <a:buNone/>
              <a:defRPr sz="1400">
                <a:solidFill>
                  <a:srgbClr val="888888"/>
                </a:solidFill>
              </a:defRPr>
            </a:lvl4pPr>
            <a:lvl5pPr marL="2286000" lvl="4" indent="-228600" algn="l">
              <a:lnSpc>
                <a:spcPct val="85000"/>
              </a:lnSpc>
              <a:spcBef>
                <a:spcPts val="600"/>
              </a:spcBef>
              <a:spcAft>
                <a:spcPts val="0"/>
              </a:spcAft>
              <a:buClr>
                <a:srgbClr val="888888"/>
              </a:buClr>
              <a:buSzPts val="1400"/>
              <a:buNone/>
              <a:defRPr sz="1400">
                <a:solidFill>
                  <a:srgbClr val="888888"/>
                </a:solidFill>
              </a:defRPr>
            </a:lvl5pPr>
            <a:lvl6pPr marL="2743200" lvl="5" indent="-228600" algn="l">
              <a:lnSpc>
                <a:spcPct val="85000"/>
              </a:lnSpc>
              <a:spcBef>
                <a:spcPts val="600"/>
              </a:spcBef>
              <a:spcAft>
                <a:spcPts val="0"/>
              </a:spcAft>
              <a:buClr>
                <a:srgbClr val="888888"/>
              </a:buClr>
              <a:buSzPts val="1400"/>
              <a:buNone/>
              <a:defRPr sz="1400">
                <a:solidFill>
                  <a:srgbClr val="888888"/>
                </a:solidFill>
              </a:defRPr>
            </a:lvl6pPr>
            <a:lvl7pPr marL="3200400" lvl="6" indent="-228600" algn="l">
              <a:lnSpc>
                <a:spcPct val="85000"/>
              </a:lnSpc>
              <a:spcBef>
                <a:spcPts val="600"/>
              </a:spcBef>
              <a:spcAft>
                <a:spcPts val="0"/>
              </a:spcAft>
              <a:buClr>
                <a:srgbClr val="888888"/>
              </a:buClr>
              <a:buSzPts val="1400"/>
              <a:buNone/>
              <a:defRPr sz="1400">
                <a:solidFill>
                  <a:srgbClr val="888888"/>
                </a:solidFill>
              </a:defRPr>
            </a:lvl7pPr>
            <a:lvl8pPr marL="3657600" lvl="7" indent="-228600" algn="l">
              <a:lnSpc>
                <a:spcPct val="85000"/>
              </a:lnSpc>
              <a:spcBef>
                <a:spcPts val="600"/>
              </a:spcBef>
              <a:spcAft>
                <a:spcPts val="0"/>
              </a:spcAft>
              <a:buClr>
                <a:srgbClr val="888888"/>
              </a:buClr>
              <a:buSzPts val="1400"/>
              <a:buNone/>
              <a:defRPr sz="1400">
                <a:solidFill>
                  <a:srgbClr val="888888"/>
                </a:solidFill>
              </a:defRPr>
            </a:lvl8pPr>
            <a:lvl9pPr marL="4114800" lvl="8" indent="-228600" algn="l">
              <a:lnSpc>
                <a:spcPct val="85000"/>
              </a:lnSpc>
              <a:spcBef>
                <a:spcPts val="600"/>
              </a:spcBef>
              <a:spcAft>
                <a:spcPts val="0"/>
              </a:spcAft>
              <a:buClr>
                <a:srgbClr val="888888"/>
              </a:buClr>
              <a:buSzPts val="1400"/>
              <a:buNone/>
              <a:defRPr sz="1400">
                <a:solidFill>
                  <a:srgbClr val="888888"/>
                </a:solidFill>
              </a:defRPr>
            </a:lvl9pPr>
          </a:lstStyle>
          <a:p>
            <a:endParaRPr/>
          </a:p>
        </p:txBody>
      </p:sp>
      <p:sp>
        <p:nvSpPr>
          <p:cNvPr id="31" name="Google Shape;31;p26"/>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32" name="Google Shape;32;p26"/>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33" name="Google Shape;33;p26"/>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382468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4"/>
        <p:cNvGrpSpPr/>
        <p:nvPr/>
      </p:nvGrpSpPr>
      <p:grpSpPr>
        <a:xfrm>
          <a:off x="0" y="0"/>
          <a:ext cx="0" cy="0"/>
          <a:chOff x="0" y="0"/>
          <a:chExt cx="0" cy="0"/>
        </a:xfrm>
      </p:grpSpPr>
      <p:sp>
        <p:nvSpPr>
          <p:cNvPr id="35" name="Google Shape;35;p27"/>
          <p:cNvSpPr txBox="1">
            <a:spLocks noGrp="1"/>
          </p:cNvSpPr>
          <p:nvPr>
            <p:ph type="title"/>
          </p:nvPr>
        </p:nvSpPr>
        <p:spPr>
          <a:xfrm>
            <a:off x="492920"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7"/>
          <p:cNvSpPr txBox="1">
            <a:spLocks noGrp="1"/>
          </p:cNvSpPr>
          <p:nvPr>
            <p:ph type="body" idx="1"/>
          </p:nvPr>
        </p:nvSpPr>
        <p:spPr>
          <a:xfrm>
            <a:off x="507492" y="1998134"/>
            <a:ext cx="349758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7" name="Google Shape;37;p27"/>
          <p:cNvSpPr txBox="1">
            <a:spLocks noGrp="1"/>
          </p:cNvSpPr>
          <p:nvPr>
            <p:ph type="body" idx="2"/>
          </p:nvPr>
        </p:nvSpPr>
        <p:spPr>
          <a:xfrm>
            <a:off x="4508498" y="1998134"/>
            <a:ext cx="349758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8" name="Google Shape;38;p27"/>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39" name="Google Shape;39;p27"/>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40" name="Google Shape;40;p27"/>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3636918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492920"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507492" y="2040467"/>
            <a:ext cx="3497580" cy="723400"/>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4" name="Google Shape;44;p28"/>
          <p:cNvSpPr txBox="1">
            <a:spLocks noGrp="1"/>
          </p:cNvSpPr>
          <p:nvPr>
            <p:ph type="body" idx="2"/>
          </p:nvPr>
        </p:nvSpPr>
        <p:spPr>
          <a:xfrm>
            <a:off x="507492" y="2753084"/>
            <a:ext cx="349758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5" name="Google Shape;45;p28"/>
          <p:cNvSpPr txBox="1">
            <a:spLocks noGrp="1"/>
          </p:cNvSpPr>
          <p:nvPr>
            <p:ph type="body" idx="3"/>
          </p:nvPr>
        </p:nvSpPr>
        <p:spPr>
          <a:xfrm>
            <a:off x="4505706" y="2038435"/>
            <a:ext cx="3497580" cy="722376"/>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6" name="Google Shape;46;p28"/>
          <p:cNvSpPr txBox="1">
            <a:spLocks noGrp="1"/>
          </p:cNvSpPr>
          <p:nvPr>
            <p:ph type="body" idx="4"/>
          </p:nvPr>
        </p:nvSpPr>
        <p:spPr>
          <a:xfrm>
            <a:off x="4505706" y="2750990"/>
            <a:ext cx="349758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7" name="Google Shape;47;p28"/>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48" name="Google Shape;48;p28"/>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49" name="Google Shape;49;p28"/>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3682255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p29"/>
          <p:cNvSpPr txBox="1">
            <a:spLocks noGrp="1"/>
          </p:cNvSpPr>
          <p:nvPr>
            <p:ph type="title"/>
          </p:nvPr>
        </p:nvSpPr>
        <p:spPr>
          <a:xfrm>
            <a:off x="492920"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9"/>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53" name="Google Shape;53;p29"/>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54" name="Google Shape;54;p29"/>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2748063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30"/>
          <p:cNvSpPr/>
          <p:nvPr/>
        </p:nvSpPr>
        <p:spPr>
          <a:xfrm>
            <a:off x="5715000" y="0"/>
            <a:ext cx="3429000" cy="6858000"/>
          </a:xfrm>
          <a:prstGeom prst="rect">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7" name="Google Shape;57;p30"/>
          <p:cNvSpPr txBox="1">
            <a:spLocks noGrp="1"/>
          </p:cNvSpPr>
          <p:nvPr>
            <p:ph type="title"/>
          </p:nvPr>
        </p:nvSpPr>
        <p:spPr>
          <a:xfrm>
            <a:off x="6196053" y="542282"/>
            <a:ext cx="253746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0"/>
          <p:cNvSpPr txBox="1">
            <a:spLocks noGrp="1"/>
          </p:cNvSpPr>
          <p:nvPr>
            <p:ph type="body" idx="1"/>
          </p:nvPr>
        </p:nvSpPr>
        <p:spPr>
          <a:xfrm>
            <a:off x="571500" y="762000"/>
            <a:ext cx="4572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59" name="Google Shape;59;p30"/>
          <p:cNvSpPr txBox="1">
            <a:spLocks noGrp="1"/>
          </p:cNvSpPr>
          <p:nvPr>
            <p:ph type="body" idx="2"/>
          </p:nvPr>
        </p:nvSpPr>
        <p:spPr>
          <a:xfrm>
            <a:off x="6206987" y="2511813"/>
            <a:ext cx="254889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0" name="Google Shape;60;p30"/>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61" name="Google Shape;61;p30"/>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62" name="Google Shape;62;p30"/>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47506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67C49-2328-E1C8-49E7-C6C9875C20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4FBE93C-50A2-1383-33B9-44C810AF4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DC3F18-236E-460A-8082-1635510613EB}"/>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5" name="Footer Placeholder 4">
            <a:extLst>
              <a:ext uri="{FF2B5EF4-FFF2-40B4-BE49-F238E27FC236}">
                <a16:creationId xmlns:a16="http://schemas.microsoft.com/office/drawing/2014/main" xmlns="" id="{AB9FBAE9-2BAE-2C4A-1ECC-84CC38BF2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CA1868-6F24-DE5A-B79C-AE7D86FCADB3}"/>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1926206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bg>
      <p:bgPr>
        <a:solidFill>
          <a:schemeClr val="accent1"/>
        </a:solidFill>
        <a:effectLst/>
      </p:bgPr>
    </p:bg>
    <p:spTree>
      <p:nvGrpSpPr>
        <p:cNvPr id="1" name="Shape 63"/>
        <p:cNvGrpSpPr/>
        <p:nvPr/>
      </p:nvGrpSpPr>
      <p:grpSpPr>
        <a:xfrm>
          <a:off x="0" y="0"/>
          <a:ext cx="0" cy="0"/>
          <a:chOff x="0" y="0"/>
          <a:chExt cx="0" cy="0"/>
        </a:xfrm>
      </p:grpSpPr>
      <p:sp>
        <p:nvSpPr>
          <p:cNvPr id="64" name="Google Shape;64;p31"/>
          <p:cNvSpPr txBox="1">
            <a:spLocks noGrp="1"/>
          </p:cNvSpPr>
          <p:nvPr>
            <p:ph type="title"/>
          </p:nvPr>
        </p:nvSpPr>
        <p:spPr>
          <a:xfrm>
            <a:off x="486918" y="5418670"/>
            <a:ext cx="8085582" cy="61328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200"/>
              <a:buFont typeface="Calibri"/>
              <a:buNone/>
              <a:defRPr sz="32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1"/>
          <p:cNvSpPr>
            <a:spLocks noGrp="1"/>
          </p:cNvSpPr>
          <p:nvPr>
            <p:ph type="pic" idx="2"/>
          </p:nvPr>
        </p:nvSpPr>
        <p:spPr>
          <a:xfrm>
            <a:off x="0" y="0"/>
            <a:ext cx="9144000" cy="5330952"/>
          </a:xfrm>
          <a:prstGeom prst="rect">
            <a:avLst/>
          </a:prstGeom>
          <a:solidFill>
            <a:srgbClr val="B7E0E9"/>
          </a:solidFill>
          <a:ln>
            <a:noFill/>
          </a:ln>
        </p:spPr>
      </p:sp>
      <p:sp>
        <p:nvSpPr>
          <p:cNvPr id="66" name="Google Shape;66;p31"/>
          <p:cNvSpPr txBox="1">
            <a:spLocks noGrp="1"/>
          </p:cNvSpPr>
          <p:nvPr>
            <p:ph type="body" idx="1"/>
          </p:nvPr>
        </p:nvSpPr>
        <p:spPr>
          <a:xfrm>
            <a:off x="507492" y="5909735"/>
            <a:ext cx="6922008"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Clr>
                <a:srgbClr val="262626"/>
              </a:buClr>
              <a:buSzPts val="1400"/>
              <a:buNone/>
              <a:defRPr sz="14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7" name="Google Shape;67;p31"/>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402827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0"/>
        <p:cNvGrpSpPr/>
        <p:nvPr/>
      </p:nvGrpSpPr>
      <p:grpSpPr>
        <a:xfrm>
          <a:off x="0" y="0"/>
          <a:ext cx="0" cy="0"/>
          <a:chOff x="0" y="0"/>
          <a:chExt cx="0" cy="0"/>
        </a:xfrm>
      </p:grpSpPr>
      <p:sp>
        <p:nvSpPr>
          <p:cNvPr id="71" name="Google Shape;71;p32"/>
          <p:cNvSpPr txBox="1">
            <a:spLocks noGrp="1"/>
          </p:cNvSpPr>
          <p:nvPr>
            <p:ph type="title"/>
          </p:nvPr>
        </p:nvSpPr>
        <p:spPr>
          <a:xfrm>
            <a:off x="492920"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2"/>
          <p:cNvSpPr txBox="1">
            <a:spLocks noGrp="1"/>
          </p:cNvSpPr>
          <p:nvPr>
            <p:ph type="body" idx="1"/>
          </p:nvPr>
        </p:nvSpPr>
        <p:spPr>
          <a:xfrm rot="5400000">
            <a:off x="2657048" y="-137874"/>
            <a:ext cx="3766185" cy="8065294"/>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3" name="Google Shape;73;p3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74" name="Google Shape;74;p3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75" name="Google Shape;75;p32"/>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587809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6"/>
        <p:cNvGrpSpPr/>
        <p:nvPr/>
      </p:nvGrpSpPr>
      <p:grpSpPr>
        <a:xfrm>
          <a:off x="0" y="0"/>
          <a:ext cx="0" cy="0"/>
          <a:chOff x="0" y="0"/>
          <a:chExt cx="0" cy="0"/>
        </a:xfrm>
      </p:grpSpPr>
      <p:sp>
        <p:nvSpPr>
          <p:cNvPr id="77" name="Google Shape;77;p33"/>
          <p:cNvSpPr txBox="1">
            <a:spLocks noGrp="1"/>
          </p:cNvSpPr>
          <p:nvPr>
            <p:ph type="title"/>
          </p:nvPr>
        </p:nvSpPr>
        <p:spPr>
          <a:xfrm rot="5400000">
            <a:off x="5143500" y="2109789"/>
            <a:ext cx="4800600" cy="1971675"/>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3"/>
          <p:cNvSpPr txBox="1">
            <a:spLocks noGrp="1"/>
          </p:cNvSpPr>
          <p:nvPr>
            <p:ph type="body" idx="1"/>
          </p:nvPr>
        </p:nvSpPr>
        <p:spPr>
          <a:xfrm rot="5400000">
            <a:off x="778670" y="514352"/>
            <a:ext cx="5400675"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9" name="Google Shape;79;p33"/>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80" name="Google Shape;80;p33"/>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solidFill>
                <a:srgbClr val="000000"/>
              </a:solidFill>
            </a:endParaRPr>
          </a:p>
        </p:txBody>
      </p:sp>
      <p:sp>
        <p:nvSpPr>
          <p:cNvPr id="81" name="Google Shape;81;p33"/>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solidFill>
                  <a:srgbClr val="50B4C8"/>
                </a:solidFill>
              </a:rPr>
              <a:pPr/>
              <a:t>‹#›</a:t>
            </a:fld>
            <a:endParaRPr>
              <a:solidFill>
                <a:srgbClr val="50B4C8"/>
              </a:solidFill>
            </a:endParaRPr>
          </a:p>
        </p:txBody>
      </p:sp>
    </p:spTree>
    <p:extLst>
      <p:ext uri="{BB962C8B-B14F-4D97-AF65-F5344CB8AC3E}">
        <p14:creationId xmlns:p14="http://schemas.microsoft.com/office/powerpoint/2010/main" val="2206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7DC5F-68BF-F76E-5C32-17DE9516A89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98F506B3-6558-3D15-8FC2-913552B3F67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E0284B8-C862-D9A4-0323-1ACD996A7CEA}"/>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5" name="Footer Placeholder 4">
            <a:extLst>
              <a:ext uri="{FF2B5EF4-FFF2-40B4-BE49-F238E27FC236}">
                <a16:creationId xmlns:a16="http://schemas.microsoft.com/office/drawing/2014/main" xmlns="" id="{1FBF1FB8-3180-B74C-2543-89888523E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BF09AD-A14F-16DD-904E-C5E950BEC667}"/>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119757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2CD66-67D1-CB7B-6461-6BE1F34A6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D5B4064-62A2-6E58-097B-91E05DB8EB1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72D6EDE-3453-08BD-6482-8CD90B19D61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25A0BA5-7D0B-F8EC-20E1-67D82F624A57}"/>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6" name="Footer Placeholder 5">
            <a:extLst>
              <a:ext uri="{FF2B5EF4-FFF2-40B4-BE49-F238E27FC236}">
                <a16:creationId xmlns:a16="http://schemas.microsoft.com/office/drawing/2014/main" xmlns="" id="{3627911C-74AD-F374-2B0F-C0D215E70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CAD6CB-831A-5C8C-EDE5-584790BF6DC7}"/>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245348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07C08-0811-7390-DD2E-11BE298FDB7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071C930-669C-DF12-9E7C-59060FD1958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207362F-3374-CB8D-433B-3DACFEAB941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BDBD5E5-2443-D95F-8FCD-33CD925EFC7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E7F14AC-C632-0971-CC53-C14A1E5750B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A5AF2A-85AF-C4F3-BE2E-51DC200AD46A}"/>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8" name="Footer Placeholder 7">
            <a:extLst>
              <a:ext uri="{FF2B5EF4-FFF2-40B4-BE49-F238E27FC236}">
                <a16:creationId xmlns:a16="http://schemas.microsoft.com/office/drawing/2014/main" xmlns="" id="{56EF7DDA-4A05-14F1-2568-3E5EFC060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003FFFD-B653-6315-54FC-84A79208B169}"/>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200260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AB49-0710-C3E2-AA8A-7E557AA25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B980B77-AEA6-A4A5-F31A-3DA65D2AACCC}"/>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4" name="Footer Placeholder 3">
            <a:extLst>
              <a:ext uri="{FF2B5EF4-FFF2-40B4-BE49-F238E27FC236}">
                <a16:creationId xmlns:a16="http://schemas.microsoft.com/office/drawing/2014/main" xmlns="" id="{05280977-278B-3C19-439A-FB38C2F58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6A525DB-978F-9A63-D921-BEB438C8EAAC}"/>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107670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4BDFBE-BEC9-9365-09BF-D0B938C3363E}"/>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3" name="Footer Placeholder 2">
            <a:extLst>
              <a:ext uri="{FF2B5EF4-FFF2-40B4-BE49-F238E27FC236}">
                <a16:creationId xmlns:a16="http://schemas.microsoft.com/office/drawing/2014/main" xmlns="" id="{9F737325-391B-F70B-7308-96990822C5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542A937-D42E-E121-BD4C-AA2AEC6F597F}"/>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24404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67667-14EC-1B1F-63FA-06687EBB88A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37BC48A6-7B67-49CB-3455-72BB924675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EA36422-A9B6-049E-C72D-19D7031BE0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CFA8AE46-54E7-CA7C-CE68-B97D454D6154}"/>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6" name="Footer Placeholder 5">
            <a:extLst>
              <a:ext uri="{FF2B5EF4-FFF2-40B4-BE49-F238E27FC236}">
                <a16:creationId xmlns:a16="http://schemas.microsoft.com/office/drawing/2014/main" xmlns="" id="{534F853A-887F-F323-1A51-928E558E5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A35A79-620F-7AAD-DFAE-1A5E5CA8FB58}"/>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36583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1B16D-4EB6-77BE-B0A9-61835902812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24D9044A-ADCE-A188-EE22-255EAEA6E88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23574256-4CBD-951F-90A5-E3C6AA19275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7D45F888-4E35-82CA-01FB-A439DB0613C8}"/>
              </a:ext>
            </a:extLst>
          </p:cNvPr>
          <p:cNvSpPr>
            <a:spLocks noGrp="1"/>
          </p:cNvSpPr>
          <p:nvPr>
            <p:ph type="dt" sz="half" idx="10"/>
          </p:nvPr>
        </p:nvSpPr>
        <p:spPr/>
        <p:txBody>
          <a:bodyPr/>
          <a:lstStyle/>
          <a:p>
            <a:fld id="{037E590F-90E7-C545-9F35-150B0BD989ED}" type="datetimeFigureOut">
              <a:rPr lang="en-US" smtClean="0"/>
              <a:t>3/29/2024</a:t>
            </a:fld>
            <a:endParaRPr lang="en-US"/>
          </a:p>
        </p:txBody>
      </p:sp>
      <p:sp>
        <p:nvSpPr>
          <p:cNvPr id="6" name="Footer Placeholder 5">
            <a:extLst>
              <a:ext uri="{FF2B5EF4-FFF2-40B4-BE49-F238E27FC236}">
                <a16:creationId xmlns:a16="http://schemas.microsoft.com/office/drawing/2014/main" xmlns="" id="{482C6094-9A22-FE1D-8107-865FA004A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73C3E7-7E36-BA70-5156-4B3123CE8CE4}"/>
              </a:ext>
            </a:extLst>
          </p:cNvPr>
          <p:cNvSpPr>
            <a:spLocks noGrp="1"/>
          </p:cNvSpPr>
          <p:nvPr>
            <p:ph type="sldNum" sz="quarter" idx="12"/>
          </p:nvPr>
        </p:nvSpPr>
        <p:spPr/>
        <p:txBody>
          <a:bodyPr/>
          <a:lstStyle/>
          <a:p>
            <a:fld id="{5170B98F-7861-A140-A90F-9A47FCAD4711}" type="slidenum">
              <a:rPr lang="en-US" smtClean="0"/>
              <a:t>‹#›</a:t>
            </a:fld>
            <a:endParaRPr lang="en-US"/>
          </a:p>
        </p:txBody>
      </p:sp>
    </p:spTree>
    <p:extLst>
      <p:ext uri="{BB962C8B-B14F-4D97-AF65-F5344CB8AC3E}">
        <p14:creationId xmlns:p14="http://schemas.microsoft.com/office/powerpoint/2010/main" val="269914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C37BA9-69A1-688C-471C-1A0E3AF2B6D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A747B9B-CFD1-D3BB-B942-58655B8622F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7699A45-6068-5A15-1430-9DF340D5D89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37E590F-90E7-C545-9F35-150B0BD989ED}" type="datetimeFigureOut">
              <a:rPr lang="en-US" smtClean="0"/>
              <a:t>3/29/2024</a:t>
            </a:fld>
            <a:endParaRPr lang="en-US"/>
          </a:p>
        </p:txBody>
      </p:sp>
      <p:sp>
        <p:nvSpPr>
          <p:cNvPr id="5" name="Footer Placeholder 4">
            <a:extLst>
              <a:ext uri="{FF2B5EF4-FFF2-40B4-BE49-F238E27FC236}">
                <a16:creationId xmlns:a16="http://schemas.microsoft.com/office/drawing/2014/main" xmlns="" id="{0B467B30-AA3D-1019-8DC5-05FA98329A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880D8B7-5DCE-396C-81D4-C82867D1632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70B98F-7861-A140-A90F-9A47FCAD4711}" type="slidenum">
              <a:rPr lang="en-US" smtClean="0"/>
              <a:t>‹#›</a:t>
            </a:fld>
            <a:endParaRPr lang="en-US"/>
          </a:p>
        </p:txBody>
      </p:sp>
    </p:spTree>
    <p:extLst>
      <p:ext uri="{BB962C8B-B14F-4D97-AF65-F5344CB8AC3E}">
        <p14:creationId xmlns:p14="http://schemas.microsoft.com/office/powerpoint/2010/main" val="1699583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92920" y="499533"/>
            <a:ext cx="8079581"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507492" y="2011680"/>
            <a:ext cx="8065294"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solidFill>
                <a:srgbClr val="000000"/>
              </a:solidFill>
            </a:endParaRPr>
          </a:p>
        </p:txBody>
      </p:sp>
      <p:sp>
        <p:nvSpPr>
          <p:cNvPr id="9" name="Google Shape;9;p2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solidFill>
                <a:srgbClr val="000000"/>
              </a:solidFill>
            </a:endParaRPr>
          </a:p>
        </p:txBody>
      </p:sp>
      <p:sp>
        <p:nvSpPr>
          <p:cNvPr id="10" name="Google Shape;10;p22"/>
          <p:cNvSpPr txBox="1">
            <a:spLocks noGrp="1"/>
          </p:cNvSpPr>
          <p:nvPr>
            <p:ph type="sldNum" idx="12"/>
          </p:nvPr>
        </p:nvSpPr>
        <p:spPr>
          <a:xfrm>
            <a:off x="6572945" y="5876415"/>
            <a:ext cx="219456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1"/>
                </a:solidFill>
                <a:latin typeface="Calibri"/>
                <a:ea typeface="Calibri"/>
                <a:cs typeface="Calibri"/>
                <a:sym typeface="Calibri"/>
              </a:defRPr>
            </a:lvl1pPr>
            <a:lvl2pPr marL="0" marR="0" lvl="1" indent="0" algn="r" rtl="0">
              <a:spcBef>
                <a:spcPts val="0"/>
              </a:spcBef>
              <a:buNone/>
              <a:defRPr sz="10300" b="0" i="0" u="none" strike="noStrike" cap="none">
                <a:solidFill>
                  <a:schemeClr val="accent1"/>
                </a:solidFill>
                <a:latin typeface="Calibri"/>
                <a:ea typeface="Calibri"/>
                <a:cs typeface="Calibri"/>
                <a:sym typeface="Calibri"/>
              </a:defRPr>
            </a:lvl2pPr>
            <a:lvl3pPr marL="0" marR="0" lvl="2" indent="0" algn="r" rtl="0">
              <a:spcBef>
                <a:spcPts val="0"/>
              </a:spcBef>
              <a:buNone/>
              <a:defRPr sz="10300" b="0" i="0" u="none" strike="noStrike" cap="none">
                <a:solidFill>
                  <a:schemeClr val="accent1"/>
                </a:solidFill>
                <a:latin typeface="Calibri"/>
                <a:ea typeface="Calibri"/>
                <a:cs typeface="Calibri"/>
                <a:sym typeface="Calibri"/>
              </a:defRPr>
            </a:lvl3pPr>
            <a:lvl4pPr marL="0" marR="0" lvl="3" indent="0" algn="r" rtl="0">
              <a:spcBef>
                <a:spcPts val="0"/>
              </a:spcBef>
              <a:buNone/>
              <a:defRPr sz="10300" b="0" i="0" u="none" strike="noStrike" cap="none">
                <a:solidFill>
                  <a:schemeClr val="accent1"/>
                </a:solidFill>
                <a:latin typeface="Calibri"/>
                <a:ea typeface="Calibri"/>
                <a:cs typeface="Calibri"/>
                <a:sym typeface="Calibri"/>
              </a:defRPr>
            </a:lvl4pPr>
            <a:lvl5pPr marL="0" marR="0" lvl="4" indent="0" algn="r" rtl="0">
              <a:spcBef>
                <a:spcPts val="0"/>
              </a:spcBef>
              <a:buNone/>
              <a:defRPr sz="10300" b="0" i="0" u="none" strike="noStrike" cap="none">
                <a:solidFill>
                  <a:schemeClr val="accent1"/>
                </a:solidFill>
                <a:latin typeface="Calibri"/>
                <a:ea typeface="Calibri"/>
                <a:cs typeface="Calibri"/>
                <a:sym typeface="Calibri"/>
              </a:defRPr>
            </a:lvl5pPr>
            <a:lvl6pPr marL="0" marR="0" lvl="5" indent="0" algn="r" rtl="0">
              <a:spcBef>
                <a:spcPts val="0"/>
              </a:spcBef>
              <a:buNone/>
              <a:defRPr sz="10300" b="0" i="0" u="none" strike="noStrike" cap="none">
                <a:solidFill>
                  <a:schemeClr val="accent1"/>
                </a:solidFill>
                <a:latin typeface="Calibri"/>
                <a:ea typeface="Calibri"/>
                <a:cs typeface="Calibri"/>
                <a:sym typeface="Calibri"/>
              </a:defRPr>
            </a:lvl6pPr>
            <a:lvl7pPr marL="0" marR="0" lvl="6" indent="0" algn="r" rtl="0">
              <a:spcBef>
                <a:spcPts val="0"/>
              </a:spcBef>
              <a:buNone/>
              <a:defRPr sz="10300" b="0" i="0" u="none" strike="noStrike" cap="none">
                <a:solidFill>
                  <a:schemeClr val="accent1"/>
                </a:solidFill>
                <a:latin typeface="Calibri"/>
                <a:ea typeface="Calibri"/>
                <a:cs typeface="Calibri"/>
                <a:sym typeface="Calibri"/>
              </a:defRPr>
            </a:lvl7pPr>
            <a:lvl8pPr marL="0" marR="0" lvl="7" indent="0" algn="r" rtl="0">
              <a:spcBef>
                <a:spcPts val="0"/>
              </a:spcBef>
              <a:buNone/>
              <a:defRPr sz="10300" b="0" i="0" u="none" strike="noStrike" cap="none">
                <a:solidFill>
                  <a:schemeClr val="accent1"/>
                </a:solidFill>
                <a:latin typeface="Calibri"/>
                <a:ea typeface="Calibri"/>
                <a:cs typeface="Calibri"/>
                <a:sym typeface="Calibri"/>
              </a:defRPr>
            </a:lvl8pPr>
            <a:lvl9pPr marL="0" marR="0" lvl="8" indent="0" algn="r" rtl="0">
              <a:spcBef>
                <a:spcPts val="0"/>
              </a:spcBef>
              <a:buNone/>
              <a:defRPr sz="10300" b="0" i="0" u="none" strike="noStrike" cap="none">
                <a:solidFill>
                  <a:schemeClr val="accent1"/>
                </a:solidFill>
                <a:latin typeface="Calibri"/>
                <a:ea typeface="Calibri"/>
                <a:cs typeface="Calibri"/>
                <a:sym typeface="Calibri"/>
              </a:defRPr>
            </a:lvl9pPr>
          </a:lstStyle>
          <a:p>
            <a:pPr>
              <a:buClr>
                <a:srgbClr val="000000"/>
              </a:buClr>
              <a:buFont typeface="Arial"/>
              <a:buNone/>
            </a:pPr>
            <a:fld id="{00000000-1234-1234-1234-123412341234}" type="slidenum">
              <a:rPr lang="en-US" kern="0">
                <a:solidFill>
                  <a:srgbClr val="50B4C8"/>
                </a:solidFill>
              </a:rPr>
              <a:pPr>
                <a:buClr>
                  <a:srgbClr val="000000"/>
                </a:buClr>
                <a:buFont typeface="Arial"/>
                <a:buNone/>
              </a:pPr>
              <a:t>‹#›</a:t>
            </a:fld>
            <a:endParaRPr kern="0">
              <a:solidFill>
                <a:srgbClr val="50B4C8"/>
              </a:solidFill>
            </a:endParaRPr>
          </a:p>
        </p:txBody>
      </p:sp>
    </p:spTree>
    <p:extLst>
      <p:ext uri="{BB962C8B-B14F-4D97-AF65-F5344CB8AC3E}">
        <p14:creationId xmlns:p14="http://schemas.microsoft.com/office/powerpoint/2010/main" val="142120344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owl.purdue.edu/owl/research_and_citation/apa_style/apa_formatting_and_style_guide/in_text_citations_the_basics.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583" y="2849827"/>
            <a:ext cx="7886700" cy="994172"/>
          </a:xfrm>
        </p:spPr>
        <p:txBody>
          <a:bodyPr>
            <a:normAutofit/>
          </a:bodyPr>
          <a:lstStyle/>
          <a:p>
            <a:pPr algn="ctr"/>
            <a:r>
              <a:rPr lang="en-US" sz="4950" b="1" dirty="0">
                <a:latin typeface="Times New Roman" panose="02020603050405020304" pitchFamily="18" charset="0"/>
                <a:cs typeface="Times New Roman" panose="02020603050405020304" pitchFamily="18" charset="0"/>
              </a:rPr>
              <a:t>Email Writing</a:t>
            </a:r>
          </a:p>
        </p:txBody>
      </p:sp>
    </p:spTree>
    <p:extLst>
      <p:ext uri="{BB962C8B-B14F-4D97-AF65-F5344CB8AC3E}">
        <p14:creationId xmlns:p14="http://schemas.microsoft.com/office/powerpoint/2010/main" val="544358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xmlns="" id="{918DC0DD-C650-6547-ED7D-083C59982B37}"/>
              </a:ext>
            </a:extLst>
          </p:cNvPr>
          <p:cNvSpPr>
            <a:spLocks noGrp="1"/>
          </p:cNvSpPr>
          <p:nvPr>
            <p:ph idx="1"/>
          </p:nvPr>
        </p:nvSpPr>
        <p:spPr>
          <a:xfrm>
            <a:off x="1860980" y="7266"/>
            <a:ext cx="7175884" cy="4982304"/>
          </a:xfrm>
        </p:spPr>
        <p:txBody>
          <a:bodyPr>
            <a:noAutofit/>
          </a:bodyPr>
          <a:lstStyle/>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Subject: Suggestions for English Language Lab</a:t>
            </a: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Dear Mr. Rizwan, </a:t>
            </a:r>
            <a:r>
              <a:rPr lang="en-US" altLang="en-US" sz="1800" b="1" dirty="0">
                <a:latin typeface="Times New Roman" panose="02020603050405020304" pitchFamily="18" charset="0"/>
                <a:cs typeface="Times New Roman" panose="02020603050405020304" pitchFamily="18" charset="0"/>
              </a:rPr>
              <a:t>(Salutation-Last Name)</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I am writing this email to suggest different strategies that can be adapted in English lab sessions for better learning of language and communication skills. (</a:t>
            </a:r>
            <a:r>
              <a:rPr lang="en-US" altLang="en-US" sz="1800" b="1" dirty="0">
                <a:latin typeface="Times New Roman" panose="02020603050405020304" pitchFamily="18" charset="0"/>
                <a:cs typeface="Times New Roman" panose="02020603050405020304" pitchFamily="18" charset="0"/>
              </a:rPr>
              <a:t>Purpose</a:t>
            </a:r>
            <a:r>
              <a:rPr lang="en-US" altLang="en-US" sz="1800" dirty="0">
                <a:latin typeface="Times New Roman" panose="02020603050405020304" pitchFamily="18" charset="0"/>
                <a:cs typeface="Times New Roman" panose="02020603050405020304" pitchFamily="18" charset="0"/>
              </a:rPr>
              <a:t>).</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English lab sessions have been very helpful from the beginning of semester. All the new things and concepts that we learn in the course become easy, because in lab sessions we get an opportunity to implement them practically. However, all the students do not belong to a common background, therefore it gets difficult for some students to adapt to such high level English course very quickly</a:t>
            </a:r>
            <a:r>
              <a:rPr lang="en-US" altLang="en-US" sz="1800" b="1" dirty="0">
                <a:latin typeface="Times New Roman" panose="02020603050405020304" pitchFamily="18" charset="0"/>
                <a:cs typeface="Times New Roman" panose="02020603050405020304" pitchFamily="18" charset="0"/>
              </a:rPr>
              <a:t>. (Reasons)</a:t>
            </a:r>
          </a:p>
          <a:p>
            <a:pPr marL="0" indent="0" algn="just">
              <a:buNone/>
            </a:pPr>
            <a:endParaRPr lang="en-US" altLang="en-US" sz="1800" b="1" dirty="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Therefore, it is suggested to give more time so that students can understand the concept more thoroughly, and hence be able to meet the difficulty criteria. It is also proposed to provide guidelines for preparing PowerPoint slides for formal presentations</a:t>
            </a:r>
            <a:r>
              <a:rPr lang="en-US" altLang="en-US" sz="1800" b="1" dirty="0">
                <a:latin typeface="Times New Roman" panose="02020603050405020304" pitchFamily="18" charset="0"/>
                <a:cs typeface="Times New Roman" panose="02020603050405020304" pitchFamily="18" charset="0"/>
              </a:rPr>
              <a:t>. (Action/request)</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Thank you for your time, I hope you will find these suggestions worth adopting. </a:t>
            </a:r>
            <a:r>
              <a:rPr lang="en-US" altLang="en-US" sz="1800" b="1" dirty="0">
                <a:latin typeface="Times New Roman" panose="02020603050405020304" pitchFamily="18" charset="0"/>
                <a:cs typeface="Times New Roman" panose="02020603050405020304" pitchFamily="18" charset="0"/>
              </a:rPr>
              <a:t>(Closing)</a:t>
            </a:r>
          </a:p>
          <a:p>
            <a:pPr marL="0" indent="0" algn="just">
              <a:spcBef>
                <a:spcPct val="0"/>
              </a:spcBef>
              <a:buNone/>
            </a:pPr>
            <a:endParaRPr lang="en-US" altLang="en-US" sz="1800" b="1" dirty="0">
              <a:latin typeface="Times New Roman" panose="02020603050405020304" pitchFamily="18" charset="0"/>
              <a:cs typeface="Times New Roman" panose="02020603050405020304" pitchFamily="18" charset="0"/>
            </a:endParaRP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Regards,</a:t>
            </a: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Full Name</a:t>
            </a: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Section: XYZ</a:t>
            </a:r>
          </a:p>
          <a:p>
            <a:pPr marL="0" indent="0" algn="just">
              <a:spcBef>
                <a:spcPct val="0"/>
              </a:spcBef>
              <a:buNone/>
            </a:pPr>
            <a:r>
              <a:rPr lang="en-US" altLang="en-US" sz="1800" dirty="0">
                <a:latin typeface="Times New Roman" panose="02020603050405020304" pitchFamily="18" charset="0"/>
                <a:cs typeface="Times New Roman" panose="02020603050405020304" pitchFamily="18" charset="0"/>
              </a:rPr>
              <a:t>Roll. No: 123</a:t>
            </a:r>
          </a:p>
        </p:txBody>
      </p:sp>
      <p:sp>
        <p:nvSpPr>
          <p:cNvPr id="2" name="Oval Callout 5">
            <a:extLst>
              <a:ext uri="{FF2B5EF4-FFF2-40B4-BE49-F238E27FC236}">
                <a16:creationId xmlns:a16="http://schemas.microsoft.com/office/drawing/2014/main" xmlns="" id="{BCED2822-C4C4-4219-1370-9510E7462F90}"/>
              </a:ext>
            </a:extLst>
          </p:cNvPr>
          <p:cNvSpPr/>
          <p:nvPr/>
        </p:nvSpPr>
        <p:spPr>
          <a:xfrm flipH="1">
            <a:off x="27668" y="943337"/>
            <a:ext cx="1675402" cy="576094"/>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3" name="TextBox 6">
            <a:extLst>
              <a:ext uri="{FF2B5EF4-FFF2-40B4-BE49-F238E27FC236}">
                <a16:creationId xmlns:a16="http://schemas.microsoft.com/office/drawing/2014/main" xmlns="" id="{7305AD42-699A-16EA-7E02-8DCA424E3CD6}"/>
              </a:ext>
            </a:extLst>
          </p:cNvPr>
          <p:cNvSpPr txBox="1">
            <a:spLocks noChangeArrowheads="1"/>
          </p:cNvSpPr>
          <p:nvPr/>
        </p:nvSpPr>
        <p:spPr bwMode="auto">
          <a:xfrm>
            <a:off x="152673" y="1077495"/>
            <a:ext cx="1455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None/>
            </a:pPr>
            <a:r>
              <a:rPr lang="en-US" altLang="en-US" sz="1400" b="1" dirty="0">
                <a:solidFill>
                  <a:prstClr val="black"/>
                </a:solidFill>
                <a:latin typeface="Times New Roman" panose="02020603050405020304" pitchFamily="18" charset="0"/>
                <a:cs typeface="Times New Roman" panose="02020603050405020304" pitchFamily="18" charset="0"/>
              </a:rPr>
              <a:t>Explain Purpose</a:t>
            </a:r>
          </a:p>
        </p:txBody>
      </p:sp>
      <p:sp>
        <p:nvSpPr>
          <p:cNvPr id="4" name="Oval Callout 7">
            <a:extLst>
              <a:ext uri="{FF2B5EF4-FFF2-40B4-BE49-F238E27FC236}">
                <a16:creationId xmlns:a16="http://schemas.microsoft.com/office/drawing/2014/main" xmlns="" id="{19BABBF4-C124-5466-6456-C1617CB69FC7}"/>
              </a:ext>
            </a:extLst>
          </p:cNvPr>
          <p:cNvSpPr/>
          <p:nvPr/>
        </p:nvSpPr>
        <p:spPr>
          <a:xfrm flipH="1">
            <a:off x="0" y="2161074"/>
            <a:ext cx="1703070" cy="845436"/>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5" name="TextBox 8">
            <a:extLst>
              <a:ext uri="{FF2B5EF4-FFF2-40B4-BE49-F238E27FC236}">
                <a16:creationId xmlns:a16="http://schemas.microsoft.com/office/drawing/2014/main" xmlns="" id="{1F8409E3-3729-3BE4-4F35-0650848DE0C8}"/>
              </a:ext>
            </a:extLst>
          </p:cNvPr>
          <p:cNvSpPr txBox="1">
            <a:spLocks noChangeArrowheads="1"/>
          </p:cNvSpPr>
          <p:nvPr/>
        </p:nvSpPr>
        <p:spPr bwMode="auto">
          <a:xfrm>
            <a:off x="122419" y="2322182"/>
            <a:ext cx="1485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0"/>
              </a:spcBef>
              <a:buNone/>
            </a:pPr>
            <a:r>
              <a:rPr lang="en-US" altLang="en-US" sz="1600" b="1" dirty="0">
                <a:solidFill>
                  <a:prstClr val="black"/>
                </a:solidFill>
                <a:latin typeface="Times New Roman" panose="02020603050405020304" pitchFamily="18" charset="0"/>
                <a:cs typeface="Times New Roman" panose="02020603050405020304" pitchFamily="18" charset="0"/>
              </a:rPr>
              <a:t>Give reasons for leave</a:t>
            </a:r>
          </a:p>
        </p:txBody>
      </p:sp>
      <p:sp>
        <p:nvSpPr>
          <p:cNvPr id="6" name="Oval Callout 9">
            <a:extLst>
              <a:ext uri="{FF2B5EF4-FFF2-40B4-BE49-F238E27FC236}">
                <a16:creationId xmlns:a16="http://schemas.microsoft.com/office/drawing/2014/main" xmlns="" id="{F6110B04-F35E-BC1E-7BCF-7609A962CAF1}"/>
              </a:ext>
            </a:extLst>
          </p:cNvPr>
          <p:cNvSpPr/>
          <p:nvPr/>
        </p:nvSpPr>
        <p:spPr>
          <a:xfrm flipH="1">
            <a:off x="60982" y="3652954"/>
            <a:ext cx="1817370" cy="944780"/>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panose="020F0502020204030204"/>
            </a:endParaRPr>
          </a:p>
        </p:txBody>
      </p:sp>
      <p:sp>
        <p:nvSpPr>
          <p:cNvPr id="7" name="TextBox 10">
            <a:extLst>
              <a:ext uri="{FF2B5EF4-FFF2-40B4-BE49-F238E27FC236}">
                <a16:creationId xmlns:a16="http://schemas.microsoft.com/office/drawing/2014/main" xmlns="" id="{5199891F-B971-5420-28E9-43400FED3192}"/>
              </a:ext>
            </a:extLst>
          </p:cNvPr>
          <p:cNvSpPr txBox="1">
            <a:spLocks noChangeArrowheads="1"/>
          </p:cNvSpPr>
          <p:nvPr/>
        </p:nvSpPr>
        <p:spPr bwMode="auto">
          <a:xfrm>
            <a:off x="-283431" y="3775344"/>
            <a:ext cx="2251699" cy="7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lvl="1" indent="0" algn="ctr" defTabSz="685800">
              <a:lnSpc>
                <a:spcPct val="150000"/>
              </a:lnSpc>
              <a:buNone/>
            </a:pPr>
            <a:r>
              <a:rPr lang="en-US" altLang="en-US" sz="1400" b="1" dirty="0">
                <a:solidFill>
                  <a:prstClr val="black"/>
                </a:solidFill>
                <a:latin typeface="Times New Roman" panose="02020603050405020304" pitchFamily="18" charset="0"/>
                <a:cs typeface="Times New Roman" panose="02020603050405020304" pitchFamily="18" charset="0"/>
              </a:rPr>
              <a:t>Details &amp; Suggested Action/Request</a:t>
            </a:r>
          </a:p>
        </p:txBody>
      </p:sp>
      <p:sp>
        <p:nvSpPr>
          <p:cNvPr id="8" name="Oval Callout 11">
            <a:extLst>
              <a:ext uri="{FF2B5EF4-FFF2-40B4-BE49-F238E27FC236}">
                <a16:creationId xmlns:a16="http://schemas.microsoft.com/office/drawing/2014/main" xmlns="" id="{CBF92389-8E46-F4B6-A02A-169D6199FFC9}"/>
              </a:ext>
            </a:extLst>
          </p:cNvPr>
          <p:cNvSpPr/>
          <p:nvPr/>
        </p:nvSpPr>
        <p:spPr>
          <a:xfrm flipH="1">
            <a:off x="70738" y="4928175"/>
            <a:ext cx="1790242" cy="685597"/>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200" dirty="0">
              <a:solidFill>
                <a:prstClr val="white"/>
              </a:solidFill>
              <a:latin typeface="Calibri" panose="020F0502020204030204"/>
            </a:endParaRPr>
          </a:p>
        </p:txBody>
      </p:sp>
      <p:sp>
        <p:nvSpPr>
          <p:cNvPr id="9" name="TextBox 12">
            <a:extLst>
              <a:ext uri="{FF2B5EF4-FFF2-40B4-BE49-F238E27FC236}">
                <a16:creationId xmlns:a16="http://schemas.microsoft.com/office/drawing/2014/main" xmlns="" id="{243EB407-06E5-154B-6EB2-C0C9EB516997}"/>
              </a:ext>
            </a:extLst>
          </p:cNvPr>
          <p:cNvSpPr txBox="1">
            <a:spLocks noChangeArrowheads="1"/>
          </p:cNvSpPr>
          <p:nvPr/>
        </p:nvSpPr>
        <p:spPr bwMode="auto">
          <a:xfrm>
            <a:off x="76747" y="5040061"/>
            <a:ext cx="18104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0"/>
              </a:spcBef>
              <a:buNone/>
            </a:pPr>
            <a:r>
              <a:rPr lang="en-US" altLang="en-US" sz="1400" b="1" dirty="0">
                <a:solidFill>
                  <a:prstClr val="black"/>
                </a:solidFill>
                <a:latin typeface="Times New Roman" panose="02020603050405020304" pitchFamily="18" charset="0"/>
                <a:cs typeface="Times New Roman" panose="02020603050405020304" pitchFamily="18" charset="0"/>
              </a:rPr>
              <a:t>Complementary Closure</a:t>
            </a:r>
          </a:p>
        </p:txBody>
      </p:sp>
      <p:sp>
        <p:nvSpPr>
          <p:cNvPr id="10" name="Rectangular Callout 14">
            <a:extLst>
              <a:ext uri="{FF2B5EF4-FFF2-40B4-BE49-F238E27FC236}">
                <a16:creationId xmlns:a16="http://schemas.microsoft.com/office/drawing/2014/main" xmlns="" id="{05F12E5E-DA55-5064-A051-1DD392CE5B99}"/>
              </a:ext>
            </a:extLst>
          </p:cNvPr>
          <p:cNvSpPr/>
          <p:nvPr/>
        </p:nvSpPr>
        <p:spPr>
          <a:xfrm>
            <a:off x="0" y="77998"/>
            <a:ext cx="1703070" cy="542689"/>
          </a:xfrm>
          <a:prstGeom prst="wedgeRectCallou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nchor="ctr"/>
          <a:lstStyle/>
          <a:p>
            <a:pPr algn="ctr" defTabSz="685800">
              <a:defRPr/>
            </a:pPr>
            <a:r>
              <a:rPr lang="en-US" sz="1400" b="1" dirty="0">
                <a:solidFill>
                  <a:prstClr val="black"/>
                </a:solidFill>
                <a:latin typeface="Times New Roman" panose="02020603050405020304" pitchFamily="18" charset="0"/>
                <a:cs typeface="Times New Roman" panose="02020603050405020304" pitchFamily="18" charset="0"/>
              </a:rPr>
              <a:t>Subject &amp; </a:t>
            </a:r>
          </a:p>
          <a:p>
            <a:pPr algn="ctr" defTabSz="685800">
              <a:defRPr/>
            </a:pPr>
            <a:r>
              <a:rPr lang="en-US" sz="1400" b="1" dirty="0">
                <a:solidFill>
                  <a:prstClr val="black"/>
                </a:solidFill>
                <a:latin typeface="Times New Roman" panose="02020603050405020304" pitchFamily="18" charset="0"/>
                <a:cs typeface="Times New Roman" panose="02020603050405020304" pitchFamily="18" charset="0"/>
              </a:rPr>
              <a:t>Salutation</a:t>
            </a:r>
            <a:endParaRPr lang="en-US" sz="2000" b="1" dirty="0">
              <a:solidFill>
                <a:prstClr val="black"/>
              </a:solidFill>
              <a:latin typeface="Times New Roman" panose="02020603050405020304" pitchFamily="18" charset="0"/>
              <a:cs typeface="Times New Roman" panose="02020603050405020304" pitchFamily="18" charset="0"/>
            </a:endParaRPr>
          </a:p>
        </p:txBody>
      </p:sp>
      <p:sp>
        <p:nvSpPr>
          <p:cNvPr id="11" name="Oval Callout 11">
            <a:extLst>
              <a:ext uri="{FF2B5EF4-FFF2-40B4-BE49-F238E27FC236}">
                <a16:creationId xmlns:a16="http://schemas.microsoft.com/office/drawing/2014/main" xmlns="" id="{255A3113-73E5-85FB-6F8B-91FED7DD00D2}"/>
              </a:ext>
            </a:extLst>
          </p:cNvPr>
          <p:cNvSpPr/>
          <p:nvPr/>
        </p:nvSpPr>
        <p:spPr>
          <a:xfrm flipH="1">
            <a:off x="125754" y="6030028"/>
            <a:ext cx="1680210" cy="583452"/>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200" dirty="0">
              <a:solidFill>
                <a:prstClr val="white"/>
              </a:solidFill>
              <a:latin typeface="Calibri" panose="020F0502020204030204"/>
            </a:endParaRPr>
          </a:p>
        </p:txBody>
      </p:sp>
      <p:sp>
        <p:nvSpPr>
          <p:cNvPr id="12" name="TextBox 12">
            <a:extLst>
              <a:ext uri="{FF2B5EF4-FFF2-40B4-BE49-F238E27FC236}">
                <a16:creationId xmlns:a16="http://schemas.microsoft.com/office/drawing/2014/main" xmlns="" id="{B13E6E4E-A465-2D9E-7935-245A8E3758C4}"/>
              </a:ext>
            </a:extLst>
          </p:cNvPr>
          <p:cNvSpPr txBox="1">
            <a:spLocks noChangeArrowheads="1"/>
          </p:cNvSpPr>
          <p:nvPr/>
        </p:nvSpPr>
        <p:spPr bwMode="auto">
          <a:xfrm>
            <a:off x="353332" y="6167865"/>
            <a:ext cx="1257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0"/>
              </a:spcBef>
              <a:buNone/>
            </a:pPr>
            <a:r>
              <a:rPr lang="en-US" altLang="en-US" sz="1400" b="1" dirty="0">
                <a:solidFill>
                  <a:prstClr val="black"/>
                </a:solidFill>
                <a:latin typeface="Times New Roman" panose="02020603050405020304" pitchFamily="18" charset="0"/>
                <a:cs typeface="Times New Roman" panose="02020603050405020304" pitchFamily="18" charset="0"/>
              </a:rPr>
              <a:t>Subscription</a:t>
            </a:r>
          </a:p>
        </p:txBody>
      </p:sp>
    </p:spTree>
    <p:extLst>
      <p:ext uri="{BB962C8B-B14F-4D97-AF65-F5344CB8AC3E}">
        <p14:creationId xmlns:p14="http://schemas.microsoft.com/office/powerpoint/2010/main" val="56516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4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4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4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 xmlns:a16="http://schemas.microsoft.com/office/drawing/2014/main" id="{81F89D43-AB33-D2F9-BF1F-687BBC520EA1}"/>
              </a:ext>
            </a:extLst>
          </p:cNvPr>
          <p:cNvSpPr>
            <a:spLocks noGrp="1"/>
          </p:cNvSpPr>
          <p:nvPr>
            <p:ph type="ctrTitle"/>
          </p:nvPr>
        </p:nvSpPr>
        <p:spPr>
          <a:xfrm>
            <a:off x="1187624" y="2492896"/>
            <a:ext cx="6917423" cy="1102519"/>
          </a:xfrm>
        </p:spPr>
        <p:txBody>
          <a:bodyPr>
            <a:noAutofit/>
          </a:bodyPr>
          <a:lstStyle/>
          <a:p>
            <a:pPr eaLnBrk="1" hangingPunct="1"/>
            <a:r>
              <a:rPr lang="en-US" altLang="en-US" sz="5400" b="1" dirty="0">
                <a:latin typeface="Times New Roman" panose="02020603050405020304" pitchFamily="18" charset="0"/>
                <a:cs typeface="Times New Roman" panose="02020603050405020304" pitchFamily="18" charset="0"/>
              </a:rPr>
              <a:t>Application Writing</a:t>
            </a:r>
          </a:p>
        </p:txBody>
      </p:sp>
    </p:spTree>
    <p:extLst>
      <p:ext uri="{BB962C8B-B14F-4D97-AF65-F5344CB8AC3E}">
        <p14:creationId xmlns:p14="http://schemas.microsoft.com/office/powerpoint/2010/main" val="2494391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a:extLst>
              <a:ext uri="{FF2B5EF4-FFF2-40B4-BE49-F238E27FC236}">
                <a16:creationId xmlns="" xmlns:a16="http://schemas.microsoft.com/office/drawing/2014/main" id="{98AA9105-B5DE-87EA-9638-354ABA61BA2A}"/>
              </a:ext>
            </a:extLst>
          </p:cNvPr>
          <p:cNvSpPr txBox="1">
            <a:spLocks noChangeArrowheads="1"/>
          </p:cNvSpPr>
          <p:nvPr/>
        </p:nvSpPr>
        <p:spPr bwMode="auto">
          <a:xfrm>
            <a:off x="1484250" y="-27384"/>
            <a:ext cx="7659750"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September 4, 2023.</a:t>
            </a:r>
          </a:p>
          <a:p>
            <a:pPr eaLnBrk="1" hangingPunct="1">
              <a:spcBef>
                <a:spcPct val="0"/>
              </a:spcBef>
              <a:buFontTx/>
              <a:buNone/>
            </a:pP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Dr. </a:t>
            </a:r>
            <a:r>
              <a:rPr lang="en-US" altLang="en-US" sz="1600" dirty="0" err="1">
                <a:latin typeface="Times New Roman" panose="02020603050405020304" pitchFamily="18" charset="0"/>
                <a:cs typeface="Times New Roman" panose="02020603050405020304" pitchFamily="18" charset="0"/>
              </a:rPr>
              <a:t>Fehmida</a:t>
            </a:r>
            <a:r>
              <a:rPr lang="en-US" altLang="en-US" sz="1600" dirty="0">
                <a:latin typeface="Times New Roman" panose="02020603050405020304" pitchFamily="18" charset="0"/>
                <a:cs typeface="Times New Roman" panose="02020603050405020304" pitchFamily="18" charset="0"/>
              </a:rPr>
              <a:t> Ijaz                                                                 </a:t>
            </a: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Principal   (</a:t>
            </a:r>
            <a:r>
              <a:rPr lang="en-US" altLang="en-US" sz="1600" dirty="0">
                <a:solidFill>
                  <a:srgbClr val="FF0000"/>
                </a:solidFill>
                <a:latin typeface="Times New Roman" panose="02020603050405020304" pitchFamily="18" charset="0"/>
                <a:cs typeface="Times New Roman" panose="02020603050405020304" pitchFamily="18" charset="0"/>
              </a:rPr>
              <a:t>Always mention Designation</a:t>
            </a:r>
            <a:r>
              <a:rPr lang="en-US" altLang="en-US" sz="1600" dirty="0">
                <a:latin typeface="Times New Roman" panose="02020603050405020304" pitchFamily="18" charset="0"/>
                <a:cs typeface="Times New Roman" panose="02020603050405020304" pitchFamily="18" charset="0"/>
              </a:rPr>
              <a:t>)</a:t>
            </a: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Fatima Jinnah College  for Women/(FAST-NUCES),</a:t>
            </a: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Lahore.</a:t>
            </a:r>
          </a:p>
          <a:p>
            <a:pPr eaLnBrk="1" hangingPunct="1">
              <a:spcBef>
                <a:spcPct val="0"/>
              </a:spcBef>
              <a:buFontTx/>
              <a:buNone/>
            </a:pP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Subject:  Application for Leave   (</a:t>
            </a:r>
            <a:r>
              <a:rPr lang="en-US" altLang="en-US" sz="1600" dirty="0">
                <a:solidFill>
                  <a:srgbClr val="FF0000"/>
                </a:solidFill>
                <a:latin typeface="Times New Roman" panose="02020603050405020304" pitchFamily="18" charset="0"/>
                <a:cs typeface="Times New Roman" panose="02020603050405020304" pitchFamily="18" charset="0"/>
              </a:rPr>
              <a:t>First letter of each word is capital)</a:t>
            </a:r>
          </a:p>
          <a:p>
            <a:pPr eaLnBrk="1" hangingPunct="1">
              <a:spcBef>
                <a:spcPct val="0"/>
              </a:spcBef>
              <a:buFontTx/>
              <a:buNone/>
            </a:pP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Dear Dr. </a:t>
            </a:r>
            <a:r>
              <a:rPr lang="en-US" altLang="en-US" sz="1600" dirty="0" err="1" smtClean="0">
                <a:latin typeface="Times New Roman" panose="02020603050405020304" pitchFamily="18" charset="0"/>
                <a:cs typeface="Times New Roman" panose="02020603050405020304" pitchFamily="18" charset="0"/>
              </a:rPr>
              <a:t>Ijaz</a:t>
            </a:r>
            <a:r>
              <a:rPr lang="en-US" altLang="en-US" sz="1600" dirty="0" smtClean="0">
                <a:latin typeface="Times New Roman" panose="02020603050405020304" pitchFamily="18" charset="0"/>
                <a:cs typeface="Times New Roman" panose="02020603050405020304" pitchFamily="18" charset="0"/>
              </a:rPr>
              <a:t>,</a:t>
            </a: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I am a student of Fatima Jinnah College and would like to apply for </a:t>
            </a:r>
            <a:r>
              <a:rPr lang="en-US" altLang="en-US" sz="1600" u="sng" dirty="0">
                <a:latin typeface="Times New Roman" panose="02020603050405020304" pitchFamily="18" charset="0"/>
                <a:cs typeface="Times New Roman" panose="02020603050405020304" pitchFamily="18" charset="0"/>
              </a:rPr>
              <a:t>leave from the college.</a:t>
            </a:r>
          </a:p>
          <a:p>
            <a:pPr eaLnBrk="1" hangingPunct="1">
              <a:spcBef>
                <a:spcPct val="0"/>
              </a:spcBef>
              <a:buFontTx/>
              <a:buNone/>
            </a:pPr>
            <a:endParaRPr lang="en-US" altLang="en-US" sz="1600" u="sng"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My mother has been recently diagnosed with epilepsy. The doctors have advised her to leave for the United States immediately. </a:t>
            </a:r>
            <a:r>
              <a:rPr lang="en-US" altLang="en-US" sz="1600" u="sng" dirty="0">
                <a:latin typeface="Times New Roman" panose="02020603050405020304" pitchFamily="18" charset="0"/>
                <a:cs typeface="Times New Roman" panose="02020603050405020304" pitchFamily="18" charset="0"/>
              </a:rPr>
              <a:t>Since my mother has no relatives in the United States, it is imperative  that I accompany her when she goes </a:t>
            </a:r>
            <a:r>
              <a:rPr lang="en-US" altLang="en-US" sz="1600" dirty="0">
                <a:latin typeface="Times New Roman" panose="02020603050405020304" pitchFamily="18" charset="0"/>
                <a:cs typeface="Times New Roman" panose="02020603050405020304" pitchFamily="18" charset="0"/>
              </a:rPr>
              <a:t>as it is necessary for someone to be with her for moral and physical support.</a:t>
            </a:r>
          </a:p>
          <a:p>
            <a:pPr eaLnBrk="1" hangingPunct="1">
              <a:spcBef>
                <a:spcPct val="0"/>
              </a:spcBef>
              <a:buFontTx/>
              <a:buNone/>
            </a:pP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I shall be grateful if you would sanction me leave from the college </a:t>
            </a:r>
            <a:r>
              <a:rPr lang="en-US" altLang="en-US" sz="1600" u="sng" dirty="0">
                <a:latin typeface="Times New Roman" panose="02020603050405020304" pitchFamily="18" charset="0"/>
                <a:cs typeface="Times New Roman" panose="02020603050405020304" pitchFamily="18" charset="0"/>
              </a:rPr>
              <a:t>for three weeks, that is 1 Sept. to 27 Sept  2023.  </a:t>
            </a:r>
            <a:r>
              <a:rPr lang="en-US" altLang="en-US" sz="1600" dirty="0">
                <a:latin typeface="Times New Roman" panose="02020603050405020304" pitchFamily="18" charset="0"/>
                <a:cs typeface="Times New Roman" panose="02020603050405020304" pitchFamily="18" charset="0"/>
              </a:rPr>
              <a:t>       </a:t>
            </a:r>
            <a:r>
              <a:rPr lang="en-US" altLang="en-US" sz="1600" u="sng" dirty="0">
                <a:latin typeface="Times New Roman" panose="02020603050405020304" pitchFamily="18" charset="0"/>
                <a:cs typeface="Times New Roman" panose="02020603050405020304" pitchFamily="18" charset="0"/>
              </a:rPr>
              <a:t>(</a:t>
            </a:r>
            <a:r>
              <a:rPr lang="en-US" altLang="en-US" sz="1600" dirty="0">
                <a:solidFill>
                  <a:srgbClr val="FF0000"/>
                </a:solidFill>
                <a:latin typeface="Times New Roman" panose="02020603050405020304" pitchFamily="18" charset="0"/>
                <a:cs typeface="Times New Roman" panose="02020603050405020304" pitchFamily="18" charset="0"/>
              </a:rPr>
              <a:t>Instigate action</a:t>
            </a:r>
            <a:r>
              <a:rPr lang="en-US" altLang="en-US" sz="1600" dirty="0">
                <a:latin typeface="Times New Roman" panose="02020603050405020304" pitchFamily="18" charset="0"/>
                <a:cs typeface="Times New Roman" panose="02020603050405020304" pitchFamily="18" charset="0"/>
              </a:rPr>
              <a:t>) </a:t>
            </a:r>
          </a:p>
          <a:p>
            <a:pPr eaLnBrk="1" hangingPunct="1">
              <a:spcBef>
                <a:spcPct val="0"/>
              </a:spcBef>
              <a:buFontTx/>
              <a:buNone/>
            </a:pP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u="sng" dirty="0">
                <a:latin typeface="Times New Roman" panose="02020603050405020304" pitchFamily="18" charset="0"/>
                <a:cs typeface="Times New Roman" panose="02020603050405020304" pitchFamily="18" charset="0"/>
              </a:rPr>
              <a:t>I would appreciate your viewing my application </a:t>
            </a:r>
            <a:r>
              <a:rPr lang="en-US" altLang="en-US" sz="1600" u="sng" dirty="0" smtClean="0">
                <a:latin typeface="Times New Roman" panose="02020603050405020304" pitchFamily="18" charset="0"/>
                <a:cs typeface="Times New Roman" panose="02020603050405020304" pitchFamily="18" charset="0"/>
              </a:rPr>
              <a:t>favorably.</a:t>
            </a:r>
            <a:endParaRPr lang="en-US" altLang="en-US" sz="1600" u="sng"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6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Yours sincerely,</a:t>
            </a: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Signature</a:t>
            </a: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Name</a:t>
            </a:r>
            <a:endParaRPr lang="en-US" altLang="en-US" sz="1600" dirty="0">
              <a:solidFill>
                <a:srgbClr val="FF000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Section &amp; Roll Number</a:t>
            </a:r>
          </a:p>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Phone Number</a:t>
            </a:r>
          </a:p>
        </p:txBody>
      </p:sp>
      <p:sp>
        <p:nvSpPr>
          <p:cNvPr id="8" name="Oval Callout 7">
            <a:extLst>
              <a:ext uri="{FF2B5EF4-FFF2-40B4-BE49-F238E27FC236}">
                <a16:creationId xmlns="" xmlns:a16="http://schemas.microsoft.com/office/drawing/2014/main" id="{2B95850A-C9FB-B586-D292-FA1F89E1A948}"/>
              </a:ext>
            </a:extLst>
          </p:cNvPr>
          <p:cNvSpPr/>
          <p:nvPr/>
        </p:nvSpPr>
        <p:spPr>
          <a:xfrm flipH="1">
            <a:off x="-39209" y="3296345"/>
            <a:ext cx="1543050" cy="651751"/>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6150" name="TextBox 8">
            <a:extLst>
              <a:ext uri="{FF2B5EF4-FFF2-40B4-BE49-F238E27FC236}">
                <a16:creationId xmlns="" xmlns:a16="http://schemas.microsoft.com/office/drawing/2014/main" id="{8ED01967-7420-63F0-4934-830311132C25}"/>
              </a:ext>
            </a:extLst>
          </p:cNvPr>
          <p:cNvSpPr txBox="1">
            <a:spLocks noChangeArrowheads="1"/>
          </p:cNvSpPr>
          <p:nvPr/>
        </p:nvSpPr>
        <p:spPr bwMode="auto">
          <a:xfrm>
            <a:off x="-30225" y="3360610"/>
            <a:ext cx="1543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dirty="0" smtClean="0">
                <a:latin typeface="Times New Roman" panose="02020603050405020304" pitchFamily="18" charset="0"/>
                <a:cs typeface="Times New Roman" panose="02020603050405020304" pitchFamily="18" charset="0"/>
              </a:rPr>
              <a:t>Give sufficient  reasons </a:t>
            </a:r>
            <a:r>
              <a:rPr lang="en-US" altLang="en-US" sz="1400" b="1" dirty="0">
                <a:latin typeface="Times New Roman" panose="02020603050405020304" pitchFamily="18" charset="0"/>
                <a:cs typeface="Times New Roman" panose="02020603050405020304" pitchFamily="18" charset="0"/>
              </a:rPr>
              <a:t>for leave</a:t>
            </a:r>
          </a:p>
        </p:txBody>
      </p:sp>
      <p:sp>
        <p:nvSpPr>
          <p:cNvPr id="10" name="Oval Callout 9">
            <a:extLst>
              <a:ext uri="{FF2B5EF4-FFF2-40B4-BE49-F238E27FC236}">
                <a16:creationId xmlns="" xmlns:a16="http://schemas.microsoft.com/office/drawing/2014/main" id="{A9C92961-8CA8-D1F1-DD10-97B2B8D18470}"/>
              </a:ext>
            </a:extLst>
          </p:cNvPr>
          <p:cNvSpPr/>
          <p:nvPr/>
        </p:nvSpPr>
        <p:spPr>
          <a:xfrm flipH="1">
            <a:off x="2871" y="4256373"/>
            <a:ext cx="1504232" cy="659282"/>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6152" name="TextBox 10">
            <a:extLst>
              <a:ext uri="{FF2B5EF4-FFF2-40B4-BE49-F238E27FC236}">
                <a16:creationId xmlns="" xmlns:a16="http://schemas.microsoft.com/office/drawing/2014/main" id="{A3A802D5-B6CA-2234-7697-710A65845005}"/>
              </a:ext>
            </a:extLst>
          </p:cNvPr>
          <p:cNvSpPr txBox="1">
            <a:spLocks noChangeArrowheads="1"/>
          </p:cNvSpPr>
          <p:nvPr/>
        </p:nvSpPr>
        <p:spPr bwMode="auto">
          <a:xfrm>
            <a:off x="11389" y="4291103"/>
            <a:ext cx="1543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dirty="0">
                <a:latin typeface="Times New Roman" panose="02020603050405020304" pitchFamily="18" charset="0"/>
                <a:cs typeface="Times New Roman" panose="02020603050405020304" pitchFamily="18" charset="0"/>
              </a:rPr>
              <a:t>Details of leave including dates.</a:t>
            </a:r>
          </a:p>
        </p:txBody>
      </p:sp>
      <p:sp>
        <p:nvSpPr>
          <p:cNvPr id="12" name="Oval Callout 11">
            <a:extLst>
              <a:ext uri="{FF2B5EF4-FFF2-40B4-BE49-F238E27FC236}">
                <a16:creationId xmlns="" xmlns:a16="http://schemas.microsoft.com/office/drawing/2014/main" id="{E2510A64-44CD-2DA7-4FC4-6C42A806616F}"/>
              </a:ext>
            </a:extLst>
          </p:cNvPr>
          <p:cNvSpPr/>
          <p:nvPr/>
        </p:nvSpPr>
        <p:spPr>
          <a:xfrm flipH="1">
            <a:off x="-24332" y="5053624"/>
            <a:ext cx="1531264" cy="592185"/>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6154" name="TextBox 12">
            <a:extLst>
              <a:ext uri="{FF2B5EF4-FFF2-40B4-BE49-F238E27FC236}">
                <a16:creationId xmlns="" xmlns:a16="http://schemas.microsoft.com/office/drawing/2014/main" id="{AB2CF709-0A7C-31F1-AF16-B6E9B5060A59}"/>
              </a:ext>
            </a:extLst>
          </p:cNvPr>
          <p:cNvSpPr txBox="1">
            <a:spLocks noChangeArrowheads="1"/>
          </p:cNvSpPr>
          <p:nvPr/>
        </p:nvSpPr>
        <p:spPr bwMode="auto">
          <a:xfrm>
            <a:off x="-142916" y="5122589"/>
            <a:ext cx="18516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dirty="0">
                <a:latin typeface="Times New Roman" panose="02020603050405020304" pitchFamily="18" charset="0"/>
                <a:cs typeface="Times New Roman" panose="02020603050405020304" pitchFamily="18" charset="0"/>
              </a:rPr>
              <a:t>Complementary Closure</a:t>
            </a:r>
          </a:p>
        </p:txBody>
      </p:sp>
      <p:sp>
        <p:nvSpPr>
          <p:cNvPr id="15" name="Rectangular Callout 14">
            <a:extLst>
              <a:ext uri="{FF2B5EF4-FFF2-40B4-BE49-F238E27FC236}">
                <a16:creationId xmlns="" xmlns:a16="http://schemas.microsoft.com/office/drawing/2014/main" id="{8FE2B0B3-7F40-AFA7-1BD3-0B54D24E386E}"/>
              </a:ext>
            </a:extLst>
          </p:cNvPr>
          <p:cNvSpPr/>
          <p:nvPr/>
        </p:nvSpPr>
        <p:spPr>
          <a:xfrm>
            <a:off x="76614" y="555242"/>
            <a:ext cx="1356747" cy="876079"/>
          </a:xfrm>
          <a:prstGeom prst="wedgeRectCallou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400" b="1" dirty="0">
                <a:latin typeface="Times New Roman" panose="02020603050405020304" pitchFamily="18" charset="0"/>
                <a:cs typeface="Times New Roman" panose="02020603050405020304" pitchFamily="18" charset="0"/>
              </a:rPr>
              <a:t>Recipients </a:t>
            </a:r>
            <a:r>
              <a:rPr lang="en-US" sz="1400" b="1" dirty="0" smtClean="0">
                <a:latin typeface="Times New Roman" panose="02020603050405020304" pitchFamily="18" charset="0"/>
                <a:cs typeface="Times New Roman" panose="02020603050405020304" pitchFamily="18" charset="0"/>
              </a:rPr>
              <a:t>Full name, Designation </a:t>
            </a:r>
            <a:r>
              <a:rPr lang="en-US" sz="1400" b="1" dirty="0">
                <a:latin typeface="Times New Roman" panose="02020603050405020304" pitchFamily="18" charset="0"/>
                <a:cs typeface="Times New Roman" panose="02020603050405020304" pitchFamily="18" charset="0"/>
              </a:rPr>
              <a:t>&amp; Address</a:t>
            </a:r>
            <a:endParaRPr lang="en-US" sz="2000" b="1" dirty="0">
              <a:latin typeface="Times New Roman" panose="02020603050405020304" pitchFamily="18" charset="0"/>
              <a:cs typeface="Times New Roman" panose="02020603050405020304" pitchFamily="18" charset="0"/>
            </a:endParaRPr>
          </a:p>
        </p:txBody>
      </p:sp>
      <p:sp>
        <p:nvSpPr>
          <p:cNvPr id="2" name="Rectangular Callout 14">
            <a:extLst>
              <a:ext uri="{FF2B5EF4-FFF2-40B4-BE49-F238E27FC236}">
                <a16:creationId xmlns="" xmlns:a16="http://schemas.microsoft.com/office/drawing/2014/main" id="{732F0F4C-CCE3-FB2A-CEE7-07FC6B95FF7C}"/>
              </a:ext>
            </a:extLst>
          </p:cNvPr>
          <p:cNvSpPr/>
          <p:nvPr/>
        </p:nvSpPr>
        <p:spPr>
          <a:xfrm>
            <a:off x="67991" y="5808854"/>
            <a:ext cx="1429846" cy="775097"/>
          </a:xfrm>
          <a:prstGeom prst="wedgeRectCallou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dirty="0">
                <a:latin typeface="Times New Roman" panose="02020603050405020304" pitchFamily="18" charset="0"/>
                <a:cs typeface="Times New Roman" panose="02020603050405020304" pitchFamily="18" charset="0"/>
              </a:rPr>
              <a:t>Subscription</a:t>
            </a:r>
            <a:endParaRPr lang="en-US" b="1" dirty="0">
              <a:latin typeface="Times New Roman" panose="02020603050405020304" pitchFamily="18" charset="0"/>
              <a:cs typeface="Times New Roman" panose="02020603050405020304" pitchFamily="18" charset="0"/>
            </a:endParaRPr>
          </a:p>
        </p:txBody>
      </p:sp>
      <p:sp>
        <p:nvSpPr>
          <p:cNvPr id="16" name="Oval Callout 5">
            <a:extLst>
              <a:ext uri="{FF2B5EF4-FFF2-40B4-BE49-F238E27FC236}">
                <a16:creationId xmlns="" xmlns:a16="http://schemas.microsoft.com/office/drawing/2014/main" id="{AAC359E4-493B-FC10-C231-2FFD69D321DF}"/>
              </a:ext>
            </a:extLst>
          </p:cNvPr>
          <p:cNvSpPr/>
          <p:nvPr/>
        </p:nvSpPr>
        <p:spPr>
          <a:xfrm flipH="1">
            <a:off x="14854" y="25310"/>
            <a:ext cx="1485900" cy="292283"/>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ysClr val="windowText" lastClr="000000"/>
                </a:solidFill>
                <a:latin typeface="Times New Roman" panose="02020603050405020304" pitchFamily="18" charset="0"/>
                <a:cs typeface="Times New Roman" panose="02020603050405020304" pitchFamily="18" charset="0"/>
              </a:rPr>
              <a:t>Date</a:t>
            </a:r>
            <a:endParaRPr lang="en-US" sz="1600" b="1" dirty="0">
              <a:solidFill>
                <a:sysClr val="windowText" lastClr="000000"/>
              </a:solidFill>
              <a:latin typeface="Times New Roman" panose="02020603050405020304" pitchFamily="18" charset="0"/>
              <a:cs typeface="Times New Roman" panose="02020603050405020304" pitchFamily="18" charset="0"/>
            </a:endParaRPr>
          </a:p>
        </p:txBody>
      </p:sp>
      <p:sp>
        <p:nvSpPr>
          <p:cNvPr id="17" name="Oval Callout 5">
            <a:extLst>
              <a:ext uri="{FF2B5EF4-FFF2-40B4-BE49-F238E27FC236}">
                <a16:creationId xmlns="" xmlns:a16="http://schemas.microsoft.com/office/drawing/2014/main" id="{AAC359E4-493B-FC10-C231-2FFD69D321DF}"/>
              </a:ext>
            </a:extLst>
          </p:cNvPr>
          <p:cNvSpPr/>
          <p:nvPr/>
        </p:nvSpPr>
        <p:spPr>
          <a:xfrm flipH="1">
            <a:off x="-1650" y="1713711"/>
            <a:ext cx="1485900" cy="292283"/>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ysClr val="windowText" lastClr="000000"/>
                </a:solidFill>
                <a:latin typeface="Times New Roman" panose="02020603050405020304" pitchFamily="18" charset="0"/>
                <a:cs typeface="Times New Roman" panose="02020603050405020304" pitchFamily="18" charset="0"/>
              </a:rPr>
              <a:t>Subject</a:t>
            </a:r>
            <a:endParaRPr lang="en-US" sz="1600" b="1" dirty="0">
              <a:solidFill>
                <a:sysClr val="windowText" lastClr="000000"/>
              </a:solidFill>
              <a:latin typeface="Times New Roman" panose="02020603050405020304" pitchFamily="18" charset="0"/>
              <a:cs typeface="Times New Roman" panose="02020603050405020304" pitchFamily="18" charset="0"/>
            </a:endParaRPr>
          </a:p>
        </p:txBody>
      </p:sp>
      <p:sp>
        <p:nvSpPr>
          <p:cNvPr id="18" name="Oval Callout 5">
            <a:extLst>
              <a:ext uri="{FF2B5EF4-FFF2-40B4-BE49-F238E27FC236}">
                <a16:creationId xmlns="" xmlns:a16="http://schemas.microsoft.com/office/drawing/2014/main" id="{AAC359E4-493B-FC10-C231-2FFD69D321DF}"/>
              </a:ext>
            </a:extLst>
          </p:cNvPr>
          <p:cNvSpPr/>
          <p:nvPr/>
        </p:nvSpPr>
        <p:spPr>
          <a:xfrm flipH="1">
            <a:off x="-39209" y="2208065"/>
            <a:ext cx="1539963" cy="272021"/>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ysClr val="windowText" lastClr="000000"/>
                </a:solidFill>
                <a:latin typeface="Times New Roman" panose="02020603050405020304" pitchFamily="18" charset="0"/>
                <a:cs typeface="Times New Roman" panose="02020603050405020304" pitchFamily="18" charset="0"/>
              </a:rPr>
              <a:t>Salutation</a:t>
            </a:r>
            <a:endParaRPr lang="en-US" sz="1600" b="1"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Callout 5">
            <a:extLst>
              <a:ext uri="{FF2B5EF4-FFF2-40B4-BE49-F238E27FC236}">
                <a16:creationId xmlns="" xmlns:a16="http://schemas.microsoft.com/office/drawing/2014/main" id="{AAC359E4-493B-FC10-C231-2FFD69D321DF}"/>
              </a:ext>
            </a:extLst>
          </p:cNvPr>
          <p:cNvSpPr/>
          <p:nvPr/>
        </p:nvSpPr>
        <p:spPr>
          <a:xfrm flipH="1">
            <a:off x="-1650" y="2691427"/>
            <a:ext cx="1485900" cy="292283"/>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ysClr val="windowText" lastClr="000000"/>
                </a:solidFill>
                <a:latin typeface="Times New Roman" panose="02020603050405020304" pitchFamily="18" charset="0"/>
                <a:cs typeface="Times New Roman" panose="02020603050405020304" pitchFamily="18" charset="0"/>
              </a:rPr>
              <a:t>Purpose</a:t>
            </a:r>
            <a:endParaRPr lang="en-US" sz="1600" b="1"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9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6">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146">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6">
                                            <p:txEl>
                                              <p:pRg st="21" end="2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146">
                                            <p:txEl>
                                              <p:pRg st="22" end="2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146">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5"/>
          <p:cNvSpPr txBox="1">
            <a:spLocks noGrp="1"/>
          </p:cNvSpPr>
          <p:nvPr>
            <p:ph type="body" idx="1"/>
          </p:nvPr>
        </p:nvSpPr>
        <p:spPr>
          <a:xfrm>
            <a:off x="242887" y="1871566"/>
            <a:ext cx="8758238" cy="550545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1300"/>
              </a:spcBef>
              <a:spcAft>
                <a:spcPts val="0"/>
              </a:spcAft>
              <a:buClr>
                <a:srgbClr val="262626"/>
              </a:buClr>
              <a:buSzPts val="3600"/>
              <a:buNone/>
            </a:pPr>
            <a:r>
              <a:rPr lang="en-US" sz="3600" b="1" u="sng" dirty="0" smtClean="0">
                <a:solidFill>
                  <a:srgbClr val="877589"/>
                </a:solidFill>
                <a:latin typeface="Times New Roman" panose="02020603050405020304" pitchFamily="18" charset="0"/>
                <a:ea typeface="Garamond"/>
                <a:cs typeface="Times New Roman" panose="02020603050405020304" pitchFamily="18" charset="0"/>
                <a:sym typeface="Garamond"/>
                <a:hlinkClick r:id="rId3">
                  <a:extLst>
                    <a:ext uri="{A12FA001-AC4F-418D-AE19-62706E023703}">
                      <ahyp:hlinkClr xmlns:ahyp="http://schemas.microsoft.com/office/drawing/2018/hyperlinkcolor" xmlns="" val="tx"/>
                    </a:ext>
                  </a:extLst>
                </a:hlinkClick>
              </a:rPr>
              <a:t> </a:t>
            </a:r>
            <a:r>
              <a:rPr lang="en-US" sz="3600" b="1" u="sng" dirty="0">
                <a:solidFill>
                  <a:srgbClr val="877589"/>
                </a:solidFill>
                <a:latin typeface="Times New Roman" panose="02020603050405020304" pitchFamily="18" charset="0"/>
                <a:ea typeface="Garamond"/>
                <a:cs typeface="Times New Roman" panose="02020603050405020304" pitchFamily="18" charset="0"/>
                <a:sym typeface="Garamond"/>
                <a:hlinkClick r:id="rId3">
                  <a:extLst>
                    <a:ext uri="{A12FA001-AC4F-418D-AE19-62706E023703}">
                      <ahyp:hlinkClr xmlns:ahyp="http://schemas.microsoft.com/office/drawing/2018/hyperlinkcolor" xmlns="" val="tx"/>
                    </a:ext>
                  </a:extLst>
                </a:hlinkClick>
              </a:rPr>
              <a:t>(APA- 7</a:t>
            </a:r>
            <a:r>
              <a:rPr lang="en-US" sz="3600" b="1" u="sng" baseline="30000" dirty="0">
                <a:solidFill>
                  <a:srgbClr val="877589"/>
                </a:solidFill>
                <a:latin typeface="Times New Roman" panose="02020603050405020304" pitchFamily="18" charset="0"/>
                <a:ea typeface="Garamond"/>
                <a:cs typeface="Times New Roman" panose="02020603050405020304" pitchFamily="18" charset="0"/>
                <a:sym typeface="Garamond"/>
                <a:hlinkClick r:id="rId3">
                  <a:extLst>
                    <a:ext uri="{A12FA001-AC4F-418D-AE19-62706E023703}">
                      <ahyp:hlinkClr xmlns:ahyp="http://schemas.microsoft.com/office/drawing/2018/hyperlinkcolor" xmlns="" val="tx"/>
                    </a:ext>
                  </a:extLst>
                </a:hlinkClick>
              </a:rPr>
              <a:t>th</a:t>
            </a:r>
            <a:r>
              <a:rPr lang="en-US" sz="3600" b="1" u="sng" dirty="0">
                <a:solidFill>
                  <a:srgbClr val="877589"/>
                </a:solidFill>
                <a:latin typeface="Times New Roman" panose="02020603050405020304" pitchFamily="18" charset="0"/>
                <a:ea typeface="Garamond"/>
                <a:cs typeface="Times New Roman" panose="02020603050405020304" pitchFamily="18" charset="0"/>
                <a:sym typeface="Garamond"/>
                <a:hlinkClick r:id="rId3">
                  <a:extLst>
                    <a:ext uri="{A12FA001-AC4F-418D-AE19-62706E023703}">
                      <ahyp:hlinkClr xmlns:ahyp="http://schemas.microsoft.com/office/drawing/2018/hyperlinkcolor" xmlns="" val="tx"/>
                    </a:ext>
                  </a:extLst>
                </a:hlinkClick>
              </a:rPr>
              <a:t> Edition)</a:t>
            </a:r>
          </a:p>
          <a:p>
            <a:pPr marL="0" lvl="0" indent="0" algn="l" rtl="0">
              <a:lnSpc>
                <a:spcPct val="85000"/>
              </a:lnSpc>
              <a:spcBef>
                <a:spcPts val="1300"/>
              </a:spcBef>
              <a:spcAft>
                <a:spcPts val="0"/>
              </a:spcAft>
              <a:buClr>
                <a:srgbClr val="262626"/>
              </a:buClr>
              <a:buSzPts val="3600"/>
              <a:buNone/>
            </a:pPr>
            <a:endParaRPr lang="en-US" sz="3600" b="0" u="sng" dirty="0">
              <a:solidFill>
                <a:srgbClr val="877589"/>
              </a:solidFill>
              <a:latin typeface="Times New Roman" panose="02020603050405020304" pitchFamily="18" charset="0"/>
              <a:ea typeface="Garamond"/>
              <a:cs typeface="Times New Roman" panose="02020603050405020304" pitchFamily="18" charset="0"/>
              <a:sym typeface="Garamond"/>
              <a:hlinkClick r:id="rId3">
                <a:extLst>
                  <a:ext uri="{A12FA001-AC4F-418D-AE19-62706E023703}">
                    <ahyp:hlinkClr xmlns:ahyp="http://schemas.microsoft.com/office/drawing/2018/hyperlinkcolor" xmlns="" val="tx"/>
                  </a:ext>
                </a:extLst>
              </a:hlinkClick>
            </a:endParaRPr>
          </a:p>
          <a:p>
            <a:pPr marL="457200" lvl="0" indent="-457200" algn="l" rtl="0">
              <a:lnSpc>
                <a:spcPct val="85000"/>
              </a:lnSpc>
              <a:spcBef>
                <a:spcPts val="1300"/>
              </a:spcBef>
              <a:spcAft>
                <a:spcPts val="0"/>
              </a:spcAft>
              <a:buClr>
                <a:srgbClr val="262626"/>
              </a:buClr>
              <a:buSzPts val="3600"/>
              <a:buFont typeface="Calibri"/>
              <a:buAutoNum type="arabicPeriod"/>
            </a:pPr>
            <a:r>
              <a:rPr lang="en-US" sz="3600" b="0" u="sng" dirty="0">
                <a:solidFill>
                  <a:srgbClr val="877589"/>
                </a:solidFill>
                <a:latin typeface="Times New Roman" panose="02020603050405020304" pitchFamily="18" charset="0"/>
                <a:ea typeface="Garamond"/>
                <a:cs typeface="Times New Roman" panose="02020603050405020304" pitchFamily="18" charset="0"/>
                <a:sym typeface="Garamond"/>
                <a:hlinkClick r:id="rId3">
                  <a:extLst>
                    <a:ext uri="{A12FA001-AC4F-418D-AE19-62706E023703}">
                      <ahyp:hlinkClr xmlns:ahyp="http://schemas.microsoft.com/office/drawing/2018/hyperlinkcolor" xmlns="" val="tx"/>
                    </a:ext>
                  </a:extLst>
                </a:hlinkClick>
              </a:rPr>
              <a:t>https://</a:t>
            </a:r>
            <a:r>
              <a:rPr lang="en-US" sz="3600" b="0" u="sng" dirty="0" smtClean="0">
                <a:solidFill>
                  <a:srgbClr val="877589"/>
                </a:solidFill>
                <a:latin typeface="Times New Roman" panose="02020603050405020304" pitchFamily="18" charset="0"/>
                <a:ea typeface="Garamond"/>
                <a:cs typeface="Times New Roman" panose="02020603050405020304" pitchFamily="18" charset="0"/>
                <a:sym typeface="Garamond"/>
                <a:hlinkClick r:id="rId3">
                  <a:extLst>
                    <a:ext uri="{A12FA001-AC4F-418D-AE19-62706E023703}">
                      <ahyp:hlinkClr xmlns:ahyp="http://schemas.microsoft.com/office/drawing/2018/hyperlinkcolor" xmlns="" val="tx"/>
                    </a:ext>
                  </a:extLst>
                </a:hlinkClick>
              </a:rPr>
              <a:t>owl.purdue.edu/owl/research_and_citation/apa_style/apa_formatting_and_style_guide/in_text_citations_the_basics.html</a:t>
            </a:r>
            <a:endParaRPr sz="3600" b="0" dirty="0">
              <a:latin typeface="Times New Roman" panose="02020603050405020304" pitchFamily="18" charset="0"/>
              <a:ea typeface="Garamond"/>
              <a:cs typeface="Times New Roman" panose="02020603050405020304" pitchFamily="18" charset="0"/>
              <a:sym typeface="Garamond"/>
            </a:endParaRPr>
          </a:p>
        </p:txBody>
      </p:sp>
    </p:spTree>
    <p:extLst>
      <p:ext uri="{BB962C8B-B14F-4D97-AF65-F5344CB8AC3E}">
        <p14:creationId xmlns:p14="http://schemas.microsoft.com/office/powerpoint/2010/main" val="17051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914</TotalTime>
  <Words>463</Words>
  <Application>Microsoft Office PowerPoint</Application>
  <PresentationFormat>On-screen Show (4:3)</PresentationFormat>
  <Paragraphs>66</Paragraphs>
  <Slides>5</Slides>
  <Notes>2</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1_Office Theme</vt:lpstr>
      <vt:lpstr>Metropolitan</vt:lpstr>
      <vt:lpstr>Email Writing</vt:lpstr>
      <vt:lpstr>PowerPoint Presentation</vt:lpstr>
      <vt:lpstr>Application Writing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Teaching Sessions</dc:title>
  <dc:creator>Dell</dc:creator>
  <cp:lastModifiedBy>MNA</cp:lastModifiedBy>
  <cp:revision>77</cp:revision>
  <dcterms:created xsi:type="dcterms:W3CDTF">2023-07-30T16:51:09Z</dcterms:created>
  <dcterms:modified xsi:type="dcterms:W3CDTF">2024-03-29T09:10:29Z</dcterms:modified>
</cp:coreProperties>
</file>