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0" r:id="rId4"/>
    <p:sldId id="261" r:id="rId5"/>
    <p:sldId id="285" r:id="rId6"/>
    <p:sldId id="284" r:id="rId7"/>
    <p:sldId id="287" r:id="rId8"/>
    <p:sldId id="288" r:id="rId9"/>
    <p:sldId id="278" r:id="rId10"/>
    <p:sldId id="280" r:id="rId11"/>
    <p:sldId id="277" r:id="rId12"/>
    <p:sldId id="289" r:id="rId13"/>
    <p:sldId id="274" r:id="rId14"/>
    <p:sldId id="276" r:id="rId15"/>
    <p:sldId id="291"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1050" autoAdjust="0"/>
  </p:normalViewPr>
  <p:slideViewPr>
    <p:cSldViewPr snapToGrid="0">
      <p:cViewPr varScale="1">
        <p:scale>
          <a:sx n="55" d="100"/>
          <a:sy n="55" d="100"/>
        </p:scale>
        <p:origin x="-120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ED714-D615-4452-846D-C4985B6DC01B}" type="datetimeFigureOut">
              <a:rPr lang="en-US" smtClean="0"/>
              <a:pPr/>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082B-BA66-4B6E-8B75-66E2F7C4B802}" type="slidenum">
              <a:rPr lang="en-US" smtClean="0"/>
              <a:pPr/>
              <a:t>‹#›</a:t>
            </a:fld>
            <a:endParaRPr lang="en-US"/>
          </a:p>
        </p:txBody>
      </p:sp>
    </p:spTree>
    <p:extLst>
      <p:ext uri="{BB962C8B-B14F-4D97-AF65-F5344CB8AC3E}">
        <p14:creationId xmlns:p14="http://schemas.microsoft.com/office/powerpoint/2010/main" xmlns="" val="184847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1</a:t>
            </a:fld>
            <a:endParaRPr lang="en-US"/>
          </a:p>
        </p:txBody>
      </p:sp>
    </p:spTree>
    <p:extLst>
      <p:ext uri="{BB962C8B-B14F-4D97-AF65-F5344CB8AC3E}">
        <p14:creationId xmlns:p14="http://schemas.microsoft.com/office/powerpoint/2010/main" xmlns="" val="413871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Examples of narration Short stories Novels Biographies Fairy-tales</a:t>
            </a:r>
            <a:r>
              <a:rPr lang="en-GB" dirty="0" smtClean="0"/>
              <a:t/>
            </a:r>
            <a:br>
              <a:rPr lang="en-GB" dirty="0" smtClean="0"/>
            </a:br>
            <a:r>
              <a:rPr lang="en-GB" sz="1200" b="0" i="0" kern="1200" dirty="0" err="1" smtClean="0">
                <a:solidFill>
                  <a:schemeClr val="tx1"/>
                </a:solidFill>
                <a:effectLst/>
                <a:latin typeface="+mn-lt"/>
                <a:ea typeface="+mn-ea"/>
                <a:cs typeface="+mn-cs"/>
              </a:rPr>
              <a:t>FantasyDetective</a:t>
            </a:r>
            <a:r>
              <a:rPr lang="en-GB" sz="1200" b="0" i="0" kern="1200" dirty="0" smtClean="0">
                <a:solidFill>
                  <a:schemeClr val="tx1"/>
                </a:solidFill>
                <a:effectLst/>
                <a:latin typeface="+mn-lt"/>
                <a:ea typeface="+mn-ea"/>
                <a:cs typeface="+mn-cs"/>
              </a:rPr>
              <a:t> stories   </a:t>
            </a:r>
          </a:p>
          <a:p>
            <a:r>
              <a:rPr lang="en-GB" sz="1200" b="0" i="0" kern="1200" dirty="0" smtClean="0">
                <a:solidFill>
                  <a:schemeClr val="tx1"/>
                </a:solidFill>
                <a:effectLst/>
                <a:latin typeface="+mn-lt"/>
                <a:ea typeface="+mn-ea"/>
                <a:cs typeface="+mn-cs"/>
              </a:rPr>
              <a:t> Narrative writing Skills covered:</a:t>
            </a:r>
          </a:p>
          <a:p>
            <a:r>
              <a:rPr lang="en-GB" sz="1200" b="0" i="0" kern="1200" dirty="0" smtClean="0">
                <a:solidFill>
                  <a:schemeClr val="tx1"/>
                </a:solidFill>
                <a:effectLst/>
                <a:latin typeface="+mn-lt"/>
                <a:ea typeface="+mn-ea"/>
                <a:cs typeface="+mn-cs"/>
              </a:rPr>
              <a:t>Reading Widely</a:t>
            </a:r>
          </a:p>
          <a:p>
            <a:r>
              <a:rPr lang="en-GB" sz="1200" b="0" i="0" kern="1200" dirty="0" smtClean="0">
                <a:solidFill>
                  <a:schemeClr val="tx1"/>
                </a:solidFill>
                <a:effectLst/>
                <a:latin typeface="+mn-lt"/>
                <a:ea typeface="+mn-ea"/>
                <a:cs typeface="+mn-cs"/>
              </a:rPr>
              <a:t>Believable Characters</a:t>
            </a:r>
          </a:p>
          <a:p>
            <a:r>
              <a:rPr lang="en-GB" sz="1200" b="0" i="0" kern="1200" dirty="0" smtClean="0">
                <a:solidFill>
                  <a:schemeClr val="tx1"/>
                </a:solidFill>
                <a:effectLst/>
                <a:latin typeface="+mn-lt"/>
                <a:ea typeface="+mn-ea"/>
                <a:cs typeface="+mn-cs"/>
              </a:rPr>
              <a:t>Cause and Effect</a:t>
            </a:r>
          </a:p>
          <a:p>
            <a:r>
              <a:rPr lang="en-GB" sz="1200" b="0" i="0" kern="1200" dirty="0" smtClean="0">
                <a:solidFill>
                  <a:schemeClr val="tx1"/>
                </a:solidFill>
                <a:effectLst/>
                <a:latin typeface="+mn-lt"/>
                <a:ea typeface="+mn-ea"/>
                <a:cs typeface="+mn-cs"/>
              </a:rPr>
              <a:t>Effective Dialogue</a:t>
            </a:r>
          </a:p>
          <a:p>
            <a:r>
              <a:rPr lang="en-GB" sz="1200" b="0" i="0" kern="1200" dirty="0" smtClean="0">
                <a:solidFill>
                  <a:schemeClr val="tx1"/>
                </a:solidFill>
                <a:effectLst/>
                <a:latin typeface="+mn-lt"/>
                <a:ea typeface="+mn-ea"/>
                <a:cs typeface="+mn-cs"/>
              </a:rPr>
              <a:t>Tension</a:t>
            </a:r>
          </a:p>
          <a:p>
            <a:r>
              <a:rPr lang="en-GB" sz="1200" b="0" i="0" kern="1200" dirty="0" smtClean="0">
                <a:solidFill>
                  <a:schemeClr val="tx1"/>
                </a:solidFill>
                <a:effectLst/>
                <a:latin typeface="+mn-lt"/>
                <a:ea typeface="+mn-ea"/>
                <a:cs typeface="+mn-cs"/>
              </a:rPr>
              <a:t>Themes</a:t>
            </a:r>
          </a:p>
          <a:p>
            <a:r>
              <a:rPr lang="en-GB" sz="1200" b="0" i="0" kern="1200" dirty="0" smtClean="0">
                <a:solidFill>
                  <a:schemeClr val="tx1"/>
                </a:solidFill>
                <a:effectLst/>
                <a:latin typeface="+mn-lt"/>
                <a:ea typeface="+mn-ea"/>
                <a:cs typeface="+mn-cs"/>
              </a:rPr>
              <a:t>Ending Well</a:t>
            </a:r>
          </a:p>
          <a:p>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2</a:t>
            </a:fld>
            <a:endParaRPr lang="en-US"/>
          </a:p>
        </p:txBody>
      </p:sp>
    </p:spTree>
    <p:extLst>
      <p:ext uri="{BB962C8B-B14F-4D97-AF65-F5344CB8AC3E}">
        <p14:creationId xmlns:p14="http://schemas.microsoft.com/office/powerpoint/2010/main" xmlns="" val="270469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smtClean="0"/>
              <a:t>The text of a narrative is organized into:</a:t>
            </a:r>
            <a:r>
              <a:rPr lang="en-GB" sz="1200" dirty="0" smtClean="0"/>
              <a:t/>
            </a:r>
            <a:br>
              <a:rPr lang="en-GB" sz="1200" dirty="0" smtClean="0"/>
            </a:br>
            <a:r>
              <a:rPr lang="en-GB" sz="1200" b="1" i="0" kern="1200" dirty="0" smtClean="0">
                <a:solidFill>
                  <a:schemeClr val="tx1"/>
                </a:solidFill>
                <a:effectLst/>
                <a:latin typeface="+mn-lt"/>
                <a:ea typeface="+mn-ea"/>
                <a:cs typeface="+mn-cs"/>
              </a:rPr>
              <a:t>A good narrative: Involves readers in the story</a:t>
            </a:r>
            <a:r>
              <a:rPr lang="en-GB" dirty="0" smtClean="0"/>
              <a:t/>
            </a:r>
            <a:br>
              <a:rPr lang="en-GB" dirty="0" smtClean="0"/>
            </a:br>
            <a:r>
              <a:rPr lang="en-GB" sz="1200" b="0" i="0" kern="1200" dirty="0" smtClean="0">
                <a:solidFill>
                  <a:schemeClr val="tx1"/>
                </a:solidFill>
                <a:effectLst/>
                <a:latin typeface="+mn-lt"/>
                <a:ea typeface="+mn-ea"/>
                <a:cs typeface="+mn-cs"/>
              </a:rPr>
              <a:t>Tells events in sequence Includes detailed observations of people, places, and events </a:t>
            </a:r>
          </a:p>
          <a:p>
            <a:r>
              <a:rPr lang="en-GB" sz="1200" b="0" i="0" kern="1200" dirty="0" smtClean="0">
                <a:solidFill>
                  <a:schemeClr val="tx1"/>
                </a:solidFill>
                <a:effectLst/>
                <a:latin typeface="+mn-lt"/>
                <a:ea typeface="+mn-ea"/>
                <a:cs typeface="+mn-cs"/>
              </a:rPr>
              <a:t>Presents important changes, contrasts, or conflicts and creates tension</a:t>
            </a:r>
          </a:p>
          <a:p>
            <a:r>
              <a:rPr lang="en-GB" sz="1200" b="0" i="0" kern="1200" dirty="0" smtClean="0">
                <a:solidFill>
                  <a:schemeClr val="tx1"/>
                </a:solidFill>
                <a:effectLst/>
                <a:latin typeface="+mn-lt"/>
                <a:ea typeface="+mn-ea"/>
                <a:cs typeface="+mn-cs"/>
              </a:rPr>
              <a:t> Focuses on connection between past events, people, or places and the present</a:t>
            </a:r>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3</a:t>
            </a:fld>
            <a:endParaRPr lang="en-US"/>
          </a:p>
        </p:txBody>
      </p:sp>
    </p:spTree>
    <p:extLst>
      <p:ext uri="{BB962C8B-B14F-4D97-AF65-F5344CB8AC3E}">
        <p14:creationId xmlns:p14="http://schemas.microsoft.com/office/powerpoint/2010/main" xmlns="" val="99474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rPr>
              <a:t>TIPS Always decide on your plot before you start writing!</a:t>
            </a:r>
            <a:r>
              <a:rPr lang="en-GB" dirty="0" smtClean="0"/>
              <a:t/>
            </a:r>
            <a:br>
              <a:rPr lang="en-GB" dirty="0" smtClean="0"/>
            </a:br>
            <a:r>
              <a:rPr lang="en-GB" sz="1200" b="0" i="0" kern="1200" dirty="0" smtClean="0">
                <a:solidFill>
                  <a:schemeClr val="tx1"/>
                </a:solidFill>
                <a:effectLst/>
                <a:latin typeface="+mn-lt"/>
                <a:ea typeface="+mn-ea"/>
                <a:cs typeface="+mn-cs"/>
              </a:rPr>
              <a:t>Always decide on your plot before you start </a:t>
            </a:r>
            <a:r>
              <a:rPr lang="en-GB" sz="1200" b="0" i="0" kern="1200" dirty="0" err="1" smtClean="0">
                <a:solidFill>
                  <a:schemeClr val="tx1"/>
                </a:solidFill>
                <a:effectLst/>
                <a:latin typeface="+mn-lt"/>
                <a:ea typeface="+mn-ea"/>
                <a:cs typeface="+mn-cs"/>
              </a:rPr>
              <a:t>writing!Sequence</a:t>
            </a:r>
            <a:r>
              <a:rPr lang="en-GB" sz="1200" b="0" i="0" kern="1200" dirty="0" smtClean="0">
                <a:solidFill>
                  <a:schemeClr val="tx1"/>
                </a:solidFill>
                <a:effectLst/>
                <a:latin typeface="+mn-lt"/>
                <a:ea typeface="+mn-ea"/>
                <a:cs typeface="+mn-cs"/>
              </a:rPr>
              <a:t> of events is very important. Use time words such as: at first, before, until, while, during, then, after, finally, </a:t>
            </a:r>
            <a:r>
              <a:rPr lang="en-GB" sz="1200" b="0" i="0" kern="1200" dirty="0" err="1" smtClean="0">
                <a:solidFill>
                  <a:schemeClr val="tx1"/>
                </a:solidFill>
                <a:effectLst/>
                <a:latin typeface="+mn-lt"/>
                <a:ea typeface="+mn-ea"/>
                <a:cs typeface="+mn-cs"/>
              </a:rPr>
              <a:t>etc.Use</a:t>
            </a:r>
            <a:r>
              <a:rPr lang="en-GB" sz="1200" b="0" i="0" kern="1200" dirty="0" smtClean="0">
                <a:solidFill>
                  <a:schemeClr val="tx1"/>
                </a:solidFill>
                <a:effectLst/>
                <a:latin typeface="+mn-lt"/>
                <a:ea typeface="+mn-ea"/>
                <a:cs typeface="+mn-cs"/>
              </a:rPr>
              <a:t> various adjectives (disgusting, terrified…) and adverbs (desperately, surprisingly, </a:t>
            </a:r>
            <a:r>
              <a:rPr lang="en-GB" sz="1200" b="0" i="0" kern="1200" dirty="0" err="1" smtClean="0">
                <a:solidFill>
                  <a:schemeClr val="tx1"/>
                </a:solidFill>
                <a:effectLst/>
                <a:latin typeface="+mn-lt"/>
                <a:ea typeface="+mn-ea"/>
                <a:cs typeface="+mn-cs"/>
              </a:rPr>
              <a:t>etc</a:t>
            </a:r>
            <a:r>
              <a:rPr lang="en-GB" sz="1200" b="0" i="0" kern="1200" dirty="0" smtClean="0">
                <a:solidFill>
                  <a:schemeClr val="tx1"/>
                </a:solidFill>
                <a:effectLst/>
                <a:latin typeface="+mn-lt"/>
                <a:ea typeface="+mn-ea"/>
                <a:cs typeface="+mn-cs"/>
              </a:rPr>
              <a:t>) to describe feelings and </a:t>
            </a:r>
            <a:r>
              <a:rPr lang="en-GB" sz="1200" b="0" i="0" kern="1200" dirty="0" err="1" smtClean="0">
                <a:solidFill>
                  <a:schemeClr val="tx1"/>
                </a:solidFill>
                <a:effectLst/>
                <a:latin typeface="+mn-lt"/>
                <a:ea typeface="+mn-ea"/>
                <a:cs typeface="+mn-cs"/>
              </a:rPr>
              <a:t>actionsUse</a:t>
            </a:r>
            <a:r>
              <a:rPr lang="en-GB" sz="1200" b="0" i="0" kern="1200" dirty="0" smtClean="0">
                <a:solidFill>
                  <a:schemeClr val="tx1"/>
                </a:solidFill>
                <a:effectLst/>
                <a:latin typeface="+mn-lt"/>
                <a:ea typeface="+mn-ea"/>
                <a:cs typeface="+mn-cs"/>
              </a:rPr>
              <a:t> linking words or phrases to join the ideas and make your story flow.</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Use direct </a:t>
            </a:r>
            <a:r>
              <a:rPr lang="en-GB" sz="1200" b="0" i="0" kern="1200" dirty="0" err="1" smtClean="0">
                <a:solidFill>
                  <a:schemeClr val="tx1"/>
                </a:solidFill>
                <a:effectLst/>
                <a:latin typeface="+mn-lt"/>
                <a:ea typeface="+mn-ea"/>
                <a:cs typeface="+mn-cs"/>
              </a:rPr>
              <a:t>speech.Variety</a:t>
            </a:r>
            <a:r>
              <a:rPr lang="en-GB" sz="1200" b="0" i="0" kern="1200" dirty="0" smtClean="0">
                <a:solidFill>
                  <a:schemeClr val="tx1"/>
                </a:solidFill>
                <a:effectLst/>
                <a:latin typeface="+mn-lt"/>
                <a:ea typeface="+mn-ea"/>
                <a:cs typeface="+mn-cs"/>
              </a:rPr>
              <a:t> of verbs will make your story more fascinating to </a:t>
            </a:r>
            <a:r>
              <a:rPr lang="en-GB" sz="1200" b="0" i="0" kern="1200" dirty="0" err="1" smtClean="0">
                <a:solidFill>
                  <a:schemeClr val="tx1"/>
                </a:solidFill>
                <a:effectLst/>
                <a:latin typeface="+mn-lt"/>
                <a:ea typeface="+mn-ea"/>
                <a:cs typeface="+mn-cs"/>
              </a:rPr>
              <a:t>read.Be</a:t>
            </a:r>
            <a:r>
              <a:rPr lang="en-GB" sz="1200" b="0" i="0" kern="1200" dirty="0" smtClean="0">
                <a:solidFill>
                  <a:schemeClr val="tx1"/>
                </a:solidFill>
                <a:effectLst/>
                <a:latin typeface="+mn-lt"/>
                <a:ea typeface="+mn-ea"/>
                <a:cs typeface="+mn-cs"/>
              </a:rPr>
              <a:t> careful with the tenses you </a:t>
            </a:r>
            <a:r>
              <a:rPr lang="en-GB" sz="1200" b="0" i="0" kern="1200" dirty="0" err="1" smtClean="0">
                <a:solidFill>
                  <a:schemeClr val="tx1"/>
                </a:solidFill>
                <a:effectLst/>
                <a:latin typeface="+mn-lt"/>
                <a:ea typeface="+mn-ea"/>
                <a:cs typeface="+mn-cs"/>
              </a:rPr>
              <a:t>choose.Descriptions</a:t>
            </a:r>
            <a:r>
              <a:rPr lang="en-GB" sz="1200" b="0" i="0" kern="1200" dirty="0" smtClean="0">
                <a:solidFill>
                  <a:schemeClr val="tx1"/>
                </a:solidFill>
                <a:effectLst/>
                <a:latin typeface="+mn-lt"/>
                <a:ea typeface="+mn-ea"/>
                <a:cs typeface="+mn-cs"/>
              </a:rPr>
              <a:t> of people, places, objects or events and descriptive techniques can be used in a narrative when you want to emphasize specific parts of your narration.</a:t>
            </a:r>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4</a:t>
            </a:fld>
            <a:endParaRPr lang="en-US"/>
          </a:p>
        </p:txBody>
      </p:sp>
    </p:spTree>
    <p:extLst>
      <p:ext uri="{BB962C8B-B14F-4D97-AF65-F5344CB8AC3E}">
        <p14:creationId xmlns:p14="http://schemas.microsoft.com/office/powerpoint/2010/main" xmlns="" val="362161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beginning of a story sets the tone for everything that will happen next. </a:t>
            </a:r>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5</a:t>
            </a:fld>
            <a:endParaRPr lang="en-US"/>
          </a:p>
        </p:txBody>
      </p:sp>
    </p:spTree>
    <p:extLst>
      <p:ext uri="{BB962C8B-B14F-4D97-AF65-F5344CB8AC3E}">
        <p14:creationId xmlns:p14="http://schemas.microsoft.com/office/powerpoint/2010/main" xmlns="" val="194422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The beginning of a story sets the tone for everything that will happen next.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describe a particular thing in the story which resonates with the main themes of your story. If you’re writing about father/son relationships, then end on the description of your character seeing a father walk with his son.</a:t>
            </a:r>
          </a:p>
          <a:p>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7</a:t>
            </a:fld>
            <a:endParaRPr lang="en-US"/>
          </a:p>
        </p:txBody>
      </p:sp>
    </p:spTree>
    <p:extLst>
      <p:ext uri="{BB962C8B-B14F-4D97-AF65-F5344CB8AC3E}">
        <p14:creationId xmlns:p14="http://schemas.microsoft.com/office/powerpoint/2010/main" xmlns="" val="3597119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is called the EXPOSITION. It is the background information on the characters and setting explained at the beginning of the story. </a:t>
            </a:r>
          </a:p>
          <a:p>
            <a:r>
              <a:rPr lang="en-GB" sz="1200" b="0" i="0" kern="1200" dirty="0" smtClean="0">
                <a:solidFill>
                  <a:schemeClr val="tx1"/>
                </a:solidFill>
                <a:effectLst/>
                <a:latin typeface="+mn-lt"/>
                <a:ea typeface="+mn-ea"/>
                <a:cs typeface="+mn-cs"/>
              </a:rPr>
              <a:t>The EXPOSITION will often have information about events that happened before the story began. The EXPOSITION is often the very first part of the PLOT.</a:t>
            </a:r>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9</a:t>
            </a:fld>
            <a:endParaRPr lang="en-US"/>
          </a:p>
        </p:txBody>
      </p:sp>
    </p:spTree>
    <p:extLst>
      <p:ext uri="{BB962C8B-B14F-4D97-AF65-F5344CB8AC3E}">
        <p14:creationId xmlns:p14="http://schemas.microsoft.com/office/powerpoint/2010/main" xmlns="" val="2331082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pPr>
            <a:r>
              <a:rPr lang="en-GB" b="1" dirty="0" smtClean="0"/>
              <a:t>“Goodbye to All That” by Joan </a:t>
            </a:r>
            <a:r>
              <a:rPr lang="en-GB" b="1" dirty="0" err="1" smtClean="0"/>
              <a:t>Didion</a:t>
            </a:r>
            <a:endParaRPr lang="en-GB" b="1" dirty="0" smtClean="0"/>
          </a:p>
          <a:p>
            <a:pPr>
              <a:lnSpc>
                <a:spcPct val="120000"/>
              </a:lnSpc>
              <a:spcBef>
                <a:spcPts val="0"/>
              </a:spcBef>
            </a:pPr>
            <a:r>
              <a:rPr lang="en-GB" dirty="0" smtClean="0"/>
              <a:t>Included in </a:t>
            </a:r>
            <a:r>
              <a:rPr lang="en-GB" i="1" dirty="0" smtClean="0"/>
              <a:t>Slouching Towards Bethlehem</a:t>
            </a:r>
            <a:r>
              <a:rPr lang="en-GB" dirty="0" smtClean="0"/>
              <a:t>, a collection of </a:t>
            </a:r>
            <a:r>
              <a:rPr lang="en-GB" dirty="0" err="1" smtClean="0"/>
              <a:t>Didion’s</a:t>
            </a:r>
            <a:r>
              <a:rPr lang="en-GB" dirty="0" smtClean="0"/>
              <a:t> essays, this piece delves into the emotions evoked by </a:t>
            </a:r>
            <a:r>
              <a:rPr lang="en-GB" dirty="0" err="1" smtClean="0"/>
              <a:t>Didion’s</a:t>
            </a:r>
            <a:r>
              <a:rPr lang="en-GB" dirty="0" smtClean="0"/>
              <a:t> leaving New York City, and her journey of self-awareness.</a:t>
            </a:r>
          </a:p>
          <a:p>
            <a:pPr>
              <a:lnSpc>
                <a:spcPct val="120000"/>
              </a:lnSpc>
              <a:spcBef>
                <a:spcPts val="0"/>
              </a:spcBef>
            </a:pPr>
            <a:r>
              <a:rPr lang="en-GB" b="1" dirty="0" smtClean="0"/>
              <a:t>“Self-Reliance” by Ralph Waldo Emerson</a:t>
            </a:r>
          </a:p>
          <a:p>
            <a:pPr>
              <a:lnSpc>
                <a:spcPct val="120000"/>
              </a:lnSpc>
              <a:spcBef>
                <a:spcPts val="0"/>
              </a:spcBef>
            </a:pPr>
            <a:r>
              <a:rPr lang="en-GB" dirty="0" smtClean="0"/>
              <a:t>American essayist Ralph Waldo Emerson was known for his exceptional personal narratives, delivered in both written and spoken form. His work is one of the best narrative essay examples of the 19th century.</a:t>
            </a:r>
          </a:p>
          <a:p>
            <a:pPr>
              <a:lnSpc>
                <a:spcPct val="120000"/>
              </a:lnSpc>
              <a:spcBef>
                <a:spcPts val="0"/>
              </a:spcBef>
            </a:pPr>
            <a:r>
              <a:rPr lang="en-GB" b="1" dirty="0" smtClean="0"/>
              <a:t>“Notes of a Native Son” by James Baldwin</a:t>
            </a:r>
          </a:p>
          <a:p>
            <a:pPr>
              <a:lnSpc>
                <a:spcPct val="120000"/>
              </a:lnSpc>
              <a:spcBef>
                <a:spcPts val="0"/>
              </a:spcBef>
            </a:pPr>
            <a:r>
              <a:rPr lang="en-GB" dirty="0" smtClean="0"/>
              <a:t>Reflecting on his life as a Black man in early– to mid–twentieth century America, James Baldwin’s narrative essays are frequently referenced to this day.</a:t>
            </a:r>
          </a:p>
          <a:p>
            <a:pPr>
              <a:lnSpc>
                <a:spcPct val="120000"/>
              </a:lnSpc>
              <a:spcBef>
                <a:spcPts val="0"/>
              </a:spcBef>
            </a:pPr>
            <a:r>
              <a:rPr lang="en-GB" b="1" dirty="0" smtClean="0"/>
              <a:t>“My Life as an Heiress” by Nora Ephron</a:t>
            </a:r>
          </a:p>
          <a:p>
            <a:pPr>
              <a:lnSpc>
                <a:spcPct val="120000"/>
              </a:lnSpc>
              <a:spcBef>
                <a:spcPts val="0"/>
              </a:spcBef>
            </a:pPr>
            <a:r>
              <a:rPr lang="en-GB" dirty="0" smtClean="0"/>
              <a:t>She may be known for her romantic comedy screenplays like </a:t>
            </a:r>
            <a:r>
              <a:rPr lang="en-GB" i="1" dirty="0" smtClean="0"/>
              <a:t>You’ve Got Mail </a:t>
            </a:r>
            <a:r>
              <a:rPr lang="en-GB" dirty="0" smtClean="0"/>
              <a:t>and </a:t>
            </a:r>
            <a:r>
              <a:rPr lang="en-GB" i="1" dirty="0" smtClean="0"/>
              <a:t>When Harry Met Sally</a:t>
            </a:r>
            <a:r>
              <a:rPr lang="en-GB" dirty="0" smtClean="0"/>
              <a:t>, but Nora Ephron began her career as a writer and found widespread success with her personal essays.</a:t>
            </a:r>
          </a:p>
          <a:p>
            <a:pPr>
              <a:lnSpc>
                <a:spcPct val="120000"/>
              </a:lnSpc>
              <a:spcBef>
                <a:spcPts val="0"/>
              </a:spcBef>
            </a:pPr>
            <a:r>
              <a:rPr lang="en-GB" b="1" dirty="0" smtClean="0"/>
              <a:t>“Joy” by Zadie Smith</a:t>
            </a:r>
          </a:p>
          <a:p>
            <a:pPr>
              <a:lnSpc>
                <a:spcPct val="120000"/>
              </a:lnSpc>
              <a:spcBef>
                <a:spcPts val="0"/>
              </a:spcBef>
            </a:pPr>
            <a:r>
              <a:rPr lang="en-GB" dirty="0" smtClean="0"/>
              <a:t>British essayist Zadie Smith has won numerous awards for her work and is a global best-selling novelist.</a:t>
            </a:r>
          </a:p>
          <a:p>
            <a:endParaRPr lang="en-US" dirty="0"/>
          </a:p>
        </p:txBody>
      </p:sp>
      <p:sp>
        <p:nvSpPr>
          <p:cNvPr id="4" name="Slide Number Placeholder 3"/>
          <p:cNvSpPr>
            <a:spLocks noGrp="1"/>
          </p:cNvSpPr>
          <p:nvPr>
            <p:ph type="sldNum" sz="quarter" idx="10"/>
          </p:nvPr>
        </p:nvSpPr>
        <p:spPr/>
        <p:txBody>
          <a:bodyPr/>
          <a:lstStyle/>
          <a:p>
            <a:fld id="{B828082B-BA66-4B6E-8B75-66E2F7C4B802}" type="slidenum">
              <a:rPr lang="en-US" smtClean="0"/>
              <a:pPr/>
              <a:t>12</a:t>
            </a:fld>
            <a:endParaRPr lang="en-US"/>
          </a:p>
        </p:txBody>
      </p:sp>
    </p:spTree>
    <p:extLst>
      <p:ext uri="{BB962C8B-B14F-4D97-AF65-F5344CB8AC3E}">
        <p14:creationId xmlns:p14="http://schemas.microsoft.com/office/powerpoint/2010/main" xmlns="" val="5968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7EB13-6422-484C-A27C-82F93C4E3380}"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327800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7EB13-6422-484C-A27C-82F93C4E3380}"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291742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7EB13-6422-484C-A27C-82F93C4E3380}"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342403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7EB13-6422-484C-A27C-82F93C4E3380}"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346756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77EB13-6422-484C-A27C-82F93C4E3380}"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250059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7EB13-6422-484C-A27C-82F93C4E3380}"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2707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7EB13-6422-484C-A27C-82F93C4E3380}" type="datetimeFigureOut">
              <a:rPr lang="en-US" smtClean="0"/>
              <a:pPr/>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155094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7EB13-6422-484C-A27C-82F93C4E3380}" type="datetimeFigureOut">
              <a:rPr lang="en-US" smtClean="0"/>
              <a:pPr/>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124553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7EB13-6422-484C-A27C-82F93C4E3380}" type="datetimeFigureOut">
              <a:rPr lang="en-US" smtClean="0"/>
              <a:pPr/>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209468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7EB13-6422-484C-A27C-82F93C4E3380}"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157569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7EB13-6422-484C-A27C-82F93C4E3380}"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382806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7EB13-6422-484C-A27C-82F93C4E3380}" type="datetimeFigureOut">
              <a:rPr lang="en-US" smtClean="0"/>
              <a:pPr/>
              <a:t>2/14/2024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E1EA5-3505-4104-B442-517528DA7502}" type="slidenum">
              <a:rPr lang="en-US" smtClean="0"/>
              <a:pPr/>
              <a:t>‹#›</a:t>
            </a:fld>
            <a:endParaRPr lang="en-US"/>
          </a:p>
        </p:txBody>
      </p:sp>
    </p:spTree>
    <p:extLst>
      <p:ext uri="{BB962C8B-B14F-4D97-AF65-F5344CB8AC3E}">
        <p14:creationId xmlns:p14="http://schemas.microsoft.com/office/powerpoint/2010/main" xmlns="" val="320490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a:t>Narrative</a:t>
            </a:r>
          </a:p>
        </p:txBody>
      </p:sp>
      <p:sp>
        <p:nvSpPr>
          <p:cNvPr id="3" name="Subtitle 2"/>
          <p:cNvSpPr>
            <a:spLocks noGrp="1"/>
          </p:cNvSpPr>
          <p:nvPr>
            <p:ph type="subTitle" idx="1"/>
          </p:nvPr>
        </p:nvSpPr>
        <p:spPr/>
        <p:txBody>
          <a:bodyPr>
            <a:normAutofit/>
          </a:bodyPr>
          <a:lstStyle/>
          <a:p>
            <a:r>
              <a:rPr lang="en-US" sz="3200" b="1" dirty="0" smtClean="0"/>
              <a:t>Personal and story writing</a:t>
            </a:r>
            <a:endParaRPr lang="en-US" sz="3200" b="1" dirty="0"/>
          </a:p>
        </p:txBody>
      </p:sp>
    </p:spTree>
    <p:extLst>
      <p:ext uri="{BB962C8B-B14F-4D97-AF65-F5344CB8AC3E}">
        <p14:creationId xmlns:p14="http://schemas.microsoft.com/office/powerpoint/2010/main" xmlns="" val="1966561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EXPRESSIONS /PHRASES </a:t>
            </a:r>
            <a:endParaRPr lang="en-US" dirty="0"/>
          </a:p>
        </p:txBody>
      </p:sp>
      <p:sp>
        <p:nvSpPr>
          <p:cNvPr id="3" name="Content Placeholder 2"/>
          <p:cNvSpPr>
            <a:spLocks noGrp="1"/>
          </p:cNvSpPr>
          <p:nvPr>
            <p:ph idx="1"/>
          </p:nvPr>
        </p:nvSpPr>
        <p:spPr>
          <a:xfrm>
            <a:off x="838200" y="1287887"/>
            <a:ext cx="10515600" cy="5357612"/>
          </a:xfrm>
        </p:spPr>
        <p:txBody>
          <a:bodyPr>
            <a:normAutofit fontScale="70000" lnSpcReduction="20000"/>
          </a:bodyPr>
          <a:lstStyle/>
          <a:p>
            <a:r>
              <a:rPr lang="en-GB" b="1" dirty="0" smtClean="0"/>
              <a:t>It </a:t>
            </a:r>
            <a:r>
              <a:rPr lang="en-GB" b="1" dirty="0"/>
              <a:t>was too good to be true It was a real shock</a:t>
            </a:r>
            <a:r>
              <a:rPr lang="en-GB" dirty="0" smtClean="0"/>
              <a:t/>
            </a:r>
            <a:br>
              <a:rPr lang="en-GB" dirty="0" smtClean="0"/>
            </a:br>
            <a:r>
              <a:rPr lang="en-GB" dirty="0"/>
              <a:t>I couldn’t believe my </a:t>
            </a:r>
            <a:r>
              <a:rPr lang="en-GB" dirty="0" smtClean="0"/>
              <a:t>eyes/luck </a:t>
            </a:r>
          </a:p>
          <a:p>
            <a:r>
              <a:rPr lang="en-GB" dirty="0" smtClean="0"/>
              <a:t>It </a:t>
            </a:r>
            <a:r>
              <a:rPr lang="en-GB" dirty="0"/>
              <a:t>was getting on my </a:t>
            </a:r>
            <a:r>
              <a:rPr lang="en-GB" dirty="0" smtClean="0"/>
              <a:t>nerves</a:t>
            </a:r>
          </a:p>
          <a:p>
            <a:r>
              <a:rPr lang="en-GB" dirty="0" smtClean="0"/>
              <a:t>I </a:t>
            </a:r>
            <a:r>
              <a:rPr lang="en-GB" dirty="0"/>
              <a:t>was in luck / out of </a:t>
            </a:r>
            <a:r>
              <a:rPr lang="en-GB" dirty="0" smtClean="0"/>
              <a:t>luck</a:t>
            </a:r>
          </a:p>
          <a:p>
            <a:r>
              <a:rPr lang="en-GB" dirty="0" smtClean="0"/>
              <a:t>It </a:t>
            </a:r>
            <a:r>
              <a:rPr lang="en-GB" dirty="0"/>
              <a:t>was the best/worst </a:t>
            </a:r>
            <a:r>
              <a:rPr lang="en-GB" dirty="0" smtClean="0"/>
              <a:t>ever</a:t>
            </a:r>
          </a:p>
          <a:p>
            <a:r>
              <a:rPr lang="en-GB" dirty="0" smtClean="0"/>
              <a:t>Unluckily </a:t>
            </a:r>
            <a:r>
              <a:rPr lang="en-GB" dirty="0"/>
              <a:t>/ </a:t>
            </a:r>
            <a:r>
              <a:rPr lang="en-GB" dirty="0" smtClean="0"/>
              <a:t>luckily I </a:t>
            </a:r>
            <a:r>
              <a:rPr lang="en-GB" dirty="0"/>
              <a:t>was in good/ bad </a:t>
            </a:r>
            <a:r>
              <a:rPr lang="en-GB" dirty="0" smtClean="0"/>
              <a:t>mood </a:t>
            </a:r>
          </a:p>
          <a:p>
            <a:r>
              <a:rPr lang="en-GB" dirty="0" smtClean="0"/>
              <a:t>I </a:t>
            </a:r>
            <a:r>
              <a:rPr lang="en-GB" dirty="0"/>
              <a:t>breathed a sigh of </a:t>
            </a:r>
            <a:r>
              <a:rPr lang="en-GB" dirty="0" smtClean="0"/>
              <a:t>relief</a:t>
            </a:r>
          </a:p>
          <a:p>
            <a:r>
              <a:rPr lang="en-GB" dirty="0" smtClean="0"/>
              <a:t>I </a:t>
            </a:r>
            <a:r>
              <a:rPr lang="en-GB" dirty="0"/>
              <a:t>was left </a:t>
            </a:r>
            <a:r>
              <a:rPr lang="en-GB" dirty="0" smtClean="0"/>
              <a:t>speechless</a:t>
            </a:r>
          </a:p>
          <a:p>
            <a:r>
              <a:rPr lang="en-GB" dirty="0" smtClean="0"/>
              <a:t>I </a:t>
            </a:r>
            <a:r>
              <a:rPr lang="en-GB" dirty="0"/>
              <a:t>was out of </a:t>
            </a:r>
            <a:r>
              <a:rPr lang="en-GB" dirty="0" smtClean="0"/>
              <a:t>relief</a:t>
            </a:r>
          </a:p>
          <a:p>
            <a:r>
              <a:rPr lang="en-GB" dirty="0" smtClean="0"/>
              <a:t>All </a:t>
            </a:r>
            <a:r>
              <a:rPr lang="en-GB" dirty="0"/>
              <a:t>of a sudden / </a:t>
            </a:r>
            <a:r>
              <a:rPr lang="en-GB" dirty="0" smtClean="0"/>
              <a:t>suddenly</a:t>
            </a:r>
          </a:p>
          <a:p>
            <a:r>
              <a:rPr lang="en-GB" dirty="0" smtClean="0"/>
              <a:t>My </a:t>
            </a:r>
            <a:r>
              <a:rPr lang="en-GB" dirty="0"/>
              <a:t>heart was beating </a:t>
            </a:r>
            <a:r>
              <a:rPr lang="en-GB" dirty="0" smtClean="0"/>
              <a:t>furiously</a:t>
            </a:r>
          </a:p>
          <a:p>
            <a:r>
              <a:rPr lang="en-GB" dirty="0" smtClean="0"/>
              <a:t>The </a:t>
            </a:r>
            <a:r>
              <a:rPr lang="en-GB" dirty="0"/>
              <a:t>next thing I </a:t>
            </a:r>
            <a:r>
              <a:rPr lang="en-GB" dirty="0" smtClean="0"/>
              <a:t>knew</a:t>
            </a:r>
          </a:p>
          <a:p>
            <a:r>
              <a:rPr lang="en-GB" dirty="0" smtClean="0"/>
              <a:t>It </a:t>
            </a:r>
            <a:r>
              <a:rPr lang="en-GB" dirty="0"/>
              <a:t>made me </a:t>
            </a:r>
            <a:r>
              <a:rPr lang="en-GB" dirty="0" smtClean="0"/>
              <a:t>jump</a:t>
            </a:r>
          </a:p>
          <a:p>
            <a:r>
              <a:rPr lang="en-GB" dirty="0" smtClean="0"/>
              <a:t>To </a:t>
            </a:r>
            <a:r>
              <a:rPr lang="en-GB" dirty="0"/>
              <a:t>my </a:t>
            </a:r>
            <a:r>
              <a:rPr lang="en-GB" dirty="0" smtClean="0"/>
              <a:t>surprise</a:t>
            </a:r>
          </a:p>
          <a:p>
            <a:r>
              <a:rPr lang="en-GB" dirty="0" smtClean="0"/>
              <a:t>I </a:t>
            </a:r>
            <a:r>
              <a:rPr lang="en-GB" dirty="0"/>
              <a:t>burst out laughing / into </a:t>
            </a:r>
            <a:r>
              <a:rPr lang="en-GB" dirty="0" smtClean="0"/>
              <a:t>tears</a:t>
            </a:r>
          </a:p>
          <a:p>
            <a:r>
              <a:rPr lang="en-GB" dirty="0" smtClean="0"/>
              <a:t>Without </a:t>
            </a:r>
            <a:r>
              <a:rPr lang="en-GB" dirty="0"/>
              <a:t>a doubt / Beyond any doubt</a:t>
            </a:r>
            <a:endParaRPr lang="en-US" dirty="0"/>
          </a:p>
        </p:txBody>
      </p:sp>
    </p:spTree>
    <p:extLst>
      <p:ext uri="{BB962C8B-B14F-4D97-AF65-F5344CB8AC3E}">
        <p14:creationId xmlns:p14="http://schemas.microsoft.com/office/powerpoint/2010/main" xmlns="" val="1359234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247561"/>
            <a:ext cx="10515600" cy="327206"/>
          </a:xfrm>
        </p:spPr>
        <p:txBody>
          <a:bodyPr>
            <a:normAutofit fontScale="90000"/>
          </a:bodyPr>
          <a:lstStyle/>
          <a:p>
            <a:r>
              <a:rPr lang="en-US" b="1" dirty="0" smtClean="0"/>
              <a:t>Narrative Vocabulary</a:t>
            </a:r>
            <a:endParaRPr lang="en-US" dirty="0"/>
          </a:p>
        </p:txBody>
      </p:sp>
      <p:sp>
        <p:nvSpPr>
          <p:cNvPr id="3" name="Content Placeholder 2"/>
          <p:cNvSpPr>
            <a:spLocks noGrp="1"/>
          </p:cNvSpPr>
          <p:nvPr>
            <p:ph idx="1"/>
          </p:nvPr>
        </p:nvSpPr>
        <p:spPr>
          <a:xfrm>
            <a:off x="169817" y="728344"/>
            <a:ext cx="6138516" cy="6038215"/>
          </a:xfrm>
        </p:spPr>
        <p:txBody>
          <a:bodyPr>
            <a:noAutofit/>
          </a:bodyPr>
          <a:lstStyle/>
          <a:p>
            <a:pPr>
              <a:lnSpc>
                <a:spcPct val="100000"/>
              </a:lnSpc>
              <a:spcBef>
                <a:spcPts val="0"/>
              </a:spcBef>
            </a:pPr>
            <a:r>
              <a:rPr lang="en-US" sz="2400" b="1" u="sng" dirty="0" smtClean="0"/>
              <a:t>Cause and effect: </a:t>
            </a:r>
            <a:r>
              <a:rPr lang="en-US" sz="2400" dirty="0" smtClean="0"/>
              <a:t>Do something, something happens</a:t>
            </a:r>
          </a:p>
          <a:p>
            <a:pPr>
              <a:lnSpc>
                <a:spcPct val="100000"/>
              </a:lnSpc>
              <a:spcBef>
                <a:spcPts val="0"/>
              </a:spcBef>
            </a:pPr>
            <a:r>
              <a:rPr lang="en-US" sz="2400" b="1" u="sng" dirty="0" smtClean="0"/>
              <a:t>Chronological order: </a:t>
            </a:r>
            <a:r>
              <a:rPr lang="en-US" sz="2400" dirty="0" smtClean="0"/>
              <a:t>Events go in order of TIME</a:t>
            </a:r>
          </a:p>
          <a:p>
            <a:pPr>
              <a:lnSpc>
                <a:spcPct val="100000"/>
              </a:lnSpc>
              <a:spcBef>
                <a:spcPts val="0"/>
              </a:spcBef>
            </a:pPr>
            <a:r>
              <a:rPr lang="en-US" sz="2400" b="1" u="sng" dirty="0" smtClean="0"/>
              <a:t>Flashback: </a:t>
            </a:r>
            <a:r>
              <a:rPr lang="en-US" sz="2400" dirty="0" smtClean="0"/>
              <a:t>Go back in time to explain an event or feeling</a:t>
            </a:r>
          </a:p>
          <a:p>
            <a:pPr>
              <a:lnSpc>
                <a:spcPct val="100000"/>
              </a:lnSpc>
              <a:spcBef>
                <a:spcPts val="0"/>
              </a:spcBef>
            </a:pPr>
            <a:r>
              <a:rPr lang="en-US" sz="2400" b="1" u="sng" dirty="0" smtClean="0"/>
              <a:t>Foreshadowing: </a:t>
            </a:r>
            <a:r>
              <a:rPr lang="en-US" sz="2400" dirty="0" smtClean="0"/>
              <a:t>Hints to future events</a:t>
            </a:r>
          </a:p>
          <a:p>
            <a:pPr>
              <a:lnSpc>
                <a:spcPct val="100000"/>
              </a:lnSpc>
              <a:spcBef>
                <a:spcPts val="0"/>
              </a:spcBef>
            </a:pPr>
            <a:r>
              <a:rPr lang="en-US" sz="2400" b="1" u="sng" dirty="0" smtClean="0"/>
              <a:t>Adjectives: </a:t>
            </a:r>
            <a:r>
              <a:rPr lang="en-US" sz="2400" dirty="0" smtClean="0"/>
              <a:t>Describe nouns</a:t>
            </a:r>
          </a:p>
          <a:p>
            <a:pPr>
              <a:lnSpc>
                <a:spcPct val="100000"/>
              </a:lnSpc>
              <a:spcBef>
                <a:spcPts val="0"/>
              </a:spcBef>
            </a:pPr>
            <a:r>
              <a:rPr lang="en-US" sz="2400" b="1" u="sng" dirty="0" smtClean="0"/>
              <a:t>Sensory language: </a:t>
            </a:r>
            <a:r>
              <a:rPr lang="en-US" sz="2400" dirty="0" smtClean="0"/>
              <a:t>See, hear, feel, taste, smell</a:t>
            </a:r>
          </a:p>
          <a:p>
            <a:pPr>
              <a:lnSpc>
                <a:spcPct val="100000"/>
              </a:lnSpc>
              <a:spcBef>
                <a:spcPts val="0"/>
              </a:spcBef>
            </a:pPr>
            <a:r>
              <a:rPr lang="en-US" sz="2400" b="1" dirty="0" smtClean="0"/>
              <a:t>Figurative Language</a:t>
            </a:r>
          </a:p>
          <a:p>
            <a:pPr>
              <a:lnSpc>
                <a:spcPct val="100000"/>
              </a:lnSpc>
              <a:spcBef>
                <a:spcPts val="0"/>
              </a:spcBef>
            </a:pPr>
            <a:r>
              <a:rPr lang="en-US" sz="2400" b="1" u="sng" dirty="0" smtClean="0"/>
              <a:t>Idiom: </a:t>
            </a:r>
            <a:r>
              <a:rPr lang="en-US" sz="2400" b="1" dirty="0" smtClean="0"/>
              <a:t>Piece of cake</a:t>
            </a:r>
          </a:p>
          <a:p>
            <a:pPr>
              <a:lnSpc>
                <a:spcPct val="100000"/>
              </a:lnSpc>
              <a:spcBef>
                <a:spcPts val="0"/>
              </a:spcBef>
            </a:pPr>
            <a:r>
              <a:rPr lang="en-US" sz="2400" b="1" u="sng" dirty="0" smtClean="0"/>
              <a:t>Personification: </a:t>
            </a:r>
            <a:r>
              <a:rPr lang="en-US" sz="2400" b="1" dirty="0" smtClean="0"/>
              <a:t>The wind was screaming…</a:t>
            </a:r>
          </a:p>
          <a:p>
            <a:pPr>
              <a:lnSpc>
                <a:spcPct val="100000"/>
              </a:lnSpc>
              <a:spcBef>
                <a:spcPts val="0"/>
              </a:spcBef>
            </a:pPr>
            <a:r>
              <a:rPr lang="en-US" sz="2400" b="1" u="sng" dirty="0" smtClean="0"/>
              <a:t>Oxymoron: </a:t>
            </a:r>
            <a:r>
              <a:rPr lang="en-US" sz="2400" b="1" dirty="0" smtClean="0"/>
              <a:t>Jumbo shrimp</a:t>
            </a:r>
          </a:p>
          <a:p>
            <a:pPr>
              <a:lnSpc>
                <a:spcPct val="100000"/>
              </a:lnSpc>
              <a:spcBef>
                <a:spcPts val="0"/>
              </a:spcBef>
            </a:pPr>
            <a:r>
              <a:rPr lang="en-US" sz="2400" b="1" u="sng" dirty="0" smtClean="0"/>
              <a:t>Simile:</a:t>
            </a:r>
            <a:r>
              <a:rPr lang="en-US" sz="2400" u="sng" dirty="0" smtClean="0"/>
              <a:t> </a:t>
            </a:r>
            <a:r>
              <a:rPr lang="en-US" sz="2400" dirty="0" smtClean="0"/>
              <a:t>She was like a tiger on the court.</a:t>
            </a:r>
          </a:p>
          <a:p>
            <a:pPr>
              <a:lnSpc>
                <a:spcPct val="100000"/>
              </a:lnSpc>
              <a:spcBef>
                <a:spcPts val="0"/>
              </a:spcBef>
            </a:pPr>
            <a:r>
              <a:rPr lang="en-US" sz="2400" b="1" u="sng" dirty="0" smtClean="0"/>
              <a:t>Metaphor:</a:t>
            </a:r>
            <a:r>
              <a:rPr lang="en-US" sz="2400" u="sng" dirty="0" smtClean="0"/>
              <a:t> </a:t>
            </a:r>
            <a:r>
              <a:rPr lang="en-US" sz="2400" dirty="0" smtClean="0"/>
              <a:t>She was a tiger…</a:t>
            </a:r>
          </a:p>
          <a:p>
            <a:pPr>
              <a:lnSpc>
                <a:spcPct val="100000"/>
              </a:lnSpc>
              <a:spcBef>
                <a:spcPts val="0"/>
              </a:spcBef>
            </a:pPr>
            <a:endParaRPr lang="en-US" b="1" dirty="0" smtClean="0"/>
          </a:p>
          <a:p>
            <a:pPr>
              <a:lnSpc>
                <a:spcPct val="100000"/>
              </a:lnSpc>
              <a:spcBef>
                <a:spcPts val="0"/>
              </a:spcBef>
            </a:pPr>
            <a:endParaRPr lang="en-US" dirty="0" smtClean="0"/>
          </a:p>
          <a:p>
            <a:pPr>
              <a:lnSpc>
                <a:spcPct val="100000"/>
              </a:lnSpc>
              <a:spcBef>
                <a:spcPts val="0"/>
              </a:spcBef>
            </a:pPr>
            <a:endParaRPr lang="en-US" dirty="0"/>
          </a:p>
        </p:txBody>
      </p:sp>
      <p:sp>
        <p:nvSpPr>
          <p:cNvPr id="4" name="Content Placeholder 2"/>
          <p:cNvSpPr txBox="1">
            <a:spLocks/>
          </p:cNvSpPr>
          <p:nvPr/>
        </p:nvSpPr>
        <p:spPr>
          <a:xfrm>
            <a:off x="6583680" y="117566"/>
            <a:ext cx="5608319" cy="60742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sz="2400" dirty="0" smtClean="0"/>
          </a:p>
          <a:p>
            <a:pPr>
              <a:lnSpc>
                <a:spcPct val="100000"/>
              </a:lnSpc>
              <a:spcBef>
                <a:spcPts val="0"/>
              </a:spcBef>
            </a:pPr>
            <a:r>
              <a:rPr lang="en-US" sz="2400" b="1" u="sng" dirty="0" smtClean="0"/>
              <a:t>Hyperbole: </a:t>
            </a:r>
            <a:r>
              <a:rPr lang="en-US" sz="2400" dirty="0" smtClean="0"/>
              <a:t>I am so hungry I could eat a horse. I am so tired I could die.</a:t>
            </a:r>
          </a:p>
          <a:p>
            <a:pPr>
              <a:lnSpc>
                <a:spcPct val="100000"/>
              </a:lnSpc>
              <a:spcBef>
                <a:spcPts val="0"/>
              </a:spcBef>
            </a:pPr>
            <a:r>
              <a:rPr lang="en-US" sz="2400" b="1" u="sng" dirty="0" smtClean="0"/>
              <a:t>Alliteration:</a:t>
            </a:r>
            <a:r>
              <a:rPr lang="en-US" sz="2400" u="sng" dirty="0" smtClean="0"/>
              <a:t> </a:t>
            </a:r>
            <a:r>
              <a:rPr lang="en-US" sz="2400" dirty="0" smtClean="0"/>
              <a:t>Billy Bob bought a bright blue BMW.</a:t>
            </a:r>
          </a:p>
          <a:p>
            <a:pPr>
              <a:lnSpc>
                <a:spcPct val="100000"/>
              </a:lnSpc>
              <a:spcBef>
                <a:spcPts val="0"/>
              </a:spcBef>
            </a:pPr>
            <a:r>
              <a:rPr lang="en-US" sz="2400" b="1" dirty="0" smtClean="0"/>
              <a:t>Point of View</a:t>
            </a:r>
          </a:p>
          <a:p>
            <a:pPr>
              <a:lnSpc>
                <a:spcPct val="100000"/>
              </a:lnSpc>
              <a:spcBef>
                <a:spcPts val="0"/>
              </a:spcBef>
              <a:buNone/>
            </a:pPr>
            <a:r>
              <a:rPr lang="en-US" sz="2400" b="1" u="sng" dirty="0" smtClean="0"/>
              <a:t>First Person: </a:t>
            </a:r>
            <a:r>
              <a:rPr lang="en-US" sz="2400" dirty="0" smtClean="0"/>
              <a:t>Character is the narrator.  Use “I” and “we”</a:t>
            </a:r>
          </a:p>
          <a:p>
            <a:pPr>
              <a:lnSpc>
                <a:spcPct val="100000"/>
              </a:lnSpc>
              <a:spcBef>
                <a:spcPts val="0"/>
              </a:spcBef>
              <a:buNone/>
            </a:pPr>
            <a:r>
              <a:rPr lang="en-US" sz="2400" b="1" u="sng" dirty="0" smtClean="0"/>
              <a:t>Second Person: </a:t>
            </a:r>
            <a:r>
              <a:rPr lang="en-US" sz="2400" dirty="0" smtClean="0"/>
              <a:t>When the narrator puts the reader in place of the main character. Uses “you”</a:t>
            </a:r>
          </a:p>
          <a:p>
            <a:pPr>
              <a:lnSpc>
                <a:spcPct val="100000"/>
              </a:lnSpc>
              <a:spcBef>
                <a:spcPts val="0"/>
              </a:spcBef>
              <a:buNone/>
            </a:pPr>
            <a:r>
              <a:rPr lang="en-US" sz="2400" b="1" u="sng" dirty="0" smtClean="0"/>
              <a:t>Third Person Limited: </a:t>
            </a:r>
            <a:r>
              <a:rPr lang="en-US" sz="2400" dirty="0" smtClean="0"/>
              <a:t>Only see the perspective of one character.</a:t>
            </a:r>
          </a:p>
          <a:p>
            <a:pPr>
              <a:lnSpc>
                <a:spcPct val="100000"/>
              </a:lnSpc>
              <a:spcBef>
                <a:spcPts val="0"/>
              </a:spcBef>
              <a:buNone/>
            </a:pPr>
            <a:r>
              <a:rPr lang="en-US" sz="2400" b="1" u="sng" dirty="0" smtClean="0"/>
              <a:t>Third Person Omniscient:</a:t>
            </a:r>
          </a:p>
          <a:p>
            <a:pPr>
              <a:lnSpc>
                <a:spcPct val="100000"/>
              </a:lnSpc>
              <a:spcBef>
                <a:spcPts val="0"/>
              </a:spcBef>
              <a:buNone/>
            </a:pPr>
            <a:r>
              <a:rPr lang="en-US" sz="2400" dirty="0" smtClean="0"/>
              <a:t>The narrator knows the thoughts of all characters. You see the story from many perspectives.</a:t>
            </a:r>
          </a:p>
          <a:p>
            <a:pPr>
              <a:lnSpc>
                <a:spcPct val="100000"/>
              </a:lnSpc>
              <a:spcBef>
                <a:spcPts val="0"/>
              </a:spcBef>
            </a:pPr>
            <a:endParaRPr lang="en-US" sz="2400" dirty="0" smtClean="0"/>
          </a:p>
          <a:p>
            <a:pPr>
              <a:lnSpc>
                <a:spcPct val="100000"/>
              </a:lnSpc>
              <a:spcBef>
                <a:spcPts val="0"/>
              </a:spcBef>
            </a:pPr>
            <a:endParaRPr lang="en-US" sz="2400" dirty="0"/>
          </a:p>
        </p:txBody>
      </p:sp>
    </p:spTree>
    <p:extLst>
      <p:ext uri="{BB962C8B-B14F-4D97-AF65-F5344CB8AC3E}">
        <p14:creationId xmlns:p14="http://schemas.microsoft.com/office/powerpoint/2010/main" xmlns="" val="1571850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40" y="180191"/>
            <a:ext cx="10515600" cy="343792"/>
          </a:xfrm>
        </p:spPr>
        <p:txBody>
          <a:bodyPr>
            <a:normAutofit fontScale="90000"/>
          </a:bodyPr>
          <a:lstStyle/>
          <a:p>
            <a:r>
              <a:rPr lang="en-US" b="1" dirty="0" smtClean="0"/>
              <a:t>Examples of </a:t>
            </a:r>
            <a:r>
              <a:rPr lang="en-US" b="1" dirty="0"/>
              <a:t>Narrative Essays</a:t>
            </a:r>
          </a:p>
        </p:txBody>
      </p:sp>
      <p:sp>
        <p:nvSpPr>
          <p:cNvPr id="3" name="Content Placeholder 2"/>
          <p:cNvSpPr>
            <a:spLocks noGrp="1"/>
          </p:cNvSpPr>
          <p:nvPr>
            <p:ph idx="1"/>
          </p:nvPr>
        </p:nvSpPr>
        <p:spPr>
          <a:xfrm>
            <a:off x="92467" y="750012"/>
            <a:ext cx="12099533" cy="6020657"/>
          </a:xfrm>
        </p:spPr>
        <p:txBody>
          <a:bodyPr>
            <a:noAutofit/>
          </a:bodyPr>
          <a:lstStyle/>
          <a:p>
            <a:pPr>
              <a:lnSpc>
                <a:spcPct val="100000"/>
              </a:lnSpc>
              <a:spcBef>
                <a:spcPts val="0"/>
              </a:spcBef>
            </a:pPr>
            <a:r>
              <a:rPr lang="en-GB" sz="2200" b="1" dirty="0"/>
              <a:t>“Goodbye to All That” by Joan </a:t>
            </a:r>
            <a:r>
              <a:rPr lang="en-GB" sz="2200" b="1" dirty="0" err="1" smtClean="0"/>
              <a:t>Didion</a:t>
            </a:r>
            <a:r>
              <a:rPr lang="en-GB" sz="2200" b="1" dirty="0"/>
              <a:t> </a:t>
            </a:r>
            <a:r>
              <a:rPr lang="en-GB" sz="2200" dirty="0" smtClean="0"/>
              <a:t>“I </a:t>
            </a:r>
            <a:r>
              <a:rPr lang="en-GB" sz="2200" dirty="0"/>
              <a:t>was in love with New York. I do not mean ‘love’ in any colloquial way, I mean that I was in love with the city, the way you love the first person who ever touches you and never love anyone quite that way again.”</a:t>
            </a:r>
          </a:p>
          <a:p>
            <a:pPr>
              <a:lnSpc>
                <a:spcPct val="100000"/>
              </a:lnSpc>
              <a:spcBef>
                <a:spcPts val="0"/>
              </a:spcBef>
            </a:pPr>
            <a:r>
              <a:rPr lang="en-GB" sz="2200" b="1" dirty="0"/>
              <a:t>“Self-Reliance” by Ralph Waldo </a:t>
            </a:r>
            <a:r>
              <a:rPr lang="en-GB" sz="2200" b="1" dirty="0" smtClean="0"/>
              <a:t>Emerson </a:t>
            </a:r>
            <a:r>
              <a:rPr lang="en-GB" sz="2200" dirty="0" smtClean="0"/>
              <a:t>“My </a:t>
            </a:r>
            <a:r>
              <a:rPr lang="en-GB" sz="2200" dirty="0"/>
              <a:t>life is not an apology, but a life. It is for itself and not for a spectacle. I much prefer that it should be of a lower strain, so it be genuine and equal, than that it should be glittering and unsteady.”</a:t>
            </a:r>
          </a:p>
          <a:p>
            <a:pPr>
              <a:lnSpc>
                <a:spcPct val="100000"/>
              </a:lnSpc>
              <a:spcBef>
                <a:spcPts val="0"/>
              </a:spcBef>
            </a:pPr>
            <a:r>
              <a:rPr lang="en-GB" sz="2200" b="1" dirty="0"/>
              <a:t>“Notes of a Native Son” by James </a:t>
            </a:r>
            <a:r>
              <a:rPr lang="en-GB" sz="2200" b="1" dirty="0" smtClean="0"/>
              <a:t>Baldwin </a:t>
            </a:r>
            <a:r>
              <a:rPr lang="en-GB" sz="2200" dirty="0" smtClean="0"/>
              <a:t>“Harlem</a:t>
            </a:r>
            <a:r>
              <a:rPr lang="en-GB" sz="2200" dirty="0"/>
              <a:t>, physically at least, has changed very little in my parents’ lifetime or in mine. Now as then the buildings are old and in desperate need of repair, the streets are crowded and dirty, there are too many human beings per square block.”</a:t>
            </a:r>
          </a:p>
          <a:p>
            <a:pPr>
              <a:lnSpc>
                <a:spcPct val="100000"/>
              </a:lnSpc>
              <a:spcBef>
                <a:spcPts val="0"/>
              </a:spcBef>
            </a:pPr>
            <a:r>
              <a:rPr lang="en-GB" sz="2200" b="1" dirty="0"/>
              <a:t>“My Life as an Heiress” by Nora </a:t>
            </a:r>
            <a:r>
              <a:rPr lang="en-GB" sz="2200" b="1" dirty="0" smtClean="0"/>
              <a:t>Ephron </a:t>
            </a:r>
            <a:r>
              <a:rPr lang="en-GB" sz="2200" dirty="0" smtClean="0"/>
              <a:t>“I </a:t>
            </a:r>
            <a:r>
              <a:rPr lang="en-GB" sz="2200" dirty="0"/>
              <a:t>never knew why my mother wasn’t close to her brother, Hal. I can guess. It’s possible that he didn’t help out financially with their parents. It’s possible that she didn’t like his wife, Eleanor. It’s possible that she resented forever the fact that her parents had found the money to send him to Columbia but made her go to a public college. Who knows? The secret is dead and buried.”</a:t>
            </a:r>
          </a:p>
          <a:p>
            <a:pPr>
              <a:lnSpc>
                <a:spcPct val="100000"/>
              </a:lnSpc>
              <a:spcBef>
                <a:spcPts val="0"/>
              </a:spcBef>
            </a:pPr>
            <a:r>
              <a:rPr lang="en-GB" sz="2200" b="1" dirty="0"/>
              <a:t>“Joy” by Zadie </a:t>
            </a:r>
            <a:r>
              <a:rPr lang="en-GB" sz="2200" b="1" dirty="0" err="1" smtClean="0"/>
              <a:t>Smith</a:t>
            </a:r>
            <a:r>
              <a:rPr lang="en-GB" sz="2200" dirty="0" err="1" smtClean="0"/>
              <a:t>“Perhaps</a:t>
            </a:r>
            <a:r>
              <a:rPr lang="en-GB" sz="2200" dirty="0" smtClean="0"/>
              <a:t> </a:t>
            </a:r>
            <a:r>
              <a:rPr lang="en-GB" sz="2200" dirty="0"/>
              <a:t>the first thing to say is that I experience at least a little pleasure every day. I wonder if this is more than the usual amount? It was the same even in childhood when most people are miserable. I don’t think this is because so many wonderful things happen to me but rather that the small things go a long way.”</a:t>
            </a:r>
          </a:p>
        </p:txBody>
      </p:sp>
    </p:spTree>
    <p:extLst>
      <p:ext uri="{BB962C8B-B14F-4D97-AF65-F5344CB8AC3E}">
        <p14:creationId xmlns:p14="http://schemas.microsoft.com/office/powerpoint/2010/main" xmlns="" val="178882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work</a:t>
            </a:r>
            <a:endParaRPr lang="en-US" dirty="0"/>
          </a:p>
        </p:txBody>
      </p:sp>
      <p:sp>
        <p:nvSpPr>
          <p:cNvPr id="3" name="Content Placeholder 2"/>
          <p:cNvSpPr>
            <a:spLocks noGrp="1"/>
          </p:cNvSpPr>
          <p:nvPr>
            <p:ph idx="1"/>
          </p:nvPr>
        </p:nvSpPr>
        <p:spPr>
          <a:xfrm>
            <a:off x="838200" y="1371600"/>
            <a:ext cx="10515600" cy="5296328"/>
          </a:xfrm>
        </p:spPr>
        <p:txBody>
          <a:bodyPr>
            <a:normAutofit/>
          </a:bodyPr>
          <a:lstStyle/>
          <a:p>
            <a:r>
              <a:rPr lang="en-GB" dirty="0" smtClean="0"/>
              <a:t>Organize students into groups </a:t>
            </a:r>
          </a:p>
          <a:p>
            <a:r>
              <a:rPr lang="en-GB" dirty="0" smtClean="0"/>
              <a:t>assign </a:t>
            </a:r>
            <a:r>
              <a:rPr lang="en-GB" dirty="0"/>
              <a:t>each group a well-known story. Traditional tales, myths, fairy tales, and fables would serve well for this activity.</a:t>
            </a:r>
          </a:p>
          <a:p>
            <a:r>
              <a:rPr lang="en-GB" dirty="0"/>
              <a:t>In their groups, students rewrite their story’s ending together.</a:t>
            </a:r>
          </a:p>
          <a:p>
            <a:r>
              <a:rPr lang="en-GB" dirty="0"/>
              <a:t>The challenge here is to create an ending that differs distinctly from the story’s original ending but still makes sense in relation to the preceding events of the story.</a:t>
            </a:r>
          </a:p>
          <a:p>
            <a:r>
              <a:rPr lang="en-GB" dirty="0"/>
              <a:t>Students present their alternative endings to the class and discuss afterward how effective they think the new ending is when compared to the original ending</a:t>
            </a:r>
            <a:r>
              <a:rPr lang="en-GB" dirty="0" smtClean="0"/>
              <a:t>.</a:t>
            </a:r>
            <a:r>
              <a:rPr lang="en-US" dirty="0" smtClean="0"/>
              <a:t> </a:t>
            </a:r>
          </a:p>
        </p:txBody>
      </p:sp>
    </p:spTree>
    <p:extLst>
      <p:ext uri="{BB962C8B-B14F-4D97-AF65-F5344CB8AC3E}">
        <p14:creationId xmlns:p14="http://schemas.microsoft.com/office/powerpoint/2010/main" xmlns="" val="1327022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 topics</a:t>
            </a:r>
            <a:endParaRPr lang="en-US" dirty="0"/>
          </a:p>
        </p:txBody>
      </p:sp>
      <p:sp>
        <p:nvSpPr>
          <p:cNvPr id="3" name="Content Placeholder 2"/>
          <p:cNvSpPr>
            <a:spLocks noGrp="1"/>
          </p:cNvSpPr>
          <p:nvPr>
            <p:ph idx="1"/>
          </p:nvPr>
        </p:nvSpPr>
        <p:spPr>
          <a:xfrm>
            <a:off x="591621" y="1876996"/>
            <a:ext cx="10515600" cy="4351338"/>
          </a:xfrm>
        </p:spPr>
        <p:txBody>
          <a:bodyPr/>
          <a:lstStyle/>
          <a:p>
            <a:pPr marL="514350" indent="-514350">
              <a:buFont typeface="+mj-lt"/>
              <a:buAutoNum type="arabicPeriod"/>
            </a:pPr>
            <a:r>
              <a:rPr lang="en-GB" dirty="0" smtClean="0"/>
              <a:t>If you could only keep one memory of your family, what would it be and why?</a:t>
            </a:r>
          </a:p>
          <a:p>
            <a:pPr marL="514350" indent="-514350">
              <a:buFont typeface="+mj-lt"/>
              <a:buAutoNum type="arabicPeriod"/>
            </a:pPr>
            <a:r>
              <a:rPr lang="en-GB" dirty="0" smtClean="0"/>
              <a:t>When you go outside, which of your senses are you most thankful to have?</a:t>
            </a:r>
          </a:p>
          <a:p>
            <a:pPr marL="514350" indent="-514350">
              <a:buFont typeface="+mj-lt"/>
              <a:buAutoNum type="arabicPeriod"/>
            </a:pPr>
            <a:r>
              <a:rPr lang="en-GB" dirty="0" smtClean="0"/>
              <a:t>Describe your relationship with your parents</a:t>
            </a:r>
          </a:p>
          <a:p>
            <a:pPr marL="514350" indent="-514350">
              <a:buFont typeface="+mj-lt"/>
              <a:buAutoNum type="arabicPeriod"/>
            </a:pPr>
            <a:r>
              <a:rPr lang="en-GB" dirty="0" smtClean="0"/>
              <a:t>Write about the difference between how things seem and how they really are. </a:t>
            </a:r>
          </a:p>
          <a:p>
            <a:pPr marL="514350" indent="-514350">
              <a:buFont typeface="+mj-lt"/>
              <a:buAutoNum type="arabicPeriod"/>
            </a:pPr>
            <a:r>
              <a:rPr lang="en-GB" dirty="0" smtClean="0"/>
              <a:t>What are your secret survival strategies?</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xmlns="" val="240477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Quiz 1</a:t>
            </a:r>
            <a:endParaRPr lang="en-US" b="1" dirty="0"/>
          </a:p>
        </p:txBody>
      </p:sp>
      <p:sp>
        <p:nvSpPr>
          <p:cNvPr id="3" name="Content Placeholder 2"/>
          <p:cNvSpPr>
            <a:spLocks noGrp="1"/>
          </p:cNvSpPr>
          <p:nvPr>
            <p:ph idx="1"/>
          </p:nvPr>
        </p:nvSpPr>
        <p:spPr/>
        <p:txBody>
          <a:bodyPr>
            <a:normAutofit/>
          </a:bodyPr>
          <a:lstStyle/>
          <a:p>
            <a:pPr>
              <a:buNone/>
            </a:pPr>
            <a:r>
              <a:rPr lang="en-US" dirty="0" smtClean="0"/>
              <a:t>Write an introductory paragraph for an expository essay on:</a:t>
            </a:r>
          </a:p>
          <a:p>
            <a:pPr>
              <a:buNone/>
            </a:pPr>
            <a:r>
              <a:rPr lang="en-US" sz="5200" dirty="0" smtClean="0"/>
              <a:t>“</a:t>
            </a:r>
            <a:r>
              <a:rPr lang="en-US" sz="5200" b="1" dirty="0" smtClean="0"/>
              <a:t>The </a:t>
            </a:r>
            <a:r>
              <a:rPr lang="en-US" sz="5200" b="1" dirty="0" smtClean="0"/>
              <a:t>disadvantages of rigging in General </a:t>
            </a:r>
            <a:r>
              <a:rPr lang="en-US" sz="5200" b="1" dirty="0" smtClean="0"/>
              <a:t>Elections 2024 in Pakistan</a:t>
            </a:r>
            <a:r>
              <a:rPr lang="en-US" sz="5200" dirty="0" smtClean="0"/>
              <a:t>”.</a:t>
            </a:r>
          </a:p>
          <a:p>
            <a:pPr>
              <a:buNone/>
            </a:pPr>
            <a:r>
              <a:rPr lang="en-US" sz="3000" dirty="0" smtClean="0"/>
              <a:t>Use Startling facts and figures as a reader’s hook.</a:t>
            </a:r>
          </a:p>
          <a:p>
            <a:pPr>
              <a:buNone/>
            </a:pPr>
            <a:endParaRPr lang="en-US" sz="7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291"/>
          </a:xfrm>
        </p:spPr>
        <p:txBody>
          <a:bodyPr>
            <a:noAutofit/>
          </a:bodyPr>
          <a:lstStyle/>
          <a:p>
            <a:r>
              <a:rPr lang="en-US" sz="5400" b="1" dirty="0">
                <a:solidFill>
                  <a:srgbClr val="FF0000"/>
                </a:solidFill>
              </a:rPr>
              <a:t>Narrative Writing</a:t>
            </a:r>
          </a:p>
        </p:txBody>
      </p:sp>
      <p:sp>
        <p:nvSpPr>
          <p:cNvPr id="3" name="Content Placeholder 2"/>
          <p:cNvSpPr>
            <a:spLocks noGrp="1"/>
          </p:cNvSpPr>
          <p:nvPr>
            <p:ph idx="1"/>
          </p:nvPr>
        </p:nvSpPr>
        <p:spPr>
          <a:xfrm>
            <a:off x="138408" y="1027416"/>
            <a:ext cx="11029601" cy="5363109"/>
          </a:xfrm>
        </p:spPr>
        <p:txBody>
          <a:bodyPr>
            <a:noAutofit/>
          </a:bodyPr>
          <a:lstStyle/>
          <a:p>
            <a:r>
              <a:rPr lang="en-US" b="1" dirty="0"/>
              <a:t>A Narrative is a STORY.</a:t>
            </a:r>
          </a:p>
          <a:p>
            <a:r>
              <a:rPr lang="en-US" b="1" dirty="0"/>
              <a:t>Narrative ~ A fictional story you can make up all of the events.</a:t>
            </a:r>
          </a:p>
          <a:p>
            <a:r>
              <a:rPr lang="en-US" b="1" dirty="0"/>
              <a:t>Personal Narrative~ A TRUE story about an event that happened in </a:t>
            </a:r>
            <a:r>
              <a:rPr lang="en-US" b="1" dirty="0">
                <a:solidFill>
                  <a:srgbClr val="7030A0"/>
                </a:solidFill>
              </a:rPr>
              <a:t>your</a:t>
            </a:r>
            <a:r>
              <a:rPr lang="en-US" b="1" dirty="0"/>
              <a:t> life</a:t>
            </a:r>
            <a:r>
              <a:rPr lang="en-US" b="1" dirty="0" smtClean="0"/>
              <a:t>.</a:t>
            </a:r>
          </a:p>
          <a:p>
            <a:r>
              <a:rPr lang="en-GB" dirty="0"/>
              <a:t>Purpose</a:t>
            </a:r>
            <a:r>
              <a:rPr lang="en-GB" dirty="0" smtClean="0"/>
              <a:t>:</a:t>
            </a:r>
          </a:p>
          <a:p>
            <a:r>
              <a:rPr lang="en-GB" dirty="0" smtClean="0"/>
              <a:t>A </a:t>
            </a:r>
            <a:r>
              <a:rPr lang="en-GB" dirty="0"/>
              <a:t>narrative text </a:t>
            </a:r>
            <a:r>
              <a:rPr lang="en-GB" dirty="0" smtClean="0"/>
              <a:t>tells </a:t>
            </a:r>
            <a:r>
              <a:rPr lang="en-GB" dirty="0"/>
              <a:t>a </a:t>
            </a:r>
            <a:r>
              <a:rPr lang="en-GB" dirty="0" smtClean="0"/>
              <a:t>story and provides </a:t>
            </a:r>
            <a:r>
              <a:rPr lang="en-GB" dirty="0"/>
              <a:t>details in the sequence the events occur</a:t>
            </a:r>
            <a:r>
              <a:rPr lang="en-GB" dirty="0" smtClean="0"/>
              <a:t>.</a:t>
            </a:r>
          </a:p>
          <a:p>
            <a:r>
              <a:rPr lang="en-GB" dirty="0" smtClean="0"/>
              <a:t>There </a:t>
            </a:r>
            <a:r>
              <a:rPr lang="en-GB" dirty="0"/>
              <a:t>has to be a complication to increase the interest of the </a:t>
            </a:r>
            <a:r>
              <a:rPr lang="en-GB" dirty="0" smtClean="0"/>
              <a:t>reader</a:t>
            </a:r>
          </a:p>
          <a:p>
            <a:r>
              <a:rPr lang="en-GB" dirty="0" smtClean="0"/>
              <a:t>The </a:t>
            </a:r>
            <a:r>
              <a:rPr lang="en-GB" dirty="0"/>
              <a:t>story must have a definite ending.</a:t>
            </a:r>
            <a:endParaRPr lang="en-US" b="1" dirty="0"/>
          </a:p>
        </p:txBody>
      </p:sp>
    </p:spTree>
    <p:extLst>
      <p:ext uri="{BB962C8B-B14F-4D97-AF65-F5344CB8AC3E}">
        <p14:creationId xmlns:p14="http://schemas.microsoft.com/office/powerpoint/2010/main" xmlns="" val="20437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to="" calcmode="lin" valueType="num">
                                      <p:cBhvr>
                                        <p:cTn id="14" dur="1" fill="hold"/>
                                        <p:tgtEl>
                                          <p:spTgt spid="3">
                                            <p:txEl>
                                              <p:pRg st="0" end="0"/>
                                            </p:txEl>
                                          </p:spTgt>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to="" calcmode="lin" valueType="num">
                                      <p:cBhvr>
                                        <p:cTn id="19" dur="1" fill="hold"/>
                                        <p:tgtEl>
                                          <p:spTgt spid="3">
                                            <p:txEl>
                                              <p:pRg st="1" end="1"/>
                                            </p:txEl>
                                          </p:spTgt>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5" dur="5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9"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1" dur="5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5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9" presetClass="entr" presetSubtype="1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3" dur="5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ntr" presetSubtype="1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5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49" dur="5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750121" y="126518"/>
            <a:ext cx="5569307" cy="6742760"/>
          </a:xfrm>
          <a:prstGeom prst="rect">
            <a:avLst/>
          </a:prstGeom>
        </p:spPr>
      </p:pic>
      <p:sp>
        <p:nvSpPr>
          <p:cNvPr id="2" name="Title 1"/>
          <p:cNvSpPr>
            <a:spLocks noGrp="1"/>
          </p:cNvSpPr>
          <p:nvPr>
            <p:ph type="title"/>
          </p:nvPr>
        </p:nvSpPr>
        <p:spPr>
          <a:xfrm>
            <a:off x="265416" y="126518"/>
            <a:ext cx="7467600" cy="563562"/>
          </a:xfrm>
        </p:spPr>
        <p:txBody>
          <a:bodyPr>
            <a:normAutofit fontScale="90000"/>
          </a:bodyPr>
          <a:lstStyle/>
          <a:p>
            <a:r>
              <a:rPr lang="en-US" sz="6000" b="1" dirty="0">
                <a:solidFill>
                  <a:srgbClr val="FF0000"/>
                </a:solidFill>
              </a:rPr>
              <a:t>Order</a:t>
            </a:r>
          </a:p>
        </p:txBody>
      </p:sp>
      <p:sp>
        <p:nvSpPr>
          <p:cNvPr id="3" name="Content Placeholder 2"/>
          <p:cNvSpPr>
            <a:spLocks noGrp="1"/>
          </p:cNvSpPr>
          <p:nvPr>
            <p:ph idx="1"/>
          </p:nvPr>
        </p:nvSpPr>
        <p:spPr>
          <a:xfrm>
            <a:off x="265416" y="690080"/>
            <a:ext cx="6834027" cy="6089153"/>
          </a:xfrm>
        </p:spPr>
        <p:txBody>
          <a:bodyPr>
            <a:noAutofit/>
          </a:bodyPr>
          <a:lstStyle/>
          <a:p>
            <a:pPr>
              <a:spcBef>
                <a:spcPts val="0"/>
              </a:spcBef>
            </a:pPr>
            <a:r>
              <a:rPr lang="en-US" b="1" dirty="0">
                <a:solidFill>
                  <a:srgbClr val="FF0000"/>
                </a:solidFill>
              </a:rPr>
              <a:t>Beginning: </a:t>
            </a:r>
          </a:p>
          <a:p>
            <a:pPr>
              <a:spcBef>
                <a:spcPts val="0"/>
              </a:spcBef>
            </a:pPr>
            <a:r>
              <a:rPr lang="en-US" b="1" dirty="0"/>
              <a:t>Introduce characters, place (setting)</a:t>
            </a:r>
          </a:p>
          <a:p>
            <a:pPr lvl="1">
              <a:spcBef>
                <a:spcPts val="0"/>
              </a:spcBef>
            </a:pPr>
            <a:r>
              <a:rPr lang="en-GB" dirty="0" smtClean="0"/>
              <a:t>An </a:t>
            </a:r>
            <a:r>
              <a:rPr lang="en-GB" dirty="0"/>
              <a:t>orientation (introduction)that tells us about the who?, where? and when? of the story.</a:t>
            </a:r>
            <a:endParaRPr lang="en-US" b="1" dirty="0"/>
          </a:p>
          <a:p>
            <a:pPr>
              <a:spcBef>
                <a:spcPts val="0"/>
              </a:spcBef>
            </a:pPr>
            <a:r>
              <a:rPr lang="en-US" b="1" dirty="0" smtClean="0">
                <a:solidFill>
                  <a:srgbClr val="FF0000"/>
                </a:solidFill>
              </a:rPr>
              <a:t>Middle</a:t>
            </a:r>
            <a:r>
              <a:rPr lang="en-US" b="1" dirty="0">
                <a:solidFill>
                  <a:srgbClr val="FF0000"/>
                </a:solidFill>
              </a:rPr>
              <a:t>: </a:t>
            </a:r>
            <a:r>
              <a:rPr lang="en-GB" b="1" dirty="0"/>
              <a:t>(main body) </a:t>
            </a:r>
            <a:endParaRPr lang="en-US" b="1" dirty="0">
              <a:solidFill>
                <a:srgbClr val="7030A0"/>
              </a:solidFill>
            </a:endParaRPr>
          </a:p>
          <a:p>
            <a:pPr>
              <a:spcBef>
                <a:spcPts val="0"/>
              </a:spcBef>
            </a:pPr>
            <a:r>
              <a:rPr lang="en-GB" b="1" dirty="0"/>
              <a:t>sequence of events </a:t>
            </a:r>
            <a:r>
              <a:rPr lang="en-US" b="1" dirty="0"/>
              <a:t> </a:t>
            </a:r>
            <a:r>
              <a:rPr lang="en-US" b="1" dirty="0" smtClean="0"/>
              <a:t>happening </a:t>
            </a:r>
            <a:r>
              <a:rPr lang="en-US" b="1" dirty="0"/>
              <a:t>(Rising Action)</a:t>
            </a:r>
          </a:p>
          <a:p>
            <a:pPr lvl="1">
              <a:spcBef>
                <a:spcPts val="0"/>
              </a:spcBef>
            </a:pPr>
            <a:r>
              <a:rPr lang="en-GB" dirty="0" smtClean="0"/>
              <a:t>leads </a:t>
            </a:r>
            <a:r>
              <a:rPr lang="en-GB" dirty="0"/>
              <a:t>to a complication where some problem confronting the characters arises</a:t>
            </a:r>
            <a:r>
              <a:rPr lang="en-GB" dirty="0" smtClean="0"/>
              <a:t>.</a:t>
            </a:r>
          </a:p>
          <a:p>
            <a:pPr lvl="1">
              <a:spcBef>
                <a:spcPts val="0"/>
              </a:spcBef>
            </a:pPr>
            <a:r>
              <a:rPr lang="en-US" dirty="0" smtClean="0"/>
              <a:t>Use of details Keep </a:t>
            </a:r>
            <a:r>
              <a:rPr lang="en-US" dirty="0"/>
              <a:t>the events progressing </a:t>
            </a:r>
            <a:r>
              <a:rPr lang="en-US" dirty="0" smtClean="0"/>
              <a:t>forward.</a:t>
            </a:r>
            <a:endParaRPr lang="en-US" dirty="0"/>
          </a:p>
          <a:p>
            <a:pPr>
              <a:spcBef>
                <a:spcPts val="0"/>
              </a:spcBef>
            </a:pPr>
            <a:r>
              <a:rPr lang="en-US" b="1" dirty="0">
                <a:solidFill>
                  <a:srgbClr val="FF0000"/>
                </a:solidFill>
              </a:rPr>
              <a:t>End: </a:t>
            </a:r>
          </a:p>
          <a:p>
            <a:pPr>
              <a:spcBef>
                <a:spcPts val="0"/>
              </a:spcBef>
            </a:pPr>
            <a:r>
              <a:rPr lang="en-GB" b="1" dirty="0"/>
              <a:t>resolution (</a:t>
            </a:r>
            <a:r>
              <a:rPr lang="en-GB" b="1" dirty="0" smtClean="0"/>
              <a:t>conclusion</a:t>
            </a:r>
            <a:r>
              <a:rPr lang="en-GB" b="1" dirty="0"/>
              <a:t>)</a:t>
            </a:r>
            <a:endParaRPr lang="en-GB" b="1" dirty="0" smtClean="0"/>
          </a:p>
          <a:p>
            <a:pPr>
              <a:spcBef>
                <a:spcPts val="0"/>
              </a:spcBef>
            </a:pPr>
            <a:r>
              <a:rPr lang="en-US" b="1" dirty="0" smtClean="0"/>
              <a:t>Result  </a:t>
            </a:r>
            <a:r>
              <a:rPr lang="en-US" b="1" dirty="0"/>
              <a:t>(Falling </a:t>
            </a:r>
            <a:r>
              <a:rPr lang="en-US" b="1" dirty="0" smtClean="0"/>
              <a:t>Action</a:t>
            </a:r>
            <a:r>
              <a:rPr lang="en-GB" dirty="0"/>
              <a:t> </a:t>
            </a:r>
            <a:r>
              <a:rPr lang="en-GB" dirty="0" smtClean="0"/>
              <a:t>) </a:t>
            </a:r>
          </a:p>
          <a:p>
            <a:pPr lvl="1">
              <a:spcBef>
                <a:spcPts val="0"/>
              </a:spcBef>
            </a:pPr>
            <a:r>
              <a:rPr lang="en-GB" dirty="0" smtClean="0"/>
              <a:t>where </a:t>
            </a:r>
            <a:r>
              <a:rPr lang="en-GB" dirty="0"/>
              <a:t>the crisis caused by the complication is solved. In short stories this is often at the very end of the </a:t>
            </a:r>
            <a:r>
              <a:rPr lang="en-GB" dirty="0" smtClean="0"/>
              <a:t>story</a:t>
            </a:r>
            <a:endParaRPr lang="en-GB" dirty="0"/>
          </a:p>
          <a:p>
            <a:endParaRPr lang="en-US" b="1" dirty="0" smtClean="0"/>
          </a:p>
        </p:txBody>
      </p:sp>
    </p:spTree>
    <p:extLst>
      <p:ext uri="{BB962C8B-B14F-4D97-AF65-F5344CB8AC3E}">
        <p14:creationId xmlns:p14="http://schemas.microsoft.com/office/powerpoint/2010/main" xmlns="" val="333156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from="(-#ppt_w/2)" to="(#ppt_x)" calcmode="lin" valueType="num">
                                      <p:cBhvr>
                                        <p:cTn id="14" dur="600" fill="hold">
                                          <p:stCondLst>
                                            <p:cond delay="0"/>
                                          </p:stCondLst>
                                        </p:cTn>
                                        <p:tgtEl>
                                          <p:spTgt spid="3">
                                            <p:txEl>
                                              <p:pRg st="0" end="0"/>
                                            </p:txEl>
                                          </p:spTgt>
                                        </p:tgtEl>
                                        <p:attrNameLst>
                                          <p:attrName>ppt_x</p:attrName>
                                        </p:attrNameLst>
                                      </p:cBhvr>
                                    </p:anim>
                                    <p:anim from="0" to="-1.0" calcmode="lin" valueType="num">
                                      <p:cBhvr>
                                        <p:cTn id="15" dur="200" decel="50000" autoRev="1" fill="hold">
                                          <p:stCondLst>
                                            <p:cond delay="600"/>
                                          </p:stCondLst>
                                        </p:cTn>
                                        <p:tgtEl>
                                          <p:spTgt spid="3">
                                            <p:txEl>
                                              <p:pRg st="0" end="0"/>
                                            </p:txEl>
                                          </p:spTgt>
                                        </p:tgtEl>
                                        <p:attrNameLst>
                                          <p:attrName>xshear</p:attrName>
                                        </p:attrNameLst>
                                      </p:cBhvr>
                                    </p:anim>
                                    <p:animScale>
                                      <p:cBhvr>
                                        <p:cTn id="16" dur="200" decel="100000" autoRev="1" fill="hold">
                                          <p:stCondLst>
                                            <p:cond delay="600"/>
                                          </p:stCondLst>
                                        </p:cTn>
                                        <p:tgtEl>
                                          <p:spTgt spid="3">
                                            <p:txEl>
                                              <p:pRg st="0" end="0"/>
                                            </p:txEl>
                                          </p:spTgt>
                                        </p:tgtEl>
                                      </p:cBhvr>
                                      <p:from x="100000" y="100000"/>
                                      <p:to x="80000" y="100000"/>
                                    </p:animScale>
                                    <p:anim by="(#ppt_h/3+#ppt_w*0.1)" calcmode="lin" valueType="num">
                                      <p:cBhvr additive="sum">
                                        <p:cTn id="17" dur="200" decel="100000" autoRev="1" fill="hold">
                                          <p:stCondLst>
                                            <p:cond delay="600"/>
                                          </p:stCondLst>
                                        </p:cTn>
                                        <p:tgtEl>
                                          <p:spTgt spid="3">
                                            <p:txEl>
                                              <p:pRg st="0" end="0"/>
                                            </p:txEl>
                                          </p:spTgt>
                                        </p:tgtEl>
                                        <p:attrNameLst>
                                          <p:attrName>ppt_x</p:attrName>
                                        </p:attrNameLst>
                                      </p:cBhvr>
                                    </p:anim>
                                  </p:childTnLst>
                                </p:cTn>
                              </p:par>
                              <p:par>
                                <p:cTn id="18" presetID="34"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from="(-#ppt_w/2)" to="(#ppt_x)" calcmode="lin" valueType="num">
                                      <p:cBhvr>
                                        <p:cTn id="20" dur="600" fill="hold">
                                          <p:stCondLst>
                                            <p:cond delay="0"/>
                                          </p:stCondLst>
                                        </p:cTn>
                                        <p:tgtEl>
                                          <p:spTgt spid="3">
                                            <p:txEl>
                                              <p:pRg st="2" end="2"/>
                                            </p:txEl>
                                          </p:spTgt>
                                        </p:tgtEl>
                                        <p:attrNameLst>
                                          <p:attrName>ppt_x</p:attrName>
                                        </p:attrNameLst>
                                      </p:cBhvr>
                                    </p:anim>
                                    <p:anim from="0" to="-1.0" calcmode="lin" valueType="num">
                                      <p:cBhvr>
                                        <p:cTn id="21" dur="200" decel="50000" autoRev="1" fill="hold">
                                          <p:stCondLst>
                                            <p:cond delay="600"/>
                                          </p:stCondLst>
                                        </p:cTn>
                                        <p:tgtEl>
                                          <p:spTgt spid="3">
                                            <p:txEl>
                                              <p:pRg st="2" end="2"/>
                                            </p:txEl>
                                          </p:spTgt>
                                        </p:tgtEl>
                                        <p:attrNameLst>
                                          <p:attrName>xshear</p:attrName>
                                        </p:attrNameLst>
                                      </p:cBhvr>
                                    </p:anim>
                                    <p:animScale>
                                      <p:cBhvr>
                                        <p:cTn id="22" dur="200" decel="100000" autoRev="1" fill="hold">
                                          <p:stCondLst>
                                            <p:cond delay="600"/>
                                          </p:stCondLst>
                                        </p:cTn>
                                        <p:tgtEl>
                                          <p:spTgt spid="3">
                                            <p:txEl>
                                              <p:pRg st="2" end="2"/>
                                            </p:txEl>
                                          </p:spTgt>
                                        </p:tgtEl>
                                      </p:cBhvr>
                                      <p:from x="100000" y="100000"/>
                                      <p:to x="80000" y="100000"/>
                                    </p:animScale>
                                    <p:anim by="(#ppt_h/3+#ppt_w*0.1)" calcmode="lin" valueType="num">
                                      <p:cBhvr additive="sum">
                                        <p:cTn id="23" dur="200" decel="100000" autoRev="1" fill="hold">
                                          <p:stCondLst>
                                            <p:cond delay="600"/>
                                          </p:stCondLst>
                                        </p:cTn>
                                        <p:tgtEl>
                                          <p:spTgt spid="3">
                                            <p:txEl>
                                              <p:pRg st="2" end="2"/>
                                            </p:txEl>
                                          </p:spTgt>
                                        </p:tgtEl>
                                        <p:attrNameLst>
                                          <p:attrName>ppt_x</p:attrName>
                                        </p:attrNameLst>
                                      </p:cBhvr>
                                    </p:anim>
                                  </p:childTnLst>
                                </p:cTn>
                              </p:par>
                              <p:par>
                                <p:cTn id="24" presetID="34"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from="(-#ppt_w/2)" to="(#ppt_x)" calcmode="lin" valueType="num">
                                      <p:cBhvr>
                                        <p:cTn id="26" dur="600" fill="hold">
                                          <p:stCondLst>
                                            <p:cond delay="0"/>
                                          </p:stCondLst>
                                        </p:cTn>
                                        <p:tgtEl>
                                          <p:spTgt spid="3">
                                            <p:txEl>
                                              <p:pRg st="1" end="1"/>
                                            </p:txEl>
                                          </p:spTgt>
                                        </p:tgtEl>
                                        <p:attrNameLst>
                                          <p:attrName>ppt_x</p:attrName>
                                        </p:attrNameLst>
                                      </p:cBhvr>
                                    </p:anim>
                                    <p:anim from="0" to="-1.0" calcmode="lin" valueType="num">
                                      <p:cBhvr>
                                        <p:cTn id="27" dur="200" decel="50000" autoRev="1" fill="hold">
                                          <p:stCondLst>
                                            <p:cond delay="600"/>
                                          </p:stCondLst>
                                        </p:cTn>
                                        <p:tgtEl>
                                          <p:spTgt spid="3">
                                            <p:txEl>
                                              <p:pRg st="1" end="1"/>
                                            </p:txEl>
                                          </p:spTgt>
                                        </p:tgtEl>
                                        <p:attrNameLst>
                                          <p:attrName>xshear</p:attrName>
                                        </p:attrNameLst>
                                      </p:cBhvr>
                                    </p:anim>
                                    <p:animScale>
                                      <p:cBhvr>
                                        <p:cTn id="28" dur="200" decel="100000" autoRev="1" fill="hold">
                                          <p:stCondLst>
                                            <p:cond delay="600"/>
                                          </p:stCondLst>
                                        </p:cTn>
                                        <p:tgtEl>
                                          <p:spTgt spid="3">
                                            <p:txEl>
                                              <p:pRg st="1" end="1"/>
                                            </p:txEl>
                                          </p:spTgt>
                                        </p:tgtEl>
                                      </p:cBhvr>
                                      <p:from x="100000" y="100000"/>
                                      <p:to x="80000" y="100000"/>
                                    </p:animScale>
                                    <p:anim by="(#ppt_h/3+#ppt_w*0.1)" calcmode="lin" valueType="num">
                                      <p:cBhvr additive="sum">
                                        <p:cTn id="29"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30" fill="hold">
                      <p:stCondLst>
                        <p:cond delay="indefinite"/>
                      </p:stCondLst>
                      <p:childTnLst>
                        <p:par>
                          <p:cTn id="31" fill="hold">
                            <p:stCondLst>
                              <p:cond delay="0"/>
                            </p:stCondLst>
                            <p:childTnLst>
                              <p:par>
                                <p:cTn id="32" presetID="39" presetClass="entr" presetSubtype="0" accel="10000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
                                          </p:val>
                                        </p:tav>
                                        <p:tav tm="100000">
                                          <p:val>
                                            <p:strVal val="#ppt_y"/>
                                          </p:val>
                                        </p:tav>
                                      </p:tavLst>
                                    </p:anim>
                                  </p:childTnLst>
                                </p:cTn>
                              </p:par>
                              <p:par>
                                <p:cTn id="38" presetID="39" presetClass="entr" presetSubtype="0" accel="10000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1" dur="500" fill="hold"/>
                                        <p:tgtEl>
                                          <p:spTgt spid="3">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2" dur="500" fill="hold"/>
                                        <p:tgtEl>
                                          <p:spTgt spid="3">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y"/>
                                          </p:val>
                                        </p:tav>
                                        <p:tav tm="100000">
                                          <p:val>
                                            <p:strVal val="#ppt_y"/>
                                          </p:val>
                                        </p:tav>
                                      </p:tavLst>
                                    </p:anim>
                                  </p:childTnLst>
                                </p:cTn>
                              </p:par>
                              <p:par>
                                <p:cTn id="44" presetID="39" presetClass="entr" presetSubtype="0" accel="100000" fill="hold"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500" fill="hold"/>
                                        <p:tgtEl>
                                          <p:spTgt spid="3">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7" dur="500" fill="hold"/>
                                        <p:tgtEl>
                                          <p:spTgt spid="3">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8" dur="500" fill="hold"/>
                                        <p:tgtEl>
                                          <p:spTgt spid="3">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9" dur="500" fill="hold"/>
                                        <p:tgtEl>
                                          <p:spTgt spid="3">
                                            <p:txEl>
                                              <p:pRg st="5" end="5"/>
                                            </p:txEl>
                                          </p:spTgt>
                                        </p:tgtEl>
                                        <p:attrNameLst>
                                          <p:attrName>ppt_y</p:attrName>
                                        </p:attrNameLst>
                                      </p:cBhvr>
                                      <p:tavLst>
                                        <p:tav tm="0">
                                          <p:val>
                                            <p:strVal val="#ppt_y"/>
                                          </p:val>
                                        </p:tav>
                                        <p:tav tm="100000">
                                          <p:val>
                                            <p:strVal val="#ppt_y"/>
                                          </p:val>
                                        </p:tav>
                                      </p:tavLst>
                                    </p:anim>
                                  </p:childTnLst>
                                </p:cTn>
                              </p:par>
                              <p:par>
                                <p:cTn id="50" presetID="39" presetClass="entr" presetSubtype="0" accel="100000" fill="hold"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3" dur="500" fill="hold"/>
                                        <p:tgtEl>
                                          <p:spTgt spid="3">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4" dur="500" fill="hold"/>
                                        <p:tgtEl>
                                          <p:spTgt spid="3">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55"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9" presetClass="entr" presetSubtype="1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p:cTn id="60" dur="5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61" dur="5000" fill="hold"/>
                                        <p:tgtEl>
                                          <p:spTgt spid="3">
                                            <p:txEl>
                                              <p:pRg st="7" end="7"/>
                                            </p:txEl>
                                          </p:spTgt>
                                        </p:tgtEl>
                                        <p:attrNameLst>
                                          <p:attrName>ppt_h</p:attrName>
                                        </p:attrNameLst>
                                      </p:cBhvr>
                                      <p:tavLst>
                                        <p:tav tm="0">
                                          <p:val>
                                            <p:strVal val="#ppt_h"/>
                                          </p:val>
                                        </p:tav>
                                        <p:tav tm="100000">
                                          <p:val>
                                            <p:strVal val="#ppt_h"/>
                                          </p:val>
                                        </p:tav>
                                      </p:tavLst>
                                    </p:anim>
                                  </p:childTnLst>
                                </p:cTn>
                              </p:par>
                              <p:par>
                                <p:cTn id="62" presetID="19" presetClass="entr" presetSubtype="10" fill="hold" nodeType="with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p:cTn id="64" dur="5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65" dur="5000" fill="hold"/>
                                        <p:tgtEl>
                                          <p:spTgt spid="3">
                                            <p:txEl>
                                              <p:pRg st="8" end="8"/>
                                            </p:txEl>
                                          </p:spTgt>
                                        </p:tgtEl>
                                        <p:attrNameLst>
                                          <p:attrName>ppt_h</p:attrName>
                                        </p:attrNameLst>
                                      </p:cBhvr>
                                      <p:tavLst>
                                        <p:tav tm="0">
                                          <p:val>
                                            <p:strVal val="#ppt_h"/>
                                          </p:val>
                                        </p:tav>
                                        <p:tav tm="100000">
                                          <p:val>
                                            <p:strVal val="#ppt_h"/>
                                          </p:val>
                                        </p:tav>
                                      </p:tavLst>
                                    </p:anim>
                                  </p:childTnLst>
                                </p:cTn>
                              </p:par>
                              <p:par>
                                <p:cTn id="66" presetID="19" presetClass="entr" presetSubtype="1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p:cTn id="68" dur="5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69" dur="5000" fill="hold"/>
                                        <p:tgtEl>
                                          <p:spTgt spid="3">
                                            <p:txEl>
                                              <p:pRg st="9" end="9"/>
                                            </p:txEl>
                                          </p:spTgt>
                                        </p:tgtEl>
                                        <p:attrNameLst>
                                          <p:attrName>ppt_h</p:attrName>
                                        </p:attrNameLst>
                                      </p:cBhvr>
                                      <p:tavLst>
                                        <p:tav tm="0">
                                          <p:val>
                                            <p:strVal val="#ppt_h"/>
                                          </p:val>
                                        </p:tav>
                                        <p:tav tm="100000">
                                          <p:val>
                                            <p:strVal val="#ppt_h"/>
                                          </p:val>
                                        </p:tav>
                                      </p:tavLst>
                                    </p:anim>
                                  </p:childTnLst>
                                </p:cTn>
                              </p:par>
                              <p:par>
                                <p:cTn id="70" presetID="19" presetClass="entr" presetSubtype="10" fill="hold" nodeType="with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p:cTn id="72" dur="5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73" dur="50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solidFill>
                  <a:srgbClr val="FF0000"/>
                </a:solidFill>
              </a:rPr>
              <a:t>Narrative Writing</a:t>
            </a:r>
            <a:endParaRPr lang="en-US" sz="5400" dirty="0">
              <a:solidFill>
                <a:srgbClr val="FF0000"/>
              </a:solidFill>
            </a:endParaRPr>
          </a:p>
        </p:txBody>
      </p:sp>
      <p:sp>
        <p:nvSpPr>
          <p:cNvPr id="3" name="Content Placeholder 2"/>
          <p:cNvSpPr>
            <a:spLocks noGrp="1"/>
          </p:cNvSpPr>
          <p:nvPr>
            <p:ph idx="1"/>
          </p:nvPr>
        </p:nvSpPr>
        <p:spPr>
          <a:xfrm>
            <a:off x="838199" y="1219200"/>
            <a:ext cx="9559248" cy="5254752"/>
          </a:xfrm>
        </p:spPr>
        <p:txBody>
          <a:bodyPr>
            <a:normAutofit/>
          </a:bodyPr>
          <a:lstStyle/>
          <a:p>
            <a:endParaRPr lang="en-US" sz="3200" b="1" dirty="0"/>
          </a:p>
          <a:p>
            <a:r>
              <a:rPr lang="en-US" sz="3200" b="1" dirty="0"/>
              <a:t>Tell a fictional story.</a:t>
            </a:r>
          </a:p>
          <a:p>
            <a:r>
              <a:rPr lang="en-US" sz="3200" b="1" dirty="0"/>
              <a:t>Write the events in order. </a:t>
            </a:r>
          </a:p>
          <a:p>
            <a:r>
              <a:rPr lang="en-US" sz="3200" b="1" dirty="0"/>
              <a:t>Remember your plot diagrams.</a:t>
            </a:r>
          </a:p>
          <a:p>
            <a:r>
              <a:rPr lang="en-US" sz="3200" b="1" dirty="0"/>
              <a:t>You can do flashbacks.</a:t>
            </a:r>
          </a:p>
          <a:p>
            <a:r>
              <a:rPr lang="en-US" sz="3200" b="1" dirty="0"/>
              <a:t>Paragraphs can be any size. INDENT!</a:t>
            </a:r>
          </a:p>
          <a:p>
            <a:r>
              <a:rPr lang="en-US" sz="3200" b="1" dirty="0"/>
              <a:t>Still proper grammar, spelling and capitalization.</a:t>
            </a:r>
          </a:p>
        </p:txBody>
      </p:sp>
    </p:spTree>
    <p:extLst>
      <p:ext uri="{BB962C8B-B14F-4D97-AF65-F5344CB8AC3E}">
        <p14:creationId xmlns:p14="http://schemas.microsoft.com/office/powerpoint/2010/main" xmlns="" val="37285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from="(-#ppt_w/2)" to="(#ppt_x)" calcmode="lin" valueType="num">
                                      <p:cBhvr>
                                        <p:cTn id="14" dur="600" fill="hold">
                                          <p:stCondLst>
                                            <p:cond delay="0"/>
                                          </p:stCondLst>
                                        </p:cTn>
                                        <p:tgtEl>
                                          <p:spTgt spid="3">
                                            <p:txEl>
                                              <p:pRg st="1" end="1"/>
                                            </p:txEl>
                                          </p:spTgt>
                                        </p:tgtEl>
                                        <p:attrNameLst>
                                          <p:attrName>ppt_x</p:attrName>
                                        </p:attrNameLst>
                                      </p:cBhvr>
                                    </p:anim>
                                    <p:anim from="0" to="-1.0" calcmode="lin" valueType="num">
                                      <p:cBhvr>
                                        <p:cTn id="15" dur="200" decel="50000" autoRev="1" fill="hold">
                                          <p:stCondLst>
                                            <p:cond delay="600"/>
                                          </p:stCondLst>
                                        </p:cTn>
                                        <p:tgtEl>
                                          <p:spTgt spid="3">
                                            <p:txEl>
                                              <p:pRg st="1" end="1"/>
                                            </p:txEl>
                                          </p:spTgt>
                                        </p:tgtEl>
                                        <p:attrNameLst>
                                          <p:attrName>xshear</p:attrName>
                                        </p:attrNameLst>
                                      </p:cBhvr>
                                    </p:anim>
                                    <p:animScale>
                                      <p:cBhvr>
                                        <p:cTn id="16" dur="200" decel="100000" autoRev="1" fill="hold">
                                          <p:stCondLst>
                                            <p:cond delay="600"/>
                                          </p:stCondLst>
                                        </p:cTn>
                                        <p:tgtEl>
                                          <p:spTgt spid="3">
                                            <p:txEl>
                                              <p:pRg st="1" end="1"/>
                                            </p:txEl>
                                          </p:spTgt>
                                        </p:tgtEl>
                                      </p:cBhvr>
                                      <p:from x="100000" y="100000"/>
                                      <p:to x="80000" y="100000"/>
                                    </p:animScale>
                                    <p:anim by="(#ppt_h/3+#ppt_w*0.1)" calcmode="lin" valueType="num">
                                      <p:cBhvr additive="sum">
                                        <p:cTn id="17"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from="(-#ppt_w/2)" to="(#ppt_x)" calcmode="lin" valueType="num">
                                      <p:cBhvr>
                                        <p:cTn id="22" dur="600" fill="hold">
                                          <p:stCondLst>
                                            <p:cond delay="0"/>
                                          </p:stCondLst>
                                        </p:cTn>
                                        <p:tgtEl>
                                          <p:spTgt spid="3">
                                            <p:txEl>
                                              <p:pRg st="2" end="2"/>
                                            </p:txEl>
                                          </p:spTgt>
                                        </p:tgtEl>
                                        <p:attrNameLst>
                                          <p:attrName>ppt_x</p:attrName>
                                        </p:attrNameLst>
                                      </p:cBhvr>
                                    </p:anim>
                                    <p:anim from="0" to="-1.0" calcmode="lin" valueType="num">
                                      <p:cBhvr>
                                        <p:cTn id="23" dur="200" decel="50000" autoRev="1" fill="hold">
                                          <p:stCondLst>
                                            <p:cond delay="600"/>
                                          </p:stCondLst>
                                        </p:cTn>
                                        <p:tgtEl>
                                          <p:spTgt spid="3">
                                            <p:txEl>
                                              <p:pRg st="2" end="2"/>
                                            </p:txEl>
                                          </p:spTgt>
                                        </p:tgtEl>
                                        <p:attrNameLst>
                                          <p:attrName>xshear</p:attrName>
                                        </p:attrNameLst>
                                      </p:cBhvr>
                                    </p:anim>
                                    <p:animScale>
                                      <p:cBhvr>
                                        <p:cTn id="24" dur="200" decel="100000" autoRev="1" fill="hold">
                                          <p:stCondLst>
                                            <p:cond delay="600"/>
                                          </p:stCondLst>
                                        </p:cTn>
                                        <p:tgtEl>
                                          <p:spTgt spid="3">
                                            <p:txEl>
                                              <p:pRg st="2" end="2"/>
                                            </p:txEl>
                                          </p:spTgt>
                                        </p:tgtEl>
                                      </p:cBhvr>
                                      <p:from x="100000" y="100000"/>
                                      <p:to x="80000" y="100000"/>
                                    </p:animScale>
                                    <p:anim by="(#ppt_h/3+#ppt_w*0.1)" calcmode="lin" valueType="num">
                                      <p:cBhvr additive="sum">
                                        <p:cTn id="25"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0"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2" dur="80"/>
                                        <p:tgtEl>
                                          <p:spTgt spid="3">
                                            <p:txEl>
                                              <p:pRg st="3" end="3"/>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7"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9" dur="80"/>
                                        <p:tgtEl>
                                          <p:spTgt spid="3">
                                            <p:txEl>
                                              <p:pRg st="4" end="4"/>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4"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from="(-#ppt_w/2)" to="(#ppt_x)" calcmode="lin" valueType="num">
                                      <p:cBhvr>
                                        <p:cTn id="44" dur="600" fill="hold">
                                          <p:stCondLst>
                                            <p:cond delay="0"/>
                                          </p:stCondLst>
                                        </p:cTn>
                                        <p:tgtEl>
                                          <p:spTgt spid="3">
                                            <p:txEl>
                                              <p:pRg st="5" end="5"/>
                                            </p:txEl>
                                          </p:spTgt>
                                        </p:tgtEl>
                                        <p:attrNameLst>
                                          <p:attrName>ppt_x</p:attrName>
                                        </p:attrNameLst>
                                      </p:cBhvr>
                                    </p:anim>
                                    <p:anim from="0" to="-1.0" calcmode="lin" valueType="num">
                                      <p:cBhvr>
                                        <p:cTn id="45" dur="200" decel="50000" autoRev="1" fill="hold">
                                          <p:stCondLst>
                                            <p:cond delay="600"/>
                                          </p:stCondLst>
                                        </p:cTn>
                                        <p:tgtEl>
                                          <p:spTgt spid="3">
                                            <p:txEl>
                                              <p:pRg st="5" end="5"/>
                                            </p:txEl>
                                          </p:spTgt>
                                        </p:tgtEl>
                                        <p:attrNameLst>
                                          <p:attrName>xshear</p:attrName>
                                        </p:attrNameLst>
                                      </p:cBhvr>
                                    </p:anim>
                                    <p:animScale>
                                      <p:cBhvr>
                                        <p:cTn id="46" dur="200" decel="100000" autoRev="1" fill="hold">
                                          <p:stCondLst>
                                            <p:cond delay="600"/>
                                          </p:stCondLst>
                                        </p:cTn>
                                        <p:tgtEl>
                                          <p:spTgt spid="3">
                                            <p:txEl>
                                              <p:pRg st="5" end="5"/>
                                            </p:txEl>
                                          </p:spTgt>
                                        </p:tgtEl>
                                      </p:cBhvr>
                                      <p:from x="100000" y="100000"/>
                                      <p:to x="80000" y="100000"/>
                                    </p:animScale>
                                    <p:anim by="(#ppt_h/3+#ppt_w*0.1)" calcmode="lin" valueType="num">
                                      <p:cBhvr additive="sum">
                                        <p:cTn id="47" dur="200" decel="100000" autoRev="1" fill="hold">
                                          <p:stCondLst>
                                            <p:cond delay="600"/>
                                          </p:stCondLst>
                                        </p:cTn>
                                        <p:tgtEl>
                                          <p:spTgt spid="3">
                                            <p:txEl>
                                              <p:pRg st="5" end="5"/>
                                            </p:txEl>
                                          </p:spTgt>
                                        </p:tgtEl>
                                        <p:attrNameLst>
                                          <p:attrName>ppt_x</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to="" calcmode="lin" valueType="num">
                                      <p:cBhvr>
                                        <p:cTn id="52"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92682" cy="801384"/>
          </a:xfrm>
        </p:spPr>
        <p:txBody>
          <a:bodyPr/>
          <a:lstStyle/>
          <a:p>
            <a:r>
              <a:rPr lang="en-US" b="1" dirty="0"/>
              <a:t>Starting Stories: </a:t>
            </a:r>
            <a:r>
              <a:rPr lang="en-US" b="1" dirty="0" smtClean="0"/>
              <a:t>Beginning </a:t>
            </a:r>
            <a:r>
              <a:rPr lang="en-US" b="1" dirty="0"/>
              <a:t>Strategies</a:t>
            </a:r>
          </a:p>
        </p:txBody>
      </p:sp>
      <p:sp>
        <p:nvSpPr>
          <p:cNvPr id="3" name="Content Placeholder 2"/>
          <p:cNvSpPr>
            <a:spLocks noGrp="1"/>
          </p:cNvSpPr>
          <p:nvPr>
            <p:ph idx="1"/>
          </p:nvPr>
        </p:nvSpPr>
        <p:spPr>
          <a:xfrm>
            <a:off x="154111" y="904126"/>
            <a:ext cx="11938571" cy="5784350"/>
          </a:xfrm>
        </p:spPr>
        <p:txBody>
          <a:bodyPr>
            <a:normAutofit fontScale="92500"/>
          </a:bodyPr>
          <a:lstStyle/>
          <a:p>
            <a:pPr marL="514350" indent="-514350">
              <a:buFont typeface="+mj-lt"/>
              <a:buAutoNum type="arabicPeriod"/>
            </a:pPr>
            <a:r>
              <a:rPr lang="en-GB" b="1" dirty="0" smtClean="0"/>
              <a:t>Begin </a:t>
            </a:r>
            <a:r>
              <a:rPr lang="en-GB" b="1" dirty="0"/>
              <a:t>with action or dialogue</a:t>
            </a:r>
            <a:r>
              <a:rPr lang="en-GB" dirty="0"/>
              <a:t>.</a:t>
            </a:r>
          </a:p>
          <a:p>
            <a:pPr lvl="1"/>
            <a:r>
              <a:rPr lang="en-GB" i="1" dirty="0"/>
              <a:t>I crouched in starting position, hands poised on the track and back coiled like a spring. "On your mark! Get set!" The starting gun </a:t>
            </a:r>
            <a:r>
              <a:rPr lang="en-GB" dirty="0"/>
              <a:t>boomed</a:t>
            </a:r>
            <a:r>
              <a:rPr lang="en-GB" i="1" dirty="0"/>
              <a:t>. I launched myself forward, trying to spring ahead of the pack.</a:t>
            </a:r>
            <a:endParaRPr lang="en-GB" dirty="0"/>
          </a:p>
          <a:p>
            <a:pPr marL="514350" indent="-514350">
              <a:buFont typeface="+mj-lt"/>
              <a:buAutoNum type="arabicPeriod"/>
            </a:pPr>
            <a:r>
              <a:rPr lang="en-GB" b="1" dirty="0" smtClean="0"/>
              <a:t>Ask </a:t>
            </a:r>
            <a:r>
              <a:rPr lang="en-GB" b="1" dirty="0"/>
              <a:t>a question.</a:t>
            </a:r>
          </a:p>
          <a:p>
            <a:pPr lvl="1"/>
            <a:r>
              <a:rPr lang="en-GB" i="1" dirty="0"/>
              <a:t>Why does trouble always follow me around? Do I have a "kick me" sign on my back or something?</a:t>
            </a:r>
            <a:endParaRPr lang="en-GB" dirty="0"/>
          </a:p>
          <a:p>
            <a:pPr marL="514350" indent="-514350">
              <a:buFont typeface="+mj-lt"/>
              <a:buAutoNum type="arabicPeriod"/>
            </a:pPr>
            <a:r>
              <a:rPr lang="en-GB" b="1" dirty="0" smtClean="0"/>
              <a:t>Describe </a:t>
            </a:r>
            <a:r>
              <a:rPr lang="en-GB" b="1" dirty="0"/>
              <a:t>the setting.</a:t>
            </a:r>
          </a:p>
          <a:p>
            <a:pPr lvl="1"/>
            <a:r>
              <a:rPr lang="en-GB" i="1" dirty="0"/>
              <a:t>I sat cradled in three branches at the top of an old oak behind my house. I could see over the rooftop, could see for miles. Overhead, planes lined up in the sky, heading toward O'Hare Airport to land one by one.</a:t>
            </a:r>
            <a:endParaRPr lang="en-GB" dirty="0"/>
          </a:p>
          <a:p>
            <a:pPr marL="514350" indent="-514350">
              <a:buFont typeface="+mj-lt"/>
              <a:buAutoNum type="arabicPeriod"/>
            </a:pPr>
            <a:r>
              <a:rPr lang="en-GB" b="1" dirty="0" smtClean="0"/>
              <a:t>Begin </a:t>
            </a:r>
            <a:r>
              <a:rPr lang="en-GB" b="1" dirty="0"/>
              <a:t>with background information</a:t>
            </a:r>
            <a:r>
              <a:rPr lang="en-GB" dirty="0"/>
              <a:t>.</a:t>
            </a:r>
          </a:p>
          <a:p>
            <a:pPr lvl="1"/>
            <a:r>
              <a:rPr lang="en-GB" i="1" dirty="0" smtClean="0"/>
              <a:t>Taha my </a:t>
            </a:r>
            <a:r>
              <a:rPr lang="en-GB" i="1" dirty="0"/>
              <a:t>little </a:t>
            </a:r>
            <a:r>
              <a:rPr lang="en-GB" i="1" dirty="0" smtClean="0"/>
              <a:t>brother, is in </a:t>
            </a:r>
            <a:r>
              <a:rPr lang="en-GB" i="1" dirty="0"/>
              <a:t>the first grade. He's fearless. One day, he wore a cape to school. I told him everyone would laugh </a:t>
            </a:r>
            <a:r>
              <a:rPr lang="en-GB" i="1" dirty="0" smtClean="0"/>
              <a:t>at </a:t>
            </a:r>
            <a:r>
              <a:rPr lang="en-GB" i="1" dirty="0"/>
              <a:t>him. The next day, five other boys came wearing capes.</a:t>
            </a:r>
            <a:endParaRPr lang="en-GB" dirty="0"/>
          </a:p>
          <a:p>
            <a:pPr marL="514350" indent="-514350">
              <a:buFont typeface="+mj-lt"/>
              <a:buAutoNum type="arabicPeriod"/>
            </a:pPr>
            <a:r>
              <a:rPr lang="en-GB" b="1" dirty="0" smtClean="0"/>
              <a:t>Have </a:t>
            </a:r>
            <a:r>
              <a:rPr lang="en-GB" b="1" dirty="0"/>
              <a:t>the main character introduce himself or herself</a:t>
            </a:r>
            <a:r>
              <a:rPr lang="en-GB" dirty="0"/>
              <a:t>.</a:t>
            </a:r>
          </a:p>
          <a:p>
            <a:pPr lvl="1"/>
            <a:r>
              <a:rPr lang="en-GB" i="1" dirty="0"/>
              <a:t>I'm </a:t>
            </a:r>
            <a:r>
              <a:rPr lang="en-GB" i="1" dirty="0" smtClean="0"/>
              <a:t>Talia. </a:t>
            </a:r>
            <a:r>
              <a:rPr lang="en-GB" i="1" dirty="0"/>
              <a:t>I just turned 13, and I'm here to tell you a secret.</a:t>
            </a:r>
            <a:endParaRPr lang="en-GB" dirty="0"/>
          </a:p>
          <a:p>
            <a:endParaRPr lang="en-US" dirty="0"/>
          </a:p>
        </p:txBody>
      </p:sp>
    </p:spTree>
    <p:extLst>
      <p:ext uri="{BB962C8B-B14F-4D97-AF65-F5344CB8AC3E}">
        <p14:creationId xmlns:p14="http://schemas.microsoft.com/office/powerpoint/2010/main" xmlns="" val="77246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47" y="365125"/>
            <a:ext cx="11722814" cy="919145"/>
          </a:xfrm>
        </p:spPr>
        <p:txBody>
          <a:bodyPr>
            <a:normAutofit fontScale="90000"/>
          </a:bodyPr>
          <a:lstStyle/>
          <a:p>
            <a:r>
              <a:rPr lang="en-GB" sz="3600" b="1" dirty="0" smtClean="0"/>
              <a:t>Use one of the following prompts to begin your narrative</a:t>
            </a:r>
            <a:endParaRPr lang="en-US" sz="3600" b="1" dirty="0"/>
          </a:p>
        </p:txBody>
      </p:sp>
      <p:sp>
        <p:nvSpPr>
          <p:cNvPr id="3" name="Content Placeholder 2"/>
          <p:cNvSpPr>
            <a:spLocks noGrp="1"/>
          </p:cNvSpPr>
          <p:nvPr>
            <p:ph idx="1"/>
          </p:nvPr>
        </p:nvSpPr>
        <p:spPr>
          <a:xfrm>
            <a:off x="838200" y="1825625"/>
            <a:ext cx="10515600" cy="4801206"/>
          </a:xfrm>
        </p:spPr>
        <p:txBody>
          <a:bodyPr>
            <a:normAutofit fontScale="92500" lnSpcReduction="10000"/>
          </a:bodyPr>
          <a:lstStyle/>
          <a:p>
            <a:pPr marL="514350" indent="-514350">
              <a:buFont typeface="+mj-lt"/>
              <a:buAutoNum type="arabicPeriod"/>
            </a:pPr>
            <a:r>
              <a:rPr lang="en-GB" dirty="0"/>
              <a:t>The wind swirled around me and the world went black...</a:t>
            </a:r>
          </a:p>
          <a:p>
            <a:pPr marL="514350" indent="-514350">
              <a:buFont typeface="+mj-lt"/>
              <a:buAutoNum type="arabicPeriod"/>
            </a:pPr>
            <a:r>
              <a:rPr lang="en-GB" dirty="0" smtClean="0"/>
              <a:t>"</a:t>
            </a:r>
            <a:r>
              <a:rPr lang="en-GB" dirty="0"/>
              <a:t>Surprise!" They cried, leaping out from behind the door...</a:t>
            </a:r>
          </a:p>
          <a:p>
            <a:pPr marL="514350" indent="-514350">
              <a:buFont typeface="+mj-lt"/>
              <a:buAutoNum type="arabicPeriod"/>
            </a:pPr>
            <a:r>
              <a:rPr lang="en-GB" dirty="0" smtClean="0"/>
              <a:t>It’s </a:t>
            </a:r>
            <a:r>
              <a:rPr lang="en-GB" dirty="0"/>
              <a:t>a strange and scary sensation to suddenly forget your own name…</a:t>
            </a:r>
          </a:p>
          <a:p>
            <a:pPr marL="514350" indent="-514350">
              <a:buFont typeface="+mj-lt"/>
              <a:buAutoNum type="arabicPeriod"/>
            </a:pPr>
            <a:r>
              <a:rPr lang="en-GB" dirty="0" smtClean="0"/>
              <a:t>I </a:t>
            </a:r>
            <a:r>
              <a:rPr lang="en-GB" dirty="0"/>
              <a:t>have always hated chocolate, so I was more surprised than anybody to find myself standing outside of the quaint chocolate shop on the outskirts of town</a:t>
            </a:r>
            <a:r>
              <a:rPr lang="en-GB" dirty="0" smtClean="0"/>
              <a:t>…</a:t>
            </a:r>
          </a:p>
          <a:p>
            <a:pPr marL="514350" indent="-514350">
              <a:buFont typeface="+mj-lt"/>
              <a:buAutoNum type="arabicPeriod"/>
            </a:pPr>
            <a:r>
              <a:rPr lang="en-GB" dirty="0"/>
              <a:t>Have you ever had a feeling that something wasn’t right? That’s how I felt the day</a:t>
            </a:r>
            <a:r>
              <a:rPr lang="en-GB" dirty="0" smtClean="0"/>
              <a:t>…</a:t>
            </a:r>
          </a:p>
          <a:p>
            <a:pPr marL="514350" indent="-514350">
              <a:buFont typeface="+mj-lt"/>
              <a:buAutoNum type="arabicPeriod"/>
            </a:pPr>
            <a:r>
              <a:rPr lang="en-GB" dirty="0"/>
              <a:t>“What happened?” Dad asked, his mouth hanging open as he took in the state of the kitchen…</a:t>
            </a:r>
          </a:p>
          <a:p>
            <a:pPr marL="514350" indent="-514350">
              <a:buFont typeface="+mj-lt"/>
              <a:buAutoNum type="arabicPeriod"/>
            </a:pPr>
            <a:r>
              <a:rPr lang="en-GB" dirty="0"/>
              <a:t>It was supposed to be a fun hike through the woods, but nobody could have imagined what it would become…</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xmlns="" val="98630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0750" y="7937"/>
            <a:ext cx="6191250" cy="3314700"/>
          </a:xfrm>
          <a:prstGeom prst="rect">
            <a:avLst/>
          </a:prstGeom>
        </p:spPr>
      </p:pic>
      <p:sp>
        <p:nvSpPr>
          <p:cNvPr id="2" name="Title 1"/>
          <p:cNvSpPr>
            <a:spLocks noGrp="1"/>
          </p:cNvSpPr>
          <p:nvPr>
            <p:ph type="title"/>
          </p:nvPr>
        </p:nvSpPr>
        <p:spPr>
          <a:xfrm>
            <a:off x="3274033" y="7937"/>
            <a:ext cx="6075451" cy="801384"/>
          </a:xfrm>
        </p:spPr>
        <p:txBody>
          <a:bodyPr>
            <a:normAutofit fontScale="90000"/>
          </a:bodyPr>
          <a:lstStyle/>
          <a:p>
            <a:r>
              <a:rPr lang="en-US" b="1" dirty="0" smtClean="0"/>
              <a:t>Ending </a:t>
            </a:r>
            <a:r>
              <a:rPr lang="en-US" b="1" dirty="0"/>
              <a:t>Stories: </a:t>
            </a:r>
            <a:r>
              <a:rPr lang="en-US" b="1" dirty="0" smtClean="0"/>
              <a:t>Strategies</a:t>
            </a:r>
            <a:endParaRPr lang="en-US" b="1" dirty="0"/>
          </a:p>
        </p:txBody>
      </p:sp>
      <p:sp>
        <p:nvSpPr>
          <p:cNvPr id="3" name="Content Placeholder 2"/>
          <p:cNvSpPr>
            <a:spLocks noGrp="1"/>
          </p:cNvSpPr>
          <p:nvPr>
            <p:ph idx="1"/>
          </p:nvPr>
        </p:nvSpPr>
        <p:spPr>
          <a:xfrm>
            <a:off x="155575" y="986320"/>
            <a:ext cx="12036425" cy="5784350"/>
          </a:xfrm>
        </p:spPr>
        <p:txBody>
          <a:bodyPr>
            <a:noAutofit/>
          </a:bodyPr>
          <a:lstStyle/>
          <a:p>
            <a:pPr marL="514350" indent="-514350">
              <a:lnSpc>
                <a:spcPct val="100000"/>
              </a:lnSpc>
              <a:spcBef>
                <a:spcPts val="0"/>
              </a:spcBef>
              <a:buFont typeface="+mj-lt"/>
              <a:buAutoNum type="arabicPeriod"/>
            </a:pPr>
            <a:r>
              <a:rPr lang="en-GB" sz="2400" b="1" dirty="0" smtClean="0"/>
              <a:t>Ask </a:t>
            </a:r>
            <a:r>
              <a:rPr lang="en-GB" sz="2400" b="1" dirty="0"/>
              <a:t>a </a:t>
            </a:r>
            <a:r>
              <a:rPr lang="en-GB" sz="2400" b="1" dirty="0" smtClean="0"/>
              <a:t>rhetorical question. </a:t>
            </a:r>
          </a:p>
          <a:p>
            <a:pPr lvl="1">
              <a:lnSpc>
                <a:spcPct val="100000"/>
              </a:lnSpc>
              <a:spcBef>
                <a:spcPts val="0"/>
              </a:spcBef>
            </a:pPr>
            <a:r>
              <a:rPr lang="en-GB" dirty="0" smtClean="0"/>
              <a:t>“</a:t>
            </a:r>
            <a:r>
              <a:rPr lang="en-GB" dirty="0"/>
              <a:t>But why are you invested in other people’s stories? You too must be unable to fill in the gaps. Can’t you be satisfied </a:t>
            </a:r>
            <a:r>
              <a:rPr lang="en-GB" dirty="0" smtClean="0"/>
              <a:t>with your </a:t>
            </a:r>
            <a:r>
              <a:rPr lang="en-GB" dirty="0"/>
              <a:t>own dreams?” — Antonio </a:t>
            </a:r>
            <a:r>
              <a:rPr lang="en-GB" dirty="0" err="1"/>
              <a:t>Tabucchi</a:t>
            </a:r>
            <a:r>
              <a:rPr lang="en-GB" dirty="0"/>
              <a:t>, “A Riddle”</a:t>
            </a:r>
          </a:p>
          <a:p>
            <a:pPr marL="514350" indent="-514350">
              <a:lnSpc>
                <a:spcPct val="100000"/>
              </a:lnSpc>
              <a:spcBef>
                <a:spcPts val="0"/>
              </a:spcBef>
              <a:buFont typeface="+mj-lt"/>
              <a:buAutoNum type="arabicPeriod"/>
            </a:pPr>
            <a:r>
              <a:rPr lang="en-GB" sz="2400" b="1" dirty="0" smtClean="0"/>
              <a:t>Description.</a:t>
            </a:r>
            <a:endParaRPr lang="en-GB" sz="2400" b="1" dirty="0"/>
          </a:p>
          <a:p>
            <a:pPr lvl="1">
              <a:lnSpc>
                <a:spcPct val="100000"/>
              </a:lnSpc>
              <a:spcBef>
                <a:spcPts val="0"/>
              </a:spcBef>
            </a:pPr>
            <a:r>
              <a:rPr lang="en-GB" dirty="0" smtClean="0"/>
              <a:t>“</a:t>
            </a:r>
            <a:r>
              <a:rPr lang="en-GB" dirty="0"/>
              <a:t>Boom-splash. The pelicans take these kamikaze plunges into the water. The way they hit, not one should survive — but of course they all do. They come up with their beaks full of fish.” — Taylor Antrim, “Pilgrim Life”</a:t>
            </a:r>
          </a:p>
          <a:p>
            <a:pPr marL="514350" indent="-514350">
              <a:lnSpc>
                <a:spcPct val="100000"/>
              </a:lnSpc>
              <a:spcBef>
                <a:spcPts val="0"/>
              </a:spcBef>
              <a:buFont typeface="+mj-lt"/>
              <a:buAutoNum type="arabicPeriod"/>
            </a:pPr>
            <a:r>
              <a:rPr lang="en-GB" sz="2400" b="1" dirty="0" smtClean="0"/>
              <a:t>Referring </a:t>
            </a:r>
            <a:r>
              <a:rPr lang="en-GB" sz="2400" b="1" dirty="0"/>
              <a:t>to your feelings or moods.</a:t>
            </a:r>
          </a:p>
          <a:p>
            <a:pPr lvl="1">
              <a:lnSpc>
                <a:spcPct val="100000"/>
              </a:lnSpc>
              <a:spcBef>
                <a:spcPts val="0"/>
              </a:spcBef>
            </a:pPr>
            <a:r>
              <a:rPr lang="en-GB" dirty="0"/>
              <a:t>“She will see the garden that day and the tears shining in her sister’s large blue eyes and remember her unanswered cry for help.” — Sheila Kohler, “Magic Man”</a:t>
            </a:r>
          </a:p>
          <a:p>
            <a:pPr marL="514350" indent="-514350">
              <a:lnSpc>
                <a:spcPct val="100000"/>
              </a:lnSpc>
              <a:spcBef>
                <a:spcPts val="0"/>
              </a:spcBef>
              <a:buFont typeface="+mj-lt"/>
              <a:buAutoNum type="arabicPeriod"/>
            </a:pPr>
            <a:r>
              <a:rPr lang="en-GB" sz="2400" b="1" dirty="0" smtClean="0"/>
              <a:t>Creating Mystery</a:t>
            </a:r>
            <a:endParaRPr lang="en-GB" sz="2400" b="1" dirty="0"/>
          </a:p>
          <a:p>
            <a:pPr lvl="1">
              <a:lnSpc>
                <a:spcPct val="100000"/>
              </a:lnSpc>
              <a:spcBef>
                <a:spcPts val="0"/>
              </a:spcBef>
            </a:pPr>
            <a:r>
              <a:rPr lang="en-GB" sz="2000" dirty="0"/>
              <a:t>“</a:t>
            </a:r>
            <a:r>
              <a:rPr lang="en-GB" dirty="0"/>
              <a:t>Your time’s not up. Your time’s not even close to being up.”— David Means, “The Chair “</a:t>
            </a:r>
          </a:p>
          <a:p>
            <a:pPr lvl="1">
              <a:lnSpc>
                <a:spcPct val="100000"/>
              </a:lnSpc>
              <a:spcBef>
                <a:spcPts val="0"/>
              </a:spcBef>
            </a:pPr>
            <a:r>
              <a:rPr lang="en-GB" dirty="0"/>
              <a:t>“And even when the teacher turns me toward the classrooms and I hear what must be the singing and talking of all the children in the world, I can still hear my mother’s footsteps above it all.” — Edward P. Jones, “The First Day”</a:t>
            </a:r>
          </a:p>
          <a:p>
            <a:endParaRPr lang="en-US" sz="4000" dirty="0"/>
          </a:p>
        </p:txBody>
      </p:sp>
      <p:sp>
        <p:nvSpPr>
          <p:cNvPr id="4" name="AutoShape 2" descr="https://thewritelife.com/wp-content/uploads/2021/12/end-1.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4768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5" y="77449"/>
            <a:ext cx="12068710" cy="1325563"/>
          </a:xfrm>
        </p:spPr>
        <p:txBody>
          <a:bodyPr>
            <a:normAutofit fontScale="90000"/>
          </a:bodyPr>
          <a:lstStyle/>
          <a:p>
            <a:r>
              <a:rPr lang="en-GB" b="1" i="1" dirty="0"/>
              <a:t>A man stands under a tree. He is pacing up and down nervously. He glances at his watch every few seconds</a:t>
            </a:r>
            <a:r>
              <a:rPr lang="en-GB" b="1" i="1" dirty="0" smtClean="0"/>
              <a:t>.</a:t>
            </a:r>
            <a:endParaRPr lang="en-US" b="1" dirty="0"/>
          </a:p>
        </p:txBody>
      </p:sp>
      <p:sp>
        <p:nvSpPr>
          <p:cNvPr id="3" name="Content Placeholder 2"/>
          <p:cNvSpPr>
            <a:spLocks noGrp="1"/>
          </p:cNvSpPr>
          <p:nvPr>
            <p:ph idx="1"/>
          </p:nvPr>
        </p:nvSpPr>
        <p:spPr>
          <a:xfrm>
            <a:off x="369870" y="1403012"/>
            <a:ext cx="11671442" cy="5172449"/>
          </a:xfrm>
        </p:spPr>
        <p:txBody>
          <a:bodyPr>
            <a:normAutofit/>
          </a:bodyPr>
          <a:lstStyle/>
          <a:p>
            <a:r>
              <a:rPr lang="en-GB" dirty="0" smtClean="0"/>
              <a:t>student </a:t>
            </a:r>
            <a:r>
              <a:rPr lang="en-GB" dirty="0"/>
              <a:t> One </a:t>
            </a:r>
            <a:r>
              <a:rPr lang="en-GB" dirty="0" smtClean="0"/>
              <a:t>asks </a:t>
            </a:r>
            <a:r>
              <a:rPr lang="en-GB" dirty="0"/>
              <a:t>the question, “And then what?” </a:t>
            </a:r>
            <a:endParaRPr lang="en-GB" dirty="0" smtClean="0"/>
          </a:p>
          <a:p>
            <a:r>
              <a:rPr lang="en-GB" dirty="0" smtClean="0"/>
              <a:t>Student two : answers by </a:t>
            </a:r>
            <a:r>
              <a:rPr lang="en-GB" dirty="0"/>
              <a:t>describing what happens next.</a:t>
            </a:r>
          </a:p>
          <a:p>
            <a:r>
              <a:rPr lang="en-GB" dirty="0" smtClean="0"/>
              <a:t>Student three:, </a:t>
            </a:r>
            <a:r>
              <a:rPr lang="en-GB" dirty="0"/>
              <a:t>“And then what?”.</a:t>
            </a:r>
          </a:p>
          <a:p>
            <a:r>
              <a:rPr lang="en-GB" dirty="0" smtClean="0"/>
              <a:t>repeat until you have </a:t>
            </a:r>
            <a:r>
              <a:rPr lang="en-GB" dirty="0"/>
              <a:t>worked through the </a:t>
            </a:r>
            <a:endParaRPr lang="en-GB" dirty="0" smtClean="0"/>
          </a:p>
          <a:p>
            <a:pPr marL="514350" indent="-514350">
              <a:buFont typeface="+mj-lt"/>
              <a:buAutoNum type="arabicPeriod"/>
            </a:pPr>
            <a:r>
              <a:rPr lang="en-GB" b="1" dirty="0" smtClean="0"/>
              <a:t>problem</a:t>
            </a:r>
            <a:r>
              <a:rPr lang="en-GB" b="1" dirty="0"/>
              <a:t>, </a:t>
            </a:r>
            <a:endParaRPr lang="en-GB" b="1" dirty="0" smtClean="0"/>
          </a:p>
          <a:p>
            <a:pPr marL="514350" indent="-514350">
              <a:buFont typeface="+mj-lt"/>
              <a:buAutoNum type="arabicPeriod"/>
            </a:pPr>
            <a:r>
              <a:rPr lang="en-GB" b="1" dirty="0" smtClean="0"/>
              <a:t>rising action</a:t>
            </a:r>
          </a:p>
          <a:p>
            <a:pPr marL="514350" indent="-514350">
              <a:buFont typeface="+mj-lt"/>
              <a:buAutoNum type="arabicPeriod"/>
            </a:pPr>
            <a:r>
              <a:rPr lang="en-GB" b="1" dirty="0" smtClean="0"/>
              <a:t>Climax</a:t>
            </a:r>
          </a:p>
          <a:p>
            <a:pPr marL="514350" indent="-514350">
              <a:buFont typeface="+mj-lt"/>
              <a:buAutoNum type="arabicPeriod"/>
            </a:pPr>
            <a:r>
              <a:rPr lang="en-GB" b="1" dirty="0" smtClean="0"/>
              <a:t> </a:t>
            </a:r>
            <a:r>
              <a:rPr lang="en-GB" b="1" dirty="0"/>
              <a:t>falling </a:t>
            </a:r>
            <a:r>
              <a:rPr lang="en-GB" b="1" dirty="0" smtClean="0"/>
              <a:t>action</a:t>
            </a:r>
          </a:p>
          <a:p>
            <a:pPr marL="514350" indent="-514350">
              <a:buFont typeface="+mj-lt"/>
              <a:buAutoNum type="arabicPeriod"/>
            </a:pPr>
            <a:r>
              <a:rPr lang="en-GB" b="1" dirty="0" smtClean="0"/>
              <a:t> </a:t>
            </a:r>
            <a:r>
              <a:rPr lang="en-GB" b="1" dirty="0"/>
              <a:t>and resolution.</a:t>
            </a:r>
          </a:p>
          <a:p>
            <a:endParaRPr lang="en-US" dirty="0"/>
          </a:p>
        </p:txBody>
      </p:sp>
    </p:spTree>
    <p:extLst>
      <p:ext uri="{BB962C8B-B14F-4D97-AF65-F5344CB8AC3E}">
        <p14:creationId xmlns:p14="http://schemas.microsoft.com/office/powerpoint/2010/main" xmlns="" val="3841702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911867" cy="536396"/>
          </a:xfrm>
        </p:spPr>
        <p:txBody>
          <a:bodyPr>
            <a:normAutofit fontScale="90000"/>
          </a:bodyPr>
          <a:lstStyle/>
          <a:p>
            <a:r>
              <a:rPr lang="en-GB" b="1" dirty="0" smtClean="0"/>
              <a:t>Beginning</a:t>
            </a:r>
            <a:endParaRPr lang="en-US" dirty="0"/>
          </a:p>
        </p:txBody>
      </p:sp>
      <p:sp>
        <p:nvSpPr>
          <p:cNvPr id="3" name="Content Placeholder 2"/>
          <p:cNvSpPr>
            <a:spLocks noGrp="1"/>
          </p:cNvSpPr>
          <p:nvPr>
            <p:ph sz="half" idx="1"/>
          </p:nvPr>
        </p:nvSpPr>
        <p:spPr>
          <a:xfrm>
            <a:off x="552404" y="1116998"/>
            <a:ext cx="5181600" cy="4351338"/>
          </a:xfrm>
        </p:spPr>
        <p:txBody>
          <a:bodyPr>
            <a:normAutofit/>
          </a:bodyPr>
          <a:lstStyle/>
          <a:p>
            <a:r>
              <a:rPr lang="en-GB" b="1" dirty="0" smtClean="0"/>
              <a:t>Ordinary </a:t>
            </a:r>
          </a:p>
          <a:p>
            <a:r>
              <a:rPr lang="en-GB" dirty="0" smtClean="0"/>
              <a:t>I </a:t>
            </a:r>
            <a:r>
              <a:rPr lang="en-GB" dirty="0"/>
              <a:t>woke up and got out of bed. I had a shower, ate breakfast and </a:t>
            </a:r>
            <a:r>
              <a:rPr lang="en-GB" dirty="0" smtClean="0"/>
              <a:t>left.</a:t>
            </a:r>
          </a:p>
          <a:p>
            <a:r>
              <a:rPr lang="en-GB" b="1" dirty="0"/>
              <a:t>interesting </a:t>
            </a:r>
          </a:p>
          <a:p>
            <a:r>
              <a:rPr lang="en-GB" dirty="0"/>
              <a:t>Bright morning sunlight was shining through my bedroom window when I woke. I lay there lazily for a few minutes, then jumped out of bed…</a:t>
            </a:r>
          </a:p>
          <a:p>
            <a:endParaRPr lang="en-GB" dirty="0"/>
          </a:p>
        </p:txBody>
      </p:sp>
      <p:sp>
        <p:nvSpPr>
          <p:cNvPr id="4" name="Content Placeholder 3"/>
          <p:cNvSpPr>
            <a:spLocks noGrp="1"/>
          </p:cNvSpPr>
          <p:nvPr>
            <p:ph sz="half" idx="2"/>
          </p:nvPr>
        </p:nvSpPr>
        <p:spPr>
          <a:xfrm>
            <a:off x="6285215" y="1116998"/>
            <a:ext cx="5663630" cy="4351338"/>
          </a:xfrm>
        </p:spPr>
        <p:txBody>
          <a:bodyPr>
            <a:normAutofit/>
          </a:bodyPr>
          <a:lstStyle/>
          <a:p>
            <a:r>
              <a:rPr lang="en-GB" b="1" dirty="0" smtClean="0"/>
              <a:t>Simple </a:t>
            </a:r>
            <a:r>
              <a:rPr lang="en-GB" b="1" dirty="0"/>
              <a:t>ending  </a:t>
            </a:r>
          </a:p>
          <a:p>
            <a:r>
              <a:rPr lang="en-GB" dirty="0"/>
              <a:t>At last I was home again, and soon went to bed. It had been a tiring day.</a:t>
            </a:r>
          </a:p>
          <a:p>
            <a:r>
              <a:rPr lang="en-GB" b="1" dirty="0" smtClean="0"/>
              <a:t>Interesting ending</a:t>
            </a:r>
          </a:p>
          <a:p>
            <a:r>
              <a:rPr lang="en-GB" dirty="0" smtClean="0"/>
              <a:t>Exhausted and soaked to the skin, I slammed the front door behind me. I threw myself onto my bed, stared into the darkness and thought bitterly, “why me?”</a:t>
            </a:r>
            <a:endParaRPr lang="en-US" dirty="0" smtClean="0"/>
          </a:p>
          <a:p>
            <a:endParaRPr lang="en-US" dirty="0" smtClean="0"/>
          </a:p>
          <a:p>
            <a:endParaRPr lang="en-US" dirty="0"/>
          </a:p>
        </p:txBody>
      </p:sp>
      <p:sp>
        <p:nvSpPr>
          <p:cNvPr id="5" name="Title 1"/>
          <p:cNvSpPr txBox="1">
            <a:spLocks/>
          </p:cNvSpPr>
          <p:nvPr/>
        </p:nvSpPr>
        <p:spPr>
          <a:xfrm>
            <a:off x="6446178" y="339834"/>
            <a:ext cx="2911867" cy="53639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Ending</a:t>
            </a:r>
            <a:endParaRPr lang="en-US" dirty="0"/>
          </a:p>
        </p:txBody>
      </p:sp>
    </p:spTree>
    <p:extLst>
      <p:ext uri="{BB962C8B-B14F-4D97-AF65-F5344CB8AC3E}">
        <p14:creationId xmlns:p14="http://schemas.microsoft.com/office/powerpoint/2010/main" xmlns="" val="325827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1551</Words>
  <Application>Microsoft Office PowerPoint</Application>
  <PresentationFormat>Custom</PresentationFormat>
  <Paragraphs>180</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Narrative</vt:lpstr>
      <vt:lpstr>Narrative Writing</vt:lpstr>
      <vt:lpstr>Order</vt:lpstr>
      <vt:lpstr>Narrative Writing</vt:lpstr>
      <vt:lpstr>Starting Stories: Beginning Strategies</vt:lpstr>
      <vt:lpstr>Use one of the following prompts to begin your narrative</vt:lpstr>
      <vt:lpstr>Ending Stories: Strategies</vt:lpstr>
      <vt:lpstr>A man stands under a tree. He is pacing up and down nervously. He glances at his watch every few seconds.</vt:lpstr>
      <vt:lpstr>Beginning</vt:lpstr>
      <vt:lpstr>EXPRESSIONS /PHRASES </vt:lpstr>
      <vt:lpstr>Narrative Vocabulary</vt:lpstr>
      <vt:lpstr>Examples of Narrative Essays</vt:lpstr>
      <vt:lpstr>Group work</vt:lpstr>
      <vt:lpstr>Narrative topics</vt:lpstr>
      <vt:lpstr>Slide 15</vt:lpstr>
      <vt:lpstr>Quiz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Narrative</dc:title>
  <dc:creator>Dr. Zahida Mansoor</dc:creator>
  <cp:lastModifiedBy>Razam Sahib</cp:lastModifiedBy>
  <cp:revision>27</cp:revision>
  <dcterms:created xsi:type="dcterms:W3CDTF">2024-02-02T07:26:55Z</dcterms:created>
  <dcterms:modified xsi:type="dcterms:W3CDTF">2024-02-14T08:56:36Z</dcterms:modified>
</cp:coreProperties>
</file>