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4.xml" ContentType="application/vnd.openxmlformats-officedocument.presentationml.tags+xml"/>
  <Override PartName="/ppt/notesSlides/notesSlide1.xml" ContentType="application/vnd.openxmlformats-officedocument.presentationml.notesSlide+xml"/>
  <Override PartName="/ppt/tags/tag55.xml" ContentType="application/vnd.openxmlformats-officedocument.presentationml.tags+xml"/>
  <Override PartName="/ppt/notesSlides/notesSlide2.xml" ContentType="application/vnd.openxmlformats-officedocument.presentationml.notesSlide+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notesSlides/notesSlide7.xml" ContentType="application/vnd.openxmlformats-officedocument.presentationml.notesSlide+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notesSlides/notesSlide14.xml" ContentType="application/vnd.openxmlformats-officedocument.presentationml.notesSlide+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ppt/notesSlides/notesSlide18.xml" ContentType="application/vnd.openxmlformats-officedocument.presentationml.notesSlide+xml"/>
  <Override PartName="/ppt/tags/tag72.xml" ContentType="application/vnd.openxmlformats-officedocument.presentationml.tags+xml"/>
  <Override PartName="/ppt/notesSlides/notesSlide19.xml" ContentType="application/vnd.openxmlformats-officedocument.presentationml.notesSlide+xml"/>
  <Override PartName="/ppt/tags/tag73.xml" ContentType="application/vnd.openxmlformats-officedocument.presentationml.tags+xml"/>
  <Override PartName="/ppt/notesSlides/notesSlide20.xml" ContentType="application/vnd.openxmlformats-officedocument.presentationml.notesSlide+xml"/>
  <Override PartName="/ppt/tags/tag74.xml" ContentType="application/vnd.openxmlformats-officedocument.presentationml.tags+xml"/>
  <Override PartName="/ppt/notesSlides/notesSlide21.xml" ContentType="application/vnd.openxmlformats-officedocument.presentationml.notesSlide+xml"/>
  <Override PartName="/ppt/tags/tag75.xml" ContentType="application/vnd.openxmlformats-officedocument.presentationml.tags+xml"/>
  <Override PartName="/ppt/notesSlides/notesSlide22.xml" ContentType="application/vnd.openxmlformats-officedocument.presentationml.notesSlide+xml"/>
  <Override PartName="/ppt/tags/tag76.xml" ContentType="application/vnd.openxmlformats-officedocument.presentationml.tags+xml"/>
  <Override PartName="/ppt/notesSlides/notesSlide23.xml" ContentType="application/vnd.openxmlformats-officedocument.presentationml.notesSlide+xml"/>
  <Override PartName="/ppt/tags/tag7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4"/>
  </p:sldMasterIdLst>
  <p:notesMasterIdLst>
    <p:notesMasterId r:id="rId29"/>
  </p:notesMasterIdLst>
  <p:handoutMasterIdLst>
    <p:handoutMasterId r:id="rId30"/>
  </p:handoutMasterIdLst>
  <p:sldIdLst>
    <p:sldId id="883" r:id="rId5"/>
    <p:sldId id="430" r:id="rId6"/>
    <p:sldId id="637" r:id="rId7"/>
    <p:sldId id="881" r:id="rId8"/>
    <p:sldId id="325" r:id="rId9"/>
    <p:sldId id="326" r:id="rId10"/>
    <p:sldId id="328" r:id="rId11"/>
    <p:sldId id="327" r:id="rId12"/>
    <p:sldId id="865" r:id="rId13"/>
    <p:sldId id="648" r:id="rId14"/>
    <p:sldId id="638" r:id="rId15"/>
    <p:sldId id="330" r:id="rId16"/>
    <p:sldId id="373" r:id="rId17"/>
    <p:sldId id="374" r:id="rId18"/>
    <p:sldId id="515" r:id="rId19"/>
    <p:sldId id="331" r:id="rId20"/>
    <p:sldId id="516" r:id="rId21"/>
    <p:sldId id="518" r:id="rId22"/>
    <p:sldId id="866" r:id="rId23"/>
    <p:sldId id="649" r:id="rId24"/>
    <p:sldId id="863" r:id="rId25"/>
    <p:sldId id="345" r:id="rId26"/>
    <p:sldId id="643" r:id="rId27"/>
    <p:sldId id="315" r:id="rId28"/>
  </p:sldIdLst>
  <p:sldSz cx="12192000" cy="6858000"/>
  <p:notesSz cx="7772400" cy="10058400"/>
  <p:custDataLst>
    <p:tags r:id="rId31"/>
  </p:custDataLst>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 id="{3DB1B1F6-80DB-48D7-AB4B-279C048000D5}">
          <p14:sldIdLst>
            <p14:sldId id="883"/>
            <p14:sldId id="430"/>
          </p14:sldIdLst>
        </p14:section>
        <p14:section name="Section 3: Amazon Elastic File System" id="{4F98B8FD-D7AE-4755-8184-089A0B883F76}">
          <p14:sldIdLst>
            <p14:sldId id="637"/>
            <p14:sldId id="881"/>
            <p14:sldId id="325"/>
            <p14:sldId id="326"/>
            <p14:sldId id="328"/>
            <p14:sldId id="327"/>
            <p14:sldId id="865"/>
            <p14:sldId id="648"/>
          </p14:sldIdLst>
        </p14:section>
        <p14:section name="Section 4: Amazon Glacier" id="{F9D53ABB-2AF1-4CCF-AC9A-6EDDC5C45F49}">
          <p14:sldIdLst>
            <p14:sldId id="638"/>
            <p14:sldId id="330"/>
            <p14:sldId id="373"/>
            <p14:sldId id="374"/>
            <p14:sldId id="515"/>
            <p14:sldId id="331"/>
            <p14:sldId id="516"/>
            <p14:sldId id="518"/>
            <p14:sldId id="866"/>
            <p14:sldId id="649"/>
          </p14:sldIdLst>
        </p14:section>
        <p14:section name="Module Wrap up" id="{1A863E8F-7CBF-400F-952E-8947646B9EAB}">
          <p14:sldIdLst>
            <p14:sldId id="863"/>
            <p14:sldId id="345"/>
            <p14:sldId id="643"/>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9" clrIdx="0">
    <p:extLst>
      <p:ext uri="{19B8F6BF-5375-455C-9EA6-DF929625EA0E}">
        <p15:presenceInfo xmlns:p15="http://schemas.microsoft.com/office/powerpoint/2012/main" userId="S-1-5-21-1407069837-2091007605-538272213-31813507" providerId="AD"/>
      </p:ext>
    </p:extLst>
  </p:cmAuthor>
  <p:cmAuthor id="2" name="Raymond, Patty" initials="RP" lastIdx="2" clrIdx="1">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0435E3-2EB7-41A2-9D59-8EA019C9D15D}" v="24" dt="2022-05-19T19:15:02.755"/>
    <p1510:client id="{630E3C57-3A27-4440-9DF1-D895238DA7FD}" v="351" dt="2022-05-19T18:38:42.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74" autoAdjust="0"/>
  </p:normalViewPr>
  <p:slideViewPr>
    <p:cSldViewPr snapToGrid="0">
      <p:cViewPr varScale="1">
        <p:scale>
          <a:sx n="59" d="100"/>
          <a:sy n="59" d="100"/>
        </p:scale>
        <p:origin x="1152" y="66"/>
      </p:cViewPr>
      <p:guideLst/>
    </p:cSldViewPr>
  </p:slideViewPr>
  <p:notesTextViewPr>
    <p:cViewPr>
      <p:scale>
        <a:sx n="1" d="1"/>
        <a:sy n="1" d="1"/>
      </p:scale>
      <p:origin x="0" y="0"/>
    </p:cViewPr>
  </p:notesTextViewPr>
  <p:notesViewPr>
    <p:cSldViewPr snapToGrid="0">
      <p:cViewPr>
        <p:scale>
          <a:sx n="100" d="100"/>
          <a:sy n="100" d="100"/>
        </p:scale>
        <p:origin x="1190" y="-28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90"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3C71C26-B7E3-40D9-AFFC-56E1F3330FC0}"/>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B354C10F-87CF-4634-B8A1-405F2079FC0A}"/>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287BC065-D7D7-4497-9D0A-D0D4CA488C61}" type="datetimeFigureOut">
              <a:rPr lang="en-US" smtClean="0"/>
              <a:t>4/30/2023</a:t>
            </a:fld>
            <a:endParaRPr lang="en-US"/>
          </a:p>
        </p:txBody>
      </p:sp>
      <p:sp>
        <p:nvSpPr>
          <p:cNvPr id="4" name="Footer Placeholder 3">
            <a:extLst>
              <a:ext uri="{FF2B5EF4-FFF2-40B4-BE49-F238E27FC236}">
                <a16:creationId xmlns="" xmlns:a16="http://schemas.microsoft.com/office/drawing/2014/main" id="{C12E5DC8-58CF-4AB2-B263-F2D72A48CB76}"/>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01750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EC29ED2-9DB7-4FC7-8D07-964CD0E5B663}" type="datetimeFigureOut">
              <a:rPr lang="en-US" smtClean="0"/>
              <a:t>4/30/2023</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4B52809-B5B7-4F41-8876-28A8C75C3ECB}" type="slidenum">
              <a:rPr lang="en-US" smtClean="0"/>
              <a:t>‹#›</a:t>
            </a:fld>
            <a:endParaRPr lang="en-US"/>
          </a:p>
        </p:txBody>
      </p:sp>
    </p:spTree>
    <p:extLst>
      <p:ext uri="{BB962C8B-B14F-4D97-AF65-F5344CB8AC3E}">
        <p14:creationId xmlns:p14="http://schemas.microsoft.com/office/powerpoint/2010/main" val="336884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4" name="Slide Image Placeholder 3">
            <a:extLst>
              <a:ext uri="{FF2B5EF4-FFF2-40B4-BE49-F238E27FC236}">
                <a16:creationId xmlns="" xmlns:a16="http://schemas.microsoft.com/office/drawing/2014/main" id="{22546C6A-EF81-1C0D-1B04-6C66137E2063}"/>
              </a:ext>
            </a:extLst>
          </p:cNvPr>
          <p:cNvSpPr>
            <a:spLocks noGrp="1" noRot="1" noChangeAspect="1"/>
          </p:cNvSpPr>
          <p:nvPr>
            <p:ph type="sldImg"/>
          </p:nvPr>
        </p:nvSpPr>
        <p:spPr/>
      </p:sp>
    </p:spTree>
    <p:extLst>
      <p:ext uri="{BB962C8B-B14F-4D97-AF65-F5344CB8AC3E}">
        <p14:creationId xmlns:p14="http://schemas.microsoft.com/office/powerpoint/2010/main" val="167018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FDD8E324-4981-4720-375D-36A7B455892C}"/>
              </a:ext>
            </a:extLst>
          </p:cNvPr>
          <p:cNvSpPr>
            <a:spLocks noGrp="1" noRot="1" noChangeAspect="1"/>
          </p:cNvSpPr>
          <p:nvPr>
            <p:ph type="sldImg"/>
          </p:nvPr>
        </p:nvSpPr>
        <p:spPr/>
      </p:sp>
    </p:spTree>
    <p:extLst>
      <p:ext uri="{BB962C8B-B14F-4D97-AF65-F5344CB8AC3E}">
        <p14:creationId xmlns:p14="http://schemas.microsoft.com/office/powerpoint/2010/main" val="770580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5" name="Slide Image Placeholder 4">
            <a:extLst>
              <a:ext uri="{FF2B5EF4-FFF2-40B4-BE49-F238E27FC236}">
                <a16:creationId xmlns="" xmlns:a16="http://schemas.microsoft.com/office/drawing/2014/main" id="{78C0F3D1-7999-94A8-F173-29B7170A0F4C}"/>
              </a:ext>
            </a:extLst>
          </p:cNvPr>
          <p:cNvSpPr>
            <a:spLocks noGrp="1" noRot="1" noChangeAspect="1"/>
          </p:cNvSpPr>
          <p:nvPr>
            <p:ph type="sldImg"/>
          </p:nvPr>
        </p:nvSpPr>
        <p:spPr/>
      </p:sp>
    </p:spTree>
    <p:extLst>
      <p:ext uri="{BB962C8B-B14F-4D97-AF65-F5344CB8AC3E}">
        <p14:creationId xmlns:p14="http://schemas.microsoft.com/office/powerpoint/2010/main" val="185610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77875" y="4840287"/>
            <a:ext cx="6216650" cy="5094287"/>
          </a:xfrm>
        </p:spPr>
        <p:txBody>
          <a:bodyPr/>
          <a:lstStyle/>
          <a:p>
            <a:endParaRPr lang="en-US" dirty="0"/>
          </a:p>
        </p:txBody>
      </p:sp>
      <p:sp>
        <p:nvSpPr>
          <p:cNvPr id="5" name="Slide Image Placeholder 4">
            <a:extLst>
              <a:ext uri="{FF2B5EF4-FFF2-40B4-BE49-F238E27FC236}">
                <a16:creationId xmlns="" xmlns:a16="http://schemas.microsoft.com/office/drawing/2014/main" id="{A8037994-E26C-F112-CD23-9F72B1DC1789}"/>
              </a:ext>
            </a:extLst>
          </p:cNvPr>
          <p:cNvSpPr>
            <a:spLocks noGrp="1" noRot="1" noChangeAspect="1"/>
          </p:cNvSpPr>
          <p:nvPr>
            <p:ph type="sldImg"/>
          </p:nvPr>
        </p:nvSpPr>
        <p:spPr/>
      </p:sp>
    </p:spTree>
    <p:extLst>
      <p:ext uri="{BB962C8B-B14F-4D97-AF65-F5344CB8AC3E}">
        <p14:creationId xmlns:p14="http://schemas.microsoft.com/office/powerpoint/2010/main" val="3645018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77875" y="4840288"/>
            <a:ext cx="6216650" cy="5046662"/>
          </a:xfrm>
        </p:spPr>
        <p:txBody>
          <a:bodyPr/>
          <a:lstStyle/>
          <a:p>
            <a:endParaRPr lang="en-US" dirty="0"/>
          </a:p>
        </p:txBody>
      </p:sp>
      <p:sp>
        <p:nvSpPr>
          <p:cNvPr id="5" name="Slide Image Placeholder 4">
            <a:extLst>
              <a:ext uri="{FF2B5EF4-FFF2-40B4-BE49-F238E27FC236}">
                <a16:creationId xmlns="" xmlns:a16="http://schemas.microsoft.com/office/drawing/2014/main" id="{7D066960-0F32-EF9A-BF88-1C53F05E2204}"/>
              </a:ext>
            </a:extLst>
          </p:cNvPr>
          <p:cNvSpPr>
            <a:spLocks noGrp="1" noRot="1" noChangeAspect="1"/>
          </p:cNvSpPr>
          <p:nvPr>
            <p:ph type="sldImg"/>
          </p:nvPr>
        </p:nvSpPr>
        <p:spPr/>
      </p:sp>
    </p:spTree>
    <p:extLst>
      <p:ext uri="{BB962C8B-B14F-4D97-AF65-F5344CB8AC3E}">
        <p14:creationId xmlns:p14="http://schemas.microsoft.com/office/powerpoint/2010/main" val="1786301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77875" y="4840288"/>
            <a:ext cx="6216650" cy="6037262"/>
          </a:xfrm>
        </p:spPr>
        <p:txBody>
          <a:bodyPr/>
          <a:lstStyle/>
          <a:p>
            <a:endParaRPr lang="en-US" dirty="0"/>
          </a:p>
        </p:txBody>
      </p:sp>
      <p:sp>
        <p:nvSpPr>
          <p:cNvPr id="5" name="Slide Image Placeholder 4">
            <a:extLst>
              <a:ext uri="{FF2B5EF4-FFF2-40B4-BE49-F238E27FC236}">
                <a16:creationId xmlns="" xmlns:a16="http://schemas.microsoft.com/office/drawing/2014/main" id="{2DA11C85-E69F-B9F0-917B-8C10829FC33B}"/>
              </a:ext>
            </a:extLst>
          </p:cNvPr>
          <p:cNvSpPr>
            <a:spLocks noGrp="1" noRot="1" noChangeAspect="1"/>
          </p:cNvSpPr>
          <p:nvPr>
            <p:ph type="sldImg"/>
          </p:nvPr>
        </p:nvSpPr>
        <p:spPr/>
      </p:sp>
    </p:spTree>
    <p:extLst>
      <p:ext uri="{BB962C8B-B14F-4D97-AF65-F5344CB8AC3E}">
        <p14:creationId xmlns:p14="http://schemas.microsoft.com/office/powerpoint/2010/main" val="2150701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ADDEC610-54FB-8F5E-35F6-6934788A8147}"/>
              </a:ext>
            </a:extLst>
          </p:cNvPr>
          <p:cNvSpPr>
            <a:spLocks noGrp="1" noRot="1" noChangeAspect="1"/>
          </p:cNvSpPr>
          <p:nvPr>
            <p:ph type="sldImg"/>
          </p:nvPr>
        </p:nvSpPr>
        <p:spPr/>
      </p:sp>
    </p:spTree>
    <p:extLst>
      <p:ext uri="{BB962C8B-B14F-4D97-AF65-F5344CB8AC3E}">
        <p14:creationId xmlns:p14="http://schemas.microsoft.com/office/powerpoint/2010/main" val="3294061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28FDE015-F95C-11A8-F174-242A126C75CD}"/>
              </a:ext>
            </a:extLst>
          </p:cNvPr>
          <p:cNvSpPr>
            <a:spLocks noGrp="1" noRot="1" noChangeAspect="1"/>
          </p:cNvSpPr>
          <p:nvPr>
            <p:ph type="sldImg"/>
          </p:nvPr>
        </p:nvSpPr>
        <p:spPr/>
      </p:sp>
    </p:spTree>
    <p:extLst>
      <p:ext uri="{BB962C8B-B14F-4D97-AF65-F5344CB8AC3E}">
        <p14:creationId xmlns:p14="http://schemas.microsoft.com/office/powerpoint/2010/main" val="3107614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0893820F-5BD8-E566-0CF2-48E4BC2BEAC3}"/>
              </a:ext>
            </a:extLst>
          </p:cNvPr>
          <p:cNvSpPr>
            <a:spLocks noGrp="1" noRot="1" noChangeAspect="1"/>
          </p:cNvSpPr>
          <p:nvPr>
            <p:ph type="sldImg"/>
          </p:nvPr>
        </p:nvSpPr>
        <p:spPr/>
      </p:sp>
    </p:spTree>
    <p:extLst>
      <p:ext uri="{BB962C8B-B14F-4D97-AF65-F5344CB8AC3E}">
        <p14:creationId xmlns:p14="http://schemas.microsoft.com/office/powerpoint/2010/main" val="2056260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710C40FC-F10D-ACE9-3860-415B1D0C3002}"/>
              </a:ext>
            </a:extLst>
          </p:cNvPr>
          <p:cNvSpPr>
            <a:spLocks noGrp="1" noRot="1" noChangeAspect="1"/>
          </p:cNvSpPr>
          <p:nvPr>
            <p:ph type="sldImg"/>
          </p:nvPr>
        </p:nvSpPr>
        <p:spPr/>
      </p:sp>
    </p:spTree>
    <p:extLst>
      <p:ext uri="{BB962C8B-B14F-4D97-AF65-F5344CB8AC3E}">
        <p14:creationId xmlns:p14="http://schemas.microsoft.com/office/powerpoint/2010/main" val="181542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5" name="Slide Image Placeholder 4">
            <a:extLst>
              <a:ext uri="{FF2B5EF4-FFF2-40B4-BE49-F238E27FC236}">
                <a16:creationId xmlns="" xmlns:a16="http://schemas.microsoft.com/office/drawing/2014/main" id="{5E26879E-BEBE-7994-3542-1B2930DABC0C}"/>
              </a:ext>
            </a:extLst>
          </p:cNvPr>
          <p:cNvSpPr>
            <a:spLocks noGrp="1" noRot="1" noChangeAspect="1"/>
          </p:cNvSpPr>
          <p:nvPr>
            <p:ph type="sldImg"/>
          </p:nvPr>
        </p:nvSpPr>
        <p:spPr/>
      </p:sp>
    </p:spTree>
    <p:extLst>
      <p:ext uri="{BB962C8B-B14F-4D97-AF65-F5344CB8AC3E}">
        <p14:creationId xmlns:p14="http://schemas.microsoft.com/office/powerpoint/2010/main" val="171859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5" name="Slide Image Placeholder 4">
            <a:extLst>
              <a:ext uri="{FF2B5EF4-FFF2-40B4-BE49-F238E27FC236}">
                <a16:creationId xmlns="" xmlns:a16="http://schemas.microsoft.com/office/drawing/2014/main" id="{C9D22231-F706-B783-423D-EB6679DAAB4C}"/>
              </a:ext>
            </a:extLst>
          </p:cNvPr>
          <p:cNvSpPr>
            <a:spLocks noGrp="1" noRot="1" noChangeAspect="1"/>
          </p:cNvSpPr>
          <p:nvPr>
            <p:ph type="sldImg"/>
          </p:nvPr>
        </p:nvSpPr>
        <p:spPr/>
      </p:sp>
    </p:spTree>
    <p:extLst>
      <p:ext uri="{BB962C8B-B14F-4D97-AF65-F5344CB8AC3E}">
        <p14:creationId xmlns:p14="http://schemas.microsoft.com/office/powerpoint/2010/main" val="173686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440482A8-AC59-15BE-1000-07412AD5101E}"/>
              </a:ext>
            </a:extLst>
          </p:cNvPr>
          <p:cNvSpPr>
            <a:spLocks noGrp="1" noRot="1" noChangeAspect="1"/>
          </p:cNvSpPr>
          <p:nvPr>
            <p:ph type="sldImg"/>
          </p:nvPr>
        </p:nvSpPr>
        <p:spPr/>
      </p:sp>
    </p:spTree>
    <p:extLst>
      <p:ext uri="{BB962C8B-B14F-4D97-AF65-F5344CB8AC3E}">
        <p14:creationId xmlns:p14="http://schemas.microsoft.com/office/powerpoint/2010/main" val="166564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5" name="Slide Image Placeholder 4">
            <a:extLst>
              <a:ext uri="{FF2B5EF4-FFF2-40B4-BE49-F238E27FC236}">
                <a16:creationId xmlns="" xmlns:a16="http://schemas.microsoft.com/office/drawing/2014/main" id="{40708D21-C301-0021-748A-45F67BAA431C}"/>
              </a:ext>
            </a:extLst>
          </p:cNvPr>
          <p:cNvSpPr>
            <a:spLocks noGrp="1" noRot="1" noChangeAspect="1"/>
          </p:cNvSpPr>
          <p:nvPr>
            <p:ph type="sldImg"/>
          </p:nvPr>
        </p:nvSpPr>
        <p:spPr/>
      </p:sp>
    </p:spTree>
    <p:extLst>
      <p:ext uri="{BB962C8B-B14F-4D97-AF65-F5344CB8AC3E}">
        <p14:creationId xmlns:p14="http://schemas.microsoft.com/office/powerpoint/2010/main" val="411755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5" name="Slide Image Placeholder 4">
            <a:extLst>
              <a:ext uri="{FF2B5EF4-FFF2-40B4-BE49-F238E27FC236}">
                <a16:creationId xmlns="" xmlns:a16="http://schemas.microsoft.com/office/drawing/2014/main" id="{4CEA9B7F-B8FF-3A39-54BA-24D6CF1379C3}"/>
              </a:ext>
            </a:extLst>
          </p:cNvPr>
          <p:cNvSpPr>
            <a:spLocks noGrp="1" noRot="1" noChangeAspect="1"/>
          </p:cNvSpPr>
          <p:nvPr>
            <p:ph type="sldImg"/>
          </p:nvPr>
        </p:nvSpPr>
        <p:spPr/>
      </p:sp>
    </p:spTree>
    <p:extLst>
      <p:ext uri="{BB962C8B-B14F-4D97-AF65-F5344CB8AC3E}">
        <p14:creationId xmlns:p14="http://schemas.microsoft.com/office/powerpoint/2010/main" val="718544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3CBFAEAC-B166-3093-8C65-9AD433F80D22}"/>
              </a:ext>
            </a:extLst>
          </p:cNvPr>
          <p:cNvSpPr>
            <a:spLocks noGrp="1" noRot="1" noChangeAspect="1"/>
          </p:cNvSpPr>
          <p:nvPr>
            <p:ph type="sldImg"/>
          </p:nvPr>
        </p:nvSpPr>
        <p:spPr/>
      </p:sp>
    </p:spTree>
    <p:extLst>
      <p:ext uri="{BB962C8B-B14F-4D97-AF65-F5344CB8AC3E}">
        <p14:creationId xmlns:p14="http://schemas.microsoft.com/office/powerpoint/2010/main" val="3638791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93031D68-3791-250C-8111-8A65489FB00F}"/>
              </a:ext>
            </a:extLst>
          </p:cNvPr>
          <p:cNvSpPr>
            <a:spLocks noGrp="1" noRot="1" noChangeAspect="1"/>
          </p:cNvSpPr>
          <p:nvPr>
            <p:ph type="sldImg"/>
          </p:nvPr>
        </p:nvSpPr>
        <p:spPr/>
      </p:sp>
    </p:spTree>
    <p:extLst>
      <p:ext uri="{BB962C8B-B14F-4D97-AF65-F5344CB8AC3E}">
        <p14:creationId xmlns:p14="http://schemas.microsoft.com/office/powerpoint/2010/main" val="406602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04660409-F8B5-63D9-20BF-610FBCD8A370}"/>
              </a:ext>
            </a:extLst>
          </p:cNvPr>
          <p:cNvSpPr>
            <a:spLocks noGrp="1" noRot="1" noChangeAspect="1"/>
          </p:cNvSpPr>
          <p:nvPr>
            <p:ph type="sldImg"/>
          </p:nvPr>
        </p:nvSpPr>
        <p:spPr/>
      </p:sp>
    </p:spTree>
    <p:extLst>
      <p:ext uri="{BB962C8B-B14F-4D97-AF65-F5344CB8AC3E}">
        <p14:creationId xmlns:p14="http://schemas.microsoft.com/office/powerpoint/2010/main" val="3277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77875" y="4840288"/>
            <a:ext cx="6216650" cy="4789488"/>
          </a:xfrm>
        </p:spPr>
        <p:txBody>
          <a:bodyPr/>
          <a:lstStyle/>
          <a:p>
            <a:r>
              <a:rPr lang="en-US" dirty="0" smtClean="0"/>
              <a:t>In</a:t>
            </a:r>
            <a:r>
              <a:rPr lang="en-US" baseline="0" dirty="0" smtClean="0"/>
              <a:t> private subnet or publically accessible.</a:t>
            </a:r>
            <a:endParaRPr lang="en-US" dirty="0"/>
          </a:p>
        </p:txBody>
      </p:sp>
      <p:sp>
        <p:nvSpPr>
          <p:cNvPr id="5" name="Slide Image Placeholder 4">
            <a:extLst>
              <a:ext uri="{FF2B5EF4-FFF2-40B4-BE49-F238E27FC236}">
                <a16:creationId xmlns="" xmlns:a16="http://schemas.microsoft.com/office/drawing/2014/main" id="{EFFC00F9-69B7-4AC7-654D-DF7B343CD65E}"/>
              </a:ext>
            </a:extLst>
          </p:cNvPr>
          <p:cNvSpPr>
            <a:spLocks noGrp="1" noRot="1" noChangeAspect="1"/>
          </p:cNvSpPr>
          <p:nvPr>
            <p:ph type="sldImg"/>
          </p:nvPr>
        </p:nvSpPr>
        <p:spPr/>
      </p:sp>
    </p:spTree>
    <p:extLst>
      <p:ext uri="{BB962C8B-B14F-4D97-AF65-F5344CB8AC3E}">
        <p14:creationId xmlns:p14="http://schemas.microsoft.com/office/powerpoint/2010/main" val="86332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2DE69CE2-734A-D7E4-2473-02BEFBE0A704}"/>
              </a:ext>
            </a:extLst>
          </p:cNvPr>
          <p:cNvSpPr>
            <a:spLocks noGrp="1" noRot="1" noChangeAspect="1"/>
          </p:cNvSpPr>
          <p:nvPr>
            <p:ph type="sldImg"/>
          </p:nvPr>
        </p:nvSpPr>
        <p:spPr/>
      </p:sp>
    </p:spTree>
    <p:extLst>
      <p:ext uri="{BB962C8B-B14F-4D97-AF65-F5344CB8AC3E}">
        <p14:creationId xmlns:p14="http://schemas.microsoft.com/office/powerpoint/2010/main" val="333892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a:t>
            </a:r>
            <a:r>
              <a:rPr lang="en-US" dirty="0"/>
              <a:t>the diagram, the VPC has three Availability Zones, and each Availability Zone has one mount target that was created in it. We recommend that you access the file system from a mount target within the same Availability Zone. One of the Availability Zones has two subnets. However, a mount target is created in only one of the subnets.</a:t>
            </a:r>
          </a:p>
        </p:txBody>
      </p:sp>
      <p:sp>
        <p:nvSpPr>
          <p:cNvPr id="5" name="Slide Image Placeholder 4">
            <a:extLst>
              <a:ext uri="{FF2B5EF4-FFF2-40B4-BE49-F238E27FC236}">
                <a16:creationId xmlns="" xmlns:a16="http://schemas.microsoft.com/office/drawing/2014/main" id="{47733D2A-BE3A-A55D-3EFA-D05BF9B7F9AB}"/>
              </a:ext>
            </a:extLst>
          </p:cNvPr>
          <p:cNvSpPr>
            <a:spLocks noGrp="1" noRot="1" noChangeAspect="1"/>
          </p:cNvSpPr>
          <p:nvPr>
            <p:ph type="sldImg"/>
          </p:nvPr>
        </p:nvSpPr>
        <p:spPr/>
      </p:sp>
    </p:spTree>
    <p:extLst>
      <p:ext uri="{BB962C8B-B14F-4D97-AF65-F5344CB8AC3E}">
        <p14:creationId xmlns:p14="http://schemas.microsoft.com/office/powerpoint/2010/main" val="32905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 xmlns:a16="http://schemas.microsoft.com/office/drawing/2014/main" id="{E586ECDC-F61A-5FEA-6B25-D730B0F1D42F}"/>
              </a:ext>
            </a:extLst>
          </p:cNvPr>
          <p:cNvSpPr>
            <a:spLocks noGrp="1" noRot="1" noChangeAspect="1"/>
          </p:cNvSpPr>
          <p:nvPr>
            <p:ph type="sldImg"/>
          </p:nvPr>
        </p:nvSpPr>
        <p:spPr/>
      </p:sp>
    </p:spTree>
    <p:extLst>
      <p:ext uri="{BB962C8B-B14F-4D97-AF65-F5344CB8AC3E}">
        <p14:creationId xmlns:p14="http://schemas.microsoft.com/office/powerpoint/2010/main" val="3311504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77875" y="4840288"/>
            <a:ext cx="6216650" cy="4894262"/>
          </a:xfrm>
        </p:spPr>
        <p:txBody>
          <a:bodyPr/>
          <a:lstStyle/>
          <a:p>
            <a:endParaRPr lang="en-US" dirty="0"/>
          </a:p>
        </p:txBody>
      </p:sp>
      <p:sp>
        <p:nvSpPr>
          <p:cNvPr id="5" name="Slide Image Placeholder 4">
            <a:extLst>
              <a:ext uri="{FF2B5EF4-FFF2-40B4-BE49-F238E27FC236}">
                <a16:creationId xmlns="" xmlns:a16="http://schemas.microsoft.com/office/drawing/2014/main" id="{5C909582-6E91-7A71-F437-EF8E50684308}"/>
              </a:ext>
            </a:extLst>
          </p:cNvPr>
          <p:cNvSpPr>
            <a:spLocks noGrp="1" noRot="1" noChangeAspect="1"/>
          </p:cNvSpPr>
          <p:nvPr>
            <p:ph type="sldImg"/>
          </p:nvPr>
        </p:nvSpPr>
        <p:spPr/>
      </p:sp>
    </p:spTree>
    <p:extLst>
      <p:ext uri="{BB962C8B-B14F-4D97-AF65-F5344CB8AC3E}">
        <p14:creationId xmlns:p14="http://schemas.microsoft.com/office/powerpoint/2010/main" val="73842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5" name="Slide Image Placeholder 4">
            <a:extLst>
              <a:ext uri="{FF2B5EF4-FFF2-40B4-BE49-F238E27FC236}">
                <a16:creationId xmlns="" xmlns:a16="http://schemas.microsoft.com/office/drawing/2014/main" id="{DB7D6934-E7D2-957C-52C9-A7E0D1D9E115}"/>
              </a:ext>
            </a:extLst>
          </p:cNvPr>
          <p:cNvSpPr>
            <a:spLocks noGrp="1" noRot="1" noChangeAspect="1"/>
          </p:cNvSpPr>
          <p:nvPr>
            <p:ph type="sldImg"/>
          </p:nvPr>
        </p:nvSpPr>
        <p:spPr/>
      </p:sp>
    </p:spTree>
    <p:extLst>
      <p:ext uri="{BB962C8B-B14F-4D97-AF65-F5344CB8AC3E}">
        <p14:creationId xmlns:p14="http://schemas.microsoft.com/office/powerpoint/2010/main" val="2205691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F3DBA0A-EF04-44BD-A704-1C36C47D2821}"/>
              </a:ext>
              <a:ext uri="{C183D7F6-B498-43B3-948B-1728B52AA6E4}">
                <adec:decorative xmlns=""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 xmlns:a16="http://schemas.microsoft.com/office/drawing/2014/main" id="{1636AFF1-562B-467D-8DC1-B38C08FBD4C3}"/>
                </a:ext>
                <a:ext uri="{C183D7F6-B498-43B3-948B-1728B52AA6E4}">
                  <adec:decorative xmlns=""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 xmlns:a16="http://schemas.microsoft.com/office/drawing/2014/main" id="{D7310E2A-808D-407A-87D7-C505B238AAE6}"/>
                </a:ext>
                <a:ext uri="{C183D7F6-B498-43B3-948B-1728B52AA6E4}">
                  <adec:decorative xmlns=""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 xmlns:a16="http://schemas.microsoft.com/office/drawing/2014/main" id="{62D1E38E-9540-4F40-B30D-C4E76EF85FD1}"/>
                </a:ext>
                <a:ext uri="{C183D7F6-B498-43B3-948B-1728B52AA6E4}">
                  <adec:decorative xmlns=""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 xmlns:a16="http://schemas.microsoft.com/office/drawing/2014/main" id="{D2B179F5-8754-4804-B83A-9F86A1FABFC5}"/>
                </a:ext>
                <a:ext uri="{C183D7F6-B498-43B3-948B-1728B52AA6E4}">
                  <adec:decorative xmlns=""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 xmlns:a16="http://schemas.microsoft.com/office/drawing/2014/main" id="{0C3C1B84-8505-4B24-973C-848AC60399A7}"/>
                </a:ext>
                <a:ext uri="{C183D7F6-B498-43B3-948B-1728B52AA6E4}">
                  <adec:decorative xmlns=""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 xmlns:a16="http://schemas.microsoft.com/office/drawing/2014/main" id="{EE68EF96-08A5-4475-A68D-AF69C928485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Enter </a:t>
            </a:r>
            <a:br>
              <a:rPr lang="en-US"/>
            </a:br>
            <a:r>
              <a:rPr lang="en-US"/>
              <a:t>course title</a:t>
            </a:r>
          </a:p>
        </p:txBody>
      </p:sp>
      <p:sp>
        <p:nvSpPr>
          <p:cNvPr id="21" name="Training Begins">
            <a:extLst>
              <a:ext uri="{FF2B5EF4-FFF2-40B4-BE49-F238E27FC236}">
                <a16:creationId xmlns=""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course start time and time zone</a:t>
            </a:r>
          </a:p>
        </p:txBody>
      </p:sp>
      <p:sp>
        <p:nvSpPr>
          <p:cNvPr id="22" name="Instructor Photo">
            <a:extLst>
              <a:ext uri="{FF2B5EF4-FFF2-40B4-BE49-F238E27FC236}">
                <a16:creationId xmlns="" xmlns:a16="http://schemas.microsoft.com/office/drawing/2014/main" id="{1271813C-5B30-4D24-8175-91D870333A95}"/>
              </a:ext>
              <a:ext uri="{C183D7F6-B498-43B3-948B-1728B52AA6E4}">
                <adec:decorative xmlns=""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a:t>Instructor photo</a:t>
            </a:r>
          </a:p>
        </p:txBody>
      </p:sp>
      <p:sp>
        <p:nvSpPr>
          <p:cNvPr id="23" name="Instructor title">
            <a:extLst>
              <a:ext uri="{FF2B5EF4-FFF2-40B4-BE49-F238E27FC236}">
                <a16:creationId xmlns=""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instructor name</a:t>
            </a:r>
            <a:br>
              <a:rPr lang="en-US"/>
            </a:br>
            <a:r>
              <a:rPr lang="en-US"/>
              <a:t>Instructor email address</a:t>
            </a:r>
            <a:br>
              <a:rPr lang="en-US"/>
            </a:br>
            <a:r>
              <a:rPr lang="en-US"/>
              <a:t>Instructor title</a:t>
            </a:r>
          </a:p>
        </p:txBody>
      </p:sp>
      <p:sp>
        <p:nvSpPr>
          <p:cNvPr id="24" name="Connection Title">
            <a:extLst>
              <a:ext uri="{FF2B5EF4-FFF2-40B4-BE49-F238E27FC236}">
                <a16:creationId xmlns=""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information for </a:t>
            </a:r>
            <a:r>
              <a:rPr lang="en-US" err="1"/>
              <a:t>eVantage</a:t>
            </a:r>
            <a:r>
              <a:rPr lang="en-US"/>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56064E0D-105A-4446-B967-229FA49D135D}"/>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279CDF30-3118-4A2F-93E0-DACD532E91B1}"/>
                </a:ext>
                <a:ext uri="{C183D7F6-B498-43B3-948B-1728B52AA6E4}">
                  <adec:decorative xmlns=""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4E6250DE-D4BC-48A7-942E-7C927E2BAC70}"/>
                </a:ext>
                <a:ext uri="{C183D7F6-B498-43B3-948B-1728B52AA6E4}">
                  <adec:decorative xmlns=""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 xmlns:a16="http://schemas.microsoft.com/office/drawing/2014/main" id="{2697E9D6-D133-4E57-BD63-82D9E5002F18}"/>
                </a:ext>
                <a:ext uri="{C183D7F6-B498-43B3-948B-1728B52AA6E4}">
                  <adec:decorative xmlns=""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a:t>Thank you text</a:t>
            </a:r>
          </a:p>
        </p:txBody>
      </p:sp>
      <p:sp>
        <p:nvSpPr>
          <p:cNvPr id="7" name="Copyright">
            <a:extLst>
              <a:ext uri="{FF2B5EF4-FFF2-40B4-BE49-F238E27FC236}">
                <a16:creationId xmlns=""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DC4FACA1-07DC-44B9-A79C-2B7C9D1B9221}"/>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 xmlns:a16="http://schemas.microsoft.com/office/drawing/2014/main" id="{9BA1593B-ADE5-482C-A193-F57F78F9B860}"/>
                </a:ext>
                <a:ext uri="{C183D7F6-B498-43B3-948B-1728B52AA6E4}">
                  <adec:decorative xmlns=""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 xmlns:a16="http://schemas.microsoft.com/office/drawing/2014/main" id="{A301667F-582A-4041-A2DA-F90362AE9A01}"/>
                </a:ext>
                <a:ext uri="{C183D7F6-B498-43B3-948B-1728B52AA6E4}">
                  <adec:decorative xmlns=""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A99EDB1B-417F-40E6-B075-BDD46EDBA854}"/>
                </a:ext>
                <a:ext uri="{C183D7F6-B498-43B3-948B-1728B52AA6E4}">
                  <adec:decorative xmlns=""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 xmlns:a16="http://schemas.microsoft.com/office/drawing/2014/main" id="{C128A75B-DB20-42AF-A3FD-12E5F3588ACE}"/>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a:t>“Enter quote here.”</a:t>
            </a:r>
          </a:p>
        </p:txBody>
      </p:sp>
      <p:sp>
        <p:nvSpPr>
          <p:cNvPr id="3" name="Quoted person">
            <a:extLst>
              <a:ext uri="{FF2B5EF4-FFF2-40B4-BE49-F238E27FC236}">
                <a16:creationId xmlns=""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a:t>Title and content</a:t>
            </a:r>
          </a:p>
        </p:txBody>
      </p:sp>
      <p:sp>
        <p:nvSpPr>
          <p:cNvPr id="7" name="Content Placeholder 6">
            <a:extLst>
              <a:ext uri="{FF2B5EF4-FFF2-40B4-BE49-F238E27FC236}">
                <a16:creationId xmlns=""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a:t>Title and code</a:t>
            </a:r>
          </a:p>
        </p:txBody>
      </p:sp>
      <p:sp>
        <p:nvSpPr>
          <p:cNvPr id="7" name="Code">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3AAB48A-4CC9-410B-9FD0-0E32778B6BFF}"/>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Placeholder 11">
            <a:extLst>
              <a:ext uri="{FF2B5EF4-FFF2-40B4-BE49-F238E27FC236}">
                <a16:creationId xmlns="" xmlns:a16="http://schemas.microsoft.com/office/drawing/2014/main" id="{A03FAA1E-A82F-4446-835A-A257B09471D5}"/>
              </a:ext>
            </a:extLst>
          </p:cNvPr>
          <p:cNvSpPr>
            <a:spLocks noGrp="1" noChangeAspect="1"/>
          </p:cNvSpPr>
          <p:nvPr>
            <p:ph type="pic" sz="quarter" idx="22" hasCustomPrompt="1"/>
          </p:nvPr>
        </p:nvSpPr>
        <p:spPr>
          <a:xfrm>
            <a:off x="9765792" y="1280160"/>
            <a:ext cx="1097280" cy="1097280"/>
          </a:xfrm>
        </p:spPr>
        <p:txBody>
          <a:bodyPr>
            <a:normAutofit/>
          </a:bodyPr>
          <a:lstStyle>
            <a:lvl1pPr marL="0" indent="0">
              <a:buNone/>
              <a:defRPr sz="1600"/>
            </a:lvl1pPr>
          </a:lstStyle>
          <a:p>
            <a:r>
              <a:rPr lang="en-US"/>
              <a:t>Service icon</a:t>
            </a:r>
          </a:p>
        </p:txBody>
      </p:sp>
      <p:sp>
        <p:nvSpPr>
          <p:cNvPr id="5" name="Text Placeholder 4">
            <a:extLst>
              <a:ext uri="{FF2B5EF4-FFF2-40B4-BE49-F238E27FC236}">
                <a16:creationId xmlns="" xmlns:a16="http://schemas.microsoft.com/office/drawing/2014/main" id="{68F19BB9-EC09-4DD0-97A5-BBF0110B770B}"/>
              </a:ext>
            </a:extLst>
          </p:cNvPr>
          <p:cNvSpPr>
            <a:spLocks noGrp="1"/>
          </p:cNvSpPr>
          <p:nvPr>
            <p:ph type="body" sz="quarter" idx="21" hasCustomPrompt="1"/>
          </p:nvPr>
        </p:nvSpPr>
        <p:spPr>
          <a:xfrm>
            <a:off x="9162288" y="2514600"/>
            <a:ext cx="2304288" cy="914400"/>
          </a:xfrm>
        </p:spPr>
        <p:txBody>
          <a:bodyPr>
            <a:noAutofit/>
          </a:bodyPr>
          <a:lstStyle>
            <a:lvl1pPr marL="0" indent="0" algn="ctr">
              <a:buNone/>
              <a:defRPr lang="en-US" sz="1800" dirty="0">
                <a:ea typeface="+mn-ea"/>
                <a:cs typeface="+mn-cs"/>
              </a:defRPr>
            </a:lvl1pPr>
          </a:lstStyle>
          <a:p>
            <a:pPr marL="230188" lvl="0" indent="-230188" algn="ctr"/>
            <a:r>
              <a:rPr lang="en-US"/>
              <a:t>Add service name here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29712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a:t>Title, header, text, and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Service Introduction Slide</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Picture Placeholder 4">
            <a:extLst>
              <a:ext uri="{FF2B5EF4-FFF2-40B4-BE49-F238E27FC236}">
                <a16:creationId xmlns="" xmlns:a16="http://schemas.microsoft.com/office/drawing/2014/main" id="{E25EBCDC-6C07-4B35-82D5-0AC6628754E6}"/>
              </a:ext>
              <a:ext uri="{C183D7F6-B498-43B3-948B-1728B52AA6E4}">
                <adec:decorative xmlns="" xmlns:adec="http://schemas.microsoft.com/office/drawing/2017/decorative" val="1"/>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32C43914-0D84-493F-9BEB-DF30C6FD4C97}"/>
              </a:ext>
              <a:ext uri="{C183D7F6-B498-43B3-948B-1728B52AA6E4}">
                <adec:decorative xmlns="" xmlns:adec="http://schemas.microsoft.com/office/drawing/2017/decorative" val="1"/>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 uri="{C183D7F6-B498-43B3-948B-1728B52AA6E4}">
                <adec:decorative xmlns="" xmlns:adec="http://schemas.microsoft.com/office/drawing/2017/decorative" val="0"/>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code columns</a:t>
            </a:r>
          </a:p>
        </p:txBody>
      </p:sp>
      <p:sp>
        <p:nvSpPr>
          <p:cNvPr id="7" name="Code Left">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8" name="Code Right">
            <a:extLst>
              <a:ext uri="{FF2B5EF4-FFF2-40B4-BE49-F238E27FC236}">
                <a16:creationId xmlns=""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839B152F-AE78-42AF-B8FB-09C753D41393}"/>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ECE86FD8-F169-471F-88EA-8FF7FCC5008E}"/>
              </a:ext>
              <a:ext uri="{C183D7F6-B498-43B3-948B-1728B52AA6E4}">
                <adec:decorative xmlns=""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 xmlns:a16="http://schemas.microsoft.com/office/drawing/2014/main" id="{027B77B7-F317-4AA6-A627-75F5AE2E7A57}"/>
                </a:ext>
                <a:ext uri="{C183D7F6-B498-43B3-948B-1728B52AA6E4}">
                  <adec:decorative xmlns=""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 xmlns:a16="http://schemas.microsoft.com/office/drawing/2014/main" id="{30CD656D-5337-4244-BA3E-ABD963579911}"/>
                </a:ext>
                <a:ext uri="{C183D7F6-B498-43B3-948B-1728B52AA6E4}">
                  <adec:decorative xmlns=""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 xmlns:a16="http://schemas.microsoft.com/office/drawing/2014/main" id="{66A5F4A5-2CA3-4E34-97C1-74E113BA3D7E}"/>
                </a:ext>
                <a:ext uri="{C183D7F6-B498-43B3-948B-1728B52AA6E4}">
                  <adec:decorative xmlns=""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 xmlns:a16="http://schemas.microsoft.com/office/drawing/2014/main" id="{961F7EBA-6264-4D1A-BA90-2C8A61C69B3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p>
        </p:txBody>
      </p:sp>
      <p:sp>
        <p:nvSpPr>
          <p:cNvPr id="3" name="Subtitle">
            <a:extLst>
              <a:ext uri="{FF2B5EF4-FFF2-40B4-BE49-F238E27FC236}">
                <a16:creationId xmlns=""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1 header, and 2 text columns</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headers, and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header, content, and full height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1" name="Picture">
            <a:extLst>
              <a:ext uri="{FF2B5EF4-FFF2-40B4-BE49-F238E27FC236}">
                <a16:creationId xmlns="" xmlns:a16="http://schemas.microsoft.com/office/drawing/2014/main" id="{E9ECC349-DC9E-43B4-9780-22F11542C500}"/>
              </a:ext>
              <a:ext uri="{C183D7F6-B498-43B3-948B-1728B52AA6E4}">
                <adec:decorative xmlns=""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pictures, 2 headers, and 2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Righ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3 text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Middle">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849E56B7-246D-4386-B8C5-E253AD940C1B}"/>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headers and 3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Right">
            <a:extLst>
              <a:ext uri="{FF2B5EF4-FFF2-40B4-BE49-F238E27FC236}">
                <a16:creationId xmlns=""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picture3, 3 headers, and 3text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Middle">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3" name="Picture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4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Center Lef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Center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0" name="Content Right">
            <a:extLst>
              <a:ext uri="{FF2B5EF4-FFF2-40B4-BE49-F238E27FC236}">
                <a16:creationId xmlns=""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1BFB2E0D-B82D-49CC-9802-AFB8BA6D0938}"/>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headers, and 4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Center Right">
            <a:extLst>
              <a:ext uri="{FF2B5EF4-FFF2-40B4-BE49-F238E27FC236}">
                <a16:creationId xmlns=""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Content Header Right">
            <a:extLst>
              <a:ext uri="{FF2B5EF4-FFF2-40B4-BE49-F238E27FC236}">
                <a16:creationId xmlns=""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4 headers, and 4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7B3DCE0D-B1BB-4208-8FF4-6B7AC00DC28E}"/>
              </a:ext>
              <a:ext uri="{C183D7F6-B498-43B3-948B-1728B52AA6E4}">
                <adec:decorative xmlns=""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 xmlns:a16="http://schemas.microsoft.com/office/drawing/2014/main" id="{B149FB85-86EE-4435-AFFD-185416ABD0BC}"/>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F802EE88-1736-4DCA-8546-B833E1DC91F1}"/>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1909D555-A83A-43A3-ACF3-38A8D3D654E1}"/>
                </a:ext>
                <a:ext uri="{C183D7F6-B498-43B3-948B-1728B52AA6E4}">
                  <adec:decorative xmlns=""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F4EB4C23-6D3D-4AFD-8C20-ABBDE0E95555}"/>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3" name="Subtitle">
            <a:extLst>
              <a:ext uri="{FF2B5EF4-FFF2-40B4-BE49-F238E27FC236}">
                <a16:creationId xmlns=""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4 small pictures, 4 headers, and 4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and 4 headers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1 text box, 6 Images, and 6 text boxes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8 pictures, 8 headers, and 8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6" name="Picture 7">
            <a:extLst>
              <a:ext uri="{FF2B5EF4-FFF2-40B4-BE49-F238E27FC236}">
                <a16:creationId xmlns="" xmlns:a16="http://schemas.microsoft.com/office/drawing/2014/main" id="{0FD6813E-DBAA-47AF-94A9-F300864878FA}"/>
              </a:ext>
              <a:ext uri="{C183D7F6-B498-43B3-948B-1728B52AA6E4}">
                <adec:decorative xmlns=""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8" name="Content 7">
            <a:extLst>
              <a:ext uri="{FF2B5EF4-FFF2-40B4-BE49-F238E27FC236}">
                <a16:creationId xmlns=""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9" name="Picture 8">
            <a:extLst>
              <a:ext uri="{FF2B5EF4-FFF2-40B4-BE49-F238E27FC236}">
                <a16:creationId xmlns="" xmlns:a16="http://schemas.microsoft.com/office/drawing/2014/main" id="{9A78C933-BE2D-4980-BE96-E14880669883}"/>
              </a:ext>
              <a:ext uri="{C183D7F6-B498-43B3-948B-1728B52AA6E4}">
                <adec:decorative xmlns=""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0" name="Content Header 8">
            <a:extLst>
              <a:ext uri="{FF2B5EF4-FFF2-40B4-BE49-F238E27FC236}">
                <a16:creationId xmlns=""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41" name="Content 8">
            <a:extLst>
              <a:ext uri="{FF2B5EF4-FFF2-40B4-BE49-F238E27FC236}">
                <a16:creationId xmlns=""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a:t>Title and 8 pictures</a:t>
            </a:r>
          </a:p>
        </p:txBody>
      </p:sp>
      <p:sp>
        <p:nvSpPr>
          <p:cNvPr id="11" name="Picture 1">
            <a:extLst>
              <a:ext uri="{FF2B5EF4-FFF2-40B4-BE49-F238E27FC236}">
                <a16:creationId xmlns=""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layout</a:t>
            </a:r>
          </a:p>
        </p:txBody>
      </p:sp>
      <p:sp>
        <p:nvSpPr>
          <p:cNvPr id="19" name="Title Border">
            <a:extLst>
              <a:ext uri="{FF2B5EF4-FFF2-40B4-BE49-F238E27FC236}">
                <a16:creationId xmlns="" xmlns:a16="http://schemas.microsoft.com/office/drawing/2014/main" id="{5C923B7C-0930-466B-9A4C-4F269F22E021}"/>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a:t>Full Image layout</a:t>
            </a:r>
          </a:p>
        </p:txBody>
      </p:sp>
      <p:sp>
        <p:nvSpPr>
          <p:cNvPr id="11" name="Picture">
            <a:extLst>
              <a:ext uri="{FF2B5EF4-FFF2-40B4-BE49-F238E27FC236}">
                <a16:creationId xmlns=""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 xmlns:a16="http://schemas.microsoft.com/office/drawing/2014/main" id="{C6078C7F-2E33-426C-96FF-E7084DD86E7E}"/>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 xmlns:a16="http://schemas.microsoft.com/office/drawing/2014/main" id="{5D3C4E6B-760F-4EC0-919D-D0EEACF9ACA9}"/>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 xmlns:a16="http://schemas.microsoft.com/office/drawing/2014/main" id="{90E6AE4C-E744-4586-850E-BEDD7EE7AB80}"/>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a:t>Question and Responses</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t>
            </a:r>
            <a:br>
              <a:rPr lang="en-US"/>
            </a:br>
            <a:r>
              <a:rPr lang="en-US"/>
              <a:t>4 responses can only have 1 correct response</a:t>
            </a:r>
            <a:br>
              <a:rPr lang="en-US"/>
            </a:br>
            <a:r>
              <a:rPr lang="en-US"/>
              <a:t>5 responses must have 2 correct responses</a:t>
            </a:r>
            <a:br>
              <a:rPr lang="en-US"/>
            </a:br>
            <a:r>
              <a:rPr lang="en-US"/>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grpSp>
        <p:nvGrpSpPr>
          <p:cNvPr id="12" name="Background">
            <a:extLst>
              <a:ext uri="{FF2B5EF4-FFF2-40B4-BE49-F238E27FC236}">
                <a16:creationId xmlns=""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 xmlns:a16="http://schemas.microsoft.com/office/drawing/2014/main" id="{1BDF6026-D674-4E63-8B3A-CBDFE9E787C1}"/>
                </a:ext>
                <a:ext uri="{C183D7F6-B498-43B3-948B-1728B52AA6E4}">
                  <adec:decorative xmlns=""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 xmlns:a16="http://schemas.microsoft.com/office/drawing/2014/main" id="{06BB4668-D264-4030-8700-4F9782A61534}"/>
                </a:ext>
                <a:ext uri="{C183D7F6-B498-43B3-948B-1728B52AA6E4}">
                  <adec:decorative xmlns=""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 xmlns:a16="http://schemas.microsoft.com/office/drawing/2014/main" id="{8E17F594-599B-4FD9-8BCB-8E1C019CCB44}"/>
                </a:ext>
                <a:ext uri="{C183D7F6-B498-43B3-948B-1728B52AA6E4}">
                  <adec:decorative xmlns=""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 xmlns:a16="http://schemas.microsoft.com/office/drawing/2014/main" id="{3826BD34-BA31-4D91-BFD2-6BBD94A51D24}"/>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 xmlns:a16="http://schemas.microsoft.com/office/drawing/2014/main" id="{BF122BEF-CA51-4B5F-A9D2-5B4722001489}"/>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 xmlns:a16="http://schemas.microsoft.com/office/drawing/2014/main" id="{80E3899F-10AE-440C-9957-5E3536890A76}"/>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 xmlns:a16="http://schemas.microsoft.com/office/drawing/2014/main" id="{AFED23B7-B88C-4046-B460-7E08C859BC7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3" name="AnswerHeader">
            <a:extLst>
              <a:ext uri="{FF2B5EF4-FFF2-40B4-BE49-F238E27FC236}">
                <a16:creationId xmlns=""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 xmlns:a16="http://schemas.microsoft.com/office/drawing/2014/main" id="{1C269943-78A1-4304-AE96-B1F32EC214E6}"/>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 xmlns:a16="http://schemas.microsoft.com/office/drawing/2014/main" id="{A49D8E1E-772D-46F7-9ACE-C06929884B0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a:t>Answer and explanation</a:t>
            </a:r>
          </a:p>
        </p:txBody>
      </p:sp>
      <p:sp>
        <p:nvSpPr>
          <p:cNvPr id="7" name="Question 1">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8" name="Answer Text 1">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2" name="Question 2">
            <a:extLst>
              <a:ext uri="{FF2B5EF4-FFF2-40B4-BE49-F238E27FC236}">
                <a16:creationId xmlns=""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3" name="Answer Text 2">
            <a:extLst>
              <a:ext uri="{FF2B5EF4-FFF2-40B4-BE49-F238E27FC236}">
                <a16:creationId xmlns=""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4" name="Question 3">
            <a:extLst>
              <a:ext uri="{FF2B5EF4-FFF2-40B4-BE49-F238E27FC236}">
                <a16:creationId xmlns=""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6" name="Answer Text 3">
            <a:extLst>
              <a:ext uri="{FF2B5EF4-FFF2-40B4-BE49-F238E27FC236}">
                <a16:creationId xmlns=""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7" name="Question 4">
            <a:extLst>
              <a:ext uri="{FF2B5EF4-FFF2-40B4-BE49-F238E27FC236}">
                <a16:creationId xmlns=""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8" name="Answer Text 4">
            <a:extLst>
              <a:ext uri="{FF2B5EF4-FFF2-40B4-BE49-F238E27FC236}">
                <a16:creationId xmlns=""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E9CD1AC9-3AAD-4061-9815-CA2A755752E2}"/>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E0B6FD1A-B839-4C89-A4D5-3B9A5AA24C31}"/>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71CA29FE-029C-470F-8B2A-DE98B38B26DF}"/>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8B560738-A5A3-492F-8E11-B91E6716C30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Question and Responses</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Choice Header">
            <a:extLst>
              <a:ext uri="{FF2B5EF4-FFF2-40B4-BE49-F238E27FC236}">
                <a16:creationId xmlns=""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7A68BE18-C9FD-4D64-BD55-20302868F06E}"/>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31622DCA-CB0C-4601-9C65-55CE8CDC7503}"/>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 xmlns:a16="http://schemas.microsoft.com/office/drawing/2014/main" id="{18A3C304-3B7F-434E-99A7-8B8C386B4EF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Answer Header">
            <a:extLst>
              <a:ext uri="{FF2B5EF4-FFF2-40B4-BE49-F238E27FC236}">
                <a16:creationId xmlns=""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a:t>Title and vertical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7F823AF2-999D-4175-8C01-402CA4924585}"/>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Vertical title and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A9006E65-0AC6-4AEC-9676-8B754EE037E9}"/>
              </a:ext>
              <a:ext uri="{C183D7F6-B498-43B3-948B-1728B52AA6E4}">
                <adec:decorative xmlns=""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5" name="Text Placeholder 3">
            <a:extLst>
              <a:ext uri="{FF2B5EF4-FFF2-40B4-BE49-F238E27FC236}">
                <a16:creationId xmlns=""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pic>
        <p:nvPicPr>
          <p:cNvPr id="7" name="Picture 6">
            <a:extLst>
              <a:ext uri="{FF2B5EF4-FFF2-40B4-BE49-F238E27FC236}">
                <a16:creationId xmlns="" xmlns:a16="http://schemas.microsoft.com/office/drawing/2014/main" id="{63FC9937-4309-1345-9FFE-12A8DD2FC6B5}"/>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29407129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0" name="Content Placeholder 2">
            <a:extLst>
              <a:ext uri="{FF2B5EF4-FFF2-40B4-BE49-F238E27FC236}">
                <a16:creationId xmlns=""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16" name="Picture 15">
            <a:extLst>
              <a:ext uri="{FF2B5EF4-FFF2-40B4-BE49-F238E27FC236}">
                <a16:creationId xmlns="" xmlns:a16="http://schemas.microsoft.com/office/drawing/2014/main" id="{BF6D2BA4-6287-854B-A5A3-81A95726CF44}"/>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0675093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15" name="Text Placeholder 3">
            <a:extLst>
              <a:ext uri="{FF2B5EF4-FFF2-40B4-BE49-F238E27FC236}">
                <a16:creationId xmlns=""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6" name="Footer Placeholder 4">
            <a:extLst>
              <a:ext uri="{FF2B5EF4-FFF2-40B4-BE49-F238E27FC236}">
                <a16:creationId xmlns=""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8" name="Picture 7">
            <a:extLst>
              <a:ext uri="{FF2B5EF4-FFF2-40B4-BE49-F238E27FC236}">
                <a16:creationId xmlns=""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0443620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2019 Amazon Web Services, Inc. or its Affiliates. All rights reserved.</a:t>
            </a:r>
          </a:p>
        </p:txBody>
      </p:sp>
      <p:sp>
        <p:nvSpPr>
          <p:cNvPr id="2" name="Title 1">
            <a:extLst>
              <a:ext uri="{FF2B5EF4-FFF2-40B4-BE49-F238E27FC236}">
                <a16:creationId xmlns=""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3" name="Slide Number Placeholder 2">
            <a:extLst>
              <a:ext uri="{FF2B5EF4-FFF2-40B4-BE49-F238E27FC236}">
                <a16:creationId xmlns=""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22" name="Content Placeholder 2">
            <a:extLst>
              <a:ext uri="{FF2B5EF4-FFF2-40B4-BE49-F238E27FC236}">
                <a16:creationId xmlns=""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280E0825-B265-3846-8BB3-B9ECFCCA9B2D}"/>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283242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8D6A50E3-62DD-469F-A4B4-2DC279107EB8}"/>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 xmlns:a16="http://schemas.microsoft.com/office/drawing/2014/main" id="{165087FF-D0AD-4AD7-B899-B2227A662904}"/>
                </a:ext>
                <a:ext uri="{C183D7F6-B498-43B3-948B-1728B52AA6E4}">
                  <adec:decorative xmlns=""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81DABB71-298F-46E6-9028-558C99DF72DF}"/>
                </a:ext>
                <a:ext uri="{C183D7F6-B498-43B3-948B-1728B52AA6E4}">
                  <adec:decorative xmlns=""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31FFCCD2-46F8-4A8C-9D8D-34F0218F69C7}"/>
                </a:ext>
                <a:ext uri="{C183D7F6-B498-43B3-948B-1728B52AA6E4}">
                  <adec:decorative xmlns=""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7E222A23-E698-4993-93A7-9606CF977314}"/>
                </a:ext>
                <a:ext uri="{C183D7F6-B498-43B3-948B-1728B52AA6E4}">
                  <adec:decorative xmlns=""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sp>
        <p:nvSpPr>
          <p:cNvPr id="10" name="Footer Placeholder 4">
            <a:extLst>
              <a:ext uri="{FF2B5EF4-FFF2-40B4-BE49-F238E27FC236}">
                <a16:creationId xmlns=""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7" name="Picture 6">
            <a:extLst>
              <a:ext uri="{FF2B5EF4-FFF2-40B4-BE49-F238E27FC236}">
                <a16:creationId xmlns="" xmlns:a16="http://schemas.microsoft.com/office/drawing/2014/main" id="{1FCA25A4-C80D-FC44-8153-D8376A9E41FE}"/>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9663513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sp>
        <p:nvSpPr>
          <p:cNvPr id="10" name="Title 1">
            <a:extLst>
              <a:ext uri="{FF2B5EF4-FFF2-40B4-BE49-F238E27FC236}">
                <a16:creationId xmlns=""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11" name="Slide Number Placeholder 5">
            <a:extLst>
              <a:ext uri="{FF2B5EF4-FFF2-40B4-BE49-F238E27FC236}">
                <a16:creationId xmlns=""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 xmlns:a16="http://schemas.microsoft.com/office/drawing/2014/main" id="{83936176-BBC4-344F-8FD9-CD6D76107A13}"/>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162436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48DE57BE-35D1-43C9-81E8-26E8A5D23F6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 xmlns:a16="http://schemas.microsoft.com/office/drawing/2014/main" id="{BE65BC3A-8848-4619-963C-BD57EAEC2AA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EDF473F-575B-4FFB-BAF4-E227AF8A9566}"/>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17" name="Picture">
            <a:extLst>
              <a:ext uri="{FF2B5EF4-FFF2-40B4-BE49-F238E27FC236}">
                <a16:creationId xmlns="" xmlns:a16="http://schemas.microsoft.com/office/drawing/2014/main" id="{F8F6CC5A-3CF0-480D-B25E-574EDC100323}"/>
              </a:ext>
              <a:ext uri="{C183D7F6-B498-43B3-948B-1728B52AA6E4}">
                <adec:decorative xmlns=""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 xmlns:a16="http://schemas.microsoft.com/office/drawing/2014/main" id="{EF85A022-A363-4CD9-B810-5976000CBBC0}"/>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 xmlns:a16="http://schemas.microsoft.com/office/drawing/2014/main" id="{2D6722E9-1C81-4073-B0F0-1BD01679C8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 xmlns:a16="http://schemas.microsoft.com/office/drawing/2014/main" id="{E6ABDCA0-5043-47E4-83F1-F456F798534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 xmlns:a16="http://schemas.microsoft.com/office/drawing/2014/main" id="{F30563F4-C022-4AE5-AB0E-380E2398A61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 xmlns:a16="http://schemas.microsoft.com/office/drawing/2014/main" id="{E69D2142-6967-490F-8396-213F1FEE99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 xmlns:a16="http://schemas.microsoft.com/office/drawing/2014/main" id="{9BFD0B48-1965-4206-B782-7E2FE7076B82}"/>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8" name="Description">
            <a:extLst>
              <a:ext uri="{FF2B5EF4-FFF2-40B4-BE49-F238E27FC236}">
                <a16:creationId xmlns=""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a:t>Enter description</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A3DF3DE-0044-49A0-893D-4AE69524AE45}"/>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 xmlns:a16="http://schemas.microsoft.com/office/drawing/2014/main" id="{80E539AA-5F27-4E27-A2EB-0002A460B024}"/>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0BD8C101-546C-4D96-9A74-D006A704F407}"/>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AEE440B8-B31E-487C-92A7-B1713A372E58}"/>
                </a:ext>
                <a:ext uri="{C183D7F6-B498-43B3-948B-1728B52AA6E4}">
                  <adec:decorative xmlns=""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a:t>Thank you text</a:t>
            </a:r>
          </a:p>
        </p:txBody>
      </p:sp>
      <p:sp>
        <p:nvSpPr>
          <p:cNvPr id="5" name="Text Placeholder 4">
            <a:extLst>
              <a:ext uri="{FF2B5EF4-FFF2-40B4-BE49-F238E27FC236}">
                <a16:creationId xmlns="" xmlns:a16="http://schemas.microsoft.com/office/drawing/2014/main"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a:t>Edit Master text styles</a:t>
            </a:r>
          </a:p>
        </p:txBody>
      </p:sp>
    </p:spTree>
    <p:custDataLst>
      <p:tags r:id="rId1"/>
    </p:custDataLst>
    <p:extLst>
      <p:ext uri="{BB962C8B-B14F-4D97-AF65-F5344CB8AC3E}">
        <p14:creationId xmlns:p14="http://schemas.microsoft.com/office/powerpoint/2010/main" val="23303842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4">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p>
        </p:txBody>
      </p:sp>
      <p:sp>
        <p:nvSpPr>
          <p:cNvPr id="3" name="Content">
            <a:extLst>
              <a:ext uri="{FF2B5EF4-FFF2-40B4-BE49-F238E27FC236}">
                <a16:creationId xmlns=""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pic>
        <p:nvPicPr>
          <p:cNvPr id="98" name="AWS Logo">
            <a:extLst>
              <a:ext uri="{FF2B5EF4-FFF2-40B4-BE49-F238E27FC236}">
                <a16:creationId xmlns="" xmlns:a16="http://schemas.microsoft.com/office/drawing/2014/main" id="{56ED120F-98B5-42C0-B16A-27FB0984653F}"/>
              </a:ext>
              <a:ext uri="{C183D7F6-B498-43B3-948B-1728B52AA6E4}">
                <adec:decorative xmlns="" xmlns:adec="http://schemas.microsoft.com/office/drawing/2017/decorative" val="1"/>
              </a:ext>
            </a:extLst>
          </p:cNvPr>
          <p:cNvPicPr>
            <a:picLocks noChangeAspect="1"/>
          </p:cNvPicPr>
          <p:nvPr/>
        </p:nvPicPr>
        <p:blipFill>
          <a:blip r:embed="rId55">
            <a:extLst>
              <a:ext uri="{96DAC541-7B7A-43D3-8B79-37D633B846F1}">
                <asvg:svgBlip xmlns="" xmlns:asvg="http://schemas.microsoft.com/office/drawing/2016/SVG/main" r:embed="rId57"/>
              </a:ext>
            </a:extLst>
          </a:blip>
          <a:stretch>
            <a:fillRect/>
          </a:stretch>
        </p:blipFill>
        <p:spPr>
          <a:xfrm>
            <a:off x="243599" y="6452308"/>
            <a:ext cx="366979" cy="219456"/>
          </a:xfrm>
          <a:prstGeom prst="rect">
            <a:avLst/>
          </a:prstGeom>
        </p:spPr>
      </p:pic>
    </p:spTree>
    <p:custDataLst>
      <p:tags r:id="rId53"/>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87" r:id="rId9"/>
    <p:sldLayoutId id="2147484008" r:id="rId10"/>
    <p:sldLayoutId id="2147484009" r:id="rId11"/>
    <p:sldLayoutId id="2147484010" r:id="rId12"/>
    <p:sldLayoutId id="2147484011" r:id="rId13"/>
    <p:sldLayoutId id="2147484012" r:id="rId14"/>
    <p:sldLayoutId id="2147484089"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 id="2147484035" r:id="rId38"/>
    <p:sldLayoutId id="2147484036" r:id="rId39"/>
    <p:sldLayoutId id="2147484037" r:id="rId40"/>
    <p:sldLayoutId id="2147484038" r:id="rId41"/>
    <p:sldLayoutId id="2147484039" r:id="rId42"/>
    <p:sldLayoutId id="2147484040" r:id="rId43"/>
    <p:sldLayoutId id="2147484041" r:id="rId44"/>
    <p:sldLayoutId id="2147484042" r:id="rId45"/>
    <p:sldLayoutId id="2147484090" r:id="rId46"/>
    <p:sldLayoutId id="2147484091" r:id="rId47"/>
    <p:sldLayoutId id="2147484093" r:id="rId48"/>
    <p:sldLayoutId id="2147484094" r:id="rId49"/>
    <p:sldLayoutId id="2147484095" r:id="rId50"/>
    <p:sldLayoutId id="2147484096" r:id="rId51"/>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65.xml"/><Relationship Id="rId5" Type="http://schemas.openxmlformats.org/officeDocument/2006/relationships/image" Target="../media/image26.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3.xml"/><Relationship Id="rId7" Type="http://schemas.openxmlformats.org/officeDocument/2006/relationships/image" Target="../media/image83.svg"/><Relationship Id="rId2" Type="http://schemas.openxmlformats.org/officeDocument/2006/relationships/slideLayout" Target="../slideLayouts/slideLayout35.xml"/><Relationship Id="rId1" Type="http://schemas.openxmlformats.org/officeDocument/2006/relationships/tags" Target="../tags/tag66.xml"/><Relationship Id="rId6" Type="http://schemas.openxmlformats.org/officeDocument/2006/relationships/image" Target="../media/image22.png"/><Relationship Id="rId5" Type="http://schemas.openxmlformats.org/officeDocument/2006/relationships/image" Target="../media/image52.svg"/><Relationship Id="rId4" Type="http://schemas.openxmlformats.org/officeDocument/2006/relationships/image" Target="../media/image21.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4.xml"/><Relationship Id="rId7" Type="http://schemas.openxmlformats.org/officeDocument/2006/relationships/image" Target="../media/image27.png"/><Relationship Id="rId2" Type="http://schemas.openxmlformats.org/officeDocument/2006/relationships/slideLayout" Target="../slideLayouts/slideLayout35.xml"/><Relationship Id="rId1" Type="http://schemas.openxmlformats.org/officeDocument/2006/relationships/tags" Target="../tags/tag6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5.xml"/><Relationship Id="rId7" Type="http://schemas.openxmlformats.org/officeDocument/2006/relationships/image" Target="../media/image66.svg"/><Relationship Id="rId2" Type="http://schemas.openxmlformats.org/officeDocument/2006/relationships/slideLayout" Target="../slideLayouts/slideLayout12.xml"/><Relationship Id="rId1" Type="http://schemas.openxmlformats.org/officeDocument/2006/relationships/tags" Target="../tags/tag68.xml"/><Relationship Id="rId6" Type="http://schemas.openxmlformats.org/officeDocument/2006/relationships/image" Target="../media/image31.png"/><Relationship Id="rId5" Type="http://schemas.openxmlformats.org/officeDocument/2006/relationships/image" Target="../media/image92.svg"/><Relationship Id="rId10" Type="http://schemas.openxmlformats.org/officeDocument/2006/relationships/image" Target="../media/image32.png"/><Relationship Id="rId4" Type="http://schemas.openxmlformats.org/officeDocument/2006/relationships/image" Target="../media/image30.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69.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71.xml"/><Relationship Id="rId6" Type="http://schemas.openxmlformats.org/officeDocument/2006/relationships/image" Target="../media/image35.png"/><Relationship Id="rId5" Type="http://schemas.openxmlformats.org/officeDocument/2006/relationships/image" Target="../media/image26.sv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72.xml"/><Relationship Id="rId5" Type="http://schemas.openxmlformats.org/officeDocument/2006/relationships/image" Target="../media/image36.png"/><Relationship Id="rId4" Type="http://schemas.openxmlformats.org/officeDocument/2006/relationships/hyperlink" Target="https://aws-tc-largeobjects.s3-us-west-2.amazonaws.com/ILT-TF-100-ACFNDS-20-EN/Module_7_S3_Glacier+v3.0.mp4"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73.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hyperlink" Target="https://dzone.com/articles/confused-by-aws-storage-options-s3-ebs-amp-efs-explained" TargetMode="External"/><Relationship Id="rId2" Type="http://schemas.openxmlformats.org/officeDocument/2006/relationships/slideLayout" Target="../slideLayouts/slideLayout12.xml"/><Relationship Id="rId1" Type="http://schemas.openxmlformats.org/officeDocument/2006/relationships/tags" Target="../tags/tag76.xml"/><Relationship Id="rId6" Type="http://schemas.openxmlformats.org/officeDocument/2006/relationships/hyperlink" Target="https://aws.amazon.com/blogs/compute/recovering-files-from-an-amazon-ebs-volume-backup/" TargetMode="External"/><Relationship Id="rId5" Type="http://schemas.openxmlformats.org/officeDocument/2006/relationships/hyperlink" Target="https://docs.aws.amazon.com/whitepapers/latest/aws-overview/storage-services.html" TargetMode="External"/><Relationship Id="rId4" Type="http://schemas.openxmlformats.org/officeDocument/2006/relationships/hyperlink" Target="https://aws.amazon.com/products/storage/"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7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7.xml"/><Relationship Id="rId5" Type="http://schemas.openxmlformats.org/officeDocument/2006/relationships/image" Target="../media/image24.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79.svg"/><Relationship Id="rId2" Type="http://schemas.openxmlformats.org/officeDocument/2006/relationships/slideLayout" Target="../slideLayouts/slideLayout12.xml"/><Relationship Id="rId1" Type="http://schemas.openxmlformats.org/officeDocument/2006/relationships/tags" Target="../tags/tag59.xml"/><Relationship Id="rId6" Type="http://schemas.openxmlformats.org/officeDocument/2006/relationships/image" Target="../media/image16.png"/><Relationship Id="rId5" Type="http://schemas.openxmlformats.org/officeDocument/2006/relationships/image" Target="../media/image77.svg"/><Relationship Id="rId4" Type="http://schemas.openxmlformats.org/officeDocument/2006/relationships/image" Target="../media/image15.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6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62.xml"/><Relationship Id="rId5" Type="http://schemas.openxmlformats.org/officeDocument/2006/relationships/image" Target="../media/image18.png"/><Relationship Id="rId4" Type="http://schemas.openxmlformats.org/officeDocument/2006/relationships/hyperlink" Target="https://aws-tc-largeobjects.s3-us-west-2.amazonaws.com/ILT-TF-100-ACFNDS-20-EN/Module_7_EFS+v2.0.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60" y="2295143"/>
            <a:ext cx="11567160" cy="2065841"/>
          </a:xfrm>
        </p:spPr>
        <p:txBody>
          <a:bodyPr>
            <a:noAutofit/>
          </a:bodyPr>
          <a:lstStyle/>
          <a:p>
            <a:pPr algn="ctr"/>
            <a:r>
              <a:rPr lang="en-US" sz="4000" dirty="0"/>
              <a:t>Intro to Cloud Computing</a:t>
            </a:r>
            <a:br>
              <a:rPr lang="en-US" sz="4000" dirty="0"/>
            </a:br>
            <a:r>
              <a:rPr lang="en-US" sz="4000" dirty="0"/>
              <a:t>CS4037 (BCS-6A)</a:t>
            </a:r>
            <a:br>
              <a:rPr lang="en-US" sz="4000" dirty="0"/>
            </a:br>
            <a:r>
              <a:rPr lang="en-US" sz="4000" dirty="0"/>
              <a:t>Lecture </a:t>
            </a:r>
            <a:r>
              <a:rPr lang="en-US" sz="4000" dirty="0" smtClean="0"/>
              <a:t>14</a:t>
            </a:r>
            <a:endParaRPr lang="en-US" sz="4000" dirty="0">
              <a:latin typeface="+mn-lt"/>
            </a:endParaRPr>
          </a:p>
        </p:txBody>
      </p:sp>
      <p:sp>
        <p:nvSpPr>
          <p:cNvPr id="2" name="Text Placeholder 1">
            <a:extLst>
              <a:ext uri="{FF2B5EF4-FFF2-40B4-BE49-F238E27FC236}">
                <a16:creationId xmlns="" xmlns:a16="http://schemas.microsoft.com/office/drawing/2014/main" id="{80FE7376-22E1-144B-A159-CC0714A9EC78}"/>
              </a:ext>
            </a:extLst>
          </p:cNvPr>
          <p:cNvSpPr>
            <a:spLocks noGrp="1"/>
          </p:cNvSpPr>
          <p:nvPr>
            <p:ph type="subTitle" idx="1"/>
          </p:nvPr>
        </p:nvSpPr>
        <p:spPr>
          <a:xfrm>
            <a:off x="365760" y="4473768"/>
            <a:ext cx="11567160" cy="1722080"/>
          </a:xfrm>
        </p:spPr>
        <p:txBody>
          <a:bodyPr/>
          <a:lstStyle/>
          <a:p>
            <a:pPr algn="ctr"/>
            <a:r>
              <a:rPr lang="en-US" dirty="0" smtClean="0"/>
              <a:t>Danyal </a:t>
            </a:r>
            <a:r>
              <a:rPr lang="en-US" dirty="0" err="1"/>
              <a:t>Farhat</a:t>
            </a:r>
            <a:endParaRPr lang="en-US" dirty="0"/>
          </a:p>
          <a:p>
            <a:pPr algn="ctr"/>
            <a:r>
              <a:rPr lang="en-US" dirty="0" smtClean="0"/>
              <a:t>FAST School </a:t>
            </a:r>
            <a:r>
              <a:rPr lang="en-US" dirty="0"/>
              <a:t>of </a:t>
            </a:r>
            <a:r>
              <a:rPr lang="en-US" dirty="0" smtClean="0"/>
              <a:t>Computing</a:t>
            </a:r>
          </a:p>
          <a:p>
            <a:pPr algn="ctr"/>
            <a:r>
              <a:rPr lang="en-US" dirty="0" smtClean="0"/>
              <a:t>NUCES Lahore</a:t>
            </a:r>
          </a:p>
          <a:p>
            <a:pPr algn="ctr"/>
            <a:endParaRPr lang="en-US" dirty="0"/>
          </a:p>
        </p:txBody>
      </p:sp>
    </p:spTree>
    <p:custDataLst>
      <p:tags r:id="rId1"/>
    </p:custDataLst>
    <p:extLst>
      <p:ext uri="{BB962C8B-B14F-4D97-AF65-F5344CB8AC3E}">
        <p14:creationId xmlns:p14="http://schemas.microsoft.com/office/powerpoint/2010/main" val="3874860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10</a:t>
            </a:fld>
            <a:endParaRPr lang="en-US"/>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t>Section 3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pPr algn="just"/>
            <a:r>
              <a:rPr lang="en-US" sz="2400" dirty="0"/>
              <a:t>Amazon EFS provides </a:t>
            </a:r>
            <a:r>
              <a:rPr lang="en-US" sz="2400" dirty="0">
                <a:solidFill>
                  <a:srgbClr val="333399"/>
                </a:solidFill>
              </a:rPr>
              <a:t>file storage </a:t>
            </a:r>
            <a:r>
              <a:rPr lang="en-US" sz="2400" dirty="0"/>
              <a:t>over a network.</a:t>
            </a:r>
          </a:p>
          <a:p>
            <a:pPr algn="just"/>
            <a:endParaRPr lang="en-US" sz="2400" dirty="0" smtClean="0"/>
          </a:p>
          <a:p>
            <a:pPr algn="just"/>
            <a:r>
              <a:rPr lang="en-US" sz="2400" dirty="0" smtClean="0"/>
              <a:t>Perfect </a:t>
            </a:r>
            <a:r>
              <a:rPr lang="en-US" sz="2400" dirty="0"/>
              <a:t>for </a:t>
            </a:r>
            <a:r>
              <a:rPr lang="en-US" sz="2400" dirty="0">
                <a:solidFill>
                  <a:srgbClr val="333399"/>
                </a:solidFill>
              </a:rPr>
              <a:t>big data and analytics</a:t>
            </a:r>
            <a:r>
              <a:rPr lang="en-US" sz="2400" dirty="0"/>
              <a:t>, media processing workflows, content management, web serving, and home directories.</a:t>
            </a:r>
          </a:p>
          <a:p>
            <a:pPr algn="just"/>
            <a:endParaRPr lang="en-US" sz="2400" dirty="0" smtClean="0"/>
          </a:p>
          <a:p>
            <a:pPr algn="just"/>
            <a:r>
              <a:rPr lang="en-US" sz="2400" dirty="0" smtClean="0"/>
              <a:t>Fully </a:t>
            </a:r>
            <a:r>
              <a:rPr lang="en-US" sz="2400" dirty="0">
                <a:solidFill>
                  <a:srgbClr val="333399"/>
                </a:solidFill>
              </a:rPr>
              <a:t>managed</a:t>
            </a:r>
            <a:r>
              <a:rPr lang="en-US" sz="2400" dirty="0"/>
              <a:t> service that eliminates storage administration tasks.</a:t>
            </a:r>
          </a:p>
          <a:p>
            <a:pPr algn="just"/>
            <a:endParaRPr lang="en-US" sz="2400" dirty="0" smtClean="0"/>
          </a:p>
          <a:p>
            <a:pPr algn="just"/>
            <a:r>
              <a:rPr lang="en-US" sz="2400" dirty="0" smtClean="0"/>
              <a:t>Accessible </a:t>
            </a:r>
            <a:r>
              <a:rPr lang="en-US" sz="2400" dirty="0"/>
              <a:t>from the </a:t>
            </a:r>
            <a:r>
              <a:rPr lang="en-US" sz="2400" dirty="0">
                <a:solidFill>
                  <a:srgbClr val="333399"/>
                </a:solidFill>
              </a:rPr>
              <a:t>console</a:t>
            </a:r>
            <a:r>
              <a:rPr lang="en-US" sz="2400" dirty="0"/>
              <a:t>, an API, or the CLI.</a:t>
            </a:r>
          </a:p>
          <a:p>
            <a:pPr algn="just"/>
            <a:endParaRPr lang="en-US" sz="2400" dirty="0" smtClean="0"/>
          </a:p>
          <a:p>
            <a:pPr algn="just"/>
            <a:r>
              <a:rPr lang="en-US" sz="2400" dirty="0" smtClean="0"/>
              <a:t>Scales </a:t>
            </a:r>
            <a:r>
              <a:rPr lang="en-US" sz="2400" dirty="0"/>
              <a:t>up or down as </a:t>
            </a:r>
            <a:r>
              <a:rPr lang="en-US" sz="2400" dirty="0">
                <a:solidFill>
                  <a:srgbClr val="333399"/>
                </a:solidFill>
              </a:rPr>
              <a:t>files are added or removed </a:t>
            </a:r>
            <a:r>
              <a:rPr lang="en-US" sz="2400" dirty="0"/>
              <a:t>and you pay for what you use.</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3067990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Section 4: Amazon S3 Glacier </a:t>
            </a:r>
          </a:p>
        </p:txBody>
      </p:sp>
      <p:sp>
        <p:nvSpPr>
          <p:cNvPr id="3" name="Text Placeholder 2">
            <a:extLst>
              <a:ext uri="{FF2B5EF4-FFF2-40B4-BE49-F238E27FC236}">
                <a16:creationId xmlns="" xmlns:a16="http://schemas.microsoft.com/office/drawing/2014/main" id="{CD64B8E0-60AD-514D-93D6-076C58CF731E}"/>
              </a:ext>
            </a:extLst>
          </p:cNvPr>
          <p:cNvSpPr>
            <a:spLocks noGrp="1"/>
          </p:cNvSpPr>
          <p:nvPr>
            <p:ph type="subTitle" idx="1"/>
          </p:nvPr>
        </p:nvSpPr>
        <p:spPr/>
        <p:txBody>
          <a:bodyPr>
            <a:normAutofit/>
          </a:bodyPr>
          <a:lstStyle/>
          <a:p>
            <a:r>
              <a:rPr lang="en-US"/>
              <a:t>Module 7: Storage</a:t>
            </a:r>
          </a:p>
        </p:txBody>
      </p:sp>
    </p:spTree>
    <p:custDataLst>
      <p:tags r:id="rId1"/>
    </p:custDataLst>
    <p:extLst>
      <p:ext uri="{BB962C8B-B14F-4D97-AF65-F5344CB8AC3E}">
        <p14:creationId xmlns:p14="http://schemas.microsoft.com/office/powerpoint/2010/main" val="2141029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12</a:t>
            </a:fld>
            <a:endParaRPr lang="en-US"/>
          </a:p>
        </p:txBody>
      </p:sp>
      <p:sp>
        <p:nvSpPr>
          <p:cNvPr id="2" name="Title 1"/>
          <p:cNvSpPr>
            <a:spLocks noGrp="1"/>
          </p:cNvSpPr>
          <p:nvPr>
            <p:ph type="title"/>
          </p:nvPr>
        </p:nvSpPr>
        <p:spPr/>
        <p:txBody>
          <a:bodyPr/>
          <a:lstStyle/>
          <a:p>
            <a:r>
              <a:rPr lang="en-US"/>
              <a:t>Amazon S3 Glacier review</a:t>
            </a:r>
          </a:p>
        </p:txBody>
      </p:sp>
      <p:sp>
        <p:nvSpPr>
          <p:cNvPr id="3" name="Content Placeholder 2"/>
          <p:cNvSpPr>
            <a:spLocks noGrp="1"/>
          </p:cNvSpPr>
          <p:nvPr>
            <p:ph sz="quarter" idx="21"/>
          </p:nvPr>
        </p:nvSpPr>
        <p:spPr/>
        <p:txBody>
          <a:bodyPr>
            <a:normAutofit lnSpcReduction="10000"/>
          </a:bodyPr>
          <a:lstStyle/>
          <a:p>
            <a:pPr algn="just">
              <a:spcBef>
                <a:spcPts val="1200"/>
              </a:spcBef>
              <a:spcAft>
                <a:spcPts val="800"/>
              </a:spcAft>
            </a:pPr>
            <a:r>
              <a:rPr lang="en-US" sz="2400" dirty="0"/>
              <a:t>Amazon S3 Glacier is a </a:t>
            </a:r>
            <a:r>
              <a:rPr lang="en-US" sz="2400" dirty="0">
                <a:solidFill>
                  <a:srgbClr val="504BAB"/>
                </a:solidFill>
                <a:latin typeface="Amazon Ember" panose="020B0603020204020204" pitchFamily="34" charset="0"/>
                <a:ea typeface="Amazon Ember" panose="020B0603020204020204" pitchFamily="34" charset="0"/>
                <a:cs typeface="Amazon Ember" panose="020B0603020204020204" pitchFamily="34" charset="0"/>
              </a:rPr>
              <a:t>data</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 </a:t>
            </a:r>
            <a:r>
              <a:rPr lang="en-US" sz="2400" dirty="0">
                <a:solidFill>
                  <a:srgbClr val="504BAB"/>
                </a:solidFill>
                <a:latin typeface="Amazon Ember" panose="020B0603020204020204" pitchFamily="34" charset="0"/>
                <a:ea typeface="Amazon Ember" panose="020B0603020204020204" pitchFamily="34" charset="0"/>
                <a:cs typeface="Amazon Ember" panose="020B0603020204020204" pitchFamily="34" charset="0"/>
              </a:rPr>
              <a:t>archiving</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 </a:t>
            </a:r>
            <a:r>
              <a:rPr lang="en-US" sz="2400" dirty="0">
                <a:solidFill>
                  <a:srgbClr val="504BAB"/>
                </a:solidFill>
                <a:latin typeface="Amazon Ember" panose="020B0603020204020204" pitchFamily="34" charset="0"/>
                <a:ea typeface="Amazon Ember" panose="020B0603020204020204" pitchFamily="34" charset="0"/>
                <a:cs typeface="Amazon Ember" panose="020B0603020204020204" pitchFamily="34" charset="0"/>
              </a:rPr>
              <a:t>service</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 </a:t>
            </a:r>
            <a:r>
              <a:rPr lang="en-US" sz="2400" dirty="0"/>
              <a:t>that is designed for </a:t>
            </a: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r>
              <a:rPr lang="en-US" sz="2400" dirty="0">
                <a:solidFill>
                  <a:schemeClr val="tx1"/>
                </a:solidFill>
              </a:rPr>
              <a:t>, </a:t>
            </a: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durability</a:t>
            </a:r>
            <a:r>
              <a:rPr lang="en-US" sz="2400" dirty="0">
                <a:solidFill>
                  <a:schemeClr val="tx1"/>
                </a:solidFill>
              </a:rPr>
              <a:t>, and an </a:t>
            </a: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extremely</a:t>
            </a:r>
            <a:r>
              <a:rPr lang="en-US" sz="2400" dirty="0">
                <a:solidFill>
                  <a:schemeClr val="tx1"/>
                </a:solidFill>
                <a:latin typeface="Amazon Ember" panose="02000000000000000000" pitchFamily="2" charset="0"/>
                <a:ea typeface="Amazon Ember" panose="02000000000000000000" pitchFamily="2" charset="0"/>
              </a:rPr>
              <a:t> </a:t>
            </a: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low</a:t>
            </a:r>
            <a:r>
              <a:rPr lang="en-US" sz="2400" dirty="0">
                <a:solidFill>
                  <a:schemeClr val="tx1"/>
                </a:solidFill>
                <a:latin typeface="Amazon Ember" panose="02000000000000000000" pitchFamily="2" charset="0"/>
                <a:ea typeface="Amazon Ember" panose="02000000000000000000" pitchFamily="2" charset="0"/>
              </a:rPr>
              <a:t> </a:t>
            </a: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a:t>
            </a:r>
            <a:r>
              <a:rPr lang="en-US" sz="2400" dirty="0">
                <a:solidFill>
                  <a:schemeClr val="tx1"/>
                </a:solidFill>
              </a:rPr>
              <a:t>.</a:t>
            </a:r>
          </a:p>
          <a:p>
            <a:pPr marL="457200" lvl="1" indent="-457200" algn="just">
              <a:spcBef>
                <a:spcPts val="1200"/>
              </a:spcBef>
              <a:spcAft>
                <a:spcPts val="800"/>
              </a:spcAft>
            </a:pPr>
            <a:endParaRPr lang="en-US" dirty="0" smtClean="0"/>
          </a:p>
          <a:p>
            <a:pPr marL="457200" lvl="1" indent="-457200" algn="just">
              <a:spcBef>
                <a:spcPts val="1200"/>
              </a:spcBef>
              <a:spcAft>
                <a:spcPts val="800"/>
              </a:spcAft>
            </a:pPr>
            <a:r>
              <a:rPr lang="en-US" dirty="0" smtClean="0"/>
              <a:t>Amazon </a:t>
            </a:r>
            <a:r>
              <a:rPr lang="en-US" dirty="0"/>
              <a:t>S3 Glacier is designed to </a:t>
            </a:r>
            <a:r>
              <a:rPr lang="en-US" dirty="0">
                <a:solidFill>
                  <a:srgbClr val="333399"/>
                </a:solidFill>
              </a:rPr>
              <a:t>provide</a:t>
            </a:r>
            <a:r>
              <a:rPr lang="en-US" dirty="0"/>
              <a:t> 11 9s of durability for objects.</a:t>
            </a:r>
          </a:p>
          <a:p>
            <a:pPr marL="457200" lvl="1" indent="-457200" algn="just">
              <a:spcBef>
                <a:spcPts val="1200"/>
              </a:spcBef>
              <a:spcAft>
                <a:spcPts val="800"/>
              </a:spcAft>
            </a:pPr>
            <a:endParaRPr lang="en-US" dirty="0" smtClean="0"/>
          </a:p>
          <a:p>
            <a:pPr marL="457200" lvl="1" indent="-457200" algn="just">
              <a:spcBef>
                <a:spcPts val="1200"/>
              </a:spcBef>
              <a:spcAft>
                <a:spcPts val="800"/>
              </a:spcAft>
            </a:pPr>
            <a:r>
              <a:rPr lang="en-US" dirty="0" smtClean="0"/>
              <a:t>It </a:t>
            </a:r>
            <a:r>
              <a:rPr lang="en-US" dirty="0">
                <a:solidFill>
                  <a:srgbClr val="333399"/>
                </a:solidFill>
              </a:rPr>
              <a:t>supports</a:t>
            </a:r>
            <a:r>
              <a:rPr lang="en-US" dirty="0"/>
              <a:t> the encryption of data in transit and at rest through Secure Sockets Layer (SSL) or Transport Layer Security (TLS).</a:t>
            </a:r>
          </a:p>
          <a:p>
            <a:pPr marL="457200" lvl="1" indent="-457200" algn="just">
              <a:spcBef>
                <a:spcPts val="1200"/>
              </a:spcBef>
              <a:spcAft>
                <a:spcPts val="800"/>
              </a:spcAft>
            </a:pPr>
            <a:endParaRPr lang="en-US" dirty="0" smtClean="0"/>
          </a:p>
          <a:p>
            <a:pPr marL="457200" lvl="1" indent="-457200" algn="just">
              <a:spcBef>
                <a:spcPts val="1200"/>
              </a:spcBef>
              <a:spcAft>
                <a:spcPts val="800"/>
              </a:spcAft>
            </a:pPr>
            <a:r>
              <a:rPr lang="en-US" dirty="0" smtClean="0"/>
              <a:t>The </a:t>
            </a:r>
            <a:r>
              <a:rPr lang="en-US" dirty="0" smtClean="0">
                <a:solidFill>
                  <a:srgbClr val="333399"/>
                </a:solidFill>
              </a:rPr>
              <a:t>Vault Lock </a:t>
            </a:r>
            <a:r>
              <a:rPr lang="en-US" dirty="0" smtClean="0"/>
              <a:t>feature enforces compliance through a policy.</a:t>
            </a:r>
          </a:p>
          <a:p>
            <a:pPr lvl="2" indent="-457200" algn="just">
              <a:spcBef>
                <a:spcPts val="1200"/>
              </a:spcBef>
              <a:spcAft>
                <a:spcPts val="800"/>
              </a:spcAft>
            </a:pPr>
            <a:r>
              <a:rPr lang="en-US" b="1" dirty="0" smtClean="0"/>
              <a:t>Vault</a:t>
            </a:r>
            <a:r>
              <a:rPr lang="en-US" dirty="0" smtClean="0"/>
              <a:t> – </a:t>
            </a:r>
            <a:r>
              <a:rPr lang="en-US" dirty="0"/>
              <a:t>A container for storing archives</a:t>
            </a:r>
            <a:r>
              <a:rPr lang="en-US" dirty="0" smtClean="0"/>
              <a:t>.</a:t>
            </a:r>
          </a:p>
        </p:txBody>
      </p:sp>
      <p:pic>
        <p:nvPicPr>
          <p:cNvPr id="6" name="Graphic 4">
            <a:extLst>
              <a:ext uri="{FF2B5EF4-FFF2-40B4-BE49-F238E27FC236}">
                <a16:creationId xmlns="" xmlns:a16="http://schemas.microsoft.com/office/drawing/2014/main" id="{750985AA-AD6D-4C9D-91C1-78A1E9514CD0}"/>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174119" y="4440754"/>
            <a:ext cx="1109232" cy="1109232"/>
          </a:xfrm>
          <a:prstGeom prst="rect">
            <a:avLst/>
          </a:prstGeom>
        </p:spPr>
      </p:pic>
      <p:sp>
        <p:nvSpPr>
          <p:cNvPr id="7" name="TextBox 6"/>
          <p:cNvSpPr txBox="1"/>
          <p:nvPr/>
        </p:nvSpPr>
        <p:spPr>
          <a:xfrm>
            <a:off x="9205372" y="5730359"/>
            <a:ext cx="3046726" cy="307413"/>
          </a:xfrm>
          <a:prstGeom prst="rect">
            <a:avLst/>
          </a:prstGeom>
          <a:noFill/>
        </p:spPr>
        <p:txBody>
          <a:bodyPr wrap="square" lIns="0" tIns="0" rIns="0" bIns="0" rtlCol="0" anchor="ctr">
            <a:spAutoFit/>
          </a:bodyPr>
          <a:lstStyle/>
          <a:p>
            <a:pPr algn="ctr"/>
            <a:r>
              <a:rPr lang="en-US" sz="2000" b="1" dirty="0">
                <a:ea typeface="Amazon Ember" panose="020B0603020204020204" pitchFamily="34" charset="0"/>
                <a:cs typeface="Amazon Ember" panose="020B0603020204020204" pitchFamily="34" charset="0"/>
              </a:rPr>
              <a:t>Amazon S3 Glacier</a:t>
            </a:r>
          </a:p>
        </p:txBody>
      </p:sp>
    </p:spTree>
    <p:custDataLst>
      <p:tags r:id="rId1"/>
    </p:custDataLst>
    <p:extLst>
      <p:ext uri="{BB962C8B-B14F-4D97-AF65-F5344CB8AC3E}">
        <p14:creationId xmlns:p14="http://schemas.microsoft.com/office/powerpoint/2010/main" val="3695717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407C951-75D8-B840-9EE0-E24680A8AA5D}"/>
              </a:ext>
            </a:extLst>
          </p:cNvPr>
          <p:cNvSpPr>
            <a:spLocks noGrp="1"/>
          </p:cNvSpPr>
          <p:nvPr>
            <p:ph type="sldNum" sz="quarter" idx="20"/>
          </p:nvPr>
        </p:nvSpPr>
        <p:spPr/>
        <p:txBody>
          <a:bodyPr/>
          <a:lstStyle/>
          <a:p>
            <a:fld id="{930176A1-BCF0-4712-97A6-6B495F55390B}" type="slidenum">
              <a:rPr lang="en-US" smtClean="0"/>
              <a:t>13</a:t>
            </a:fld>
            <a:endParaRPr lang="en-US"/>
          </a:p>
        </p:txBody>
      </p:sp>
      <p:sp>
        <p:nvSpPr>
          <p:cNvPr id="2" name="Title 1"/>
          <p:cNvSpPr>
            <a:spLocks noGrp="1"/>
          </p:cNvSpPr>
          <p:nvPr>
            <p:ph type="title"/>
          </p:nvPr>
        </p:nvSpPr>
        <p:spPr/>
        <p:txBody>
          <a:bodyPr/>
          <a:lstStyle/>
          <a:p>
            <a:r>
              <a:rPr lang="en-US"/>
              <a:t>Amazon S3 Glacier</a:t>
            </a:r>
          </a:p>
        </p:txBody>
      </p:sp>
      <p:sp>
        <p:nvSpPr>
          <p:cNvPr id="28" name="Rounded Rectangle 27">
            <a:extLst>
              <a:ext uri="{C183D7F6-B498-43B3-948B-1728B52AA6E4}">
                <adec:decorative xmlns="" xmlns:adec="http://schemas.microsoft.com/office/drawing/2017/decorative" val="1"/>
              </a:ext>
            </a:extLst>
          </p:cNvPr>
          <p:cNvSpPr/>
          <p:nvPr/>
        </p:nvSpPr>
        <p:spPr bwMode="auto">
          <a:xfrm>
            <a:off x="451741" y="1610343"/>
            <a:ext cx="5389258" cy="4340138"/>
          </a:xfrm>
          <a:prstGeom prst="roundRect">
            <a:avLst>
              <a:gd name="adj" fmla="val 8402"/>
            </a:avLst>
          </a:prstGeom>
          <a:solidFill>
            <a:schemeClr val="bg1"/>
          </a:solidFill>
          <a:ln w="381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2"/>
          <p:cNvSpPr>
            <a:spLocks noGrp="1"/>
          </p:cNvSpPr>
          <p:nvPr>
            <p:ph idx="4294967295"/>
          </p:nvPr>
        </p:nvSpPr>
        <p:spPr>
          <a:xfrm>
            <a:off x="576681" y="1880327"/>
            <a:ext cx="5103813" cy="3783013"/>
          </a:xfrm>
        </p:spPr>
        <p:txBody>
          <a:bodyPr>
            <a:noAutofit/>
          </a:bodyPr>
          <a:lstStyle/>
          <a:p>
            <a:pPr algn="just">
              <a:lnSpc>
                <a:spcPct val="100000"/>
              </a:lnSpc>
              <a:spcBef>
                <a:spcPts val="600"/>
              </a:spcBef>
            </a:pPr>
            <a:r>
              <a:rPr lang="en-US" sz="2400" dirty="0"/>
              <a:t>Storage service for low-cost data archiving and long-term backup </a:t>
            </a:r>
          </a:p>
          <a:p>
            <a:pPr algn="just">
              <a:lnSpc>
                <a:spcPct val="100000"/>
              </a:lnSpc>
              <a:spcBef>
                <a:spcPts val="600"/>
              </a:spcBef>
            </a:pPr>
            <a:r>
              <a:rPr lang="en-US" sz="2400" dirty="0"/>
              <a:t>You can </a:t>
            </a:r>
            <a:r>
              <a:rPr lang="en-US" sz="2400" dirty="0">
                <a:solidFill>
                  <a:srgbClr val="333399"/>
                </a:solidFill>
              </a:rPr>
              <a:t>configure</a:t>
            </a:r>
            <a:r>
              <a:rPr lang="en-US" sz="2400" dirty="0"/>
              <a:t> lifecycle archiving of Amazon S3 content to Amazon S3 Glacier</a:t>
            </a:r>
          </a:p>
          <a:p>
            <a:pPr algn="just">
              <a:lnSpc>
                <a:spcPct val="100000"/>
              </a:lnSpc>
              <a:spcBef>
                <a:spcPts val="600"/>
              </a:spcBef>
            </a:pPr>
            <a:r>
              <a:rPr lang="en-US" sz="2400" dirty="0"/>
              <a:t>Retrieval options – </a:t>
            </a:r>
          </a:p>
          <a:p>
            <a:pPr lvl="1" algn="just">
              <a:lnSpc>
                <a:spcPct val="100000"/>
              </a:lnSpc>
              <a:spcBef>
                <a:spcPts val="600"/>
              </a:spcBef>
            </a:pPr>
            <a:r>
              <a:rPr lang="en-US" sz="2000" dirty="0"/>
              <a:t>Standard: 3–5 hours</a:t>
            </a:r>
          </a:p>
          <a:p>
            <a:pPr lvl="1" algn="just">
              <a:lnSpc>
                <a:spcPct val="100000"/>
              </a:lnSpc>
              <a:spcBef>
                <a:spcPts val="600"/>
              </a:spcBef>
            </a:pPr>
            <a:r>
              <a:rPr lang="en-US" sz="2000" dirty="0"/>
              <a:t>Bulk: 5–12 hours</a:t>
            </a:r>
          </a:p>
          <a:p>
            <a:pPr lvl="1" algn="just">
              <a:lnSpc>
                <a:spcPct val="100000"/>
              </a:lnSpc>
              <a:spcBef>
                <a:spcPts val="600"/>
              </a:spcBef>
            </a:pPr>
            <a:r>
              <a:rPr lang="en-US" sz="2000" dirty="0"/>
              <a:t>Expedited: 1–5 minutes</a:t>
            </a:r>
          </a:p>
        </p:txBody>
      </p:sp>
      <p:grpSp>
        <p:nvGrpSpPr>
          <p:cNvPr id="11" name="Group 10" descr="Move objects from S3 bucket to Amazon S3 Glacier Archive after 30 days. Delete objects from Amazon S3 Glacier Archive after five years.">
            <a:extLst>
              <a:ext uri="{FF2B5EF4-FFF2-40B4-BE49-F238E27FC236}">
                <a16:creationId xmlns="" xmlns:a16="http://schemas.microsoft.com/office/drawing/2014/main" id="{57E69DA4-D992-4250-931F-5079F3316230}"/>
              </a:ext>
            </a:extLst>
          </p:cNvPr>
          <p:cNvGrpSpPr/>
          <p:nvPr/>
        </p:nvGrpSpPr>
        <p:grpSpPr>
          <a:xfrm>
            <a:off x="6311250" y="1610343"/>
            <a:ext cx="5389258" cy="4340138"/>
            <a:chOff x="6311250" y="1610343"/>
            <a:chExt cx="5389258" cy="4340138"/>
          </a:xfrm>
        </p:grpSpPr>
        <p:sp>
          <p:nvSpPr>
            <p:cNvPr id="30" name="Rounded Rectangle 29" descr="illustrates Amazon S3 bucket sending data to archive in Amazon S3 Glacier."/>
            <p:cNvSpPr/>
            <p:nvPr/>
          </p:nvSpPr>
          <p:spPr bwMode="auto">
            <a:xfrm>
              <a:off x="6311250" y="1610343"/>
              <a:ext cx="5389258" cy="4340138"/>
            </a:xfrm>
            <a:prstGeom prst="roundRect">
              <a:avLst>
                <a:gd name="adj" fmla="val 8402"/>
              </a:avLst>
            </a:prstGeom>
            <a:solidFill>
              <a:schemeClr val="bg1"/>
            </a:solidFill>
            <a:ln w="381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C183D7F6-B498-43B3-948B-1728B52AA6E4}">
                  <adec:decorative xmlns="" xmlns:adec="http://schemas.microsoft.com/office/drawing/2017/decorative" val="1"/>
                </a:ext>
              </a:extLst>
            </p:cNvPr>
            <p:cNvSpPr/>
            <p:nvPr/>
          </p:nvSpPr>
          <p:spPr>
            <a:xfrm>
              <a:off x="6578450" y="3904669"/>
              <a:ext cx="1488920" cy="35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 xmlns:a16="http://schemas.microsoft.com/office/drawing/2014/main" id="{AD8813A2-1DAD-45E3-B3B9-7953F83328A9}"/>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893396" y="3210259"/>
              <a:ext cx="640080" cy="640080"/>
            </a:xfrm>
            <a:prstGeom prst="rect">
              <a:avLst/>
            </a:prstGeom>
          </p:spPr>
        </p:pic>
        <p:sp>
          <p:nvSpPr>
            <p:cNvPr id="38" name="TextBox 37">
              <a:extLst>
                <a:ext uri="{C183D7F6-B498-43B3-948B-1728B52AA6E4}">
                  <adec:decorative xmlns="" xmlns:adec="http://schemas.microsoft.com/office/drawing/2017/decorative" val="1"/>
                </a:ext>
              </a:extLst>
            </p:cNvPr>
            <p:cNvSpPr txBox="1"/>
            <p:nvPr/>
          </p:nvSpPr>
          <p:spPr>
            <a:xfrm>
              <a:off x="6662755" y="3876478"/>
              <a:ext cx="1101363" cy="584775"/>
            </a:xfrm>
            <a:prstGeom prst="rect">
              <a:avLst/>
            </a:prstGeom>
            <a:noFill/>
          </p:spPr>
          <p:txBody>
            <a:bodyPr wrap="square" rtlCol="0">
              <a:spAutoFit/>
            </a:bodyPr>
            <a:lstStyle/>
            <a:p>
              <a:pPr algn="ctr"/>
              <a:r>
                <a:rPr lang="en-US" sz="1600">
                  <a:solidFill>
                    <a:srgbClr val="504BAB"/>
                  </a:solidFill>
                  <a:latin typeface="Amazon Ember"/>
                  <a:ea typeface="Amazon Ember Medium" panose="020B0603020204030204" pitchFamily="34" charset="0"/>
                  <a:cs typeface="Arial" panose="020B0604020202020204" pitchFamily="34" charset="0"/>
                </a:rPr>
                <a:t>Amazon S3 bucket</a:t>
              </a:r>
            </a:p>
          </p:txBody>
        </p:sp>
        <p:sp>
          <p:nvSpPr>
            <p:cNvPr id="12" name="TextBox 11">
              <a:extLst>
                <a:ext uri="{C183D7F6-B498-43B3-948B-1728B52AA6E4}">
                  <adec:decorative xmlns="" xmlns:adec="http://schemas.microsoft.com/office/drawing/2017/decorative" val="1"/>
                </a:ext>
              </a:extLst>
            </p:cNvPr>
            <p:cNvSpPr txBox="1"/>
            <p:nvPr/>
          </p:nvSpPr>
          <p:spPr>
            <a:xfrm>
              <a:off x="7522272" y="3014342"/>
              <a:ext cx="1370728" cy="584775"/>
            </a:xfrm>
            <a:prstGeom prst="rect">
              <a:avLst/>
            </a:prstGeom>
            <a:noFill/>
          </p:spPr>
          <p:txBody>
            <a:bodyPr wrap="square" rtlCol="0">
              <a:spAutoFit/>
            </a:bodyPr>
            <a:lstStyle/>
            <a:p>
              <a:pPr algn="ctr"/>
              <a:r>
                <a:rPr lang="en-US" sz="1600">
                  <a:latin typeface="Amazon Ember"/>
                  <a:ea typeface="Amazon Ember Light" panose="020B0403020204020204" pitchFamily="34" charset="0"/>
                  <a:cs typeface="Amazon Ember Light" panose="020B0403020204020204" pitchFamily="34" charset="0"/>
                </a:rPr>
                <a:t>Archive after 30 days</a:t>
              </a:r>
            </a:p>
          </p:txBody>
        </p:sp>
        <p:cxnSp>
          <p:nvCxnSpPr>
            <p:cNvPr id="25" name="Straight Arrow Connector 24">
              <a:extLst>
                <a:ext uri="{FF2B5EF4-FFF2-40B4-BE49-F238E27FC236}">
                  <a16:creationId xmlns="" xmlns:a16="http://schemas.microsoft.com/office/drawing/2014/main" id="{4A8C0F5C-0446-8A40-A710-BE80A9E5A424}"/>
                </a:ext>
                <a:ext uri="{C183D7F6-B498-43B3-948B-1728B52AA6E4}">
                  <adec:decorative xmlns="" xmlns:adec="http://schemas.microsoft.com/office/drawing/2017/decorative" val="1"/>
                </a:ext>
              </a:extLst>
            </p:cNvPr>
            <p:cNvCxnSpPr/>
            <p:nvPr/>
          </p:nvCxnSpPr>
          <p:spPr>
            <a:xfrm>
              <a:off x="7563331" y="3592661"/>
              <a:ext cx="1288611" cy="0"/>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 xmlns:a16="http://schemas.microsoft.com/office/drawing/2014/main" id="{9FE3E175-E1C6-4533-88EA-5F0DF0EF74B4}"/>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8881006" y="3217522"/>
              <a:ext cx="640080" cy="640080"/>
            </a:xfrm>
            <a:prstGeom prst="rect">
              <a:avLst/>
            </a:prstGeom>
          </p:spPr>
        </p:pic>
        <p:sp>
          <p:nvSpPr>
            <p:cNvPr id="37" name="TextBox 36">
              <a:extLst>
                <a:ext uri="{C183D7F6-B498-43B3-948B-1728B52AA6E4}">
                  <adec:decorative xmlns="" xmlns:adec="http://schemas.microsoft.com/office/drawing/2017/decorative" val="1"/>
                </a:ext>
              </a:extLst>
            </p:cNvPr>
            <p:cNvSpPr txBox="1"/>
            <p:nvPr/>
          </p:nvSpPr>
          <p:spPr>
            <a:xfrm>
              <a:off x="8606686" y="3861557"/>
              <a:ext cx="1188720" cy="830997"/>
            </a:xfrm>
            <a:prstGeom prst="rect">
              <a:avLst/>
            </a:prstGeom>
            <a:noFill/>
          </p:spPr>
          <p:txBody>
            <a:bodyPr wrap="square" rtlCol="0">
              <a:spAutoFit/>
            </a:bodyPr>
            <a:lstStyle/>
            <a:p>
              <a:pPr algn="ctr"/>
              <a:r>
                <a:rPr lang="en-US" sz="1600">
                  <a:solidFill>
                    <a:srgbClr val="504BAB"/>
                  </a:solidFill>
                  <a:latin typeface="Amazon Ember"/>
                  <a:ea typeface="Amazon Ember Medium" panose="020B0603020204030204" pitchFamily="34" charset="0"/>
                  <a:cs typeface="Arial" panose="020B0604020202020204" pitchFamily="34" charset="0"/>
                </a:rPr>
                <a:t>Amazon S3 Glacier Archive</a:t>
              </a:r>
            </a:p>
          </p:txBody>
        </p:sp>
        <p:sp>
          <p:nvSpPr>
            <p:cNvPr id="31" name="TextBox 30">
              <a:extLst>
                <a:ext uri="{C183D7F6-B498-43B3-948B-1728B52AA6E4}">
                  <adec:decorative xmlns="" xmlns:adec="http://schemas.microsoft.com/office/drawing/2017/decorative" val="1"/>
                </a:ext>
              </a:extLst>
            </p:cNvPr>
            <p:cNvSpPr txBox="1"/>
            <p:nvPr/>
          </p:nvSpPr>
          <p:spPr>
            <a:xfrm>
              <a:off x="9430693" y="3014342"/>
              <a:ext cx="1370728" cy="584775"/>
            </a:xfrm>
            <a:prstGeom prst="rect">
              <a:avLst/>
            </a:prstGeom>
            <a:noFill/>
          </p:spPr>
          <p:txBody>
            <a:bodyPr wrap="square" rtlCol="0">
              <a:spAutoFit/>
            </a:bodyPr>
            <a:lstStyle/>
            <a:p>
              <a:pPr algn="ctr"/>
              <a:r>
                <a:rPr lang="en-US" sz="1600">
                  <a:latin typeface="Amazon Ember"/>
                  <a:ea typeface="Amazon Ember Light" panose="020B0403020204020204" pitchFamily="34" charset="0"/>
                  <a:cs typeface="Amazon Ember Light" panose="020B0403020204020204" pitchFamily="34" charset="0"/>
                </a:rPr>
                <a:t>Delete after 5 years</a:t>
              </a:r>
            </a:p>
          </p:txBody>
        </p:sp>
        <p:cxnSp>
          <p:nvCxnSpPr>
            <p:cNvPr id="26" name="Straight Arrow Connector 25">
              <a:extLst>
                <a:ext uri="{FF2B5EF4-FFF2-40B4-BE49-F238E27FC236}">
                  <a16:creationId xmlns="" xmlns:a16="http://schemas.microsoft.com/office/drawing/2014/main" id="{4A8C0F5C-0446-8A40-A710-BE80A9E5A424}"/>
                </a:ext>
                <a:ext uri="{C183D7F6-B498-43B3-948B-1728B52AA6E4}">
                  <adec:decorative xmlns="" xmlns:adec="http://schemas.microsoft.com/office/drawing/2017/decorative" val="1"/>
                </a:ext>
              </a:extLst>
            </p:cNvPr>
            <p:cNvCxnSpPr/>
            <p:nvPr/>
          </p:nvCxnSpPr>
          <p:spPr>
            <a:xfrm>
              <a:off x="9471752" y="3592661"/>
              <a:ext cx="1288611" cy="0"/>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9" name="Picture 8">
              <a:extLst>
                <a:ext uri="{C183D7F6-B498-43B3-948B-1728B52AA6E4}">
                  <adec:decorative xmlns="" xmlns:adec="http://schemas.microsoft.com/office/drawing/2017/decorative" val="1"/>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640001" y="3196007"/>
              <a:ext cx="793308" cy="793308"/>
            </a:xfrm>
            <a:prstGeom prst="rect">
              <a:avLst/>
            </a:prstGeom>
          </p:spPr>
        </p:pic>
      </p:grpSp>
    </p:spTree>
    <p:custDataLst>
      <p:tags r:id="rId1"/>
    </p:custDataLst>
    <p:extLst>
      <p:ext uri="{BB962C8B-B14F-4D97-AF65-F5344CB8AC3E}">
        <p14:creationId xmlns:p14="http://schemas.microsoft.com/office/powerpoint/2010/main" val="1395344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 xmlns:a16="http://schemas.microsoft.com/office/drawing/2014/main" id="{268BE6DC-B032-74F8-0DB3-AB398313B596}"/>
              </a:ext>
            </a:extLst>
          </p:cNvPr>
          <p:cNvSpPr>
            <a:spLocks noGrp="1"/>
          </p:cNvSpPr>
          <p:nvPr>
            <p:ph type="sldNum" sz="quarter" idx="20"/>
          </p:nvPr>
        </p:nvSpPr>
        <p:spPr/>
        <p:txBody>
          <a:bodyPr/>
          <a:lstStyle/>
          <a:p>
            <a:fld id="{930176A1-BCF0-4712-97A6-6B495F55390B}" type="slidenum">
              <a:rPr lang="en-US" smtClean="0"/>
              <a:t>14</a:t>
            </a:fld>
            <a:endParaRPr lang="en-US"/>
          </a:p>
        </p:txBody>
      </p:sp>
      <p:sp>
        <p:nvSpPr>
          <p:cNvPr id="2" name="Title 1"/>
          <p:cNvSpPr>
            <a:spLocks noGrp="1"/>
          </p:cNvSpPr>
          <p:nvPr>
            <p:ph type="title"/>
          </p:nvPr>
        </p:nvSpPr>
        <p:spPr/>
        <p:txBody>
          <a:bodyPr/>
          <a:lstStyle/>
          <a:p>
            <a:r>
              <a:rPr lang="en-US"/>
              <a:t>Amazon S3 Glacier use cases</a:t>
            </a:r>
          </a:p>
        </p:txBody>
      </p:sp>
      <p:sp>
        <p:nvSpPr>
          <p:cNvPr id="14" name="Rounded Rectangle 13">
            <a:extLst>
              <a:ext uri="{C183D7F6-B498-43B3-948B-1728B52AA6E4}">
                <adec:decorative xmlns="" xmlns:adec="http://schemas.microsoft.com/office/drawing/2017/decorative" val="1"/>
              </a:ext>
            </a:extLst>
          </p:cNvPr>
          <p:cNvSpPr/>
          <p:nvPr/>
        </p:nvSpPr>
        <p:spPr bwMode="auto">
          <a:xfrm>
            <a:off x="2822220" y="1564200"/>
            <a:ext cx="6791971" cy="4422626"/>
          </a:xfrm>
          <a:prstGeom prst="roundRect">
            <a:avLst>
              <a:gd name="adj" fmla="val 13771"/>
            </a:avLst>
          </a:prstGeom>
          <a:solidFill>
            <a:schemeClr val="bg1"/>
          </a:solidFill>
          <a:ln w="381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Content Placeholder 2"/>
          <p:cNvSpPr>
            <a:spLocks noGrp="1"/>
          </p:cNvSpPr>
          <p:nvPr>
            <p:ph idx="4294967295"/>
          </p:nvPr>
        </p:nvSpPr>
        <p:spPr>
          <a:xfrm>
            <a:off x="4189133" y="1725330"/>
            <a:ext cx="5425058" cy="4261496"/>
          </a:xfrm>
        </p:spPr>
        <p:txBody>
          <a:bodyPr>
            <a:normAutofit fontScale="92500"/>
          </a:bodyPr>
          <a:lstStyle/>
          <a:p>
            <a:pPr marL="0" indent="0">
              <a:lnSpc>
                <a:spcPct val="150000"/>
              </a:lnSpc>
              <a:spcBef>
                <a:spcPts val="1200"/>
              </a:spcBef>
              <a:buNone/>
            </a:pPr>
            <a:r>
              <a:rPr lang="en-US" sz="2400" dirty="0"/>
              <a:t>Media asset </a:t>
            </a:r>
            <a:r>
              <a:rPr lang="en-US" sz="2400" dirty="0" smtClean="0"/>
              <a:t>archiving </a:t>
            </a:r>
            <a:endParaRPr lang="en-US" sz="2400" dirty="0"/>
          </a:p>
          <a:p>
            <a:pPr marL="0" indent="0">
              <a:lnSpc>
                <a:spcPct val="150000"/>
              </a:lnSpc>
              <a:spcBef>
                <a:spcPts val="1200"/>
              </a:spcBef>
              <a:buNone/>
            </a:pPr>
            <a:r>
              <a:rPr lang="en-US" sz="2400" dirty="0"/>
              <a:t>Healthcare information archiving</a:t>
            </a:r>
          </a:p>
          <a:p>
            <a:pPr marL="0" indent="0">
              <a:lnSpc>
                <a:spcPct val="150000"/>
              </a:lnSpc>
              <a:spcBef>
                <a:spcPts val="1200"/>
              </a:spcBef>
              <a:buNone/>
            </a:pPr>
            <a:r>
              <a:rPr lang="en-US" sz="2400" dirty="0"/>
              <a:t>Regulatory and compliance archiving</a:t>
            </a:r>
          </a:p>
          <a:p>
            <a:pPr marL="0" indent="0">
              <a:lnSpc>
                <a:spcPct val="150000"/>
              </a:lnSpc>
              <a:spcBef>
                <a:spcPts val="1200"/>
              </a:spcBef>
              <a:buNone/>
            </a:pPr>
            <a:r>
              <a:rPr lang="en-US" sz="2400" dirty="0"/>
              <a:t>Scientific data archiving</a:t>
            </a:r>
          </a:p>
          <a:p>
            <a:pPr marL="0" indent="0">
              <a:lnSpc>
                <a:spcPct val="150000"/>
              </a:lnSpc>
              <a:spcBef>
                <a:spcPts val="1200"/>
              </a:spcBef>
              <a:buNone/>
            </a:pPr>
            <a:r>
              <a:rPr lang="en-US" sz="2400" dirty="0"/>
              <a:t>Digital preservation</a:t>
            </a:r>
          </a:p>
          <a:p>
            <a:pPr marL="0" indent="0">
              <a:lnSpc>
                <a:spcPct val="150000"/>
              </a:lnSpc>
              <a:spcBef>
                <a:spcPts val="1200"/>
              </a:spcBef>
              <a:buNone/>
            </a:pPr>
            <a:r>
              <a:rPr lang="en-US" sz="2400" dirty="0"/>
              <a:t>Magnetic tape replacement</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374345" y="1725331"/>
            <a:ext cx="782422" cy="778694"/>
          </a:xfrm>
          <a:prstGeom prst="rect">
            <a:avLst/>
          </a:prstGeom>
        </p:spPr>
      </p:pic>
      <p:pic>
        <p:nvPicPr>
          <p:cNvPr id="5" name="Picture 4">
            <a:extLst>
              <a:ext uri="{C183D7F6-B498-43B3-948B-1728B52AA6E4}">
                <adec:decorative xmlns="" xmlns:adec="http://schemas.microsoft.com/office/drawing/2017/decorative" val="1"/>
              </a:ext>
            </a:extLst>
          </p:cNvPr>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474151" y="2519799"/>
            <a:ext cx="582810" cy="582810"/>
          </a:xfrm>
          <a:prstGeom prst="rect">
            <a:avLst/>
          </a:prstGeom>
        </p:spPr>
      </p:pic>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52743" y="3131702"/>
            <a:ext cx="625626" cy="622646"/>
          </a:xfrm>
          <a:prstGeom prst="rect">
            <a:avLst/>
          </a:prstGeom>
        </p:spPr>
      </p:pic>
      <p:pic>
        <p:nvPicPr>
          <p:cNvPr id="7" name="Picture 6">
            <a:extLst>
              <a:ext uri="{C183D7F6-B498-43B3-948B-1728B52AA6E4}">
                <adec:decorative xmlns="" xmlns:adec="http://schemas.microsoft.com/office/drawing/2017/decorative" val="1"/>
              </a:ext>
            </a:extLst>
          </p:cNvPr>
          <p:cNvPicPr>
            <a:picLocks noChangeAspect="1"/>
          </p:cNvPicPr>
          <p:nvPr/>
        </p:nvPicPr>
        <p:blipFill>
          <a:blip r:embed="rId7">
            <a:duotone>
              <a:prstClr val="black"/>
              <a:schemeClr val="accent2">
                <a:tint val="45000"/>
                <a:satMod val="400000"/>
              </a:schemeClr>
            </a:duotone>
          </a:blip>
          <a:stretch>
            <a:fillRect/>
          </a:stretch>
        </p:blipFill>
        <p:spPr>
          <a:xfrm>
            <a:off x="3363387" y="3845194"/>
            <a:ext cx="804338" cy="804338"/>
          </a:xfrm>
          <a:prstGeom prst="rect">
            <a:avLst/>
          </a:prstGeom>
        </p:spPr>
      </p:pic>
      <p:pic>
        <p:nvPicPr>
          <p:cNvPr id="8" name="Picture 7">
            <a:extLst>
              <a:ext uri="{C183D7F6-B498-43B3-948B-1728B52AA6E4}">
                <adec:decorative xmlns="" xmlns:adec="http://schemas.microsoft.com/office/drawing/2017/decorative" val="1"/>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74151" y="4649532"/>
            <a:ext cx="682616" cy="682616"/>
          </a:xfrm>
          <a:prstGeom prst="rect">
            <a:avLst/>
          </a:prstGeom>
        </p:spPr>
      </p:pic>
      <p:pic>
        <p:nvPicPr>
          <p:cNvPr id="10" name="Picture 9">
            <a:extLst>
              <a:ext uri="{C183D7F6-B498-43B3-948B-1728B52AA6E4}">
                <adec:decorative xmlns="" xmlns:adec="http://schemas.microsoft.com/office/drawing/2017/decorative" val="1"/>
              </a:ext>
            </a:extLst>
          </p:cNvPr>
          <p:cNvPicPr>
            <a:picLocks noChangeAspect="1"/>
          </p:cNvPicPr>
          <p:nvPr/>
        </p:nvPicPr>
        <p:blipFill>
          <a:blip r:embed="rId9">
            <a:duotone>
              <a:schemeClr val="accent6">
                <a:shade val="45000"/>
                <a:satMod val="135000"/>
              </a:schemeClr>
              <a:prstClr val="white"/>
            </a:duotone>
          </a:blip>
          <a:stretch>
            <a:fillRect/>
          </a:stretch>
        </p:blipFill>
        <p:spPr>
          <a:xfrm>
            <a:off x="3385303" y="5361826"/>
            <a:ext cx="782422" cy="401642"/>
          </a:xfrm>
          <a:prstGeom prst="rect">
            <a:avLst/>
          </a:prstGeom>
        </p:spPr>
      </p:pic>
    </p:spTree>
    <p:custDataLst>
      <p:tags r:id="rId1"/>
    </p:custDataLst>
    <p:extLst>
      <p:ext uri="{BB962C8B-B14F-4D97-AF65-F5344CB8AC3E}">
        <p14:creationId xmlns:p14="http://schemas.microsoft.com/office/powerpoint/2010/main" val="1661917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15</a:t>
            </a:fld>
            <a:endParaRPr lang="en-US"/>
          </a:p>
        </p:txBody>
      </p:sp>
      <p:sp>
        <p:nvSpPr>
          <p:cNvPr id="2" name="Title 1"/>
          <p:cNvSpPr>
            <a:spLocks noGrp="1"/>
          </p:cNvSpPr>
          <p:nvPr>
            <p:ph type="title"/>
          </p:nvPr>
        </p:nvSpPr>
        <p:spPr/>
        <p:txBody>
          <a:bodyPr/>
          <a:lstStyle/>
          <a:p>
            <a:r>
              <a:rPr lang="en-US"/>
              <a:t>Using Amazon S3 Glacier</a:t>
            </a:r>
          </a:p>
        </p:txBody>
      </p:sp>
      <p:grpSp>
        <p:nvGrpSpPr>
          <p:cNvPr id="6" name="Group 5" descr="Access types for Amazon S3 glacier.">
            <a:extLst>
              <a:ext uri="{FF2B5EF4-FFF2-40B4-BE49-F238E27FC236}">
                <a16:creationId xmlns="" xmlns:a16="http://schemas.microsoft.com/office/drawing/2014/main" id="{D0B6BB2D-94AD-48FB-8BA0-BA40EE584D03}"/>
              </a:ext>
            </a:extLst>
          </p:cNvPr>
          <p:cNvGrpSpPr/>
          <p:nvPr/>
        </p:nvGrpSpPr>
        <p:grpSpPr>
          <a:xfrm>
            <a:off x="2002555" y="1699024"/>
            <a:ext cx="3636245" cy="3910096"/>
            <a:chOff x="2002555" y="1699024"/>
            <a:chExt cx="3636245" cy="3910096"/>
          </a:xfrm>
        </p:grpSpPr>
        <p:cxnSp>
          <p:nvCxnSpPr>
            <p:cNvPr id="16" name="Straight Arrow Connector 15">
              <a:extLst>
                <a:ext uri="{FF2B5EF4-FFF2-40B4-BE49-F238E27FC236}">
                  <a16:creationId xmlns="" xmlns:a16="http://schemas.microsoft.com/office/drawing/2014/main" id="{460318BC-AA55-4463-9881-553B04E75E2B}"/>
                </a:ext>
                <a:ext uri="{C183D7F6-B498-43B3-948B-1728B52AA6E4}">
                  <adec:decorative xmlns="" xmlns:adec="http://schemas.microsoft.com/office/drawing/2017/decorative" val="1"/>
                </a:ext>
              </a:extLst>
            </p:cNvPr>
            <p:cNvCxnSpPr>
              <a:cxnSpLocks/>
            </p:cNvCxnSpPr>
            <p:nvPr/>
          </p:nvCxnSpPr>
          <p:spPr>
            <a:xfrm>
              <a:off x="2713755" y="4188453"/>
              <a:ext cx="1917197" cy="709467"/>
            </a:xfrm>
            <a:prstGeom prst="bentConnector3">
              <a:avLst>
                <a:gd name="adj1" fmla="val 5000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EFDD5BB5-B197-4916-B73B-3E9727B77981}"/>
                </a:ext>
                <a:ext uri="{C183D7F6-B498-43B3-948B-1728B52AA6E4}">
                  <adec:decorative xmlns="" xmlns:adec="http://schemas.microsoft.com/office/drawing/2017/decorative" val="1"/>
                </a:ext>
              </a:extLst>
            </p:cNvPr>
            <p:cNvCxnSpPr>
              <a:cxnSpLocks/>
              <a:endCxn id="14" idx="1"/>
            </p:cNvCxnSpPr>
            <p:nvPr/>
          </p:nvCxnSpPr>
          <p:spPr>
            <a:xfrm flipV="1">
              <a:off x="2728156" y="3799001"/>
              <a:ext cx="1902796" cy="34718"/>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 xmlns:a16="http://schemas.microsoft.com/office/drawing/2014/main" id="{43B835B8-06D3-4319-A494-2AD39A32AA39}"/>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645353" y="4897920"/>
              <a:ext cx="711200" cy="711200"/>
            </a:xfrm>
            <a:prstGeom prst="rect">
              <a:avLst/>
            </a:prstGeom>
          </p:spPr>
        </p:pic>
        <p:pic>
          <p:nvPicPr>
            <p:cNvPr id="14" name="Graphic 13">
              <a:extLst>
                <a:ext uri="{FF2B5EF4-FFF2-40B4-BE49-F238E27FC236}">
                  <a16:creationId xmlns="" xmlns:a16="http://schemas.microsoft.com/office/drawing/2014/main" id="{BD0BC488-BF92-406B-8C44-9A87B64268E6}"/>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630952" y="3429000"/>
              <a:ext cx="740002" cy="740002"/>
            </a:xfrm>
            <a:prstGeom prst="rect">
              <a:avLst/>
            </a:prstGeom>
          </p:spPr>
        </p:pic>
        <p:pic>
          <p:nvPicPr>
            <p:cNvPr id="15" name="Graphic 14">
              <a:extLst>
                <a:ext uri="{FF2B5EF4-FFF2-40B4-BE49-F238E27FC236}">
                  <a16:creationId xmlns="" xmlns:a16="http://schemas.microsoft.com/office/drawing/2014/main" id="{10E576B7-9CD5-47D0-AF5A-1307DA532887}"/>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2002555" y="3457802"/>
              <a:ext cx="711200" cy="711200"/>
            </a:xfrm>
            <a:prstGeom prst="rect">
              <a:avLst/>
            </a:prstGeom>
          </p:spPr>
        </p:pic>
        <p:pic>
          <p:nvPicPr>
            <p:cNvPr id="8" name="Picture 7">
              <a:extLst>
                <a:ext uri="{FF2B5EF4-FFF2-40B4-BE49-F238E27FC236}">
                  <a16:creationId xmlns="" xmlns:a16="http://schemas.microsoft.com/office/drawing/2014/main" id="{241E3C57-DEA0-418A-A15E-D864566BED7B}"/>
                </a:ext>
                <a:ext uri="{C183D7F6-B498-43B3-948B-1728B52AA6E4}">
                  <adec:decorative xmlns="" xmlns:adec="http://schemas.microsoft.com/office/drawing/2017/decorative" val="1"/>
                </a:ext>
              </a:extLst>
            </p:cNvPr>
            <p:cNvPicPr>
              <a:picLocks noChangeAspect="1"/>
            </p:cNvPicPr>
            <p:nvPr/>
          </p:nvPicPr>
          <p:blipFill>
            <a:blip r:embed="rId10"/>
            <a:stretch>
              <a:fillRect/>
            </a:stretch>
          </p:blipFill>
          <p:spPr>
            <a:xfrm>
              <a:off x="4154557" y="1699024"/>
              <a:ext cx="1484243" cy="1502125"/>
            </a:xfrm>
            <a:prstGeom prst="rect">
              <a:avLst/>
            </a:prstGeom>
          </p:spPr>
        </p:pic>
        <p:cxnSp>
          <p:nvCxnSpPr>
            <p:cNvPr id="34" name="Straight Arrow Connector 33">
              <a:extLst>
                <a:ext uri="{FF2B5EF4-FFF2-40B4-BE49-F238E27FC236}">
                  <a16:creationId xmlns="" xmlns:a16="http://schemas.microsoft.com/office/drawing/2014/main" id="{48169B05-50C2-45E1-81C6-2AF38CA30CFB}"/>
                </a:ext>
                <a:ext uri="{C183D7F6-B498-43B3-948B-1728B52AA6E4}">
                  <adec:decorative xmlns="" xmlns:adec="http://schemas.microsoft.com/office/drawing/2017/decorative" val="1"/>
                </a:ext>
              </a:extLst>
            </p:cNvPr>
            <p:cNvCxnSpPr>
              <a:cxnSpLocks/>
            </p:cNvCxnSpPr>
            <p:nvPr/>
          </p:nvCxnSpPr>
          <p:spPr>
            <a:xfrm flipV="1">
              <a:off x="2742557" y="2682426"/>
              <a:ext cx="1837950" cy="789291"/>
            </a:xfrm>
            <a:prstGeom prst="bentConnector3">
              <a:avLst>
                <a:gd name="adj1" fmla="val 5000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9" name="Rectangle 8" descr="Restful web services.">
            <a:extLst>
              <a:ext uri="{FF2B5EF4-FFF2-40B4-BE49-F238E27FC236}">
                <a16:creationId xmlns="" xmlns:a16="http://schemas.microsoft.com/office/drawing/2014/main" id="{DBD48BC5-2964-2447-AD62-230622BE6BE4}"/>
              </a:ext>
            </a:extLst>
          </p:cNvPr>
          <p:cNvSpPr/>
          <p:nvPr/>
        </p:nvSpPr>
        <p:spPr>
          <a:xfrm>
            <a:off x="7177468" y="2020317"/>
            <a:ext cx="2442869" cy="954107"/>
          </a:xfrm>
          <a:prstGeom prst="rect">
            <a:avLst/>
          </a:prstGeom>
        </p:spPr>
        <p:txBody>
          <a:bodyPr wrap="square">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RESTful</a:t>
            </a:r>
          </a:p>
          <a:p>
            <a:pPr algn="ctr"/>
            <a:r>
              <a:rPr lang="en-US" sz="2800">
                <a:latin typeface="Amazon Ember" panose="020B0603020204020204" pitchFamily="34" charset="0"/>
                <a:ea typeface="Amazon Ember" panose="020B0603020204020204" pitchFamily="34" charset="0"/>
                <a:cs typeface="Amazon Ember" panose="020B0603020204020204" pitchFamily="34" charset="0"/>
              </a:rPr>
              <a:t>web services</a:t>
            </a:r>
          </a:p>
        </p:txBody>
      </p:sp>
      <p:sp>
        <p:nvSpPr>
          <p:cNvPr id="10" name="Rectangle 9" descr="Java or .NET SDKs">
            <a:extLst>
              <a:ext uri="{FF2B5EF4-FFF2-40B4-BE49-F238E27FC236}">
                <a16:creationId xmlns="" xmlns:a16="http://schemas.microsoft.com/office/drawing/2014/main" id="{6167942A-F418-F046-BDB1-99327AE90473}"/>
              </a:ext>
            </a:extLst>
          </p:cNvPr>
          <p:cNvSpPr/>
          <p:nvPr/>
        </p:nvSpPr>
        <p:spPr>
          <a:xfrm>
            <a:off x="7349590" y="3336349"/>
            <a:ext cx="2442869" cy="954107"/>
          </a:xfrm>
          <a:prstGeom prst="rect">
            <a:avLst/>
          </a:prstGeom>
        </p:spPr>
        <p:txBody>
          <a:bodyPr wrap="square">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Java or .NET SDKs</a:t>
            </a:r>
          </a:p>
        </p:txBody>
      </p:sp>
      <p:sp>
        <p:nvSpPr>
          <p:cNvPr id="11" name="Rectangle 10" descr="Amazon S3 with lifecycle policies.">
            <a:extLst>
              <a:ext uri="{FF2B5EF4-FFF2-40B4-BE49-F238E27FC236}">
                <a16:creationId xmlns="" xmlns:a16="http://schemas.microsoft.com/office/drawing/2014/main" id="{C98B1267-C101-5440-BCF1-DC8D6684582D}"/>
              </a:ext>
            </a:extLst>
          </p:cNvPr>
          <p:cNvSpPr/>
          <p:nvPr/>
        </p:nvSpPr>
        <p:spPr>
          <a:xfrm>
            <a:off x="7133447" y="4835262"/>
            <a:ext cx="3111821" cy="954107"/>
          </a:xfrm>
          <a:prstGeom prst="rect">
            <a:avLst/>
          </a:prstGeom>
        </p:spPr>
        <p:txBody>
          <a:bodyPr wrap="square">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Amazon S3 with lifecycle policies</a:t>
            </a:r>
          </a:p>
        </p:txBody>
      </p:sp>
    </p:spTree>
    <p:custDataLst>
      <p:tags r:id="rId1"/>
    </p:custDataLst>
    <p:extLst>
      <p:ext uri="{BB962C8B-B14F-4D97-AF65-F5344CB8AC3E}">
        <p14:creationId xmlns:p14="http://schemas.microsoft.com/office/powerpoint/2010/main" val="2483093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16</a:t>
            </a:fld>
            <a:endParaRPr lang="en-US"/>
          </a:p>
        </p:txBody>
      </p:sp>
      <p:sp>
        <p:nvSpPr>
          <p:cNvPr id="2" name="Title 1"/>
          <p:cNvSpPr>
            <a:spLocks noGrp="1"/>
          </p:cNvSpPr>
          <p:nvPr>
            <p:ph type="title"/>
          </p:nvPr>
        </p:nvSpPr>
        <p:spPr/>
        <p:txBody>
          <a:bodyPr/>
          <a:lstStyle/>
          <a:p>
            <a:r>
              <a:rPr lang="en-US"/>
              <a:t>Lifecycle policies</a:t>
            </a:r>
          </a:p>
        </p:txBody>
      </p:sp>
      <p:sp>
        <p:nvSpPr>
          <p:cNvPr id="3" name="Content Placeholder 2"/>
          <p:cNvSpPr>
            <a:spLocks noGrp="1"/>
          </p:cNvSpPr>
          <p:nvPr>
            <p:ph sz="quarter" idx="21"/>
          </p:nvPr>
        </p:nvSpPr>
        <p:spPr/>
        <p:txBody>
          <a:bodyPr/>
          <a:lstStyle/>
          <a:p>
            <a:pPr marL="0" indent="0">
              <a:buNone/>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Amazon</a:t>
            </a:r>
            <a:r>
              <a:rPr lang="en-US" dirty="0">
                <a:solidFill>
                  <a:schemeClr val="tx1"/>
                </a:solidFill>
              </a:rPr>
              <a:t> </a:t>
            </a: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S3</a:t>
            </a:r>
            <a:r>
              <a:rPr lang="en-US" dirty="0">
                <a:solidFill>
                  <a:schemeClr val="tx1"/>
                </a:solidFill>
              </a:rPr>
              <a:t> </a:t>
            </a: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lifecycle</a:t>
            </a:r>
            <a:r>
              <a:rPr lang="en-US" dirty="0">
                <a:solidFill>
                  <a:schemeClr val="tx1"/>
                </a:solidFill>
              </a:rPr>
              <a:t> </a:t>
            </a: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policies</a:t>
            </a:r>
            <a:r>
              <a:rPr lang="en-US" dirty="0">
                <a:solidFill>
                  <a:schemeClr val="tx1"/>
                </a:solidFill>
              </a:rPr>
              <a:t> </a:t>
            </a:r>
            <a:r>
              <a:rPr lang="en-US" dirty="0">
                <a:solidFill>
                  <a:srgbClr val="333399"/>
                </a:solidFill>
              </a:rPr>
              <a:t>enable</a:t>
            </a:r>
            <a:r>
              <a:rPr lang="en-US" dirty="0"/>
              <a:t> you to delete or move objects based on age.</a:t>
            </a:r>
          </a:p>
        </p:txBody>
      </p:sp>
      <p:sp>
        <p:nvSpPr>
          <p:cNvPr id="28" name="TextBox 52">
            <a:extLst>
              <a:ext uri="{C183D7F6-B498-43B3-948B-1728B52AA6E4}">
                <adec:decorative xmlns="" xmlns:adec="http://schemas.microsoft.com/office/drawing/2017/decorative" val="0"/>
              </a:ext>
            </a:extLst>
          </p:cNvPr>
          <p:cNvSpPr txBox="1">
            <a:spLocks noChangeArrowheads="1"/>
          </p:cNvSpPr>
          <p:nvPr/>
        </p:nvSpPr>
        <p:spPr bwMode="auto">
          <a:xfrm>
            <a:off x="945393" y="2832843"/>
            <a:ext cx="1683056" cy="2975293"/>
          </a:xfrm>
          <a:prstGeom prst="roundRect">
            <a:avLst/>
          </a:prstGeom>
          <a:noFill/>
          <a:ln w="28575">
            <a:solidFill>
              <a:schemeClr val="accent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o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latin typeface="Amazon Ember" panose="020B0603020204020204" pitchFamily="34" charset="0"/>
                <a:ea typeface="Amazon Ember" panose="020B0603020204020204" pitchFamily="34" charset="0"/>
                <a:cs typeface="Amazon Ember" panose="020B0603020204020204" pitchFamily="34" charset="0"/>
              </a:rPr>
              <a:t>Amazon S3 Standard</a:t>
            </a:r>
            <a:endParaRPr lang="en-US" sz="1867"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6" name="Picture 45">
            <a:extLst>
              <a:ext uri="{C183D7F6-B498-43B3-948B-1728B52AA6E4}">
                <adec:decorative xmlns=""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83555" y="4013440"/>
            <a:ext cx="1192895" cy="1192895"/>
          </a:xfrm>
          <a:prstGeom prst="rect">
            <a:avLst/>
          </a:prstGeom>
        </p:spPr>
      </p:pic>
      <p:sp>
        <p:nvSpPr>
          <p:cNvPr id="48" name="TextBox 52">
            <a:extLst>
              <a:ext uri="{C183D7F6-B498-43B3-948B-1728B52AA6E4}">
                <adec:decorative xmlns="" xmlns:adec="http://schemas.microsoft.com/office/drawing/2017/decorative" val="0"/>
              </a:ext>
            </a:extLst>
          </p:cNvPr>
          <p:cNvSpPr txBox="1">
            <a:spLocks noChangeArrowheads="1"/>
          </p:cNvSpPr>
          <p:nvPr/>
        </p:nvSpPr>
        <p:spPr bwMode="auto">
          <a:xfrm>
            <a:off x="1004401" y="5125417"/>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i="1" dirty="0">
                <a:latin typeface="Amazon Ember" panose="020B0603020204020204" pitchFamily="34" charset="0"/>
                <a:ea typeface="Amazon Ember" panose="020B0603020204020204" pitchFamily="34" charset="0"/>
                <a:cs typeface="Amazon Ember" panose="020B0603020204020204" pitchFamily="34" charset="0"/>
              </a:rPr>
              <a:t>Preview2.mp4</a:t>
            </a:r>
            <a:endParaRPr lang="en-US" sz="1867" i="1"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5" name="Group 34" descr="30 days arrow pointing to next text box.">
            <a:extLst>
              <a:ext uri="{C183D7F6-B498-43B3-948B-1728B52AA6E4}">
                <adec:decorative xmlns="" xmlns:adec="http://schemas.microsoft.com/office/drawing/2017/decorative" val="0"/>
              </a:ext>
            </a:extLst>
          </p:cNvPr>
          <p:cNvGrpSpPr/>
          <p:nvPr/>
        </p:nvGrpSpPr>
        <p:grpSpPr>
          <a:xfrm>
            <a:off x="2463538" y="4156658"/>
            <a:ext cx="1626109" cy="901172"/>
            <a:chOff x="1847653" y="2965826"/>
            <a:chExt cx="1219582" cy="675879"/>
          </a:xfrm>
          <a:solidFill>
            <a:schemeClr val="accent2"/>
          </a:solidFill>
        </p:grpSpPr>
        <p:sp>
          <p:nvSpPr>
            <p:cNvPr id="36" name="Right Arrow 35"/>
            <p:cNvSpPr/>
            <p:nvPr/>
          </p:nvSpPr>
          <p:spPr>
            <a:xfrm>
              <a:off x="1847653" y="2965826"/>
              <a:ext cx="1219582" cy="675879"/>
            </a:xfrm>
            <a:prstGeom prst="rightArrow">
              <a:avLst/>
            </a:prstGeom>
            <a:grp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7" name="TextBox 9"/>
            <p:cNvSpPr txBox="1"/>
            <p:nvPr/>
          </p:nvSpPr>
          <p:spPr>
            <a:xfrm>
              <a:off x="2069628" y="3166605"/>
              <a:ext cx="640080" cy="274320"/>
            </a:xfrm>
            <a:prstGeom prst="rect">
              <a:avLst/>
            </a:prstGeom>
            <a:grpFill/>
            <a:ln>
              <a:solidFill>
                <a:schemeClr val="accent2"/>
              </a:solidFill>
            </a:ln>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30 days</a:t>
              </a:r>
            </a:p>
          </p:txBody>
        </p:sp>
      </p:grpSp>
      <p:sp>
        <p:nvSpPr>
          <p:cNvPr id="29" name="TextBox 52">
            <a:extLst>
              <a:ext uri="{C183D7F6-B498-43B3-948B-1728B52AA6E4}">
                <adec:decorative xmlns="" xmlns:adec="http://schemas.microsoft.com/office/drawing/2017/decorative" val="0"/>
              </a:ext>
            </a:extLst>
          </p:cNvPr>
          <p:cNvSpPr txBox="1">
            <a:spLocks noChangeArrowheads="1"/>
          </p:cNvSpPr>
          <p:nvPr/>
        </p:nvSpPr>
        <p:spPr bwMode="auto">
          <a:xfrm>
            <a:off x="3830537" y="2832843"/>
            <a:ext cx="1683056" cy="2975293"/>
          </a:xfrm>
          <a:prstGeom prst="roundRect">
            <a:avLst/>
          </a:prstGeom>
          <a:noFill/>
          <a:ln w="28575">
            <a:solidFill>
              <a:schemeClr val="accent2">
                <a:lumMod val="60000"/>
                <a:lumOff val="40000"/>
              </a:schemeClr>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o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S3 Standard - Infrequent Access</a:t>
            </a:r>
          </a:p>
        </p:txBody>
      </p:sp>
      <p:pic>
        <p:nvPicPr>
          <p:cNvPr id="50" name="Picture 49">
            <a:extLst>
              <a:ext uri="{C183D7F6-B498-43B3-948B-1728B52AA6E4}">
                <adec:decorative xmlns=""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9647" y="4013440"/>
            <a:ext cx="1192895" cy="1192895"/>
          </a:xfrm>
          <a:prstGeom prst="rect">
            <a:avLst/>
          </a:prstGeom>
        </p:spPr>
      </p:pic>
      <p:sp>
        <p:nvSpPr>
          <p:cNvPr id="64" name="TextBox 52">
            <a:extLst>
              <a:ext uri="{C183D7F6-B498-43B3-948B-1728B52AA6E4}">
                <adec:decorative xmlns="" xmlns:adec="http://schemas.microsoft.com/office/drawing/2017/decorative" val="0"/>
              </a:ext>
            </a:extLst>
          </p:cNvPr>
          <p:cNvSpPr txBox="1">
            <a:spLocks noChangeArrowheads="1"/>
          </p:cNvSpPr>
          <p:nvPr/>
        </p:nvSpPr>
        <p:spPr bwMode="auto">
          <a:xfrm>
            <a:off x="3910493" y="5125417"/>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i="1" dirty="0">
                <a:latin typeface="Amazon Ember" panose="020B0603020204020204" pitchFamily="34" charset="0"/>
                <a:ea typeface="Amazon Ember" panose="020B0603020204020204" pitchFamily="34" charset="0"/>
                <a:cs typeface="Amazon Ember" panose="020B0603020204020204" pitchFamily="34" charset="0"/>
              </a:rPr>
              <a:t>Preview2.mp4</a:t>
            </a:r>
            <a:endParaRPr lang="en-US" sz="1867" i="1"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1" name="Group 70" descr="60 days arrow pointing to the next text box.">
            <a:extLst>
              <a:ext uri="{C183D7F6-B498-43B3-948B-1728B52AA6E4}">
                <adec:decorative xmlns="" xmlns:adec="http://schemas.microsoft.com/office/drawing/2017/decorative" val="0"/>
              </a:ext>
            </a:extLst>
          </p:cNvPr>
          <p:cNvGrpSpPr/>
          <p:nvPr/>
        </p:nvGrpSpPr>
        <p:grpSpPr>
          <a:xfrm>
            <a:off x="5340079" y="4164405"/>
            <a:ext cx="1626109" cy="901172"/>
            <a:chOff x="4012123" y="2971636"/>
            <a:chExt cx="1219582" cy="675879"/>
          </a:xfrm>
          <a:solidFill>
            <a:schemeClr val="accent2">
              <a:lumMod val="60000"/>
              <a:lumOff val="40000"/>
            </a:schemeClr>
          </a:solidFill>
        </p:grpSpPr>
        <p:sp>
          <p:nvSpPr>
            <p:cNvPr id="72" name="Right Arrow 71"/>
            <p:cNvSpPr/>
            <p:nvPr/>
          </p:nvSpPr>
          <p:spPr>
            <a:xfrm>
              <a:off x="4012123" y="2971636"/>
              <a:ext cx="1219582" cy="675879"/>
            </a:xfrm>
            <a:prstGeom prst="rightArrow">
              <a:avLst/>
            </a:prstGeom>
            <a:grp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TextBox 9"/>
            <p:cNvSpPr txBox="1"/>
            <p:nvPr/>
          </p:nvSpPr>
          <p:spPr>
            <a:xfrm>
              <a:off x="4218674" y="3169549"/>
              <a:ext cx="640080" cy="274320"/>
            </a:xfrm>
            <a:prstGeom prst="rect">
              <a:avLst/>
            </a:prstGeom>
            <a:grpFill/>
            <a:ln>
              <a:solidFill>
                <a:schemeClr val="accent2">
                  <a:lumMod val="60000"/>
                  <a:lumOff val="40000"/>
                </a:schemeClr>
              </a:solidFill>
            </a:ln>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rPr>
                <a:t>60 days</a:t>
              </a:r>
            </a:p>
          </p:txBody>
        </p:sp>
      </p:grpSp>
      <p:sp>
        <p:nvSpPr>
          <p:cNvPr id="27" name="TextBox 52">
            <a:extLst>
              <a:ext uri="{C183D7F6-B498-43B3-948B-1728B52AA6E4}">
                <adec:decorative xmlns="" xmlns:adec="http://schemas.microsoft.com/office/drawing/2017/decorative" val="0"/>
              </a:ext>
            </a:extLst>
          </p:cNvPr>
          <p:cNvSpPr txBox="1">
            <a:spLocks noChangeArrowheads="1"/>
          </p:cNvSpPr>
          <p:nvPr/>
        </p:nvSpPr>
        <p:spPr bwMode="auto">
          <a:xfrm>
            <a:off x="6664597" y="2832843"/>
            <a:ext cx="1683056" cy="2975293"/>
          </a:xfrm>
          <a:prstGeom prst="roundRect">
            <a:avLst/>
          </a:prstGeom>
          <a:noFill/>
          <a:ln w="28575">
            <a:solidFill>
              <a:schemeClr val="accent2">
                <a:lumMod val="20000"/>
                <a:lumOff val="80000"/>
              </a:schemeClr>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o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latin typeface="Amazon Ember" panose="020B0603020204020204" pitchFamily="34" charset="0"/>
                <a:ea typeface="Amazon Ember" panose="020B0603020204020204" pitchFamily="34" charset="0"/>
                <a:cs typeface="Amazon Ember" panose="020B0603020204020204" pitchFamily="34" charset="0"/>
              </a:rPr>
              <a:t>Amazon </a:t>
            </a:r>
          </a:p>
          <a:p>
            <a:pPr algn="ctr" eaLnBrk="1" hangingPunct="1"/>
            <a:r>
              <a:rPr lang="en-US" sz="1600" b="1" dirty="0">
                <a:latin typeface="Amazon Ember" panose="020B0603020204020204" pitchFamily="34" charset="0"/>
                <a:ea typeface="Amazon Ember" panose="020B0603020204020204" pitchFamily="34" charset="0"/>
                <a:cs typeface="Amazon Ember" panose="020B0603020204020204" pitchFamily="34" charset="0"/>
              </a:rPr>
              <a:t>S3 Glacier</a:t>
            </a:r>
            <a:endParaRPr lang="en-US" sz="1867"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65" name="Picture 64">
            <a:extLst>
              <a:ext uri="{C183D7F6-B498-43B3-948B-1728B52AA6E4}">
                <adec:decorative xmlns=""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75607" y="4010798"/>
            <a:ext cx="1192895" cy="1192895"/>
          </a:xfrm>
          <a:prstGeom prst="rect">
            <a:avLst/>
          </a:prstGeom>
        </p:spPr>
      </p:pic>
      <p:sp>
        <p:nvSpPr>
          <p:cNvPr id="66" name="TextBox 52">
            <a:extLst>
              <a:ext uri="{C183D7F6-B498-43B3-948B-1728B52AA6E4}">
                <adec:decorative xmlns="" xmlns:adec="http://schemas.microsoft.com/office/drawing/2017/decorative" val="0"/>
              </a:ext>
            </a:extLst>
          </p:cNvPr>
          <p:cNvSpPr txBox="1">
            <a:spLocks noChangeArrowheads="1"/>
          </p:cNvSpPr>
          <p:nvPr/>
        </p:nvSpPr>
        <p:spPr bwMode="auto">
          <a:xfrm>
            <a:off x="6796453" y="5122776"/>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i="1" dirty="0">
                <a:latin typeface="Amazon Ember" panose="020B0603020204020204" pitchFamily="34" charset="0"/>
                <a:ea typeface="Amazon Ember" panose="020B0603020204020204" pitchFamily="34" charset="0"/>
                <a:cs typeface="Amazon Ember" panose="020B0603020204020204" pitchFamily="34" charset="0"/>
              </a:rPr>
              <a:t>Preview2.mp4</a:t>
            </a:r>
            <a:endParaRPr lang="en-US" sz="1867" i="1"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4" name="Group 73" descr="365 day arrow pointing at a trash can.">
            <a:extLst>
              <a:ext uri="{C183D7F6-B498-43B3-948B-1728B52AA6E4}">
                <adec:decorative xmlns="" xmlns:adec="http://schemas.microsoft.com/office/drawing/2017/decorative" val="0"/>
              </a:ext>
            </a:extLst>
          </p:cNvPr>
          <p:cNvGrpSpPr/>
          <p:nvPr/>
        </p:nvGrpSpPr>
        <p:grpSpPr>
          <a:xfrm>
            <a:off x="8187340" y="4164405"/>
            <a:ext cx="1626109" cy="901172"/>
            <a:chOff x="6160441" y="2971635"/>
            <a:chExt cx="1219582" cy="675879"/>
          </a:xfrm>
          <a:solidFill>
            <a:schemeClr val="accent2">
              <a:lumMod val="20000"/>
              <a:lumOff val="80000"/>
            </a:schemeClr>
          </a:solidFill>
        </p:grpSpPr>
        <p:sp>
          <p:nvSpPr>
            <p:cNvPr id="75" name="Right Arrow 74"/>
            <p:cNvSpPr/>
            <p:nvPr/>
          </p:nvSpPr>
          <p:spPr>
            <a:xfrm>
              <a:off x="6160441" y="2971635"/>
              <a:ext cx="1219582" cy="675879"/>
            </a:xfrm>
            <a:prstGeom prst="rightArrow">
              <a:avLst/>
            </a:prstGeom>
            <a:grp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TextBox 9"/>
            <p:cNvSpPr txBox="1"/>
            <p:nvPr/>
          </p:nvSpPr>
          <p:spPr>
            <a:xfrm>
              <a:off x="6376138" y="3162134"/>
              <a:ext cx="640080" cy="274320"/>
            </a:xfrm>
            <a:prstGeom prst="rect">
              <a:avLst/>
            </a:prstGeom>
            <a:grpFill/>
            <a:ln>
              <a:solidFill>
                <a:schemeClr val="accent2">
                  <a:lumMod val="20000"/>
                  <a:lumOff val="80000"/>
                </a:schemeClr>
              </a:solidFill>
            </a:ln>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a:latin typeface="Amazon Ember Light" panose="020B0403020204020204" pitchFamily="34" charset="0"/>
                  <a:ea typeface="Amazon Ember Light" panose="020B0403020204020204" pitchFamily="34" charset="0"/>
                  <a:cs typeface="Amazon Ember Light" panose="020B0403020204020204" pitchFamily="34" charset="0"/>
                </a:rPr>
                <a:t>365 days</a:t>
              </a:r>
            </a:p>
          </p:txBody>
        </p:sp>
      </p:grpSp>
      <p:grpSp>
        <p:nvGrpSpPr>
          <p:cNvPr id="30" name="Group 29" descr="Delete.">
            <a:extLst>
              <a:ext uri="{C183D7F6-B498-43B3-948B-1728B52AA6E4}">
                <adec:decorative xmlns="" xmlns:adec="http://schemas.microsoft.com/office/drawing/2017/decorative" val="0"/>
              </a:ext>
            </a:extLst>
          </p:cNvPr>
          <p:cNvGrpSpPr/>
          <p:nvPr/>
        </p:nvGrpSpPr>
        <p:grpSpPr>
          <a:xfrm>
            <a:off x="9531768" y="2854136"/>
            <a:ext cx="1551200" cy="2690475"/>
            <a:chOff x="7148826" y="1800395"/>
            <a:chExt cx="1163400" cy="2017856"/>
          </a:xfrm>
        </p:grpSpPr>
        <p:pic>
          <p:nvPicPr>
            <p:cNvPr id="31" name="Picture 2" descr="Trash c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8664" y="2793242"/>
              <a:ext cx="983724" cy="102500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52"/>
            <p:cNvSpPr txBox="1">
              <a:spLocks noChangeArrowheads="1"/>
            </p:cNvSpPr>
            <p:nvPr/>
          </p:nvSpPr>
          <p:spPr bwMode="auto">
            <a:xfrm>
              <a:off x="7148826" y="1800395"/>
              <a:ext cx="1163400"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latin typeface="Amazon Ember" panose="020B0603020204020204" pitchFamily="34" charset="0"/>
                  <a:ea typeface="Amazon Ember" panose="020B0603020204020204" pitchFamily="34" charset="0"/>
                  <a:cs typeface="Amazon Ember" panose="020B0603020204020204" pitchFamily="34" charset="0"/>
                </a:rPr>
                <a:t>Delete</a:t>
              </a:r>
              <a:endParaRPr lang="en-US" sz="1867" b="1" dirty="0">
                <a:latin typeface="Amazon Ember" panose="020B0603020204020204" pitchFamily="34" charset="0"/>
                <a:ea typeface="Amazon Ember" panose="020B0603020204020204" pitchFamily="34" charset="0"/>
                <a:cs typeface="Amazon Ember" panose="020B0603020204020204" pitchFamily="34" charset="0"/>
              </a:endParaRPr>
            </a:p>
          </p:txBody>
        </p:sp>
      </p:grpSp>
    </p:spTree>
    <p:custDataLst>
      <p:tags r:id="rId1"/>
    </p:custDataLst>
    <p:extLst>
      <p:ext uri="{BB962C8B-B14F-4D97-AF65-F5344CB8AC3E}">
        <p14:creationId xmlns:p14="http://schemas.microsoft.com/office/powerpoint/2010/main" val="16451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17</a:t>
            </a:fld>
            <a:endParaRPr lang="en-US"/>
          </a:p>
        </p:txBody>
      </p:sp>
      <p:sp>
        <p:nvSpPr>
          <p:cNvPr id="2" name="Title 1"/>
          <p:cNvSpPr>
            <a:spLocks noGrp="1"/>
          </p:cNvSpPr>
          <p:nvPr>
            <p:ph type="title"/>
          </p:nvPr>
        </p:nvSpPr>
        <p:spPr/>
        <p:txBody>
          <a:bodyPr/>
          <a:lstStyle/>
          <a:p>
            <a:r>
              <a:rPr lang="en-US"/>
              <a:t>Storage comparison</a:t>
            </a:r>
          </a:p>
        </p:txBody>
      </p:sp>
      <p:graphicFrame>
        <p:nvGraphicFramePr>
          <p:cNvPr id="6" name="Content Placeholder 5" descr="Table comparing Amazon S3 with Amazon Glacier. The criteria are data volume, average latency, item size, cost per GB per month, type of billed requests, and price for retrieving data.">
            <a:extLst>
              <a:ext uri="{FF2B5EF4-FFF2-40B4-BE49-F238E27FC236}">
                <a16:creationId xmlns="" xmlns:a16="http://schemas.microsoft.com/office/drawing/2014/main" id="{A2ABB4F0-7911-D14F-BA18-7852C010C810}"/>
              </a:ext>
            </a:extLst>
          </p:cNvPr>
          <p:cNvGraphicFramePr>
            <a:graphicFrameLocks noGrp="1"/>
          </p:cNvGraphicFramePr>
          <p:nvPr>
            <p:ph sz="quarter" idx="21"/>
            <p:extLst>
              <p:ext uri="{D42A27DB-BD31-4B8C-83A1-F6EECF244321}">
                <p14:modId xmlns:p14="http://schemas.microsoft.com/office/powerpoint/2010/main" val="2079487404"/>
              </p:ext>
            </p:extLst>
          </p:nvPr>
        </p:nvGraphicFramePr>
        <p:xfrm>
          <a:off x="365125" y="1143000"/>
          <a:ext cx="11588748" cy="4541520"/>
        </p:xfrm>
        <a:graphic>
          <a:graphicData uri="http://schemas.openxmlformats.org/drawingml/2006/table">
            <a:tbl>
              <a:tblPr firstRow="1" bandRow="1">
                <a:tableStyleId>{85BE263C-DBD7-4A20-BB59-AAB30ACAA65A}</a:tableStyleId>
              </a:tblPr>
              <a:tblGrid>
                <a:gridCol w="3825877">
                  <a:extLst>
                    <a:ext uri="{9D8B030D-6E8A-4147-A177-3AD203B41FA5}">
                      <a16:colId xmlns="" xmlns:a16="http://schemas.microsoft.com/office/drawing/2014/main" val="4208479291"/>
                    </a:ext>
                  </a:extLst>
                </a:gridCol>
                <a:gridCol w="3431144">
                  <a:extLst>
                    <a:ext uri="{9D8B030D-6E8A-4147-A177-3AD203B41FA5}">
                      <a16:colId xmlns="" xmlns:a16="http://schemas.microsoft.com/office/drawing/2014/main" val="3877621433"/>
                    </a:ext>
                  </a:extLst>
                </a:gridCol>
                <a:gridCol w="4331727">
                  <a:extLst>
                    <a:ext uri="{9D8B030D-6E8A-4147-A177-3AD203B41FA5}">
                      <a16:colId xmlns="" xmlns:a16="http://schemas.microsoft.com/office/drawing/2014/main" val="1352277599"/>
                    </a:ext>
                  </a:extLst>
                </a:gridCol>
              </a:tblGrid>
              <a:tr h="370840">
                <a:tc>
                  <a:txBody>
                    <a:bodyPr/>
                    <a:lstStyle/>
                    <a:p>
                      <a:endParaRPr lang="en-US" b="0" i="0">
                        <a:latin typeface="Amazon Ember" panose="020B0603020204020204" pitchFamily="34" charset="0"/>
                        <a:ea typeface="Amazon Ember" panose="020B0603020204020204" pitchFamily="34" charset="0"/>
                        <a:cs typeface="Amazon Ember" panose="020B0603020204020204" pitchFamily="34" charset="0"/>
                      </a:endParaRPr>
                    </a:p>
                  </a:txBody>
                  <a:tcPr>
                    <a:lnL>
                      <a:noFill/>
                    </a:lnL>
                    <a:lnR w="12700" cap="flat" cmpd="sng" algn="ctr">
                      <a:solidFill>
                        <a:schemeClr val="tx1"/>
                      </a:solidFill>
                      <a:prstDash val="solid"/>
                      <a:round/>
                      <a:headEnd type="none" w="med" len="med"/>
                      <a:tailEnd type="none" w="med" len="med"/>
                    </a:lnR>
                    <a:lnT w="25400" cmpd="sng">
                      <a:noFill/>
                    </a:lnT>
                    <a:lnB w="25400" cmpd="sng">
                      <a:noFill/>
                    </a:lnB>
                    <a:lnTlToBr w="12700" cmpd="sng">
                      <a:noFill/>
                      <a:prstDash val="solid"/>
                    </a:lnTlToBr>
                    <a:lnBlToTr w="12700" cmpd="sng">
                      <a:noFill/>
                      <a:prstDash val="solid"/>
                    </a:lnBlToTr>
                    <a:noFill/>
                  </a:tcPr>
                </a:tc>
                <a:tc>
                  <a:txBody>
                    <a:bodyPr/>
                    <a:lstStyle/>
                    <a:p>
                      <a:pPr algn="ctr"/>
                      <a:r>
                        <a:rPr lang="en-US" sz="3200" b="0" i="0">
                          <a:solidFill>
                            <a:schemeClr val="tx1"/>
                          </a:solidFill>
                          <a:latin typeface="Amazon Ember" panose="020B0603020204020204" pitchFamily="34" charset="0"/>
                          <a:ea typeface="Amazon Ember" panose="020B0603020204020204" pitchFamily="34" charset="0"/>
                          <a:cs typeface="Amazon Ember" panose="020B0603020204020204" pitchFamily="34" charset="0"/>
                        </a:rPr>
                        <a:t>Amazon 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C2B4"/>
                    </a:solidFill>
                  </a:tcPr>
                </a:tc>
                <a:tc>
                  <a:txBody>
                    <a:bodyPr/>
                    <a:lstStyle/>
                    <a:p>
                      <a:pPr algn="ctr"/>
                      <a:r>
                        <a:rPr lang="en-US" sz="3200" b="0" i="0">
                          <a:solidFill>
                            <a:schemeClr val="tx1"/>
                          </a:solidFill>
                          <a:latin typeface="Amazon Ember" panose="020B0603020204020204" pitchFamily="34" charset="0"/>
                          <a:ea typeface="Amazon Ember" panose="020B0603020204020204" pitchFamily="34" charset="0"/>
                          <a:cs typeface="Amazon Ember" panose="020B0603020204020204" pitchFamily="34" charset="0"/>
                        </a:rPr>
                        <a:t>Amazon S3 Glacier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25313094"/>
                  </a:ext>
                </a:extLst>
              </a:tr>
              <a:tr h="370840">
                <a:tc>
                  <a:txBody>
                    <a:bodyPr/>
                    <a:lstStyle/>
                    <a:p>
                      <a:r>
                        <a:rPr lang="en-US" sz="2800" b="0" i="0">
                          <a:latin typeface="Amazon Ember" panose="020B0603020204020204" pitchFamily="34" charset="0"/>
                          <a:ea typeface="Amazon Ember" panose="020B0603020204020204" pitchFamily="34" charset="0"/>
                          <a:cs typeface="Amazon Ember" panose="020B0603020204020204" pitchFamily="34" charset="0"/>
                        </a:rPr>
                        <a:t>Data Volume</a:t>
                      </a:r>
                    </a:p>
                  </a:txBody>
                  <a:tcPr anchor="ctr">
                    <a:lnL>
                      <a:noFill/>
                    </a:lnL>
                    <a:lnR w="12700" cap="flat" cmpd="sng" algn="ctr">
                      <a:solidFill>
                        <a:schemeClr val="tx1"/>
                      </a:solidFill>
                      <a:prstDash val="solid"/>
                      <a:round/>
                      <a:headEnd type="none" w="med" len="med"/>
                      <a:tailEnd type="none" w="med" len="med"/>
                    </a:lnR>
                    <a:lnT w="25400" cmpd="sng">
                      <a:noFill/>
                    </a:lnT>
                    <a:lnB>
                      <a:noFill/>
                    </a:lnB>
                    <a:lnTlToBr w="12700" cmpd="sng">
                      <a:noFill/>
                      <a:prstDash val="solid"/>
                    </a:lnTlToBr>
                    <a:lnBlToTr w="12700" cmpd="sng">
                      <a:noFill/>
                      <a:prstDash val="solid"/>
                    </a:lnBlToTr>
                    <a:noFill/>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No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No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3760860725"/>
                  </a:ext>
                </a:extLst>
              </a:tr>
              <a:tr h="370840">
                <a:tc>
                  <a:txBody>
                    <a:bodyPr/>
                    <a:lstStyle/>
                    <a:p>
                      <a:r>
                        <a:rPr lang="en-US" sz="2800" b="0" i="0">
                          <a:latin typeface="Amazon Ember" panose="020B0603020204020204" pitchFamily="34" charset="0"/>
                          <a:ea typeface="Amazon Ember" panose="020B0603020204020204" pitchFamily="34" charset="0"/>
                          <a:cs typeface="Amazon Ember" panose="020B0603020204020204" pitchFamily="34" charset="0"/>
                        </a:rPr>
                        <a:t>Average Latency</a:t>
                      </a:r>
                    </a:p>
                  </a:txBody>
                  <a:tcPr anchor="ctr">
                    <a:lnR w="12700" cap="flat" cmpd="sng" algn="ctr">
                      <a:solidFill>
                        <a:schemeClr val="tx1"/>
                      </a:solidFill>
                      <a:prstDash val="solid"/>
                      <a:round/>
                      <a:headEnd type="none" w="med" len="med"/>
                      <a:tailEnd type="none" w="med" len="med"/>
                    </a:lnR>
                    <a:lnT>
                      <a:noFill/>
                    </a:lnT>
                    <a:noFill/>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minutes/hours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439607568"/>
                  </a:ext>
                </a:extLst>
              </a:tr>
              <a:tr h="370840">
                <a:tc>
                  <a:txBody>
                    <a:bodyPr/>
                    <a:lstStyle/>
                    <a:p>
                      <a:r>
                        <a:rPr lang="en-US" sz="2800" b="0" i="0">
                          <a:latin typeface="Amazon Ember" panose="020B0603020204020204" pitchFamily="34" charset="0"/>
                          <a:ea typeface="Amazon Ember" panose="020B0603020204020204" pitchFamily="34" charset="0"/>
                          <a:cs typeface="Amazon Ember" panose="020B0603020204020204" pitchFamily="34" charset="0"/>
                        </a:rPr>
                        <a:t>Item Size</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5 TB 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40 TB 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536810272"/>
                  </a:ext>
                </a:extLst>
              </a:tr>
              <a:tr h="370840">
                <a:tc>
                  <a:txBody>
                    <a:bodyPr/>
                    <a:lstStyle/>
                    <a:p>
                      <a:r>
                        <a:rPr lang="en-US" sz="2800" b="0" i="0">
                          <a:latin typeface="Amazon Ember" panose="020B0603020204020204" pitchFamily="34" charset="0"/>
                          <a:ea typeface="Amazon Ember" panose="020B0603020204020204" pitchFamily="34" charset="0"/>
                          <a:cs typeface="Amazon Ember" panose="020B0603020204020204" pitchFamily="34" charset="0"/>
                        </a:rPr>
                        <a:t>Cost/GB per Month</a:t>
                      </a: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a:latin typeface="Amazon Ember" panose="020B0603020204020204" pitchFamily="34" charset="0"/>
                          <a:ea typeface="Amazon Ember" panose="020B0603020204020204" pitchFamily="34" charset="0"/>
                          <a:cs typeface="Amazon Ember" panose="020B0603020204020204" pitchFamily="34" charset="0"/>
                        </a:rPr>
                        <a:t>Higher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a:latin typeface="Amazon Ember" panose="020B0603020204020204" pitchFamily="34" charset="0"/>
                          <a:ea typeface="Amazon Ember" panose="020B0603020204020204" pitchFamily="34" charset="0"/>
                          <a:cs typeface="Amazon Ember" panose="020B0603020204020204" pitchFamily="34" charset="0"/>
                        </a:rPr>
                        <a:t>Lower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84863636"/>
                  </a:ext>
                </a:extLst>
              </a:tr>
              <a:tr h="370840">
                <a:tc>
                  <a:txBody>
                    <a:bodyPr/>
                    <a:lstStyle/>
                    <a:p>
                      <a:r>
                        <a:rPr lang="en-US" sz="2800" b="0" i="0">
                          <a:latin typeface="Amazon Ember" panose="020B0603020204020204" pitchFamily="34" charset="0"/>
                          <a:ea typeface="Amazon Ember" panose="020B0603020204020204" pitchFamily="34" charset="0"/>
                          <a:cs typeface="Amazon Ember" panose="020B0603020204020204" pitchFamily="34" charset="0"/>
                        </a:rPr>
                        <a:t>Billed Requests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PUT, COPY, POST, LIST, and 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UPLOAD and retrieval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3814348630"/>
                  </a:ext>
                </a:extLst>
              </a:tr>
              <a:tr h="370840">
                <a:tc>
                  <a:txBody>
                    <a:bodyPr/>
                    <a:lstStyle/>
                    <a:p>
                      <a:r>
                        <a:rPr lang="en-US" sz="2800" b="0" i="0">
                          <a:latin typeface="Amazon Ember" panose="020B0603020204020204" pitchFamily="34" charset="0"/>
                          <a:ea typeface="Amazon Ember" panose="020B0603020204020204" pitchFamily="34" charset="0"/>
                          <a:cs typeface="Amazon Ember" panose="020B0603020204020204" pitchFamily="34" charset="0"/>
                        </a:rPr>
                        <a:t>Retrieval Pricing</a:t>
                      </a:r>
                    </a:p>
                  </a:txBody>
                  <a:tcPr anchor="ct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 </a:t>
                      </a:r>
                    </a:p>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Per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a:t>
                      </a:r>
                    </a:p>
                    <a:p>
                      <a:pPr algn="ctr"/>
                      <a:r>
                        <a:rPr lang="en-US" sz="2800" b="0" i="0">
                          <a:latin typeface="Amazon Ember" panose="020B0603020204020204" pitchFamily="34" charset="0"/>
                          <a:ea typeface="Amazon Ember" panose="020B0603020204020204" pitchFamily="34" charset="0"/>
                          <a:cs typeface="Amazon Ember" panose="020B0603020204020204" pitchFamily="34" charset="0"/>
                        </a:rPr>
                        <a:t>Per request and per GB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79685649"/>
                  </a:ext>
                </a:extLst>
              </a:tr>
            </a:tbl>
          </a:graphicData>
        </a:graphic>
      </p:graphicFrame>
    </p:spTree>
    <p:custDataLst>
      <p:tags r:id="rId1"/>
    </p:custDataLst>
    <p:extLst>
      <p:ext uri="{BB962C8B-B14F-4D97-AF65-F5344CB8AC3E}">
        <p14:creationId xmlns:p14="http://schemas.microsoft.com/office/powerpoint/2010/main" val="523421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18</a:t>
            </a:fld>
            <a:endParaRPr lang="en-US"/>
          </a:p>
        </p:txBody>
      </p:sp>
      <p:sp>
        <p:nvSpPr>
          <p:cNvPr id="2" name="Title 1"/>
          <p:cNvSpPr>
            <a:spLocks noGrp="1"/>
          </p:cNvSpPr>
          <p:nvPr>
            <p:ph type="title"/>
          </p:nvPr>
        </p:nvSpPr>
        <p:spPr/>
        <p:txBody>
          <a:bodyPr/>
          <a:lstStyle/>
          <a:p>
            <a:r>
              <a:rPr lang="en-US"/>
              <a:t>Security with Amazon S3 Glacier</a:t>
            </a:r>
          </a:p>
        </p:txBody>
      </p:sp>
      <p:pic>
        <p:nvPicPr>
          <p:cNvPr id="14" name="Graphic 13">
            <a:extLst>
              <a:ext uri="{FF2B5EF4-FFF2-40B4-BE49-F238E27FC236}">
                <a16:creationId xmlns="" xmlns:a16="http://schemas.microsoft.com/office/drawing/2014/main" id="{D14B92AA-40ED-4A19-ABEB-41595998F240}"/>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003456" y="2338926"/>
            <a:ext cx="1648948" cy="1648948"/>
          </a:xfrm>
          <a:prstGeom prst="rect">
            <a:avLst/>
          </a:prstGeom>
        </p:spPr>
      </p:pic>
      <p:sp>
        <p:nvSpPr>
          <p:cNvPr id="9" name="TextBox 8">
            <a:extLst>
              <a:ext uri="{FF2B5EF4-FFF2-40B4-BE49-F238E27FC236}">
                <a16:creationId xmlns="" xmlns:a16="http://schemas.microsoft.com/office/drawing/2014/main" id="{FAD0609A-8690-3D4F-8240-260317C3390A}"/>
              </a:ext>
            </a:extLst>
          </p:cNvPr>
          <p:cNvSpPr txBox="1"/>
          <p:nvPr/>
        </p:nvSpPr>
        <p:spPr>
          <a:xfrm>
            <a:off x="1990648" y="4519074"/>
            <a:ext cx="1741122" cy="861774"/>
          </a:xfrm>
          <a:prstGeom prst="rect">
            <a:avLst/>
          </a:prstGeom>
          <a:noFill/>
        </p:spPr>
        <p:txBody>
          <a:bodyPr wrap="square" lIns="0" tIns="0" rIns="0" bIns="0" rtlCol="0" anchor="ctr">
            <a:spAutoFit/>
          </a:bodyPr>
          <a:lstStyle/>
          <a:p>
            <a:pPr algn="ctr"/>
            <a:r>
              <a:rPr lang="en-US" sz="2800" b="1">
                <a:latin typeface="Amazon Ember" panose="020B0603020204020204" pitchFamily="34" charset="0"/>
                <a:ea typeface="Amazon Ember" panose="020B0603020204020204" pitchFamily="34" charset="0"/>
                <a:cs typeface="Amazon Ember" panose="020B0603020204020204" pitchFamily="34" charset="0"/>
              </a:rPr>
              <a:t>Amazon S3 Glacier</a:t>
            </a:r>
          </a:p>
        </p:txBody>
      </p:sp>
      <p:pic>
        <p:nvPicPr>
          <p:cNvPr id="4" name="Picture 3">
            <a:extLst>
              <a:ext uri="{FF2B5EF4-FFF2-40B4-BE49-F238E27FC236}">
                <a16:creationId xmlns="" xmlns:a16="http://schemas.microsoft.com/office/drawing/2014/main" id="{374CF1E2-B394-8A4C-B580-FC4B8478BA6C}"/>
              </a:ext>
              <a:ext uri="{C183D7F6-B498-43B3-948B-1728B52AA6E4}">
                <adec:decorative xmlns="" xmlns:adec="http://schemas.microsoft.com/office/drawing/2017/decorative" val="1"/>
              </a:ext>
            </a:extLst>
          </p:cNvPr>
          <p:cNvPicPr>
            <a:picLocks noChangeAspect="1"/>
          </p:cNvPicPr>
          <p:nvPr/>
        </p:nvPicPr>
        <p:blipFill>
          <a:blip r:embed="rId6"/>
          <a:stretch>
            <a:fillRect/>
          </a:stretch>
        </p:blipFill>
        <p:spPr>
          <a:xfrm>
            <a:off x="5575456" y="1543049"/>
            <a:ext cx="2151101" cy="4943475"/>
          </a:xfrm>
          <a:prstGeom prst="rect">
            <a:avLst/>
          </a:prstGeom>
        </p:spPr>
      </p:pic>
      <p:sp>
        <p:nvSpPr>
          <p:cNvPr id="10" name="TextBox 9">
            <a:extLst>
              <a:ext uri="{FF2B5EF4-FFF2-40B4-BE49-F238E27FC236}">
                <a16:creationId xmlns="" xmlns:a16="http://schemas.microsoft.com/office/drawing/2014/main" id="{0DEC45E3-5142-D944-A91D-8EA95C58A175}"/>
              </a:ext>
            </a:extLst>
          </p:cNvPr>
          <p:cNvSpPr txBox="1"/>
          <p:nvPr/>
        </p:nvSpPr>
        <p:spPr>
          <a:xfrm>
            <a:off x="7840629" y="1991428"/>
            <a:ext cx="3513398" cy="861774"/>
          </a:xfrm>
          <a:prstGeom prst="rect">
            <a:avLst/>
          </a:prstGeom>
          <a:noFill/>
        </p:spPr>
        <p:txBody>
          <a:bodyPr wrap="square" lIns="0" tIns="0" rIns="0" bIns="0" rtlCol="0" anchor="ctr">
            <a:spAutoFit/>
          </a:bodyPr>
          <a:lstStyle/>
          <a:p>
            <a:pPr algn="ctr"/>
            <a:r>
              <a:rPr lang="en-US" sz="2800" b="1">
                <a:latin typeface="Amazon Ember" panose="020B0603020204020204" pitchFamily="34" charset="0"/>
                <a:ea typeface="Amazon Ember" panose="020B0603020204020204" pitchFamily="34" charset="0"/>
                <a:cs typeface="Amazon Ember" panose="020B0603020204020204" pitchFamily="34" charset="0"/>
              </a:rPr>
              <a:t>Control access with </a:t>
            </a:r>
            <a:r>
              <a:rPr lang="en-US" sz="2800" b="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IAM</a:t>
            </a:r>
          </a:p>
        </p:txBody>
      </p:sp>
      <p:sp>
        <p:nvSpPr>
          <p:cNvPr id="11" name="TextBox 10">
            <a:extLst>
              <a:ext uri="{FF2B5EF4-FFF2-40B4-BE49-F238E27FC236}">
                <a16:creationId xmlns="" xmlns:a16="http://schemas.microsoft.com/office/drawing/2014/main" id="{608648EB-8180-EE4B-91B3-A4CCABD89030}"/>
              </a:ext>
            </a:extLst>
          </p:cNvPr>
          <p:cNvSpPr txBox="1"/>
          <p:nvPr/>
        </p:nvSpPr>
        <p:spPr>
          <a:xfrm>
            <a:off x="7688457" y="3583899"/>
            <a:ext cx="4112116" cy="861774"/>
          </a:xfrm>
          <a:prstGeom prst="rect">
            <a:avLst/>
          </a:prstGeom>
          <a:noFill/>
        </p:spPr>
        <p:txBody>
          <a:bodyPr wrap="square" lIns="0" tIns="0" rIns="0" bIns="0" rtlCol="0" anchor="ctr">
            <a:spAutoFit/>
          </a:bodyPr>
          <a:lstStyle/>
          <a:p>
            <a:pPr algn="ctr"/>
            <a:r>
              <a:rPr lang="en-US" sz="2800" b="1">
                <a:latin typeface="Amazon Ember" panose="020B0603020204020204" pitchFamily="34" charset="0"/>
                <a:ea typeface="Amazon Ember" panose="020B0603020204020204" pitchFamily="34" charset="0"/>
                <a:cs typeface="Amazon Ember" panose="020B0603020204020204" pitchFamily="34" charset="0"/>
              </a:rPr>
              <a:t>Amazon S3 Glacier encrypts your data with </a:t>
            </a:r>
            <a:r>
              <a:rPr lang="en-US" sz="2800" b="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AES-256</a:t>
            </a:r>
          </a:p>
        </p:txBody>
      </p:sp>
      <p:sp>
        <p:nvSpPr>
          <p:cNvPr id="12" name="TextBox 11">
            <a:extLst>
              <a:ext uri="{FF2B5EF4-FFF2-40B4-BE49-F238E27FC236}">
                <a16:creationId xmlns="" xmlns:a16="http://schemas.microsoft.com/office/drawing/2014/main" id="{55E614E6-425B-8F4A-8E0D-6F17900491A1}"/>
              </a:ext>
            </a:extLst>
          </p:cNvPr>
          <p:cNvSpPr txBox="1"/>
          <p:nvPr/>
        </p:nvSpPr>
        <p:spPr>
          <a:xfrm>
            <a:off x="7688457" y="5279349"/>
            <a:ext cx="4258606" cy="861774"/>
          </a:xfrm>
          <a:prstGeom prst="rect">
            <a:avLst/>
          </a:prstGeom>
          <a:noFill/>
        </p:spPr>
        <p:txBody>
          <a:bodyPr wrap="square" lIns="0" tIns="0" rIns="0" bIns="0" rtlCol="0" anchor="ctr">
            <a:spAutoFit/>
          </a:bodyPr>
          <a:lstStyle/>
          <a:p>
            <a:pPr algn="ctr"/>
            <a:r>
              <a:rPr lang="en-US" sz="2800" b="1">
                <a:latin typeface="Amazon Ember" panose="020B0603020204020204" pitchFamily="34" charset="0"/>
                <a:ea typeface="Amazon Ember" panose="020B0603020204020204" pitchFamily="34" charset="0"/>
                <a:cs typeface="Amazon Ember" panose="020B0603020204020204" pitchFamily="34" charset="0"/>
              </a:rPr>
              <a:t>Amazon S3 Glacier manages your </a:t>
            </a:r>
            <a:r>
              <a:rPr lang="en-US" sz="2800" b="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keys</a:t>
            </a:r>
            <a:r>
              <a:rPr lang="en-US" sz="2800" b="1">
                <a:latin typeface="Amazon Ember" panose="020B0603020204020204" pitchFamily="34" charset="0"/>
                <a:ea typeface="Amazon Ember" panose="020B0603020204020204" pitchFamily="34" charset="0"/>
                <a:cs typeface="Amazon Ember" panose="020B0603020204020204" pitchFamily="34" charset="0"/>
              </a:rPr>
              <a:t> for you</a:t>
            </a:r>
            <a:endParaRPr lang="en-US" sz="2800" b="1">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2343872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45F18BC-26B5-8144-8736-0B73EB5369EF}"/>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19</a:t>
            </a:fld>
            <a:endParaRPr lang="en-US"/>
          </a:p>
        </p:txBody>
      </p:sp>
      <p:sp>
        <p:nvSpPr>
          <p:cNvPr id="2" name="Title 1"/>
          <p:cNvSpPr>
            <a:spLocks noGrp="1"/>
          </p:cNvSpPr>
          <p:nvPr>
            <p:ph type="ctrTitle"/>
          </p:nvPr>
        </p:nvSpPr>
        <p:spPr/>
        <p:txBody>
          <a:bodyPr>
            <a:noAutofit/>
          </a:bodyPr>
          <a:lstStyle/>
          <a:p>
            <a:pPr algn="ctr"/>
            <a:r>
              <a:rPr lang="en-US" sz="3600"/>
              <a:t>Recorded demo:</a:t>
            </a:r>
            <a:br>
              <a:rPr lang="en-US" sz="3600"/>
            </a:br>
            <a:r>
              <a:rPr lang="en-US" sz="3600"/>
              <a:t>Amazon S3 Glacier</a:t>
            </a:r>
          </a:p>
        </p:txBody>
      </p:sp>
      <p:pic>
        <p:nvPicPr>
          <p:cNvPr id="4" name="Picture 3">
            <a:hlinkClick r:id="rId4"/>
            <a:extLst>
              <a:ext uri="{FF2B5EF4-FFF2-40B4-BE49-F238E27FC236}">
                <a16:creationId xmlns="" xmlns:a16="http://schemas.microsoft.com/office/drawing/2014/main" id="{8AF20D12-508B-490F-9516-1A78806DDE10}"/>
              </a:ext>
              <a:ext uri="{C183D7F6-B498-43B3-948B-1728B52AA6E4}">
                <adec:decorative xmlns="" xmlns:adec="http://schemas.microsoft.com/office/drawing/2017/decorative" val="1"/>
              </a:ext>
            </a:extLst>
          </p:cNvPr>
          <p:cNvPicPr>
            <a:picLocks noChangeAspect="1"/>
          </p:cNvPicPr>
          <p:nvPr/>
        </p:nvPicPr>
        <p:blipFill>
          <a:blip r:embed="rId5"/>
          <a:stretch>
            <a:fillRect/>
          </a:stretch>
        </p:blipFill>
        <p:spPr>
          <a:xfrm>
            <a:off x="5246792" y="1587500"/>
            <a:ext cx="6766129" cy="3269824"/>
          </a:xfrm>
          <a:prstGeom prst="rect">
            <a:avLst/>
          </a:prstGeom>
        </p:spPr>
      </p:pic>
    </p:spTree>
    <p:custDataLst>
      <p:tags r:id="rId1"/>
    </p:custDataLst>
    <p:extLst>
      <p:ext uri="{BB962C8B-B14F-4D97-AF65-F5344CB8AC3E}">
        <p14:creationId xmlns:p14="http://schemas.microsoft.com/office/powerpoint/2010/main" val="766216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descr="Module 7: Storage."/>
          <p:cNvSpPr>
            <a:spLocks noGrp="1"/>
          </p:cNvSpPr>
          <p:nvPr>
            <p:ph type="title"/>
          </p:nvPr>
        </p:nvSpPr>
        <p:spPr/>
        <p:txBody>
          <a:bodyPr/>
          <a:lstStyle/>
          <a:p>
            <a:r>
              <a:rPr lang="en-US" sz="5400"/>
              <a:t>Module 7: Storage</a:t>
            </a:r>
          </a:p>
        </p:txBody>
      </p:sp>
      <p:sp>
        <p:nvSpPr>
          <p:cNvPr id="2" name="Text Placeholder 1" descr="AWS Academy Cloud Foundations.">
            <a:extLst>
              <a:ext uri="{FF2B5EF4-FFF2-40B4-BE49-F238E27FC236}">
                <a16:creationId xmlns="" xmlns:a16="http://schemas.microsoft.com/office/drawing/2014/main" id="{E8213009-50A0-5448-BFE6-30EFBA8DB8F6}"/>
              </a:ext>
            </a:extLst>
          </p:cNvPr>
          <p:cNvSpPr>
            <a:spLocks noGrp="1"/>
          </p:cNvSpPr>
          <p:nvPr>
            <p:ph type="subTitle" idx="1"/>
          </p:nvPr>
        </p:nvSpPr>
        <p:spPr/>
        <p:txBody>
          <a:bodyPr>
            <a:normAutofit/>
          </a:bodyPr>
          <a:lstStyle/>
          <a:p>
            <a:r>
              <a:rPr lang="en-US"/>
              <a:t>AWS Academy Cloud Foundations</a:t>
            </a:r>
          </a:p>
        </p:txBody>
      </p:sp>
    </p:spTree>
    <p:custDataLst>
      <p:tags r:id="rId1"/>
    </p:custDataLst>
    <p:extLst>
      <p:ext uri="{BB962C8B-B14F-4D97-AF65-F5344CB8AC3E}">
        <p14:creationId xmlns:p14="http://schemas.microsoft.com/office/powerpoint/2010/main" val="356220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20</a:t>
            </a:fld>
            <a:endParaRPr lang="en-US"/>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t>Section 4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pPr algn="just"/>
            <a:r>
              <a:rPr lang="en-US" dirty="0"/>
              <a:t>Amazon S3 Glacier is a </a:t>
            </a:r>
            <a:r>
              <a:rPr lang="en-US" dirty="0">
                <a:solidFill>
                  <a:srgbClr val="333399"/>
                </a:solidFill>
              </a:rPr>
              <a:t>data archiving service</a:t>
            </a:r>
            <a:r>
              <a:rPr lang="en-US" dirty="0"/>
              <a:t> that is designed for security, durability, and an extremely low cost.</a:t>
            </a:r>
          </a:p>
          <a:p>
            <a:pPr algn="just"/>
            <a:endParaRPr lang="en-US" dirty="0" smtClean="0"/>
          </a:p>
          <a:p>
            <a:pPr algn="just"/>
            <a:r>
              <a:rPr lang="en-US" dirty="0" smtClean="0"/>
              <a:t>Amazon </a:t>
            </a:r>
            <a:r>
              <a:rPr lang="en-US" dirty="0"/>
              <a:t>S3 Glacier </a:t>
            </a:r>
            <a:r>
              <a:rPr lang="en-US" dirty="0">
                <a:solidFill>
                  <a:srgbClr val="333399"/>
                </a:solidFill>
              </a:rPr>
              <a:t>pricing</a:t>
            </a:r>
            <a:r>
              <a:rPr lang="en-US" dirty="0"/>
              <a:t> is based on Region.</a:t>
            </a:r>
          </a:p>
          <a:p>
            <a:pPr algn="just"/>
            <a:endParaRPr lang="en-US" dirty="0" smtClean="0"/>
          </a:p>
          <a:p>
            <a:pPr algn="just"/>
            <a:r>
              <a:rPr lang="en-US" dirty="0" smtClean="0"/>
              <a:t>Its </a:t>
            </a:r>
            <a:r>
              <a:rPr lang="en-US" dirty="0"/>
              <a:t>extremely </a:t>
            </a:r>
            <a:r>
              <a:rPr lang="en-US" dirty="0">
                <a:solidFill>
                  <a:srgbClr val="333399"/>
                </a:solidFill>
              </a:rPr>
              <a:t>low-cost</a:t>
            </a:r>
            <a:r>
              <a:rPr lang="en-US" dirty="0"/>
              <a:t> design works well for long-term archiving. </a:t>
            </a:r>
          </a:p>
          <a:p>
            <a:pPr algn="just"/>
            <a:endParaRPr lang="en-US" dirty="0" smtClean="0"/>
          </a:p>
          <a:p>
            <a:pPr algn="just"/>
            <a:r>
              <a:rPr lang="en-US" dirty="0" smtClean="0"/>
              <a:t>The </a:t>
            </a:r>
            <a:r>
              <a:rPr lang="en-US" dirty="0"/>
              <a:t>service is designed to provide 11 9s of </a:t>
            </a:r>
            <a:r>
              <a:rPr lang="en-US" dirty="0">
                <a:solidFill>
                  <a:srgbClr val="333399"/>
                </a:solidFill>
              </a:rPr>
              <a:t>durability</a:t>
            </a:r>
            <a:r>
              <a:rPr lang="en-US" dirty="0"/>
              <a:t> for objects.</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1893093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DD3E1-B0BA-7941-ACF6-89F4C489A40A}"/>
              </a:ext>
            </a:extLst>
          </p:cNvPr>
          <p:cNvSpPr>
            <a:spLocks noGrp="1"/>
          </p:cNvSpPr>
          <p:nvPr>
            <p:ph type="title"/>
          </p:nvPr>
        </p:nvSpPr>
        <p:spPr/>
        <p:txBody>
          <a:bodyPr/>
          <a:lstStyle/>
          <a:p>
            <a:r>
              <a:rPr lang="en-US" sz="4000"/>
              <a:t>Module wrap-up</a:t>
            </a:r>
          </a:p>
        </p:txBody>
      </p:sp>
      <p:sp>
        <p:nvSpPr>
          <p:cNvPr id="3" name="Text Placeholder 2">
            <a:extLst>
              <a:ext uri="{FF2B5EF4-FFF2-40B4-BE49-F238E27FC236}">
                <a16:creationId xmlns="" xmlns:a16="http://schemas.microsoft.com/office/drawing/2014/main" id="{9705F87E-6E2F-D249-BE4B-4F176A6B5D76}"/>
              </a:ext>
            </a:extLst>
          </p:cNvPr>
          <p:cNvSpPr>
            <a:spLocks noGrp="1"/>
          </p:cNvSpPr>
          <p:nvPr>
            <p:ph type="subTitle" idx="1"/>
          </p:nvPr>
        </p:nvSpPr>
        <p:spPr/>
        <p:txBody>
          <a:bodyPr/>
          <a:lstStyle/>
          <a:p>
            <a:r>
              <a:rPr lang="en-US"/>
              <a:t>Module 7: Storage</a:t>
            </a:r>
          </a:p>
        </p:txBody>
      </p:sp>
    </p:spTree>
    <p:custDataLst>
      <p:tags r:id="rId1"/>
    </p:custDataLst>
    <p:extLst>
      <p:ext uri="{BB962C8B-B14F-4D97-AF65-F5344CB8AC3E}">
        <p14:creationId xmlns:p14="http://schemas.microsoft.com/office/powerpoint/2010/main" val="218605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22</a:t>
            </a:fld>
            <a:endParaRPr lang="en-US"/>
          </a:p>
        </p:txBody>
      </p:sp>
      <p:sp>
        <p:nvSpPr>
          <p:cNvPr id="2" name="Title 1"/>
          <p:cNvSpPr>
            <a:spLocks noGrp="1"/>
          </p:cNvSpPr>
          <p:nvPr>
            <p:ph type="title"/>
          </p:nvPr>
        </p:nvSpPr>
        <p:spPr/>
        <p:txBody>
          <a:bodyPr>
            <a:noAutofit/>
          </a:bodyPr>
          <a:lstStyle/>
          <a:p>
            <a:r>
              <a:rPr lang="en-US">
                <a:latin typeface="+mj-lt"/>
              </a:rPr>
              <a:t>Module summary </a:t>
            </a:r>
          </a:p>
        </p:txBody>
      </p:sp>
      <p:sp>
        <p:nvSpPr>
          <p:cNvPr id="6" name="Content Placeholder 5">
            <a:extLst>
              <a:ext uri="{FF2B5EF4-FFF2-40B4-BE49-F238E27FC236}">
                <a16:creationId xmlns="" xmlns:a16="http://schemas.microsoft.com/office/drawing/2014/main" id="{96B1D8CB-247D-9047-BFCE-7C071A34030D}"/>
              </a:ext>
            </a:extLst>
          </p:cNvPr>
          <p:cNvSpPr>
            <a:spLocks noGrp="1"/>
          </p:cNvSpPr>
          <p:nvPr>
            <p:ph sz="quarter" idx="21"/>
          </p:nvPr>
        </p:nvSpPr>
        <p:spPr/>
        <p:txBody>
          <a:bodyPr>
            <a:normAutofit lnSpcReduction="10000"/>
          </a:bodyPr>
          <a:lstStyle/>
          <a:p>
            <a:pPr marL="0" indent="0">
              <a:buNone/>
            </a:pPr>
            <a:r>
              <a:rPr lang="en-US" sz="2000" dirty="0"/>
              <a:t>In summary, in this module, you learned how to:</a:t>
            </a:r>
          </a:p>
          <a:p>
            <a:pPr lvl="0"/>
            <a:r>
              <a:rPr lang="en-US" sz="2000" dirty="0"/>
              <a:t>Identify the different </a:t>
            </a:r>
            <a:r>
              <a:rPr lang="en-US" sz="2000" dirty="0">
                <a:solidFill>
                  <a:srgbClr val="333399"/>
                </a:solidFill>
              </a:rPr>
              <a:t>types</a:t>
            </a:r>
            <a:r>
              <a:rPr lang="en-US" sz="2000" dirty="0"/>
              <a:t> of storage</a:t>
            </a:r>
          </a:p>
          <a:p>
            <a:pPr lvl="0"/>
            <a:r>
              <a:rPr lang="en-US" sz="2000" dirty="0"/>
              <a:t>Explain </a:t>
            </a:r>
            <a:r>
              <a:rPr lang="en-US" sz="2000" dirty="0">
                <a:solidFill>
                  <a:srgbClr val="333399"/>
                </a:solidFill>
              </a:rPr>
              <a:t>Amazon S3</a:t>
            </a:r>
          </a:p>
          <a:p>
            <a:pPr lvl="0"/>
            <a:r>
              <a:rPr lang="en-US" sz="2000" dirty="0"/>
              <a:t>Identify the functionality in Amazon S3</a:t>
            </a:r>
          </a:p>
          <a:p>
            <a:pPr lvl="0"/>
            <a:r>
              <a:rPr lang="en-US" sz="2000" dirty="0"/>
              <a:t>Explain </a:t>
            </a:r>
            <a:r>
              <a:rPr lang="en-US" sz="2000" dirty="0">
                <a:solidFill>
                  <a:srgbClr val="333399"/>
                </a:solidFill>
              </a:rPr>
              <a:t>Amazon EBS</a:t>
            </a:r>
          </a:p>
          <a:p>
            <a:pPr lvl="0"/>
            <a:r>
              <a:rPr lang="en-US" sz="2000" dirty="0"/>
              <a:t>Identify the functionality in Amazon EBS</a:t>
            </a:r>
          </a:p>
          <a:p>
            <a:pPr lvl="0"/>
            <a:r>
              <a:rPr lang="en-US" sz="2000" dirty="0"/>
              <a:t>Perform functions in Amazon EBS to build an Amazon EC2 storage solution </a:t>
            </a:r>
          </a:p>
          <a:p>
            <a:pPr lvl="0"/>
            <a:r>
              <a:rPr lang="en-US" sz="2000" dirty="0"/>
              <a:t>Explain </a:t>
            </a:r>
            <a:r>
              <a:rPr lang="en-US" sz="2000" dirty="0">
                <a:solidFill>
                  <a:srgbClr val="333399"/>
                </a:solidFill>
              </a:rPr>
              <a:t>Amazon EFS</a:t>
            </a:r>
          </a:p>
          <a:p>
            <a:pPr lvl="0"/>
            <a:r>
              <a:rPr lang="en-US" sz="2000" dirty="0"/>
              <a:t>Identify the functionality in Amazon EFS</a:t>
            </a:r>
          </a:p>
          <a:p>
            <a:pPr lvl="0"/>
            <a:r>
              <a:rPr lang="en-US" sz="2000" dirty="0"/>
              <a:t>Explain </a:t>
            </a:r>
            <a:r>
              <a:rPr lang="en-US" sz="2000" dirty="0">
                <a:solidFill>
                  <a:srgbClr val="333399"/>
                </a:solidFill>
              </a:rPr>
              <a:t>Amazon S3 Glacier</a:t>
            </a:r>
          </a:p>
          <a:p>
            <a:pPr lvl="0"/>
            <a:r>
              <a:rPr lang="en-US" sz="2000" dirty="0"/>
              <a:t>Identify the functionality in Amazon S3 Glacier</a:t>
            </a:r>
          </a:p>
          <a:p>
            <a:pPr lvl="0"/>
            <a:r>
              <a:rPr lang="en-US" sz="2000" dirty="0"/>
              <a:t>Differentiate between Amazon EBS, Amazon S3, Amazon EFS, and Amazon S3 </a:t>
            </a:r>
            <a:r>
              <a:rPr lang="en-US" sz="2000" dirty="0" smtClean="0"/>
              <a:t>Glacier</a:t>
            </a:r>
            <a:endParaRPr lang="en-US" sz="2000" dirty="0"/>
          </a:p>
          <a:p>
            <a:endParaRPr lang="en-US" sz="2000" dirty="0"/>
          </a:p>
        </p:txBody>
      </p:sp>
    </p:spTree>
    <p:custDataLst>
      <p:tags r:id="rId1"/>
    </p:custDataLst>
    <p:extLst>
      <p:ext uri="{BB962C8B-B14F-4D97-AF65-F5344CB8AC3E}">
        <p14:creationId xmlns:p14="http://schemas.microsoft.com/office/powerpoint/2010/main" val="2711660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23</a:t>
            </a:fld>
            <a:endParaRPr lang="en-US"/>
          </a:p>
        </p:txBody>
      </p:sp>
      <p:sp>
        <p:nvSpPr>
          <p:cNvPr id="5" name="Title 4">
            <a:extLst>
              <a:ext uri="{FF2B5EF4-FFF2-40B4-BE49-F238E27FC236}">
                <a16:creationId xmlns="" xmlns:a16="http://schemas.microsoft.com/office/drawing/2014/main" id="{9525F029-436D-EA42-9997-2BBAA9D7829C}"/>
              </a:ext>
            </a:extLst>
          </p:cNvPr>
          <p:cNvSpPr>
            <a:spLocks noGrp="1"/>
          </p:cNvSpPr>
          <p:nvPr>
            <p:ph type="title"/>
          </p:nvPr>
        </p:nvSpPr>
        <p:spPr/>
        <p:txBody>
          <a:bodyPr/>
          <a:lstStyle/>
          <a:p>
            <a:r>
              <a:rPr lang="en-US"/>
              <a:t>Additional resources</a:t>
            </a:r>
          </a:p>
        </p:txBody>
      </p:sp>
      <p:sp>
        <p:nvSpPr>
          <p:cNvPr id="6" name="Content Placeholder 5">
            <a:extLst>
              <a:ext uri="{FF2B5EF4-FFF2-40B4-BE49-F238E27FC236}">
                <a16:creationId xmlns="" xmlns:a16="http://schemas.microsoft.com/office/drawing/2014/main" id="{2AA3B981-BB0A-8E4E-A921-BE92B16069F5}"/>
              </a:ext>
            </a:extLst>
          </p:cNvPr>
          <p:cNvSpPr>
            <a:spLocks noGrp="1"/>
          </p:cNvSpPr>
          <p:nvPr>
            <p:ph sz="quarter" idx="21"/>
          </p:nvPr>
        </p:nvSpPr>
        <p:spPr/>
        <p:txBody>
          <a:bodyPr>
            <a:normAutofit/>
          </a:bodyPr>
          <a:lstStyle/>
          <a:p>
            <a:pPr>
              <a:lnSpc>
                <a:spcPct val="150000"/>
              </a:lnSpc>
            </a:pPr>
            <a:r>
              <a:rPr lang="en-US" sz="2000" dirty="0"/>
              <a:t>AWS Storage page: </a:t>
            </a:r>
            <a:r>
              <a:rPr lang="en-GB" sz="2000" dirty="0">
                <a:hlinkClick r:id="rId4"/>
              </a:rPr>
              <a:t>https://</a:t>
            </a:r>
            <a:r>
              <a:rPr lang="en-GB" sz="2000" dirty="0" err="1">
                <a:hlinkClick r:id="rId4"/>
              </a:rPr>
              <a:t>aws.amazon.com</a:t>
            </a:r>
            <a:r>
              <a:rPr lang="en-GB" sz="2000" dirty="0">
                <a:hlinkClick r:id="rId4"/>
              </a:rPr>
              <a:t>/products/storage/</a:t>
            </a:r>
            <a:endParaRPr lang="en-US" sz="2000" dirty="0"/>
          </a:p>
          <a:p>
            <a:pPr>
              <a:lnSpc>
                <a:spcPct val="150000"/>
              </a:lnSpc>
            </a:pPr>
            <a:r>
              <a:rPr lang="en-US" sz="2000" dirty="0"/>
              <a:t>Storage Overview: </a:t>
            </a:r>
            <a:r>
              <a:rPr lang="en-GB" sz="2000" dirty="0">
                <a:hlinkClick r:id="rId5"/>
              </a:rPr>
              <a:t>https://</a:t>
            </a:r>
            <a:r>
              <a:rPr lang="en-GB" sz="2000" dirty="0" err="1">
                <a:hlinkClick r:id="rId5"/>
              </a:rPr>
              <a:t>docs.aws.amazon.com</a:t>
            </a:r>
            <a:r>
              <a:rPr lang="en-GB" sz="2000" dirty="0">
                <a:hlinkClick r:id="rId5"/>
              </a:rPr>
              <a:t>/whitepapers/latest/</a:t>
            </a:r>
            <a:r>
              <a:rPr lang="en-GB" sz="2000" dirty="0" err="1">
                <a:hlinkClick r:id="rId5"/>
              </a:rPr>
              <a:t>aws</a:t>
            </a:r>
            <a:r>
              <a:rPr lang="en-GB" sz="2000" dirty="0">
                <a:hlinkClick r:id="rId5"/>
              </a:rPr>
              <a:t>-overview/storage-</a:t>
            </a:r>
            <a:r>
              <a:rPr lang="en-GB" sz="2000" dirty="0" err="1">
                <a:hlinkClick r:id="rId5"/>
              </a:rPr>
              <a:t>services.html</a:t>
            </a:r>
            <a:endParaRPr lang="en-US" sz="2000" dirty="0"/>
          </a:p>
          <a:p>
            <a:pPr>
              <a:lnSpc>
                <a:spcPct val="150000"/>
              </a:lnSpc>
            </a:pPr>
            <a:r>
              <a:rPr lang="en-US" sz="2000" dirty="0"/>
              <a:t>Recovering files from an Amazon EBS volume backup: </a:t>
            </a:r>
            <a:r>
              <a:rPr lang="en-GB" sz="2000" dirty="0">
                <a:hlinkClick r:id="rId6"/>
              </a:rPr>
              <a:t>https://</a:t>
            </a:r>
            <a:r>
              <a:rPr lang="en-GB" sz="2000" dirty="0" err="1">
                <a:hlinkClick r:id="rId6"/>
              </a:rPr>
              <a:t>aws.amazon.com</a:t>
            </a:r>
            <a:r>
              <a:rPr lang="en-GB" sz="2000" dirty="0">
                <a:hlinkClick r:id="rId6"/>
              </a:rPr>
              <a:t>/blogs/compute/recovering-files-from-an-amazon-</a:t>
            </a:r>
            <a:r>
              <a:rPr lang="en-GB" sz="2000" dirty="0" err="1">
                <a:hlinkClick r:id="rId6"/>
              </a:rPr>
              <a:t>ebs</a:t>
            </a:r>
            <a:r>
              <a:rPr lang="en-GB" sz="2000" dirty="0">
                <a:hlinkClick r:id="rId6"/>
              </a:rPr>
              <a:t>-volume-backup/</a:t>
            </a:r>
            <a:endParaRPr lang="en-US" sz="2000" dirty="0"/>
          </a:p>
          <a:p>
            <a:pPr>
              <a:lnSpc>
                <a:spcPct val="150000"/>
              </a:lnSpc>
            </a:pPr>
            <a:r>
              <a:rPr lang="en-US" sz="2000" dirty="0"/>
              <a:t>Confused by AWS Storage Options? S3, EFS, EBS Explained: </a:t>
            </a:r>
            <a:r>
              <a:rPr lang="en-GB" sz="2000" dirty="0">
                <a:hlinkClick r:id="rId7"/>
              </a:rPr>
              <a:t>https://</a:t>
            </a:r>
            <a:r>
              <a:rPr lang="en-GB" sz="2000" dirty="0" err="1">
                <a:hlinkClick r:id="rId7"/>
              </a:rPr>
              <a:t>dzone.com</a:t>
            </a:r>
            <a:r>
              <a:rPr lang="en-GB" sz="2000" dirty="0">
                <a:hlinkClick r:id="rId7"/>
              </a:rPr>
              <a:t>/articles/confused-by-</a:t>
            </a:r>
            <a:r>
              <a:rPr lang="en-GB" sz="2000" dirty="0" err="1">
                <a:hlinkClick r:id="rId7"/>
              </a:rPr>
              <a:t>aws</a:t>
            </a:r>
            <a:r>
              <a:rPr lang="en-GB" sz="2000" dirty="0">
                <a:hlinkClick r:id="rId7"/>
              </a:rPr>
              <a:t>-storage-options-</a:t>
            </a:r>
            <a:r>
              <a:rPr lang="en-GB" sz="2000" dirty="0" err="1">
                <a:hlinkClick r:id="rId7"/>
              </a:rPr>
              <a:t>s3</a:t>
            </a:r>
            <a:r>
              <a:rPr lang="en-GB" sz="2000" dirty="0">
                <a:hlinkClick r:id="rId7"/>
              </a:rPr>
              <a:t>-</a:t>
            </a:r>
            <a:r>
              <a:rPr lang="en-GB" sz="2000" dirty="0" err="1">
                <a:hlinkClick r:id="rId7"/>
              </a:rPr>
              <a:t>ebs</a:t>
            </a:r>
            <a:r>
              <a:rPr lang="en-GB" sz="2000" dirty="0">
                <a:hlinkClick r:id="rId7"/>
              </a:rPr>
              <a:t>-amp-</a:t>
            </a:r>
            <a:r>
              <a:rPr lang="en-GB" sz="2000" dirty="0" err="1">
                <a:hlinkClick r:id="rId7"/>
              </a:rPr>
              <a:t>efs</a:t>
            </a:r>
            <a:r>
              <a:rPr lang="en-GB" sz="2000" dirty="0">
                <a:hlinkClick r:id="rId7"/>
              </a:rPr>
              <a:t>-explained</a:t>
            </a:r>
            <a:r>
              <a:rPr lang="en-US" sz="2000" dirty="0">
                <a:hlinkClick r:id="rId7"/>
              </a:rPr>
              <a:t> </a:t>
            </a:r>
            <a:endParaRPr lang="en-US" sz="2000" dirty="0"/>
          </a:p>
        </p:txBody>
      </p:sp>
    </p:spTree>
    <p:custDataLst>
      <p:tags r:id="rId1"/>
    </p:custDataLst>
    <p:extLst>
      <p:ext uri="{BB962C8B-B14F-4D97-AF65-F5344CB8AC3E}">
        <p14:creationId xmlns:p14="http://schemas.microsoft.com/office/powerpoint/2010/main" val="12835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9D071E9-1886-4EB3-B517-57EE3BACB16F}"/>
              </a:ext>
            </a:extLst>
          </p:cNvPr>
          <p:cNvSpPr>
            <a:spLocks noGrp="1"/>
          </p:cNvSpPr>
          <p:nvPr>
            <p:ph type="sldNum" sz="quarter" idx="20"/>
          </p:nvPr>
        </p:nvSpPr>
        <p:spPr/>
        <p:txBody>
          <a:bodyPr/>
          <a:lstStyle/>
          <a:p>
            <a:fld id="{B23121D6-781A-4B6C-8D9B-3A8188A614AE}" type="slidenum">
              <a:rPr lang="en-US" smtClean="0"/>
              <a:t>24</a:t>
            </a:fld>
            <a:endParaRPr lang="en-US"/>
          </a:p>
        </p:txBody>
      </p:sp>
      <p:sp>
        <p:nvSpPr>
          <p:cNvPr id="2" name="Title 1">
            <a:extLst>
              <a:ext uri="{FF2B5EF4-FFF2-40B4-BE49-F238E27FC236}">
                <a16:creationId xmlns="" xmlns:a16="http://schemas.microsoft.com/office/drawing/2014/main" id="{9B11474D-3771-4F25-8A94-0EF301AE2062}"/>
              </a:ext>
            </a:extLst>
          </p:cNvPr>
          <p:cNvSpPr>
            <a:spLocks noGrp="1"/>
          </p:cNvSpPr>
          <p:nvPr>
            <p:ph type="title"/>
          </p:nvPr>
        </p:nvSpPr>
        <p:spPr/>
        <p:txBody>
          <a:bodyPr/>
          <a:lstStyle/>
          <a:p>
            <a:r>
              <a:rPr lang="en-US"/>
              <a:t>Thank you</a:t>
            </a:r>
          </a:p>
        </p:txBody>
      </p:sp>
      <p:sp>
        <p:nvSpPr>
          <p:cNvPr id="6" name="Text Placeholder 5">
            <a:extLst>
              <a:ext uri="{FF2B5EF4-FFF2-40B4-BE49-F238E27FC236}">
                <a16:creationId xmlns="" xmlns:a16="http://schemas.microsoft.com/office/drawing/2014/main" id="{37D19DB1-8CC4-4D1C-8D48-67540AF80AAD}"/>
              </a:ext>
            </a:extLst>
          </p:cNvPr>
          <p:cNvSpPr>
            <a:spLocks noGrp="1"/>
          </p:cNvSpPr>
          <p:nvPr>
            <p:ph type="body" sz="quarter" idx="21"/>
          </p:nvPr>
        </p:nvSpPr>
        <p:spPr>
          <a:xfrm>
            <a:off x="2551176" y="5212079"/>
            <a:ext cx="9637776" cy="400110"/>
          </a:xfrm>
        </p:spPr>
        <p:txBody>
          <a:bodyPr/>
          <a:lstStyle/>
          <a:p>
            <a:r>
              <a:rPr lang="en-US"/>
              <a:t>All </a:t>
            </a:r>
            <a:r>
              <a:rPr lang="en-US" dirty="0"/>
              <a:t>trademarks are the property of their owners.</a:t>
            </a:r>
          </a:p>
        </p:txBody>
      </p:sp>
    </p:spTree>
    <p:custDataLst>
      <p:tags r:id="rId1"/>
    </p:custDataLst>
    <p:extLst>
      <p:ext uri="{BB962C8B-B14F-4D97-AF65-F5344CB8AC3E}">
        <p14:creationId xmlns:p14="http://schemas.microsoft.com/office/powerpoint/2010/main" val="139587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Section 3: Amazon Elastic File System (Amazon EFS) </a:t>
            </a:r>
          </a:p>
        </p:txBody>
      </p:sp>
      <p:sp>
        <p:nvSpPr>
          <p:cNvPr id="3" name="Text Placeholder 2">
            <a:extLst>
              <a:ext uri="{FF2B5EF4-FFF2-40B4-BE49-F238E27FC236}">
                <a16:creationId xmlns="" xmlns:a16="http://schemas.microsoft.com/office/drawing/2014/main" id="{CD64B8E0-60AD-514D-93D6-076C58CF731E}"/>
              </a:ext>
            </a:extLst>
          </p:cNvPr>
          <p:cNvSpPr>
            <a:spLocks noGrp="1"/>
          </p:cNvSpPr>
          <p:nvPr>
            <p:ph type="subTitle" idx="1"/>
          </p:nvPr>
        </p:nvSpPr>
        <p:spPr/>
        <p:txBody>
          <a:bodyPr>
            <a:normAutofit/>
          </a:bodyPr>
          <a:lstStyle/>
          <a:p>
            <a:r>
              <a:rPr lang="en-US"/>
              <a:t>Module 7: Storage</a:t>
            </a:r>
          </a:p>
        </p:txBody>
      </p:sp>
    </p:spTree>
    <p:custDataLst>
      <p:tags r:id="rId1"/>
    </p:custDataLst>
    <p:extLst>
      <p:ext uri="{BB962C8B-B14F-4D97-AF65-F5344CB8AC3E}">
        <p14:creationId xmlns:p14="http://schemas.microsoft.com/office/powerpoint/2010/main" val="145916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4</a:t>
            </a:fld>
            <a:endParaRPr lang="en-US"/>
          </a:p>
        </p:txBody>
      </p:sp>
      <p:sp>
        <p:nvSpPr>
          <p:cNvPr id="2" name="Title 1"/>
          <p:cNvSpPr>
            <a:spLocks noGrp="1"/>
          </p:cNvSpPr>
          <p:nvPr>
            <p:ph type="title"/>
          </p:nvPr>
        </p:nvSpPr>
        <p:spPr/>
        <p:txBody>
          <a:bodyPr/>
          <a:lstStyle/>
          <a:p>
            <a:r>
              <a:rPr lang="en-US" dirty="0" smtClean="0"/>
              <a:t>Amazon Elastic File System</a:t>
            </a:r>
            <a:endParaRPr lang="en-US" dirty="0"/>
          </a:p>
        </p:txBody>
      </p:sp>
      <p:sp>
        <p:nvSpPr>
          <p:cNvPr id="3" name="Content Placeholder 2"/>
          <p:cNvSpPr>
            <a:spLocks noGrp="1"/>
          </p:cNvSpPr>
          <p:nvPr>
            <p:ph sz="quarter" idx="21"/>
          </p:nvPr>
        </p:nvSpPr>
        <p:spPr/>
        <p:txBody>
          <a:bodyPr>
            <a:normAutofit/>
          </a:bodyPr>
          <a:lstStyle/>
          <a:p>
            <a:pPr algn="just"/>
            <a:r>
              <a:rPr lang="en-US" sz="3200" dirty="0" smtClean="0"/>
              <a:t>Amazon EFS </a:t>
            </a:r>
            <a:r>
              <a:rPr lang="en-US" sz="3200" dirty="0">
                <a:solidFill>
                  <a:srgbClr val="333399"/>
                </a:solidFill>
              </a:rPr>
              <a:t>implements</a:t>
            </a:r>
            <a:r>
              <a:rPr lang="en-US" sz="3200" dirty="0"/>
              <a:t> storage for EC2 instances that multiple </a:t>
            </a:r>
            <a:r>
              <a:rPr lang="en-US" sz="3200" dirty="0" smtClean="0"/>
              <a:t>virtual machines </a:t>
            </a:r>
            <a:r>
              <a:rPr lang="en-US" sz="3200" dirty="0"/>
              <a:t>can access at the same time. </a:t>
            </a:r>
            <a:endParaRPr lang="en-US" sz="3200" dirty="0" smtClean="0"/>
          </a:p>
          <a:p>
            <a:pPr algn="just"/>
            <a:r>
              <a:rPr lang="en-US" sz="3200" dirty="0" smtClean="0"/>
              <a:t>It </a:t>
            </a:r>
            <a:r>
              <a:rPr lang="en-US" sz="3200" dirty="0"/>
              <a:t>is implemented as a </a:t>
            </a:r>
            <a:r>
              <a:rPr lang="en-US" sz="3200" dirty="0">
                <a:solidFill>
                  <a:srgbClr val="333399"/>
                </a:solidFill>
              </a:rPr>
              <a:t>shared file system </a:t>
            </a:r>
            <a:r>
              <a:rPr lang="en-US" sz="3200" dirty="0"/>
              <a:t>that uses the Network File System (NFS) protocol. </a:t>
            </a:r>
          </a:p>
          <a:p>
            <a:pPr algn="just"/>
            <a:endParaRPr lang="en-US" sz="3200" dirty="0"/>
          </a:p>
        </p:txBody>
      </p:sp>
      <p:sp>
        <p:nvSpPr>
          <p:cNvPr id="7" name="TextBox 6">
            <a:extLst>
              <a:ext uri="{FF2B5EF4-FFF2-40B4-BE49-F238E27FC236}">
                <a16:creationId xmlns="" xmlns:a16="http://schemas.microsoft.com/office/drawing/2014/main" id="{F6B5E4BC-5E07-441C-90B1-7C6345044B83}"/>
              </a:ext>
            </a:extLst>
          </p:cNvPr>
          <p:cNvSpPr txBox="1"/>
          <p:nvPr/>
        </p:nvSpPr>
        <p:spPr>
          <a:xfrm>
            <a:off x="3466791" y="5512382"/>
            <a:ext cx="5367146" cy="954107"/>
          </a:xfrm>
          <a:prstGeom prst="rect">
            <a:avLst/>
          </a:prstGeom>
          <a:noFill/>
        </p:spPr>
        <p:txBody>
          <a:bodyPr wrap="square" rtlCol="0">
            <a:spAutoFit/>
          </a:bodyPr>
          <a:lstStyle/>
          <a:p>
            <a:pPr algn="ctr"/>
            <a:r>
              <a:rPr lang="sv-SE" sz="2800" dirty="0"/>
              <a:t>Amazon Elastic File System (Amazon EFS)</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 name="Graphic 6">
            <a:extLst>
              <a:ext uri="{FF2B5EF4-FFF2-40B4-BE49-F238E27FC236}">
                <a16:creationId xmlns="" xmlns:a16="http://schemas.microsoft.com/office/drawing/2014/main" id="{C129356C-F763-41D1-8785-FF8BE3BC6078}"/>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087986" y="4022195"/>
            <a:ext cx="1458448" cy="1458448"/>
          </a:xfrm>
          <a:prstGeom prst="rect">
            <a:avLst/>
          </a:prstGeom>
        </p:spPr>
      </p:pic>
    </p:spTree>
    <p:custDataLst>
      <p:tags r:id="rId1"/>
    </p:custDataLst>
    <p:extLst>
      <p:ext uri="{BB962C8B-B14F-4D97-AF65-F5344CB8AC3E}">
        <p14:creationId xmlns:p14="http://schemas.microsoft.com/office/powerpoint/2010/main" val="901212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5</a:t>
            </a:fld>
            <a:endParaRPr lang="en-US"/>
          </a:p>
        </p:txBody>
      </p:sp>
      <p:sp>
        <p:nvSpPr>
          <p:cNvPr id="2" name="Title 1"/>
          <p:cNvSpPr>
            <a:spLocks noGrp="1"/>
          </p:cNvSpPr>
          <p:nvPr>
            <p:ph type="title"/>
          </p:nvPr>
        </p:nvSpPr>
        <p:spPr/>
        <p:txBody>
          <a:bodyPr/>
          <a:lstStyle/>
          <a:p>
            <a:r>
              <a:rPr lang="en-US" dirty="0"/>
              <a:t>Amazon EFS features</a:t>
            </a:r>
          </a:p>
        </p:txBody>
      </p:sp>
      <p:sp>
        <p:nvSpPr>
          <p:cNvPr id="5" name="Content Placeholder 2"/>
          <p:cNvSpPr>
            <a:spLocks noGrp="1"/>
          </p:cNvSpPr>
          <p:nvPr>
            <p:ph sz="quarter" idx="21"/>
          </p:nvPr>
        </p:nvSpPr>
        <p:spPr/>
        <p:txBody>
          <a:bodyPr>
            <a:normAutofit/>
          </a:bodyPr>
          <a:lstStyle/>
          <a:p>
            <a:pPr marL="457200" indent="-457200" algn="just">
              <a:spcAft>
                <a:spcPts val="800"/>
              </a:spcAft>
            </a:pPr>
            <a:r>
              <a:rPr lang="en-US" dirty="0" smtClean="0">
                <a:solidFill>
                  <a:srgbClr val="333399"/>
                </a:solidFill>
              </a:rPr>
              <a:t>Fully managed file storage system </a:t>
            </a:r>
            <a:r>
              <a:rPr lang="en-US" dirty="0"/>
              <a:t>in the AWS Cloud </a:t>
            </a:r>
          </a:p>
          <a:p>
            <a:pPr marL="457200" indent="-457200" algn="just">
              <a:spcAft>
                <a:spcPts val="800"/>
              </a:spcAft>
            </a:pPr>
            <a:r>
              <a:rPr lang="en-US" dirty="0"/>
              <a:t>Works well for </a:t>
            </a:r>
            <a:r>
              <a:rPr lang="en-US" dirty="0">
                <a:solidFill>
                  <a:srgbClr val="333399"/>
                </a:solidFill>
              </a:rPr>
              <a:t>big data and analytics</a:t>
            </a:r>
            <a:r>
              <a:rPr lang="en-US" dirty="0"/>
              <a:t>, media processing workflows, content management, web serving, and home directories</a:t>
            </a:r>
          </a:p>
          <a:p>
            <a:pPr marL="457200" indent="-457200" algn="just">
              <a:spcAft>
                <a:spcPts val="800"/>
              </a:spcAft>
            </a:pPr>
            <a:r>
              <a:rPr lang="en-US" dirty="0"/>
              <a:t>Petabyte-scale, </a:t>
            </a:r>
            <a:r>
              <a:rPr lang="en-US" dirty="0">
                <a:solidFill>
                  <a:srgbClr val="333399"/>
                </a:solidFill>
              </a:rPr>
              <a:t>low-latency</a:t>
            </a:r>
            <a:r>
              <a:rPr lang="en-US" dirty="0"/>
              <a:t> file system</a:t>
            </a:r>
          </a:p>
          <a:p>
            <a:pPr marL="457200" indent="-457200" algn="just">
              <a:spcAft>
                <a:spcPts val="800"/>
              </a:spcAft>
            </a:pPr>
            <a:r>
              <a:rPr lang="en-US" dirty="0"/>
              <a:t>Shared storage</a:t>
            </a:r>
          </a:p>
          <a:p>
            <a:pPr marL="457200" indent="-457200" algn="just">
              <a:spcAft>
                <a:spcPts val="800"/>
              </a:spcAft>
            </a:pPr>
            <a:r>
              <a:rPr lang="en-US" dirty="0"/>
              <a:t>Elastic capacity</a:t>
            </a:r>
          </a:p>
          <a:p>
            <a:pPr marL="457200" indent="-457200" algn="just">
              <a:spcAft>
                <a:spcPts val="800"/>
              </a:spcAft>
            </a:pPr>
            <a:r>
              <a:rPr lang="en-US" dirty="0"/>
              <a:t>Supports </a:t>
            </a:r>
            <a:r>
              <a:rPr lang="en-US" dirty="0">
                <a:solidFill>
                  <a:srgbClr val="333399"/>
                </a:solidFill>
              </a:rPr>
              <a:t>Network File System</a:t>
            </a:r>
            <a:r>
              <a:rPr lang="en-US" dirty="0"/>
              <a:t> (NFS) versions 4.0 and 4.1 (NFSv4)</a:t>
            </a:r>
          </a:p>
          <a:p>
            <a:pPr marL="457200" indent="-457200" algn="just">
              <a:spcAft>
                <a:spcPts val="800"/>
              </a:spcAft>
            </a:pPr>
            <a:r>
              <a:rPr lang="en-US" dirty="0"/>
              <a:t>Compatible with all </a:t>
            </a:r>
            <a:r>
              <a:rPr lang="en-US" dirty="0">
                <a:solidFill>
                  <a:srgbClr val="333399"/>
                </a:solidFill>
              </a:rPr>
              <a:t>Linux-based AMIs </a:t>
            </a:r>
            <a:r>
              <a:rPr lang="en-US" dirty="0"/>
              <a:t>for Amazon EC2</a:t>
            </a:r>
          </a:p>
        </p:txBody>
      </p:sp>
    </p:spTree>
    <p:custDataLst>
      <p:tags r:id="rId1"/>
    </p:custDataLst>
    <p:extLst>
      <p:ext uri="{BB962C8B-B14F-4D97-AF65-F5344CB8AC3E}">
        <p14:creationId xmlns:p14="http://schemas.microsoft.com/office/powerpoint/2010/main" val="195614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6</a:t>
            </a:fld>
            <a:endParaRPr lang="en-US"/>
          </a:p>
        </p:txBody>
      </p:sp>
      <p:sp>
        <p:nvSpPr>
          <p:cNvPr id="2" name="Title 1"/>
          <p:cNvSpPr>
            <a:spLocks noGrp="1"/>
          </p:cNvSpPr>
          <p:nvPr>
            <p:ph type="title"/>
          </p:nvPr>
        </p:nvSpPr>
        <p:spPr/>
        <p:txBody>
          <a:bodyPr/>
          <a:lstStyle/>
          <a:p>
            <a:r>
              <a:rPr lang="en-US"/>
              <a:t>Amazon EFS architecture</a:t>
            </a:r>
          </a:p>
        </p:txBody>
      </p:sp>
      <p:grpSp>
        <p:nvGrpSpPr>
          <p:cNvPr id="11" name="Group 10" descr="Availability Zone A with Private subnet, two network interfaces, and a mount target network interface.">
            <a:extLst>
              <a:ext uri="{FF2B5EF4-FFF2-40B4-BE49-F238E27FC236}">
                <a16:creationId xmlns="" xmlns:a16="http://schemas.microsoft.com/office/drawing/2014/main" id="{FCE4CE0F-8183-C52B-8776-3FA3CDB27ABE}"/>
              </a:ext>
            </a:extLst>
          </p:cNvPr>
          <p:cNvGrpSpPr/>
          <p:nvPr/>
        </p:nvGrpSpPr>
        <p:grpSpPr>
          <a:xfrm>
            <a:off x="1563492" y="2017695"/>
            <a:ext cx="2466245" cy="3398143"/>
            <a:chOff x="1563492" y="2017695"/>
            <a:chExt cx="2466245" cy="3398143"/>
          </a:xfrm>
        </p:grpSpPr>
        <p:sp>
          <p:nvSpPr>
            <p:cNvPr id="101" name="Rectangle 100">
              <a:extLst>
                <a:ext uri="{FF2B5EF4-FFF2-40B4-BE49-F238E27FC236}">
                  <a16:creationId xmlns="" xmlns:a16="http://schemas.microsoft.com/office/drawing/2014/main" id="{B853AD0C-C2FB-40D1-99D4-E693522E6C1B}"/>
                </a:ext>
                <a:ext uri="{C183D7F6-B498-43B3-948B-1728B52AA6E4}">
                  <adec:decorative xmlns="" xmlns:adec="http://schemas.microsoft.com/office/drawing/2017/decorative" val="1"/>
                </a:ext>
              </a:extLst>
            </p:cNvPr>
            <p:cNvSpPr/>
            <p:nvPr/>
          </p:nvSpPr>
          <p:spPr>
            <a:xfrm>
              <a:off x="1563492" y="2380248"/>
              <a:ext cx="2466245" cy="303559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a:solidFill>
                    <a:srgbClr val="36C2B4"/>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pic>
          <p:nvPicPr>
            <p:cNvPr id="105" name="Graphic 104">
              <a:extLst>
                <a:ext uri="{FF2B5EF4-FFF2-40B4-BE49-F238E27FC236}">
                  <a16:creationId xmlns="" xmlns:a16="http://schemas.microsoft.com/office/drawing/2014/main" id="{3A299757-5771-494C-99DC-14E4D8EBB082}"/>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563492" y="2717040"/>
              <a:ext cx="1233122" cy="1107494"/>
            </a:xfrm>
            <a:prstGeom prst="rect">
              <a:avLst/>
            </a:prstGeom>
          </p:spPr>
        </p:pic>
        <p:pic>
          <p:nvPicPr>
            <p:cNvPr id="133" name="Graphic 132">
              <a:extLst>
                <a:ext uri="{FF2B5EF4-FFF2-40B4-BE49-F238E27FC236}">
                  <a16:creationId xmlns="" xmlns:a16="http://schemas.microsoft.com/office/drawing/2014/main" id="{192FF234-284A-41C2-BF2C-CFBD45911F49}"/>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776254" y="2718854"/>
              <a:ext cx="1233122" cy="1107494"/>
            </a:xfrm>
            <a:prstGeom prst="rect">
              <a:avLst/>
            </a:prstGeom>
          </p:spPr>
        </p:pic>
        <p:sp>
          <p:nvSpPr>
            <p:cNvPr id="9" name="TextBox 8">
              <a:extLst>
                <a:ext uri="{FF2B5EF4-FFF2-40B4-BE49-F238E27FC236}">
                  <a16:creationId xmlns="" xmlns:a16="http://schemas.microsoft.com/office/drawing/2014/main" id="{D621E7E1-4A36-4B94-AE03-1E70E5237B75}"/>
                </a:ext>
                <a:ext uri="{C183D7F6-B498-43B3-948B-1728B52AA6E4}">
                  <adec:decorative xmlns="" xmlns:adec="http://schemas.microsoft.com/office/drawing/2017/decorative" val="1"/>
                </a:ext>
              </a:extLst>
            </p:cNvPr>
            <p:cNvSpPr txBox="1"/>
            <p:nvPr/>
          </p:nvSpPr>
          <p:spPr>
            <a:xfrm>
              <a:off x="1825894" y="2017695"/>
              <a:ext cx="1983490" cy="342548"/>
            </a:xfrm>
            <a:prstGeom prst="rect">
              <a:avLst/>
            </a:prstGeom>
            <a:noFill/>
          </p:spPr>
          <p:txBody>
            <a:bodyPr wrap="none" rtlCol="0">
              <a:spAutoFit/>
            </a:bodyPr>
            <a:lstStyle/>
            <a:p>
              <a:r>
                <a:rPr lang="en-US" sz="1600">
                  <a:latin typeface="Amazon Ember" panose="020B0603020204020204" pitchFamily="34" charset="0"/>
                  <a:ea typeface="Amazon Ember" panose="020B0603020204020204" pitchFamily="34" charset="0"/>
                  <a:cs typeface="Amazon Ember" panose="020B0603020204020204" pitchFamily="34" charset="0"/>
                </a:rPr>
                <a:t>Availability Zone A</a:t>
              </a:r>
            </a:p>
          </p:txBody>
        </p:sp>
      </p:grpSp>
      <p:grpSp>
        <p:nvGrpSpPr>
          <p:cNvPr id="13" name="Group 12" descr="Availability Zone B with a private subnet and one mount target network interface/">
            <a:extLst>
              <a:ext uri="{FF2B5EF4-FFF2-40B4-BE49-F238E27FC236}">
                <a16:creationId xmlns="" xmlns:a16="http://schemas.microsoft.com/office/drawing/2014/main" id="{D9679B32-151D-3676-F52C-8166CB9FC29E}"/>
              </a:ext>
            </a:extLst>
          </p:cNvPr>
          <p:cNvGrpSpPr/>
          <p:nvPr/>
        </p:nvGrpSpPr>
        <p:grpSpPr>
          <a:xfrm>
            <a:off x="5127975" y="2084814"/>
            <a:ext cx="2466245" cy="3357969"/>
            <a:chOff x="5127975" y="2084814"/>
            <a:chExt cx="2466245" cy="3357969"/>
          </a:xfrm>
        </p:grpSpPr>
        <p:sp>
          <p:nvSpPr>
            <p:cNvPr id="102" name="Rectangle 101">
              <a:extLst>
                <a:ext uri="{FF2B5EF4-FFF2-40B4-BE49-F238E27FC236}">
                  <a16:creationId xmlns="" xmlns:a16="http://schemas.microsoft.com/office/drawing/2014/main" id="{D173B7F8-A9B4-4355-AE7A-E5AC7ABC379F}"/>
                </a:ext>
                <a:ext uri="{C183D7F6-B498-43B3-948B-1728B52AA6E4}">
                  <adec:decorative xmlns="" xmlns:adec="http://schemas.microsoft.com/office/drawing/2017/decorative" val="1"/>
                </a:ext>
              </a:extLst>
            </p:cNvPr>
            <p:cNvSpPr/>
            <p:nvPr/>
          </p:nvSpPr>
          <p:spPr>
            <a:xfrm>
              <a:off x="5127975" y="2407193"/>
              <a:ext cx="2466245" cy="303559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a:solidFill>
                    <a:srgbClr val="36C2B4"/>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38" name="TextBox 37">
              <a:extLst>
                <a:ext uri="{FF2B5EF4-FFF2-40B4-BE49-F238E27FC236}">
                  <a16:creationId xmlns="" xmlns:a16="http://schemas.microsoft.com/office/drawing/2014/main" id="{1DD449E4-6081-4C82-AC4C-69051C1A2E47}"/>
                </a:ext>
                <a:ext uri="{C183D7F6-B498-43B3-948B-1728B52AA6E4}">
                  <adec:decorative xmlns="" xmlns:adec="http://schemas.microsoft.com/office/drawing/2017/decorative" val="1"/>
                </a:ext>
              </a:extLst>
            </p:cNvPr>
            <p:cNvSpPr txBox="1"/>
            <p:nvPr/>
          </p:nvSpPr>
          <p:spPr>
            <a:xfrm>
              <a:off x="5438242" y="2084814"/>
              <a:ext cx="1976868" cy="342548"/>
            </a:xfrm>
            <a:prstGeom prst="rect">
              <a:avLst/>
            </a:prstGeom>
            <a:noFill/>
          </p:spPr>
          <p:txBody>
            <a:bodyPr wrap="none" rtlCol="0">
              <a:spAutoFit/>
            </a:bodyPr>
            <a:lstStyle/>
            <a:p>
              <a:r>
                <a:rPr lang="en-US" sz="1600">
                  <a:latin typeface="Amazon Ember" panose="020B0603020204020204" pitchFamily="34" charset="0"/>
                  <a:ea typeface="Amazon Ember" panose="020B0603020204020204" pitchFamily="34" charset="0"/>
                  <a:cs typeface="Amazon Ember" panose="020B0603020204020204" pitchFamily="34" charset="0"/>
                </a:rPr>
                <a:t>Availability Zone B</a:t>
              </a:r>
            </a:p>
          </p:txBody>
        </p:sp>
      </p:grpSp>
      <p:grpSp>
        <p:nvGrpSpPr>
          <p:cNvPr id="14" name="Group 13" descr="Availability Zone C with a private subnet and one network interface and one mount target network interface.">
            <a:extLst>
              <a:ext uri="{FF2B5EF4-FFF2-40B4-BE49-F238E27FC236}">
                <a16:creationId xmlns="" xmlns:a16="http://schemas.microsoft.com/office/drawing/2014/main" id="{680D3A56-A102-67ED-F6CE-E9D9EF171600}"/>
              </a:ext>
            </a:extLst>
          </p:cNvPr>
          <p:cNvGrpSpPr/>
          <p:nvPr/>
        </p:nvGrpSpPr>
        <p:grpSpPr>
          <a:xfrm>
            <a:off x="8651448" y="2117468"/>
            <a:ext cx="2466245" cy="3298370"/>
            <a:chOff x="8651448" y="2117468"/>
            <a:chExt cx="2466245" cy="3298370"/>
          </a:xfrm>
        </p:grpSpPr>
        <p:sp>
          <p:nvSpPr>
            <p:cNvPr id="103" name="Rectangle 102">
              <a:extLst>
                <a:ext uri="{FF2B5EF4-FFF2-40B4-BE49-F238E27FC236}">
                  <a16:creationId xmlns="" xmlns:a16="http://schemas.microsoft.com/office/drawing/2014/main" id="{37330761-E8DF-4FCA-9009-355665985D19}"/>
                </a:ext>
                <a:ext uri="{C183D7F6-B498-43B3-948B-1728B52AA6E4}">
                  <adec:decorative xmlns="" xmlns:adec="http://schemas.microsoft.com/office/drawing/2017/decorative" val="1"/>
                </a:ext>
              </a:extLst>
            </p:cNvPr>
            <p:cNvSpPr/>
            <p:nvPr/>
          </p:nvSpPr>
          <p:spPr>
            <a:xfrm>
              <a:off x="8651448" y="2463430"/>
              <a:ext cx="2466245" cy="136110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a:solidFill>
                    <a:srgbClr val="36C2B4"/>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104" name="Rectangle 103">
              <a:extLst>
                <a:ext uri="{FF2B5EF4-FFF2-40B4-BE49-F238E27FC236}">
                  <a16:creationId xmlns="" xmlns:a16="http://schemas.microsoft.com/office/drawing/2014/main" id="{46581731-63CF-4D22-80AB-4BA4BB90BFF9}"/>
                </a:ext>
                <a:ext uri="{C183D7F6-B498-43B3-948B-1728B52AA6E4}">
                  <adec:decorative xmlns="" xmlns:adec="http://schemas.microsoft.com/office/drawing/2017/decorative" val="1"/>
                </a:ext>
              </a:extLst>
            </p:cNvPr>
            <p:cNvSpPr/>
            <p:nvPr/>
          </p:nvSpPr>
          <p:spPr>
            <a:xfrm>
              <a:off x="8651448" y="3945885"/>
              <a:ext cx="2466245" cy="1469953"/>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39" name="TextBox 38">
              <a:extLst>
                <a:ext uri="{FF2B5EF4-FFF2-40B4-BE49-F238E27FC236}">
                  <a16:creationId xmlns="" xmlns:a16="http://schemas.microsoft.com/office/drawing/2014/main" id="{95F5BF64-A811-4851-A7BC-0C82DB3458A5}"/>
                </a:ext>
                <a:ext uri="{C183D7F6-B498-43B3-948B-1728B52AA6E4}">
                  <adec:decorative xmlns="" xmlns:adec="http://schemas.microsoft.com/office/drawing/2017/decorative" val="1"/>
                </a:ext>
              </a:extLst>
            </p:cNvPr>
            <p:cNvSpPr txBox="1"/>
            <p:nvPr/>
          </p:nvSpPr>
          <p:spPr>
            <a:xfrm>
              <a:off x="8993172" y="2117468"/>
              <a:ext cx="1976868" cy="342548"/>
            </a:xfrm>
            <a:prstGeom prst="rect">
              <a:avLst/>
            </a:prstGeom>
            <a:noFill/>
          </p:spPr>
          <p:txBody>
            <a:bodyPr wrap="none" rtlCol="0">
              <a:spAutoFit/>
            </a:bodyPr>
            <a:lstStyle/>
            <a:p>
              <a:r>
                <a:rPr lang="en-US" sz="1600">
                  <a:latin typeface="Amazon Ember" panose="020B0603020204020204" pitchFamily="34" charset="0"/>
                  <a:ea typeface="Amazon Ember" panose="020B0603020204020204" pitchFamily="34" charset="0"/>
                  <a:cs typeface="Amazon Ember" panose="020B0603020204020204" pitchFamily="34" charset="0"/>
                </a:rPr>
                <a:t>Availability Zone C</a:t>
              </a:r>
            </a:p>
          </p:txBody>
        </p:sp>
      </p:grpSp>
      <p:sp>
        <p:nvSpPr>
          <p:cNvPr id="42" name="Rectangle 41">
            <a:extLst>
              <a:ext uri="{FF2B5EF4-FFF2-40B4-BE49-F238E27FC236}">
                <a16:creationId xmlns="" xmlns:a16="http://schemas.microsoft.com/office/drawing/2014/main" id="{D21F8159-ACAF-41D2-9006-07739A924D03}"/>
              </a:ext>
              <a:ext uri="{C183D7F6-B498-43B3-948B-1728B52AA6E4}">
                <adec:decorative xmlns="" xmlns:adec="http://schemas.microsoft.com/office/drawing/2017/decorative" val="1"/>
              </a:ext>
            </a:extLst>
          </p:cNvPr>
          <p:cNvSpPr/>
          <p:nvPr/>
        </p:nvSpPr>
        <p:spPr>
          <a:xfrm>
            <a:off x="768808" y="1501866"/>
            <a:ext cx="10870741" cy="458665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latin typeface="Amazon Ember" panose="020B0603020204020204" pitchFamily="34" charset="0"/>
                <a:ea typeface="Amazon Ember" panose="020B0603020204020204" pitchFamily="34" charset="0"/>
                <a:cs typeface="Amazon Ember" panose="020B0603020204020204" pitchFamily="34" charset="0"/>
              </a:rPr>
              <a:t> VPC</a:t>
            </a:r>
            <a:endParaRPr kumimoji="0" lang="en-US" sz="1200" b="0" i="0" u="none" strike="noStrike" kern="0" cap="none" spc="0" normalizeH="0" baseline="0" noProof="0">
              <a:ln w="0"/>
              <a:solidFill>
                <a:srgbClr val="1D8900"/>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3" name="Graphic 42">
            <a:extLst>
              <a:ext uri="{FF2B5EF4-FFF2-40B4-BE49-F238E27FC236}">
                <a16:creationId xmlns="" xmlns:a16="http://schemas.microsoft.com/office/drawing/2014/main" id="{4A323B17-B6B3-47C8-BEEE-83954DE72163}"/>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768808" y="1501867"/>
            <a:ext cx="472142" cy="462594"/>
          </a:xfrm>
          <a:prstGeom prst="rect">
            <a:avLst/>
          </a:prstGeom>
        </p:spPr>
      </p:pic>
      <p:sp>
        <p:nvSpPr>
          <p:cNvPr id="5" name="Rectangle: Rounded Corners 4">
            <a:extLst>
              <a:ext uri="{FF2B5EF4-FFF2-40B4-BE49-F238E27FC236}">
                <a16:creationId xmlns="" xmlns:a16="http://schemas.microsoft.com/office/drawing/2014/main" id="{6E5C6BD3-CC82-46EA-9B01-38FD399E4F66}"/>
              </a:ext>
              <a:ext uri="{C183D7F6-B498-43B3-948B-1728B52AA6E4}">
                <adec:decorative xmlns="" xmlns:adec="http://schemas.microsoft.com/office/drawing/2017/decorative" val="1"/>
              </a:ext>
            </a:extLst>
          </p:cNvPr>
          <p:cNvSpPr/>
          <p:nvPr/>
        </p:nvSpPr>
        <p:spPr>
          <a:xfrm>
            <a:off x="2221393" y="4149634"/>
            <a:ext cx="1164011" cy="68716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 Interface</a:t>
            </a:r>
          </a:p>
        </p:txBody>
      </p:sp>
      <p:sp>
        <p:nvSpPr>
          <p:cNvPr id="7" name="Rectangle: Rounded Corners 6">
            <a:extLst>
              <a:ext uri="{FF2B5EF4-FFF2-40B4-BE49-F238E27FC236}">
                <a16:creationId xmlns="" xmlns:a16="http://schemas.microsoft.com/office/drawing/2014/main" id="{640065CB-B6BF-418E-A2FA-292617A5F12D}"/>
              </a:ext>
              <a:ext uri="{C183D7F6-B498-43B3-948B-1728B52AA6E4}">
                <adec:decorative xmlns="" xmlns:adec="http://schemas.microsoft.com/office/drawing/2017/decorative" val="1"/>
              </a:ext>
            </a:extLst>
          </p:cNvPr>
          <p:cNvSpPr/>
          <p:nvPr/>
        </p:nvSpPr>
        <p:spPr>
          <a:xfrm>
            <a:off x="2041187" y="4054735"/>
            <a:ext cx="1593175" cy="1054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a:extLst>
              <a:ext uri="{FF2B5EF4-FFF2-40B4-BE49-F238E27FC236}">
                <a16:creationId xmlns="" xmlns:a16="http://schemas.microsoft.com/office/drawing/2014/main" id="{AFC8156D-2D86-48F4-B9E8-1026223F07F9}"/>
              </a:ext>
              <a:ext uri="{C183D7F6-B498-43B3-948B-1728B52AA6E4}">
                <adec:decorative xmlns="" xmlns:adec="http://schemas.microsoft.com/office/drawing/2017/decorative" val="1"/>
              </a:ext>
            </a:extLst>
          </p:cNvPr>
          <p:cNvSpPr txBox="1"/>
          <p:nvPr/>
        </p:nvSpPr>
        <p:spPr>
          <a:xfrm>
            <a:off x="2093314" y="4813221"/>
            <a:ext cx="1760475" cy="373690"/>
          </a:xfrm>
          <a:prstGeom prst="rect">
            <a:avLst/>
          </a:prstGeom>
          <a:noFill/>
        </p:spPr>
        <p:txBody>
          <a:bodyPr wrap="square" rtlCol="0">
            <a:spAutoFit/>
          </a:bodyPr>
          <a:lstStyle/>
          <a:p>
            <a:r>
              <a:rPr lang="en-US">
                <a:latin typeface="Amazon Ember" panose="020B0603020204020204" pitchFamily="34" charset="0"/>
                <a:ea typeface="Amazon Ember" panose="020B0603020204020204" pitchFamily="34" charset="0"/>
                <a:cs typeface="Amazon Ember" panose="020B0603020204020204" pitchFamily="34" charset="0"/>
              </a:rPr>
              <a:t>Mount target</a:t>
            </a:r>
          </a:p>
        </p:txBody>
      </p:sp>
      <p:sp>
        <p:nvSpPr>
          <p:cNvPr id="116" name="Rectangle: Rounded Corners 115">
            <a:extLst>
              <a:ext uri="{FF2B5EF4-FFF2-40B4-BE49-F238E27FC236}">
                <a16:creationId xmlns="" xmlns:a16="http://schemas.microsoft.com/office/drawing/2014/main" id="{E2F14156-3F7C-4E2B-B749-337DB00076B3}"/>
              </a:ext>
              <a:ext uri="{C183D7F6-B498-43B3-948B-1728B52AA6E4}">
                <adec:decorative xmlns="" xmlns:adec="http://schemas.microsoft.com/office/drawing/2017/decorative" val="1"/>
              </a:ext>
            </a:extLst>
          </p:cNvPr>
          <p:cNvSpPr/>
          <p:nvPr/>
        </p:nvSpPr>
        <p:spPr>
          <a:xfrm>
            <a:off x="5722642" y="4173213"/>
            <a:ext cx="1164011" cy="6966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 Interface</a:t>
            </a:r>
          </a:p>
        </p:txBody>
      </p:sp>
      <p:sp>
        <p:nvSpPr>
          <p:cNvPr id="118" name="TextBox 117">
            <a:extLst>
              <a:ext uri="{FF2B5EF4-FFF2-40B4-BE49-F238E27FC236}">
                <a16:creationId xmlns="" xmlns:a16="http://schemas.microsoft.com/office/drawing/2014/main" id="{1229F2A5-CD4E-4928-B4AF-BC1DAC275886}"/>
              </a:ext>
              <a:ext uri="{C183D7F6-B498-43B3-948B-1728B52AA6E4}">
                <adec:decorative xmlns="" xmlns:adec="http://schemas.microsoft.com/office/drawing/2017/decorative" val="1"/>
              </a:ext>
            </a:extLst>
          </p:cNvPr>
          <p:cNvSpPr txBox="1"/>
          <p:nvPr/>
        </p:nvSpPr>
        <p:spPr>
          <a:xfrm>
            <a:off x="5594562" y="4836800"/>
            <a:ext cx="1760475" cy="373690"/>
          </a:xfrm>
          <a:prstGeom prst="rect">
            <a:avLst/>
          </a:prstGeom>
          <a:noFill/>
        </p:spPr>
        <p:txBody>
          <a:bodyPr wrap="square" rtlCol="0">
            <a:spAutoFit/>
          </a:bodyPr>
          <a:lstStyle/>
          <a:p>
            <a:r>
              <a:rPr lang="en-US">
                <a:latin typeface="Amazon Ember" panose="020B0603020204020204" pitchFamily="34" charset="0"/>
                <a:ea typeface="Amazon Ember" panose="020B0603020204020204" pitchFamily="34" charset="0"/>
                <a:cs typeface="Amazon Ember" panose="020B0603020204020204" pitchFamily="34" charset="0"/>
              </a:rPr>
              <a:t>Mount target</a:t>
            </a:r>
          </a:p>
        </p:txBody>
      </p:sp>
      <p:sp>
        <p:nvSpPr>
          <p:cNvPr id="119" name="Rectangle: Rounded Corners 118">
            <a:extLst>
              <a:ext uri="{FF2B5EF4-FFF2-40B4-BE49-F238E27FC236}">
                <a16:creationId xmlns="" xmlns:a16="http://schemas.microsoft.com/office/drawing/2014/main" id="{646221D7-A001-4E86-83A5-26B1408DC9D9}"/>
              </a:ext>
              <a:ext uri="{C183D7F6-B498-43B3-948B-1728B52AA6E4}">
                <adec:decorative xmlns="" xmlns:adec="http://schemas.microsoft.com/office/drawing/2017/decorative" val="1"/>
              </a:ext>
            </a:extLst>
          </p:cNvPr>
          <p:cNvSpPr/>
          <p:nvPr/>
        </p:nvSpPr>
        <p:spPr>
          <a:xfrm>
            <a:off x="9338411" y="4280931"/>
            <a:ext cx="1164011" cy="69660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 Interface</a:t>
            </a:r>
          </a:p>
        </p:txBody>
      </p:sp>
      <p:sp>
        <p:nvSpPr>
          <p:cNvPr id="127" name="Rectangle: Rounded Corners 126">
            <a:extLst>
              <a:ext uri="{FF2B5EF4-FFF2-40B4-BE49-F238E27FC236}">
                <a16:creationId xmlns="" xmlns:a16="http://schemas.microsoft.com/office/drawing/2014/main" id="{10EA998E-ED02-4FEA-A884-6402E33D7899}"/>
              </a:ext>
              <a:ext uri="{C183D7F6-B498-43B3-948B-1728B52AA6E4}">
                <adec:decorative xmlns="" xmlns:adec="http://schemas.microsoft.com/office/drawing/2017/decorative" val="1"/>
              </a:ext>
            </a:extLst>
          </p:cNvPr>
          <p:cNvSpPr/>
          <p:nvPr/>
        </p:nvSpPr>
        <p:spPr>
          <a:xfrm>
            <a:off x="9168041" y="4186032"/>
            <a:ext cx="1593175" cy="1054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129" name="TextBox 128">
            <a:extLst>
              <a:ext uri="{FF2B5EF4-FFF2-40B4-BE49-F238E27FC236}">
                <a16:creationId xmlns="" xmlns:a16="http://schemas.microsoft.com/office/drawing/2014/main" id="{071356BC-16FB-484D-9D34-39842506E399}"/>
              </a:ext>
              <a:ext uri="{C183D7F6-B498-43B3-948B-1728B52AA6E4}">
                <adec:decorative xmlns="" xmlns:adec="http://schemas.microsoft.com/office/drawing/2017/decorative" val="1"/>
              </a:ext>
            </a:extLst>
          </p:cNvPr>
          <p:cNvSpPr txBox="1"/>
          <p:nvPr/>
        </p:nvSpPr>
        <p:spPr>
          <a:xfrm>
            <a:off x="9210332" y="4944518"/>
            <a:ext cx="1760475" cy="373690"/>
          </a:xfrm>
          <a:prstGeom prst="rect">
            <a:avLst/>
          </a:prstGeom>
          <a:noFill/>
        </p:spPr>
        <p:txBody>
          <a:bodyPr wrap="square" rtlCol="0">
            <a:spAutoFit/>
          </a:bodyPr>
          <a:lstStyle/>
          <a:p>
            <a:r>
              <a:rPr lang="en-US">
                <a:latin typeface="Amazon Ember" panose="020B0603020204020204" pitchFamily="34" charset="0"/>
                <a:ea typeface="Amazon Ember" panose="020B0603020204020204" pitchFamily="34" charset="0"/>
                <a:cs typeface="Amazon Ember" panose="020B0603020204020204" pitchFamily="34" charset="0"/>
              </a:rPr>
              <a:t>Mount target</a:t>
            </a:r>
          </a:p>
        </p:txBody>
      </p:sp>
      <p:sp>
        <p:nvSpPr>
          <p:cNvPr id="132" name="Rectangle: Rounded Corners 131">
            <a:extLst>
              <a:ext uri="{FF2B5EF4-FFF2-40B4-BE49-F238E27FC236}">
                <a16:creationId xmlns="" xmlns:a16="http://schemas.microsoft.com/office/drawing/2014/main" id="{4F49B8BF-ED65-47DA-8EE8-F5EBBE3B7778}"/>
              </a:ext>
              <a:ext uri="{C183D7F6-B498-43B3-948B-1728B52AA6E4}">
                <adec:decorative xmlns="" xmlns:adec="http://schemas.microsoft.com/office/drawing/2017/decorative" val="1"/>
              </a:ext>
            </a:extLst>
          </p:cNvPr>
          <p:cNvSpPr/>
          <p:nvPr/>
        </p:nvSpPr>
        <p:spPr>
          <a:xfrm>
            <a:off x="1778334" y="2964437"/>
            <a:ext cx="811934" cy="577162"/>
          </a:xfrm>
          <a:prstGeom prst="roundRect">
            <a:avLst>
              <a:gd name="adj" fmla="val 14781"/>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 Interface</a:t>
            </a:r>
          </a:p>
        </p:txBody>
      </p:sp>
      <p:sp>
        <p:nvSpPr>
          <p:cNvPr id="137" name="Rectangle: Rounded Corners 136">
            <a:extLst>
              <a:ext uri="{FF2B5EF4-FFF2-40B4-BE49-F238E27FC236}">
                <a16:creationId xmlns="" xmlns:a16="http://schemas.microsoft.com/office/drawing/2014/main" id="{D9092BB3-62EE-41C3-8C6A-B8583F41DCEF}"/>
              </a:ext>
              <a:ext uri="{C183D7F6-B498-43B3-948B-1728B52AA6E4}">
                <adec:decorative xmlns="" xmlns:adec="http://schemas.microsoft.com/office/drawing/2017/decorative" val="1"/>
              </a:ext>
            </a:extLst>
          </p:cNvPr>
          <p:cNvSpPr/>
          <p:nvPr/>
        </p:nvSpPr>
        <p:spPr>
          <a:xfrm>
            <a:off x="2991096" y="2966251"/>
            <a:ext cx="811934" cy="577162"/>
          </a:xfrm>
          <a:prstGeom prst="roundRect">
            <a:avLst>
              <a:gd name="adj" fmla="val 14781"/>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 Interface</a:t>
            </a:r>
          </a:p>
        </p:txBody>
      </p:sp>
      <p:pic>
        <p:nvPicPr>
          <p:cNvPr id="138" name="Graphic 137">
            <a:extLst>
              <a:ext uri="{FF2B5EF4-FFF2-40B4-BE49-F238E27FC236}">
                <a16:creationId xmlns="" xmlns:a16="http://schemas.microsoft.com/office/drawing/2014/main" id="{28F82819-F1C7-4190-B765-9ECB2CD763BC}"/>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296768" y="2740618"/>
            <a:ext cx="1233122" cy="1107494"/>
          </a:xfrm>
          <a:prstGeom prst="rect">
            <a:avLst/>
          </a:prstGeom>
        </p:spPr>
      </p:pic>
      <p:sp>
        <p:nvSpPr>
          <p:cNvPr id="139" name="Rectangle: Rounded Corners 138">
            <a:extLst>
              <a:ext uri="{FF2B5EF4-FFF2-40B4-BE49-F238E27FC236}">
                <a16:creationId xmlns="" xmlns:a16="http://schemas.microsoft.com/office/drawing/2014/main" id="{225A51EB-3539-4474-BAE3-4F0E4EA7CB71}"/>
              </a:ext>
              <a:ext uri="{C183D7F6-B498-43B3-948B-1728B52AA6E4}">
                <adec:decorative xmlns="" xmlns:adec="http://schemas.microsoft.com/office/drawing/2017/decorative" val="1"/>
              </a:ext>
            </a:extLst>
          </p:cNvPr>
          <p:cNvSpPr/>
          <p:nvPr/>
        </p:nvSpPr>
        <p:spPr>
          <a:xfrm>
            <a:off x="9492500" y="2989480"/>
            <a:ext cx="811934" cy="577162"/>
          </a:xfrm>
          <a:prstGeom prst="roundRect">
            <a:avLst>
              <a:gd name="adj" fmla="val 14781"/>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 Interface</a:t>
            </a:r>
          </a:p>
        </p:txBody>
      </p:sp>
      <p:cxnSp>
        <p:nvCxnSpPr>
          <p:cNvPr id="149" name="Straight Arrow Connector 148">
            <a:extLst>
              <a:ext uri="{FF2B5EF4-FFF2-40B4-BE49-F238E27FC236}">
                <a16:creationId xmlns="" xmlns:a16="http://schemas.microsoft.com/office/drawing/2014/main" id="{B342FC70-C5CA-407B-B606-6D3A51E2C09E}"/>
              </a:ext>
              <a:ext uri="{C183D7F6-B498-43B3-948B-1728B52AA6E4}">
                <adec:decorative xmlns="" xmlns:adec="http://schemas.microsoft.com/office/drawing/2017/decorative" val="1"/>
              </a:ext>
            </a:extLst>
          </p:cNvPr>
          <p:cNvCxnSpPr>
            <a:cxnSpLocks/>
          </p:cNvCxnSpPr>
          <p:nvPr/>
        </p:nvCxnSpPr>
        <p:spPr>
          <a:xfrm>
            <a:off x="2104424" y="3722771"/>
            <a:ext cx="496954" cy="361554"/>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 xmlns:a16="http://schemas.microsoft.com/office/drawing/2014/main" id="{92B36C2D-D228-4568-9E1F-8D9EFEE556F8}"/>
              </a:ext>
              <a:ext uri="{C183D7F6-B498-43B3-948B-1728B52AA6E4}">
                <adec:decorative xmlns="" xmlns:adec="http://schemas.microsoft.com/office/drawing/2017/decorative" val="1"/>
              </a:ext>
            </a:extLst>
          </p:cNvPr>
          <p:cNvCxnSpPr>
            <a:cxnSpLocks/>
          </p:cNvCxnSpPr>
          <p:nvPr/>
        </p:nvCxnSpPr>
        <p:spPr>
          <a:xfrm flipH="1">
            <a:off x="3076200" y="3703123"/>
            <a:ext cx="400828" cy="37519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 xmlns:a16="http://schemas.microsoft.com/office/drawing/2014/main" id="{A2F7B282-C55D-40B5-B7D6-31AB47AB6D39}"/>
              </a:ext>
              <a:ext uri="{C183D7F6-B498-43B3-948B-1728B52AA6E4}">
                <adec:decorative xmlns="" xmlns:adec="http://schemas.microsoft.com/office/drawing/2017/decorative" val="1"/>
              </a:ext>
            </a:extLst>
          </p:cNvPr>
          <p:cNvCxnSpPr>
            <a:cxnSpLocks/>
          </p:cNvCxnSpPr>
          <p:nvPr/>
        </p:nvCxnSpPr>
        <p:spPr>
          <a:xfrm>
            <a:off x="9982183" y="3848112"/>
            <a:ext cx="7087" cy="277188"/>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 xmlns:a16="http://schemas.microsoft.com/office/drawing/2014/main" id="{20C6AEE9-1952-4436-8D40-0DD53F626883}"/>
              </a:ext>
              <a:ext uri="{C183D7F6-B498-43B3-948B-1728B52AA6E4}">
                <adec:decorative xmlns="" xmlns:adec="http://schemas.microsoft.com/office/drawing/2017/decorative" val="1"/>
              </a:ext>
            </a:extLst>
          </p:cNvPr>
          <p:cNvCxnSpPr>
            <a:cxnSpLocks/>
            <a:endCxn id="112" idx="0"/>
          </p:cNvCxnSpPr>
          <p:nvPr/>
        </p:nvCxnSpPr>
        <p:spPr>
          <a:xfrm>
            <a:off x="6348786" y="5157553"/>
            <a:ext cx="12312" cy="677259"/>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25770BDF-0021-4AE6-966E-B94F363C5367}"/>
              </a:ext>
              <a:ext uri="{C183D7F6-B498-43B3-948B-1728B52AA6E4}">
                <adec:decorative xmlns="" xmlns:adec="http://schemas.microsoft.com/office/drawing/2017/decorative" val="1"/>
              </a:ext>
            </a:extLst>
          </p:cNvPr>
          <p:cNvCxnSpPr>
            <a:stCxn id="112" idx="1"/>
            <a:endCxn id="101" idx="2"/>
          </p:cNvCxnSpPr>
          <p:nvPr/>
        </p:nvCxnSpPr>
        <p:spPr>
          <a:xfrm rot="10800000">
            <a:off x="2796616" y="5415839"/>
            <a:ext cx="3197261" cy="77877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 xmlns:a16="http://schemas.microsoft.com/office/drawing/2014/main" id="{6BF3DE60-8942-4FD3-9B79-3AA898881E9A}"/>
              </a:ext>
              <a:ext uri="{C183D7F6-B498-43B3-948B-1728B52AA6E4}">
                <adec:decorative xmlns="" xmlns:adec="http://schemas.microsoft.com/office/drawing/2017/decorative" val="1"/>
              </a:ext>
            </a:extLst>
          </p:cNvPr>
          <p:cNvSpPr/>
          <p:nvPr/>
        </p:nvSpPr>
        <p:spPr>
          <a:xfrm>
            <a:off x="1196887" y="2017695"/>
            <a:ext cx="3221673" cy="3613677"/>
          </a:xfrm>
          <a:prstGeom prst="rect">
            <a:avLst/>
          </a:prstGeom>
          <a:noFill/>
          <a:ln w="12700">
            <a:solidFill>
              <a:srgbClr val="36C2B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2" name="Graphic 111">
            <a:extLst>
              <a:ext uri="{FF2B5EF4-FFF2-40B4-BE49-F238E27FC236}">
                <a16:creationId xmlns="" xmlns:a16="http://schemas.microsoft.com/office/drawing/2014/main" id="{14945D8A-36C4-4F28-9164-A2C4FBA52201}"/>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5993876" y="5834813"/>
            <a:ext cx="734443" cy="719591"/>
          </a:xfrm>
          <a:prstGeom prst="rect">
            <a:avLst/>
          </a:prstGeom>
        </p:spPr>
      </p:pic>
      <p:sp>
        <p:nvSpPr>
          <p:cNvPr id="4" name="TextBox 3">
            <a:extLst>
              <a:ext uri="{FF2B5EF4-FFF2-40B4-BE49-F238E27FC236}">
                <a16:creationId xmlns="" xmlns:a16="http://schemas.microsoft.com/office/drawing/2014/main" id="{B399C12D-4553-4967-96E4-907659D6C626}"/>
              </a:ext>
              <a:ext uri="{C183D7F6-B498-43B3-948B-1728B52AA6E4}">
                <adec:decorative xmlns="" xmlns:adec="http://schemas.microsoft.com/office/drawing/2017/decorative" val="1"/>
              </a:ext>
            </a:extLst>
          </p:cNvPr>
          <p:cNvSpPr txBox="1"/>
          <p:nvPr/>
        </p:nvSpPr>
        <p:spPr>
          <a:xfrm>
            <a:off x="6876754" y="6163579"/>
            <a:ext cx="2400647" cy="404831"/>
          </a:xfrm>
          <a:prstGeom prst="rect">
            <a:avLst/>
          </a:prstGeom>
          <a:noFill/>
        </p:spPr>
        <p:txBody>
          <a:bodyPr wrap="none" rtlCol="0">
            <a:spAutoFit/>
          </a:bodyPr>
          <a:lstStyle/>
          <a:p>
            <a:r>
              <a:rPr lang="en-US" sz="2000">
                <a:latin typeface="Amazon Ember" panose="020B0603020204020204" pitchFamily="34" charset="0"/>
                <a:ea typeface="Amazon Ember" panose="020B0603020204020204" pitchFamily="34" charset="0"/>
                <a:cs typeface="Amazon Ember" panose="020B0603020204020204" pitchFamily="34" charset="0"/>
              </a:rPr>
              <a:t>Elastic File System</a:t>
            </a:r>
          </a:p>
        </p:txBody>
      </p:sp>
      <p:sp>
        <p:nvSpPr>
          <p:cNvPr id="117" name="Rectangle: Rounded Corners 116">
            <a:extLst>
              <a:ext uri="{FF2B5EF4-FFF2-40B4-BE49-F238E27FC236}">
                <a16:creationId xmlns="" xmlns:a16="http://schemas.microsoft.com/office/drawing/2014/main" id="{A6D3EFF5-19A0-495C-A6A9-F2709A8DA9E5}"/>
              </a:ext>
              <a:ext uri="{C183D7F6-B498-43B3-948B-1728B52AA6E4}">
                <adec:decorative xmlns="" xmlns:adec="http://schemas.microsoft.com/office/drawing/2017/decorative" val="1"/>
              </a:ext>
            </a:extLst>
          </p:cNvPr>
          <p:cNvSpPr/>
          <p:nvPr/>
        </p:nvSpPr>
        <p:spPr>
          <a:xfrm>
            <a:off x="5542436" y="4078313"/>
            <a:ext cx="1593175" cy="1054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Rectangle 34">
            <a:extLst>
              <a:ext uri="{FF2B5EF4-FFF2-40B4-BE49-F238E27FC236}">
                <a16:creationId xmlns="" xmlns:a16="http://schemas.microsoft.com/office/drawing/2014/main" id="{0C6B7B10-DA06-45DC-885A-14D7BCEA241F}"/>
              </a:ext>
              <a:ext uri="{C183D7F6-B498-43B3-948B-1728B52AA6E4}">
                <adec:decorative xmlns="" xmlns:adec="http://schemas.microsoft.com/office/drawing/2017/decorative" val="1"/>
              </a:ext>
            </a:extLst>
          </p:cNvPr>
          <p:cNvSpPr/>
          <p:nvPr/>
        </p:nvSpPr>
        <p:spPr>
          <a:xfrm>
            <a:off x="4697912" y="2033233"/>
            <a:ext cx="3221673" cy="3613677"/>
          </a:xfrm>
          <a:prstGeom prst="rect">
            <a:avLst/>
          </a:prstGeom>
          <a:noFill/>
          <a:ln w="12700">
            <a:solidFill>
              <a:srgbClr val="36C2B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Rectangle 35">
            <a:extLst>
              <a:ext uri="{FF2B5EF4-FFF2-40B4-BE49-F238E27FC236}">
                <a16:creationId xmlns="" xmlns:a16="http://schemas.microsoft.com/office/drawing/2014/main" id="{A3DC0A8F-02F0-4694-BE89-F0F26AB4ECF6}"/>
              </a:ext>
              <a:ext uri="{C183D7F6-B498-43B3-948B-1728B52AA6E4}">
                <adec:decorative xmlns="" xmlns:adec="http://schemas.microsoft.com/office/drawing/2017/decorative" val="1"/>
              </a:ext>
            </a:extLst>
          </p:cNvPr>
          <p:cNvSpPr/>
          <p:nvPr/>
        </p:nvSpPr>
        <p:spPr>
          <a:xfrm>
            <a:off x="8210046" y="2017694"/>
            <a:ext cx="3221673" cy="3613677"/>
          </a:xfrm>
          <a:prstGeom prst="rect">
            <a:avLst/>
          </a:prstGeom>
          <a:noFill/>
          <a:ln w="12700">
            <a:solidFill>
              <a:srgbClr val="36C2B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175504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7</a:t>
            </a:fld>
            <a:endParaRPr lang="en-US"/>
          </a:p>
        </p:txBody>
      </p:sp>
      <p:sp>
        <p:nvSpPr>
          <p:cNvPr id="2" name="Title 1"/>
          <p:cNvSpPr>
            <a:spLocks noGrp="1"/>
          </p:cNvSpPr>
          <p:nvPr>
            <p:ph type="title"/>
          </p:nvPr>
        </p:nvSpPr>
        <p:spPr/>
        <p:txBody>
          <a:bodyPr/>
          <a:lstStyle/>
          <a:p>
            <a:r>
              <a:rPr lang="en-US"/>
              <a:t>Amazon EFS implementation</a:t>
            </a:r>
          </a:p>
        </p:txBody>
      </p:sp>
      <p:sp>
        <p:nvSpPr>
          <p:cNvPr id="12" name="Content Placeholder 11">
            <a:extLst>
              <a:ext uri="{C183D7F6-B498-43B3-948B-1728B52AA6E4}">
                <adec:decorative xmlns="" xmlns:adec="http://schemas.microsoft.com/office/drawing/2017/decorative" val="1"/>
              </a:ext>
            </a:extLst>
          </p:cNvPr>
          <p:cNvSpPr>
            <a:spLocks noGrp="1"/>
          </p:cNvSpPr>
          <p:nvPr>
            <p:ph sz="quarter" idx="21"/>
          </p:nvPr>
        </p:nvSpPr>
        <p:spPr>
          <a:xfrm>
            <a:off x="1028700" y="1143000"/>
            <a:ext cx="10924950" cy="5291750"/>
          </a:xfrm>
        </p:spPr>
        <p:txBody>
          <a:bodyPr>
            <a:normAutofit/>
          </a:bodyPr>
          <a:lstStyle/>
          <a:p>
            <a:pPr marL="0" indent="0">
              <a:lnSpc>
                <a:spcPct val="93000"/>
              </a:lnSpc>
              <a:spcBef>
                <a:spcPts val="3200"/>
              </a:spcBef>
              <a:buNone/>
            </a:pPr>
            <a:r>
              <a:rPr lang="en-US" sz="2400" dirty="0"/>
              <a:t>Create your </a:t>
            </a:r>
            <a:r>
              <a:rPr lang="en-US" sz="2400" dirty="0">
                <a:solidFill>
                  <a:srgbClr val="333399"/>
                </a:solidFill>
              </a:rPr>
              <a:t>Amazon EC2</a:t>
            </a:r>
            <a:r>
              <a:rPr lang="en-US" sz="2400" dirty="0"/>
              <a:t> resources and launch your Amazon EC2 instance.</a:t>
            </a:r>
          </a:p>
          <a:p>
            <a:pPr marL="0" indent="0">
              <a:lnSpc>
                <a:spcPct val="93000"/>
              </a:lnSpc>
              <a:spcBef>
                <a:spcPts val="3200"/>
              </a:spcBef>
              <a:buNone/>
            </a:pPr>
            <a:r>
              <a:rPr lang="en-US" sz="2400" dirty="0"/>
              <a:t>Create your </a:t>
            </a:r>
            <a:r>
              <a:rPr lang="en-US" sz="2400" dirty="0">
                <a:solidFill>
                  <a:srgbClr val="333399"/>
                </a:solidFill>
              </a:rPr>
              <a:t>Amazon EFS </a:t>
            </a:r>
            <a:r>
              <a:rPr lang="en-US" sz="2400" dirty="0"/>
              <a:t>file system.</a:t>
            </a:r>
          </a:p>
          <a:p>
            <a:pPr marL="0" indent="0">
              <a:lnSpc>
                <a:spcPct val="93000"/>
              </a:lnSpc>
              <a:spcBef>
                <a:spcPts val="3200"/>
              </a:spcBef>
              <a:buNone/>
              <a:tabLst>
                <a:tab pos="1528195" algn="l"/>
                <a:tab pos="1674242" algn="l"/>
              </a:tabLst>
            </a:pPr>
            <a:r>
              <a:rPr lang="en-US" sz="2400" dirty="0"/>
              <a:t>Create your </a:t>
            </a:r>
            <a:r>
              <a:rPr lang="en-US" sz="2400" dirty="0">
                <a:solidFill>
                  <a:srgbClr val="333399"/>
                </a:solidFill>
              </a:rPr>
              <a:t>mount targets </a:t>
            </a:r>
            <a:r>
              <a:rPr lang="en-US" sz="2400" dirty="0"/>
              <a:t>in the appropriate subnets. </a:t>
            </a:r>
          </a:p>
          <a:p>
            <a:pPr marL="0" indent="0">
              <a:lnSpc>
                <a:spcPct val="93000"/>
              </a:lnSpc>
              <a:spcBef>
                <a:spcPts val="3200"/>
              </a:spcBef>
              <a:buNone/>
              <a:tabLst>
                <a:tab pos="1528195" algn="l"/>
                <a:tab pos="1674242" algn="l"/>
              </a:tabLst>
            </a:pPr>
            <a:r>
              <a:rPr lang="en-US" sz="2400" dirty="0"/>
              <a:t>Connect your </a:t>
            </a:r>
            <a:r>
              <a:rPr lang="en-US" sz="2400" dirty="0">
                <a:solidFill>
                  <a:srgbClr val="333399"/>
                </a:solidFill>
              </a:rPr>
              <a:t>Amazon EC2 instances to the mount targets</a:t>
            </a:r>
            <a:r>
              <a:rPr lang="en-US" sz="2400" dirty="0"/>
              <a:t>.</a:t>
            </a:r>
          </a:p>
          <a:p>
            <a:pPr marL="0" indent="0">
              <a:lnSpc>
                <a:spcPct val="93000"/>
              </a:lnSpc>
              <a:spcBef>
                <a:spcPts val="3200"/>
              </a:spcBef>
              <a:buNone/>
              <a:tabLst>
                <a:tab pos="1528195" algn="l"/>
                <a:tab pos="1674242" algn="l"/>
              </a:tabLst>
            </a:pPr>
            <a:r>
              <a:rPr lang="en-US" sz="2400" dirty="0"/>
              <a:t>Verify</a:t>
            </a:r>
            <a:r>
              <a:rPr lang="en-US" sz="2400" dirty="0">
                <a:solidFill>
                  <a:schemeClr val="tx1"/>
                </a:solidFill>
              </a:rPr>
              <a:t> the </a:t>
            </a:r>
            <a:r>
              <a:rPr lang="en-US" sz="2400" dirty="0" smtClean="0">
                <a:solidFill>
                  <a:srgbClr val="333399"/>
                </a:solidFill>
              </a:rPr>
              <a:t>resources and protection </a:t>
            </a:r>
            <a:r>
              <a:rPr lang="en-US" sz="2400" dirty="0"/>
              <a:t>of your AWS account.</a:t>
            </a:r>
          </a:p>
        </p:txBody>
      </p:sp>
      <p:sp>
        <p:nvSpPr>
          <p:cNvPr id="14" name="Oval 13">
            <a:extLst>
              <a:ext uri="{C183D7F6-B498-43B3-948B-1728B52AA6E4}">
                <adec:decorative xmlns="" xmlns:adec="http://schemas.microsoft.com/office/drawing/2017/decorative" val="1"/>
              </a:ext>
            </a:extLst>
          </p:cNvPr>
          <p:cNvSpPr>
            <a:spLocks noChangeAspect="1"/>
          </p:cNvSpPr>
          <p:nvPr/>
        </p:nvSpPr>
        <p:spPr>
          <a:xfrm>
            <a:off x="318541" y="1185069"/>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rPr>
              <a:t>1</a:t>
            </a:r>
          </a:p>
        </p:txBody>
      </p:sp>
      <p:sp>
        <p:nvSpPr>
          <p:cNvPr id="15" name="Oval 14">
            <a:extLst>
              <a:ext uri="{C183D7F6-B498-43B3-948B-1728B52AA6E4}">
                <adec:decorative xmlns="" xmlns:adec="http://schemas.microsoft.com/office/drawing/2017/decorative" val="1"/>
              </a:ext>
            </a:extLst>
          </p:cNvPr>
          <p:cNvSpPr>
            <a:spLocks noChangeAspect="1"/>
          </p:cNvSpPr>
          <p:nvPr/>
        </p:nvSpPr>
        <p:spPr>
          <a:xfrm>
            <a:off x="318541" y="1993471"/>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rPr>
              <a:t>2</a:t>
            </a:r>
          </a:p>
        </p:txBody>
      </p:sp>
      <p:sp>
        <p:nvSpPr>
          <p:cNvPr id="16" name="Oval 15">
            <a:extLst>
              <a:ext uri="{C183D7F6-B498-43B3-948B-1728B52AA6E4}">
                <adec:decorative xmlns="" xmlns:adec="http://schemas.microsoft.com/office/drawing/2017/decorative" val="1"/>
              </a:ext>
            </a:extLst>
          </p:cNvPr>
          <p:cNvSpPr>
            <a:spLocks noChangeAspect="1"/>
          </p:cNvSpPr>
          <p:nvPr/>
        </p:nvSpPr>
        <p:spPr>
          <a:xfrm>
            <a:off x="332852" y="2801873"/>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rPr>
              <a:t>3</a:t>
            </a:r>
          </a:p>
        </p:txBody>
      </p:sp>
      <p:sp>
        <p:nvSpPr>
          <p:cNvPr id="17" name="Oval 16">
            <a:extLst>
              <a:ext uri="{C183D7F6-B498-43B3-948B-1728B52AA6E4}">
                <adec:decorative xmlns="" xmlns:adec="http://schemas.microsoft.com/office/drawing/2017/decorative" val="1"/>
              </a:ext>
            </a:extLst>
          </p:cNvPr>
          <p:cNvSpPr>
            <a:spLocks noChangeAspect="1"/>
          </p:cNvSpPr>
          <p:nvPr/>
        </p:nvSpPr>
        <p:spPr>
          <a:xfrm>
            <a:off x="318541" y="3610275"/>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rPr>
              <a:t>4</a:t>
            </a:r>
          </a:p>
        </p:txBody>
      </p:sp>
      <p:sp>
        <p:nvSpPr>
          <p:cNvPr id="20" name="Oval 19">
            <a:extLst>
              <a:ext uri="{C183D7F6-B498-43B3-948B-1728B52AA6E4}">
                <adec:decorative xmlns="" xmlns:adec="http://schemas.microsoft.com/office/drawing/2017/decorative" val="1"/>
              </a:ext>
            </a:extLst>
          </p:cNvPr>
          <p:cNvSpPr>
            <a:spLocks noChangeAspect="1"/>
          </p:cNvSpPr>
          <p:nvPr/>
        </p:nvSpPr>
        <p:spPr>
          <a:xfrm>
            <a:off x="332852" y="4418676"/>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rPr>
              <a:t>5</a:t>
            </a:r>
          </a:p>
        </p:txBody>
      </p:sp>
    </p:spTree>
    <p:custDataLst>
      <p:tags r:id="rId1"/>
    </p:custDataLst>
    <p:extLst>
      <p:ext uri="{BB962C8B-B14F-4D97-AF65-F5344CB8AC3E}">
        <p14:creationId xmlns:p14="http://schemas.microsoft.com/office/powerpoint/2010/main" val="138817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8</a:t>
            </a:fld>
            <a:endParaRPr lang="en-US"/>
          </a:p>
        </p:txBody>
      </p:sp>
      <p:sp>
        <p:nvSpPr>
          <p:cNvPr id="2" name="Title 1"/>
          <p:cNvSpPr>
            <a:spLocks noGrp="1"/>
          </p:cNvSpPr>
          <p:nvPr>
            <p:ph type="title"/>
          </p:nvPr>
        </p:nvSpPr>
        <p:spPr/>
        <p:txBody>
          <a:bodyPr/>
          <a:lstStyle/>
          <a:p>
            <a:r>
              <a:rPr lang="en-US"/>
              <a:t>Amazon EFS resources</a:t>
            </a:r>
          </a:p>
        </p:txBody>
      </p:sp>
      <p:sp>
        <p:nvSpPr>
          <p:cNvPr id="3" name="Content Placeholder 2"/>
          <p:cNvSpPr>
            <a:spLocks noGrp="1"/>
          </p:cNvSpPr>
          <p:nvPr>
            <p:ph sz="quarter" idx="21"/>
          </p:nvPr>
        </p:nvSpPr>
        <p:spPr/>
        <p:txBody>
          <a:bodyPr>
            <a:normAutofit fontScale="92500" lnSpcReduction="10000"/>
          </a:bodyPr>
          <a:lstStyle/>
          <a:p>
            <a:pPr marL="0" indent="0">
              <a:buNone/>
            </a:pPr>
            <a:r>
              <a:rPr lang="en-US" sz="3000" dirty="0">
                <a:solidFill>
                  <a:srgbClr val="C00000"/>
                </a:solidFill>
              </a:rPr>
              <a:t>File system</a:t>
            </a:r>
          </a:p>
          <a:p>
            <a:pPr marL="746125" lvl="1" indent="-457200" algn="just">
              <a:spcBef>
                <a:spcPts val="1000"/>
              </a:spcBef>
              <a:spcAft>
                <a:spcPts val="800"/>
              </a:spcAft>
            </a:pPr>
            <a:r>
              <a:rPr lang="en-US" sz="2600" dirty="0">
                <a:solidFill>
                  <a:srgbClr val="C00000"/>
                </a:solidFill>
              </a:rPr>
              <a:t>Mount target</a:t>
            </a:r>
          </a:p>
          <a:p>
            <a:pPr marL="1262063" lvl="1" indent="-457200">
              <a:lnSpc>
                <a:spcPct val="140000"/>
              </a:lnSpc>
              <a:spcBef>
                <a:spcPts val="0"/>
              </a:spcBef>
              <a:buClr>
                <a:schemeClr val="bg2">
                  <a:lumMod val="10000"/>
                </a:schemeClr>
              </a:buClr>
            </a:pPr>
            <a:r>
              <a:rPr lang="en-US" sz="2200" dirty="0"/>
              <a:t>Subnet ID</a:t>
            </a:r>
          </a:p>
          <a:p>
            <a:pPr marL="1262063" lvl="1" indent="-457200">
              <a:lnSpc>
                <a:spcPct val="150000"/>
              </a:lnSpc>
              <a:spcBef>
                <a:spcPts val="0"/>
              </a:spcBef>
              <a:buClr>
                <a:schemeClr val="bg2">
                  <a:lumMod val="10000"/>
                </a:schemeClr>
              </a:buClr>
            </a:pPr>
            <a:r>
              <a:rPr lang="en-US" sz="2200" dirty="0"/>
              <a:t>Security groups</a:t>
            </a:r>
          </a:p>
          <a:p>
            <a:pPr marL="1262063" lvl="1" indent="-457200">
              <a:lnSpc>
                <a:spcPct val="150000"/>
              </a:lnSpc>
              <a:spcBef>
                <a:spcPts val="0"/>
              </a:spcBef>
              <a:buClr>
                <a:schemeClr val="bg2">
                  <a:lumMod val="10000"/>
                </a:schemeClr>
              </a:buClr>
            </a:pPr>
            <a:r>
              <a:rPr lang="en-US" sz="2200" dirty="0"/>
              <a:t>One or more per file system</a:t>
            </a:r>
          </a:p>
          <a:p>
            <a:pPr marL="1262063" lvl="1" indent="-457200">
              <a:lnSpc>
                <a:spcPct val="150000"/>
              </a:lnSpc>
              <a:spcBef>
                <a:spcPts val="0"/>
              </a:spcBef>
              <a:buClr>
                <a:schemeClr val="bg2">
                  <a:lumMod val="10000"/>
                </a:schemeClr>
              </a:buClr>
            </a:pPr>
            <a:r>
              <a:rPr lang="en-US" sz="2200" dirty="0"/>
              <a:t>Create in a VPC subnet</a:t>
            </a:r>
          </a:p>
          <a:p>
            <a:pPr marL="1262063" lvl="1" indent="-457200">
              <a:lnSpc>
                <a:spcPct val="150000"/>
              </a:lnSpc>
              <a:spcBef>
                <a:spcPts val="0"/>
              </a:spcBef>
              <a:buClr>
                <a:schemeClr val="bg2">
                  <a:lumMod val="10000"/>
                </a:schemeClr>
              </a:buClr>
            </a:pPr>
            <a:r>
              <a:rPr lang="en-US" sz="2200" dirty="0"/>
              <a:t>One per Availability Zone</a:t>
            </a:r>
          </a:p>
          <a:p>
            <a:pPr marL="1262063" lvl="1" indent="-457200">
              <a:lnSpc>
                <a:spcPct val="150000"/>
              </a:lnSpc>
              <a:spcBef>
                <a:spcPts val="0"/>
              </a:spcBef>
              <a:buClr>
                <a:schemeClr val="bg2">
                  <a:lumMod val="10000"/>
                </a:schemeClr>
              </a:buClr>
            </a:pPr>
            <a:r>
              <a:rPr lang="en-US" sz="2200" dirty="0"/>
              <a:t>Must be in the same VPC</a:t>
            </a:r>
          </a:p>
          <a:p>
            <a:pPr marL="746125" lvl="1" indent="-457200" algn="just">
              <a:spcBef>
                <a:spcPts val="1000"/>
              </a:spcBef>
              <a:spcAft>
                <a:spcPts val="800"/>
              </a:spcAft>
            </a:pPr>
            <a:r>
              <a:rPr lang="en-US" sz="2600" dirty="0">
                <a:solidFill>
                  <a:srgbClr val="C00000"/>
                </a:solidFill>
              </a:rPr>
              <a:t>Tags</a:t>
            </a:r>
          </a:p>
          <a:p>
            <a:pPr marL="1262063" lvl="1" indent="-457200">
              <a:lnSpc>
                <a:spcPct val="150000"/>
              </a:lnSpc>
              <a:spcBef>
                <a:spcPts val="0"/>
              </a:spcBef>
              <a:buClr>
                <a:schemeClr val="bg2">
                  <a:lumMod val="10000"/>
                </a:schemeClr>
              </a:buClr>
            </a:pPr>
            <a:r>
              <a:rPr lang="en-US" sz="2200" dirty="0"/>
              <a:t>Key-value pairs</a:t>
            </a:r>
          </a:p>
        </p:txBody>
      </p:sp>
      <p:pic>
        <p:nvPicPr>
          <p:cNvPr id="20" name="Picture 19">
            <a:extLs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6959941" y="2805005"/>
            <a:ext cx="3022600" cy="2527300"/>
          </a:xfrm>
          <a:prstGeom prst="rect">
            <a:avLst/>
          </a:prstGeom>
        </p:spPr>
      </p:pic>
    </p:spTree>
    <p:custDataLst>
      <p:tags r:id="rId1"/>
    </p:custDataLst>
    <p:extLst>
      <p:ext uri="{BB962C8B-B14F-4D97-AF65-F5344CB8AC3E}">
        <p14:creationId xmlns:p14="http://schemas.microsoft.com/office/powerpoint/2010/main" val="107567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45F18BC-26B5-8144-8736-0B73EB5369EF}"/>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9</a:t>
            </a:fld>
            <a:endParaRPr lang="en-US"/>
          </a:p>
        </p:txBody>
      </p:sp>
      <p:sp>
        <p:nvSpPr>
          <p:cNvPr id="2" name="Title 1"/>
          <p:cNvSpPr>
            <a:spLocks noGrp="1"/>
          </p:cNvSpPr>
          <p:nvPr>
            <p:ph type="ctrTitle"/>
          </p:nvPr>
        </p:nvSpPr>
        <p:spPr/>
        <p:txBody>
          <a:bodyPr>
            <a:noAutofit/>
          </a:bodyPr>
          <a:lstStyle/>
          <a:p>
            <a:pPr algn="ctr"/>
            <a:r>
              <a:rPr lang="en-US" sz="3600"/>
              <a:t>Recorded demo:</a:t>
            </a:r>
            <a:br>
              <a:rPr lang="en-US" sz="3600"/>
            </a:br>
            <a:r>
              <a:rPr lang="en-US" sz="3600"/>
              <a:t>Amazon Elastic File System</a:t>
            </a:r>
          </a:p>
        </p:txBody>
      </p:sp>
      <p:pic>
        <p:nvPicPr>
          <p:cNvPr id="9" name="Picture 8" descr="Amazon Elastic File System demonstration.">
            <a:hlinkClick r:id="rId4"/>
            <a:extLst>
              <a:ext uri="{FF2B5EF4-FFF2-40B4-BE49-F238E27FC236}">
                <a16:creationId xmlns="" xmlns:a16="http://schemas.microsoft.com/office/drawing/2014/main" id="{65EEC6B3-F896-4D4B-BED5-E8FF2F283321}"/>
              </a:ext>
            </a:extLst>
          </p:cNvPr>
          <p:cNvPicPr>
            <a:picLocks noChangeAspect="1"/>
          </p:cNvPicPr>
          <p:nvPr/>
        </p:nvPicPr>
        <p:blipFill>
          <a:blip r:embed="rId5"/>
          <a:stretch>
            <a:fillRect/>
          </a:stretch>
        </p:blipFill>
        <p:spPr>
          <a:xfrm>
            <a:off x="5606576" y="1857792"/>
            <a:ext cx="6166324" cy="3340694"/>
          </a:xfrm>
          <a:prstGeom prst="rect">
            <a:avLst/>
          </a:prstGeom>
        </p:spPr>
      </p:pic>
    </p:spTree>
    <p:custDataLst>
      <p:tags r:id="rId1"/>
    </p:custDataLst>
    <p:extLst>
      <p:ext uri="{BB962C8B-B14F-4D97-AF65-F5344CB8AC3E}">
        <p14:creationId xmlns:p14="http://schemas.microsoft.com/office/powerpoint/2010/main" val="32842610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4_TC-2022-ONEBRAND" val="0csGKSIY"/>
  <p:tag name="ARTICULATE_SLIDE_COUNT" val="6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B30683A6882D4798A1183E2061AB2B" ma:contentTypeVersion="6" ma:contentTypeDescription="Create a new document." ma:contentTypeScope="" ma:versionID="846e12e389a6305cd5a8a7fb8804a237">
  <xsd:schema xmlns:xsd="http://www.w3.org/2001/XMLSchema" xmlns:xs="http://www.w3.org/2001/XMLSchema" xmlns:p="http://schemas.microsoft.com/office/2006/metadata/properties" xmlns:ns2="3203751e-7f26-4ef4-9d45-82e84d52b1db" targetNamespace="http://schemas.microsoft.com/office/2006/metadata/properties" ma:root="true" ma:fieldsID="5ffe97e181145ec81612676624bca40f" ns2:_="">
    <xsd:import namespace="3203751e-7f26-4ef4-9d45-82e84d52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3751e-7f26-4ef4-9d45-82e84d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031036-21FA-4572-951E-F15692D3DB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03751e-7f26-4ef4-9d45-82e84d52b1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0752BD-F26E-41FF-9FB5-6A9780D93A83}">
  <ds:schemaRefs>
    <ds:schemaRef ds:uri="http://schemas.microsoft.com/office/infopath/2007/PartnerControls"/>
    <ds:schemaRef ds:uri="3203751e-7f26-4ef4-9d45-82e84d52b1db"/>
    <ds:schemaRef ds:uri="http://purl.org/dc/dcmitype/"/>
    <ds:schemaRef ds:uri="http://purl.org/dc/elements/1.1/"/>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51507056-CAA4-4785-A519-2D6E82754C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 OneBrand Template</Template>
  <TotalTime>496</TotalTime>
  <Words>974</Words>
  <Application>Microsoft Office PowerPoint</Application>
  <PresentationFormat>Widescreen</PresentationFormat>
  <Paragraphs>200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Amazon Ember</vt:lpstr>
      <vt:lpstr>Amazon Ember Heavy</vt:lpstr>
      <vt:lpstr>Amazon Ember Light</vt:lpstr>
      <vt:lpstr>Amazon Ember Medium</vt:lpstr>
      <vt:lpstr>Arial</vt:lpstr>
      <vt:lpstr>Calibri</vt:lpstr>
      <vt:lpstr>Lucida Console</vt:lpstr>
      <vt:lpstr>Segoe UI</vt:lpstr>
      <vt:lpstr>4_TC-2022-OneBrand</vt:lpstr>
      <vt:lpstr>Intro to Cloud Computing CS4037 (BCS-6A) Lecture 14</vt:lpstr>
      <vt:lpstr>Module 7: Storage</vt:lpstr>
      <vt:lpstr>Section 3: Amazon Elastic File System (Amazon EFS) </vt:lpstr>
      <vt:lpstr>Amazon Elastic File System</vt:lpstr>
      <vt:lpstr>Amazon EFS features</vt:lpstr>
      <vt:lpstr>Amazon EFS architecture</vt:lpstr>
      <vt:lpstr>Amazon EFS implementation</vt:lpstr>
      <vt:lpstr>Amazon EFS resources</vt:lpstr>
      <vt:lpstr>Recorded demo: Amazon Elastic File System</vt:lpstr>
      <vt:lpstr>Section 3 key takeaways</vt:lpstr>
      <vt:lpstr>Section 4: Amazon S3 Glacier </vt:lpstr>
      <vt:lpstr>Amazon S3 Glacier review</vt:lpstr>
      <vt:lpstr>Amazon S3 Glacier</vt:lpstr>
      <vt:lpstr>Amazon S3 Glacier use cases</vt:lpstr>
      <vt:lpstr>Using Amazon S3 Glacier</vt:lpstr>
      <vt:lpstr>Lifecycle policies</vt:lpstr>
      <vt:lpstr>Storage comparison</vt:lpstr>
      <vt:lpstr>Security with Amazon S3 Glacier</vt:lpstr>
      <vt:lpstr>Recorded demo: Amazon S3 Glacier</vt:lpstr>
      <vt:lpstr>Section 4 key takeaways</vt:lpstr>
      <vt:lpstr>Module wrap-up</vt:lpstr>
      <vt:lpstr>Module summary </vt:lpstr>
      <vt:lpstr>Additional resources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creator>Stading, Katrina</dc:creator>
  <cp:lastModifiedBy>Danyal</cp:lastModifiedBy>
  <cp:revision>46</cp:revision>
  <dcterms:created xsi:type="dcterms:W3CDTF">2022-03-28T19:31:41Z</dcterms:created>
  <dcterms:modified xsi:type="dcterms:W3CDTF">2023-04-30T13:01:49Z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y fmtid="{D5CDD505-2E9C-101B-9397-08002B2CF9AE}" pid="4" name="ContentTypeId">
    <vt:lpwstr>0x0101004EB30683A6882D4798A1183E2061AB2B</vt:lpwstr>
  </property>
</Properties>
</file>