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5.xml" ContentType="application/vnd.openxmlformats-officedocument.presentationml.tags+xml"/>
  <Override PartName="/ppt/notesSlides/notesSlide1.xml" ContentType="application/vnd.openxmlformats-officedocument.presentationml.notesSlide+xml"/>
  <Override PartName="/ppt/tags/tag56.xml" ContentType="application/vnd.openxmlformats-officedocument.presentationml.tags+xml"/>
  <Override PartName="/ppt/notesSlides/notesSlide2.xml" ContentType="application/vnd.openxmlformats-officedocument.presentationml.notesSlide+xml"/>
  <Override PartName="/ppt/tags/tag57.xml" ContentType="application/vnd.openxmlformats-officedocument.presentationml.tags+xml"/>
  <Override PartName="/ppt/notesSlides/notesSlide3.xml" ContentType="application/vnd.openxmlformats-officedocument.presentationml.notesSlide+xml"/>
  <Override PartName="/ppt/tags/tag58.xml" ContentType="application/vnd.openxmlformats-officedocument.presentationml.tags+xml"/>
  <Override PartName="/ppt/notesSlides/notesSlide4.xml" ContentType="application/vnd.openxmlformats-officedocument.presentationml.notesSlide+xml"/>
  <Override PartName="/ppt/tags/tag59.xml" ContentType="application/vnd.openxmlformats-officedocument.presentationml.tags+xml"/>
  <Override PartName="/ppt/notesSlides/notesSlide5.xml" ContentType="application/vnd.openxmlformats-officedocument.presentationml.notesSlide+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notesSlides/notesSlide7.xml" ContentType="application/vnd.openxmlformats-officedocument.presentationml.notesSlide+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notesSlides/notesSlide12.xml" ContentType="application/vnd.openxmlformats-officedocument.presentationml.notesSlide+xml"/>
  <Override PartName="/ppt/tags/tag67.xml" ContentType="application/vnd.openxmlformats-officedocument.presentationml.tags+xml"/>
  <Override PartName="/ppt/notesSlides/notesSlide13.xml" ContentType="application/vnd.openxmlformats-officedocument.presentationml.notesSlide+xml"/>
  <Override PartName="/ppt/tags/tag68.xml" ContentType="application/vnd.openxmlformats-officedocument.presentationml.tags+xml"/>
  <Override PartName="/ppt/notesSlides/notesSlide14.xml" ContentType="application/vnd.openxmlformats-officedocument.presentationml.notesSlide+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notesSlides/notesSlide16.xml" ContentType="application/vnd.openxmlformats-officedocument.presentationml.notesSlide+xml"/>
  <Override PartName="/ppt/tags/tag71.xml" ContentType="application/vnd.openxmlformats-officedocument.presentationml.tags+xml"/>
  <Override PartName="/ppt/notesSlides/notesSlide17.xml" ContentType="application/vnd.openxmlformats-officedocument.presentationml.notesSlide+xml"/>
  <Override PartName="/ppt/tags/tag72.xml" ContentType="application/vnd.openxmlformats-officedocument.presentationml.tags+xml"/>
  <Override PartName="/ppt/notesSlides/notesSlide18.xml" ContentType="application/vnd.openxmlformats-officedocument.presentationml.notesSlide+xml"/>
  <Override PartName="/ppt/tags/tag73.xml" ContentType="application/vnd.openxmlformats-officedocument.presentationml.tags+xml"/>
  <Override PartName="/ppt/notesSlides/notesSlide19.xml" ContentType="application/vnd.openxmlformats-officedocument.presentationml.notesSlide+xml"/>
  <Override PartName="/ppt/tags/tag7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4"/>
  </p:sldMasterIdLst>
  <p:notesMasterIdLst>
    <p:notesMasterId r:id="rId25"/>
  </p:notesMasterIdLst>
  <p:handoutMasterIdLst>
    <p:handoutMasterId r:id="rId26"/>
  </p:handoutMasterIdLst>
  <p:sldIdLst>
    <p:sldId id="892" r:id="rId5"/>
    <p:sldId id="430" r:id="rId6"/>
    <p:sldId id="632" r:id="rId7"/>
    <p:sldId id="410" r:id="rId8"/>
    <p:sldId id="884" r:id="rId9"/>
    <p:sldId id="556" r:id="rId10"/>
    <p:sldId id="441" r:id="rId11"/>
    <p:sldId id="442" r:id="rId12"/>
    <p:sldId id="643" r:id="rId13"/>
    <p:sldId id="887" r:id="rId14"/>
    <p:sldId id="633" r:id="rId15"/>
    <p:sldId id="890" r:id="rId16"/>
    <p:sldId id="531" r:id="rId17"/>
    <p:sldId id="534" r:id="rId18"/>
    <p:sldId id="535" r:id="rId19"/>
    <p:sldId id="536" r:id="rId20"/>
    <p:sldId id="532" r:id="rId21"/>
    <p:sldId id="538" r:id="rId22"/>
    <p:sldId id="644" r:id="rId23"/>
    <p:sldId id="889" r:id="rId24"/>
  </p:sldIdLst>
  <p:sldSz cx="12192000" cy="6858000"/>
  <p:notesSz cx="7772400" cy="10058400"/>
  <p:custDataLst>
    <p:tags r:id="rId27"/>
  </p:custDataLst>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C0D7DC47-AE85-4F4F-A7F4-B7B15DCDB9B1}">
          <p14:sldIdLst>
            <p14:sldId id="892"/>
            <p14:sldId id="430"/>
          </p14:sldIdLst>
        </p14:section>
        <p14:section name="Section 2: Amazon DynamoDB" id="{A0EC7C26-5818-43B7-9B73-E1DA2DDC565A}">
          <p14:sldIdLst>
            <p14:sldId id="632"/>
            <p14:sldId id="410"/>
            <p14:sldId id="884"/>
            <p14:sldId id="556"/>
            <p14:sldId id="441"/>
            <p14:sldId id="442"/>
            <p14:sldId id="643"/>
            <p14:sldId id="887"/>
          </p14:sldIdLst>
        </p14:section>
        <p14:section name="Section 3: Amazon Redshift" id="{E822F36E-DD3F-45FE-9E21-F13B6536DF82}">
          <p14:sldIdLst>
            <p14:sldId id="633"/>
            <p14:sldId id="890"/>
            <p14:sldId id="531"/>
            <p14:sldId id="534"/>
            <p14:sldId id="535"/>
            <p14:sldId id="536"/>
            <p14:sldId id="532"/>
            <p14:sldId id="538"/>
            <p14:sldId id="644"/>
            <p14:sldId id="8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9" clrIdx="0">
    <p:extLst>
      <p:ext uri="{19B8F6BF-5375-455C-9EA6-DF929625EA0E}">
        <p15:presenceInfo xmlns:p15="http://schemas.microsoft.com/office/powerpoint/2012/main" userId="S-1-5-21-1407069837-2091007605-538272213-31813507" providerId="AD"/>
      </p:ext>
    </p:extLst>
  </p:cmAuthor>
  <p:cmAuthor id="2" name="Raymond, Patty" initials="RP" lastIdx="2" clrIdx="1">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B98E4-4A3A-4546-B894-5C92A209D9DE}" v="15" dt="2022-05-19T19:17:42.223"/>
    <p1510:client id="{C6BDF64B-8E0D-497F-AC71-26A531C7F0B1}" v="155" dt="2022-05-19T19:21:32.60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01" autoAdjust="0"/>
  </p:normalViewPr>
  <p:slideViewPr>
    <p:cSldViewPr snapToGrid="0">
      <p:cViewPr varScale="1">
        <p:scale>
          <a:sx n="63" d="100"/>
          <a:sy n="63" d="100"/>
        </p:scale>
        <p:origin x="996"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3C71C26-B7E3-40D9-AFFC-56E1F3330FC0}"/>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B354C10F-87CF-4634-B8A1-405F2079FC0A}"/>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287BC065-D7D7-4497-9D0A-D0D4CA488C61}" type="datetimeFigureOut">
              <a:rPr lang="en-US" smtClean="0"/>
              <a:t>5/2/2023</a:t>
            </a:fld>
            <a:endParaRPr lang="en-US"/>
          </a:p>
        </p:txBody>
      </p:sp>
      <p:sp>
        <p:nvSpPr>
          <p:cNvPr id="4" name="Footer Placeholder 3">
            <a:extLst>
              <a:ext uri="{FF2B5EF4-FFF2-40B4-BE49-F238E27FC236}">
                <a16:creationId xmlns:a16="http://schemas.microsoft.com/office/drawing/2014/main" xmlns="" id="{C12E5DC8-58CF-4AB2-B263-F2D72A48CB76}"/>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0175017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xmlns="" id="{C699566B-B88A-1CBC-7F36-A720D61EE72B}"/>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9" name="Footer Placeholder 8">
            <a:extLst>
              <a:ext uri="{FF2B5EF4-FFF2-40B4-BE49-F238E27FC236}">
                <a16:creationId xmlns:a16="http://schemas.microsoft.com/office/drawing/2014/main" xmlns="" id="{7A2EC60C-E74D-00C4-CD52-02245A306FE8}"/>
              </a:ext>
            </a:extLst>
          </p:cNvPr>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10" name="Slide Image Placeholder 9">
            <a:extLst>
              <a:ext uri="{FF2B5EF4-FFF2-40B4-BE49-F238E27FC236}">
                <a16:creationId xmlns:a16="http://schemas.microsoft.com/office/drawing/2014/main" xmlns="" id="{C13DAA92-A7AB-308A-2C2B-E646274B4699}"/>
              </a:ext>
            </a:extLst>
          </p:cNvPr>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11" name="Slide Number Placeholder 10">
            <a:extLst>
              <a:ext uri="{FF2B5EF4-FFF2-40B4-BE49-F238E27FC236}">
                <a16:creationId xmlns:a16="http://schemas.microsoft.com/office/drawing/2014/main" xmlns="" id="{E3FCEA05-1994-92B8-39EC-AB59391EC11B}"/>
              </a:ext>
            </a:extLst>
          </p:cNvPr>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0886B93-3B7F-6549-8D8C-BC97C4C46C47}" type="slidenum">
              <a:rPr lang="en-US" smtClean="0"/>
              <a:t>‹#›</a:t>
            </a:fld>
            <a:endParaRPr lang="en-US"/>
          </a:p>
        </p:txBody>
      </p:sp>
      <p:sp>
        <p:nvSpPr>
          <p:cNvPr id="13" name="Date Placeholder 12">
            <a:extLst>
              <a:ext uri="{FF2B5EF4-FFF2-40B4-BE49-F238E27FC236}">
                <a16:creationId xmlns:a16="http://schemas.microsoft.com/office/drawing/2014/main" xmlns="" id="{12CCB18F-14F6-A834-8A8A-204D2F44FC99}"/>
              </a:ext>
            </a:extLst>
          </p:cNvPr>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E9B13B6-04AF-4E45-976B-1BB7ED12A0B5}" type="datetimeFigureOut">
              <a:rPr lang="en-US" smtClean="0"/>
              <a:t>5/2/2023</a:t>
            </a:fld>
            <a:endParaRPr lang="en-US"/>
          </a:p>
        </p:txBody>
      </p:sp>
      <p:sp>
        <p:nvSpPr>
          <p:cNvPr id="14" name="Notes Placeholder 13">
            <a:extLst>
              <a:ext uri="{FF2B5EF4-FFF2-40B4-BE49-F238E27FC236}">
                <a16:creationId xmlns:a16="http://schemas.microsoft.com/office/drawing/2014/main" xmlns="" id="{7D9B8C13-3428-F86B-6B9D-4FDF5CD06C13}"/>
              </a:ext>
            </a:extLst>
          </p:cNvPr>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88452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endParaRPr lang="en-US" dirty="0"/>
          </a:p>
        </p:txBody>
      </p:sp>
      <p:sp>
        <p:nvSpPr>
          <p:cNvPr id="4" name="Slide Image Placeholder 3">
            <a:extLst>
              <a:ext uri="{FF2B5EF4-FFF2-40B4-BE49-F238E27FC236}">
                <a16:creationId xmlns:a16="http://schemas.microsoft.com/office/drawing/2014/main" xmlns="" id="{22546C6A-EF81-1C0D-1B04-6C66137E2063}"/>
              </a:ext>
            </a:extLst>
          </p:cNvPr>
          <p:cNvSpPr>
            <a:spLocks noGrp="1" noRot="1" noChangeAspect="1"/>
          </p:cNvSpPr>
          <p:nvPr>
            <p:ph type="sldImg"/>
          </p:nvPr>
        </p:nvSpPr>
        <p:spPr/>
      </p:sp>
    </p:spTree>
    <p:extLst>
      <p:ext uri="{BB962C8B-B14F-4D97-AF65-F5344CB8AC3E}">
        <p14:creationId xmlns:p14="http://schemas.microsoft.com/office/powerpoint/2010/main" val="613480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9623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387757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7"/>
            <a:ext cx="6216650" cy="446197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tx1"/>
                </a:solidFill>
                <a:effectLst/>
                <a:latin typeface="+mn-lt"/>
                <a:ea typeface="+mn-ea"/>
                <a:cs typeface="+mn-cs"/>
              </a:rPr>
              <a:t>Example of Data Warehouse Tools: </a:t>
            </a:r>
            <a:r>
              <a:rPr lang="it-IT" kern="1200" dirty="0" smtClean="0">
                <a:solidFill>
                  <a:schemeClr val="tx1"/>
                </a:solidFill>
                <a:effectLst/>
                <a:latin typeface="+mn-lt"/>
                <a:ea typeface="+mn-ea"/>
                <a:cs typeface="+mn-cs"/>
              </a:rPr>
              <a:t>Teradata, Oracle Database, Apache Hive</a:t>
            </a: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8105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286250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r>
              <a:rPr lang="en-US" dirty="0" smtClean="0"/>
              <a:t>The </a:t>
            </a:r>
            <a:r>
              <a:rPr lang="en-US" dirty="0"/>
              <a:t>leader node </a:t>
            </a:r>
            <a:r>
              <a:rPr lang="en-US" b="1" dirty="0"/>
              <a:t>compiles code for individual elements </a:t>
            </a:r>
            <a:r>
              <a:rPr lang="en-US" dirty="0"/>
              <a:t>of the plan and </a:t>
            </a:r>
            <a:r>
              <a:rPr lang="en-US" b="1" dirty="0"/>
              <a:t>assigns the code to individual compute nodes</a:t>
            </a:r>
            <a:r>
              <a:rPr lang="en-US" dirty="0"/>
              <a:t>. </a:t>
            </a:r>
            <a:endParaRPr lang="en-US" dirty="0" smtClean="0"/>
          </a:p>
          <a:p>
            <a:endParaRPr lang="en-US" dirty="0" smtClean="0"/>
          </a:p>
          <a:p>
            <a:r>
              <a:rPr lang="en-US" dirty="0" smtClean="0"/>
              <a:t>The </a:t>
            </a:r>
            <a:r>
              <a:rPr lang="en-US" b="1" dirty="0"/>
              <a:t>compute nodes run the compiled code</a:t>
            </a:r>
            <a:r>
              <a:rPr lang="en-US" dirty="0"/>
              <a:t> and </a:t>
            </a:r>
            <a:r>
              <a:rPr lang="en-US" b="1" dirty="0"/>
              <a:t>send intermediate results back to the leader node </a:t>
            </a:r>
            <a:r>
              <a:rPr lang="en-US" dirty="0"/>
              <a:t>for final aggregation.</a:t>
            </a:r>
          </a:p>
          <a:p>
            <a:endParaRPr lang="en-US" dirty="0" smtClean="0"/>
          </a:p>
          <a:p>
            <a:r>
              <a:rPr lang="en-US" dirty="0" smtClean="0"/>
              <a:t>Example:</a:t>
            </a:r>
            <a:r>
              <a:rPr lang="en-US" baseline="0" dirty="0" smtClean="0"/>
              <a:t>  Running Decision Trees, Random Forest, and Gradient Boosting in different nodes to get their f1-score (harmonic mean of precision and recall).</a:t>
            </a:r>
            <a:r>
              <a:rPr lang="en-US" dirty="0"/>
              <a:t> </a:t>
            </a:r>
          </a:p>
        </p:txBody>
      </p:sp>
    </p:spTree>
    <p:extLst>
      <p:ext uri="{BB962C8B-B14F-4D97-AF65-F5344CB8AC3E}">
        <p14:creationId xmlns:p14="http://schemas.microsoft.com/office/powerpoint/2010/main" val="3929488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tx1"/>
                </a:solidFill>
                <a:effectLst/>
                <a:ea typeface="+mn-ea"/>
                <a:cs typeface="+mn-cs"/>
              </a:rPr>
              <a:t>Data warehouse is </a:t>
            </a:r>
            <a:r>
              <a:rPr lang="en-US" b="1" kern="1200" dirty="0" smtClean="0">
                <a:solidFill>
                  <a:schemeClr val="tx1"/>
                </a:solidFill>
                <a:effectLst/>
                <a:ea typeface="+mn-ea"/>
                <a:cs typeface="+mn-cs"/>
              </a:rPr>
              <a:t>managed</a:t>
            </a:r>
            <a:r>
              <a:rPr lang="en-US" kern="1200" dirty="0" smtClean="0">
                <a:solidFill>
                  <a:schemeClr val="tx1"/>
                </a:solidFill>
                <a:effectLst/>
                <a:ea typeface="+mn-ea"/>
                <a:cs typeface="+mn-cs"/>
              </a:rPr>
              <a:t> in Amazon Redshift.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smtClean="0">
              <a:solidFill>
                <a:schemeClr val="tx1"/>
              </a:solidFill>
              <a:effectLs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tx1"/>
                </a:solidFill>
                <a:effectLst/>
                <a:ea typeface="+mn-ea"/>
                <a:cs typeface="+mn-cs"/>
              </a:rPr>
              <a:t>Scalability and security is </a:t>
            </a:r>
            <a:r>
              <a:rPr lang="en-US" b="1" kern="1200" dirty="0" smtClean="0">
                <a:solidFill>
                  <a:schemeClr val="tx1"/>
                </a:solidFill>
                <a:effectLst/>
                <a:ea typeface="+mn-ea"/>
                <a:cs typeface="+mn-cs"/>
              </a:rPr>
              <a:t>intrinsic</a:t>
            </a:r>
            <a:r>
              <a:rPr lang="en-US" kern="1200" dirty="0" smtClean="0">
                <a:solidFill>
                  <a:schemeClr val="tx1"/>
                </a:solidFill>
                <a:effectLst/>
                <a:ea typeface="+mn-ea"/>
                <a:cs typeface="+mn-cs"/>
              </a:rPr>
              <a:t> in Amazon Redshift.</a:t>
            </a:r>
            <a:r>
              <a:rPr lang="en-US" kern="1200" baseline="0" dirty="0" smtClean="0">
                <a:solidFill>
                  <a:schemeClr val="tx1"/>
                </a:solidFill>
                <a:effectLs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baseline="0" dirty="0" smtClean="0">
              <a:solidFill>
                <a:schemeClr val="tx1"/>
              </a:solidFill>
              <a:effectLst/>
              <a:ea typeface="+mn-ea"/>
              <a:cs typeface="+mn-cs"/>
            </a:endParaRPr>
          </a:p>
        </p:txBody>
      </p:sp>
    </p:spTree>
    <p:extLst>
      <p:ext uri="{BB962C8B-B14F-4D97-AF65-F5344CB8AC3E}">
        <p14:creationId xmlns:p14="http://schemas.microsoft.com/office/powerpoint/2010/main" val="2177535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r>
              <a:rPr lang="en-US" kern="1200" dirty="0" smtClean="0">
                <a:solidFill>
                  <a:schemeClr val="tx1"/>
                </a:solidFill>
                <a:effectLst/>
                <a:ea typeface="+mn-ea"/>
                <a:cs typeface="+mn-cs"/>
              </a:rPr>
              <a:t>Amazon Redshift is</a:t>
            </a:r>
            <a:r>
              <a:rPr lang="en-US" kern="1200" baseline="0" dirty="0" smtClean="0">
                <a:solidFill>
                  <a:schemeClr val="tx1"/>
                </a:solidFill>
                <a:effectLst/>
                <a:ea typeface="+mn-ea"/>
                <a:cs typeface="+mn-cs"/>
              </a:rPr>
              <a:t> </a:t>
            </a:r>
            <a:r>
              <a:rPr lang="en-US" b="1" kern="1200" baseline="0" dirty="0" smtClean="0">
                <a:solidFill>
                  <a:schemeClr val="tx1"/>
                </a:solidFill>
                <a:effectLst/>
                <a:ea typeface="+mn-ea"/>
                <a:cs typeface="+mn-cs"/>
              </a:rPr>
              <a:t>compatible</a:t>
            </a:r>
            <a:r>
              <a:rPr lang="en-US" kern="1200" baseline="0" dirty="0" smtClean="0">
                <a:solidFill>
                  <a:schemeClr val="tx1"/>
                </a:solidFill>
                <a:effectLst/>
                <a:ea typeface="+mn-ea"/>
                <a:cs typeface="+mn-cs"/>
              </a:rPr>
              <a:t> with</a:t>
            </a:r>
            <a:r>
              <a:rPr lang="en-US" kern="1200" dirty="0" smtClean="0">
                <a:solidFill>
                  <a:schemeClr val="tx1"/>
                </a:solidFill>
                <a:effectLst/>
                <a:ea typeface="+mn-ea"/>
                <a:cs typeface="+mn-cs"/>
              </a:rPr>
              <a:t> standard </a:t>
            </a:r>
            <a:r>
              <a:rPr lang="en-US" b="1" kern="1200" dirty="0" smtClean="0">
                <a:solidFill>
                  <a:srgbClr val="333399"/>
                </a:solidFill>
                <a:effectLst/>
                <a:ea typeface="+mn-ea"/>
                <a:cs typeface="+mn-cs"/>
              </a:rPr>
              <a:t>SQL</a:t>
            </a:r>
            <a:r>
              <a:rPr lang="en-US" kern="1200" dirty="0" smtClean="0">
                <a:solidFill>
                  <a:schemeClr val="tx1"/>
                </a:solidFill>
                <a:effectLst/>
                <a:ea typeface="+mn-ea"/>
                <a:cs typeface="+mn-cs"/>
              </a:rPr>
              <a:t>,</a:t>
            </a:r>
            <a:r>
              <a:rPr lang="en-US" kern="1200" baseline="0" dirty="0" smtClean="0">
                <a:solidFill>
                  <a:schemeClr val="tx1"/>
                </a:solidFill>
                <a:effectLst/>
                <a:ea typeface="+mn-ea"/>
                <a:cs typeface="+mn-cs"/>
              </a:rPr>
              <a:t> </a:t>
            </a:r>
            <a:r>
              <a:rPr lang="en-US" kern="1200" dirty="0" smtClean="0">
                <a:solidFill>
                  <a:schemeClr val="tx1"/>
                </a:solidFill>
                <a:effectLst/>
                <a:ea typeface="+mn-ea"/>
                <a:cs typeface="+mn-cs"/>
              </a:rPr>
              <a:t>Java Database Connectivity (</a:t>
            </a:r>
            <a:r>
              <a:rPr lang="en-US" b="1" kern="1200" dirty="0" smtClean="0">
                <a:solidFill>
                  <a:schemeClr val="tx1"/>
                </a:solidFill>
                <a:effectLst/>
                <a:ea typeface="+mn-ea"/>
                <a:cs typeface="+mn-cs"/>
              </a:rPr>
              <a:t>JDBC</a:t>
            </a:r>
            <a:r>
              <a:rPr lang="en-US" kern="1200" dirty="0" smtClean="0">
                <a:solidFill>
                  <a:schemeClr val="tx1"/>
                </a:solidFill>
                <a:effectLst/>
                <a:ea typeface="+mn-ea"/>
                <a:cs typeface="+mn-cs"/>
              </a:rPr>
              <a:t>) and Open Database Connectivity (</a:t>
            </a:r>
            <a:r>
              <a:rPr lang="en-US" b="1" kern="1200" dirty="0" smtClean="0">
                <a:solidFill>
                  <a:schemeClr val="tx1"/>
                </a:solidFill>
                <a:effectLst/>
                <a:ea typeface="+mn-ea"/>
                <a:cs typeface="+mn-cs"/>
              </a:rPr>
              <a:t>ODBC</a:t>
            </a:r>
            <a:r>
              <a:rPr lang="en-US" kern="1200" dirty="0" smtClean="0">
                <a:solidFill>
                  <a:schemeClr val="tx1"/>
                </a:solidFill>
                <a:effectLst/>
                <a:ea typeface="+mn-ea"/>
                <a:cs typeface="+mn-cs"/>
              </a:rPr>
              <a:t>) connectors,</a:t>
            </a:r>
            <a:r>
              <a:rPr lang="en-US" kern="1200" baseline="0" dirty="0" smtClean="0">
                <a:solidFill>
                  <a:schemeClr val="tx1"/>
                </a:solidFill>
                <a:effectLst/>
                <a:ea typeface="+mn-ea"/>
                <a:cs typeface="+mn-cs"/>
              </a:rPr>
              <a:t> </a:t>
            </a:r>
            <a:r>
              <a:rPr lang="en-US" kern="1200" dirty="0" smtClean="0">
                <a:solidFill>
                  <a:schemeClr val="tx1"/>
                </a:solidFill>
                <a:effectLst/>
                <a:ea typeface="+mn-ea"/>
                <a:cs typeface="+mn-cs"/>
              </a:rPr>
              <a:t>which enable you to use the SQL clients and BI tools of your choice.</a:t>
            </a:r>
          </a:p>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96771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r>
              <a:rPr lang="en-US" dirty="0" smtClean="0"/>
              <a:t>Near to customer premises</a:t>
            </a:r>
            <a:endParaRPr lang="en-US" dirty="0"/>
          </a:p>
        </p:txBody>
      </p:sp>
    </p:spTree>
    <p:extLst>
      <p:ext uri="{BB962C8B-B14F-4D97-AF65-F5344CB8AC3E}">
        <p14:creationId xmlns:p14="http://schemas.microsoft.com/office/powerpoint/2010/main" val="2168140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281380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193296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3686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5675" cy="3395663"/>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7688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416668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Tree>
    <p:extLst>
      <p:ext uri="{BB962C8B-B14F-4D97-AF65-F5344CB8AC3E}">
        <p14:creationId xmlns:p14="http://schemas.microsoft.com/office/powerpoint/2010/main" val="206746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7"/>
            <a:ext cx="6216650" cy="446197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7647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595140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2596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r>
              <a:rPr lang="en-US" kern="1200" dirty="0" smtClean="0">
                <a:solidFill>
                  <a:schemeClr val="tx1"/>
                </a:solidFill>
                <a:effectLst/>
                <a:latin typeface="+mn-lt"/>
                <a:ea typeface="+mn-ea"/>
                <a:cs typeface="+mn-cs"/>
              </a:rPr>
              <a:t>Student:</a:t>
            </a:r>
            <a:r>
              <a:rPr lang="en-US" kern="1200" baseline="0" dirty="0" smtClean="0">
                <a:solidFill>
                  <a:schemeClr val="tx1"/>
                </a:solidFill>
                <a:effectLst/>
                <a:latin typeface="+mn-lt"/>
                <a:ea typeface="+mn-ea"/>
                <a:cs typeface="+mn-cs"/>
              </a:rPr>
              <a:t> Student-Id		Course-Allocation: Student-Id, Course-Id</a:t>
            </a:r>
            <a:endParaRPr lang="en-US"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80396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69950" y="1257300"/>
            <a:ext cx="6032500" cy="3394075"/>
          </a:xfrm>
          <a:prstGeom prst="rect">
            <a:avLst/>
          </a:prstGeom>
        </p:spPr>
      </p:sp>
      <p:sp>
        <p:nvSpPr>
          <p:cNvPr id="3" name="Notes Placeholder 2"/>
          <p:cNvSpPr>
            <a:spLocks noGrp="1"/>
          </p:cNvSpPr>
          <p:nvPr>
            <p:ph type="body" idx="1"/>
          </p:nvPr>
        </p:nvSpPr>
        <p:spPr>
          <a:xfrm>
            <a:off x="777875" y="4840288"/>
            <a:ext cx="6216650" cy="3960812"/>
          </a:xfrm>
          <a:prstGeom prst="rect">
            <a:avLst/>
          </a:prstGeom>
        </p:spPr>
        <p:txBody>
          <a:bodyPr/>
          <a:lstStyle/>
          <a:p>
            <a:endParaRPr lang="en-US" dirty="0"/>
          </a:p>
        </p:txBody>
      </p:sp>
    </p:spTree>
    <p:extLst>
      <p:ext uri="{BB962C8B-B14F-4D97-AF65-F5344CB8AC3E}">
        <p14:creationId xmlns:p14="http://schemas.microsoft.com/office/powerpoint/2010/main" val="41719811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5.svg"/><Relationship Id="rId5" Type="http://schemas.openxmlformats.org/officeDocument/2006/relationships/image" Target="../media/image3.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9.svg"/></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12.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Master" Target="../slideMasters/slideMaster1.xml"/><Relationship Id="rId1" Type="http://schemas.openxmlformats.org/officeDocument/2006/relationships/tags" Target="../tags/tag54.xml"/><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xmlns="" id="{BF3DBA0A-EF04-44BD-A704-1C36C47D2821}"/>
              </a:ext>
              <a:ext uri="{C183D7F6-B498-43B3-948B-1728B52AA6E4}">
                <adec:decorative xmlns:adec="http://schemas.microsoft.com/office/drawing/2017/decorative" xmlns=""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xmlns="" id="{1636AFF1-562B-467D-8DC1-B38C08FBD4C3}"/>
                </a:ext>
                <a:ext uri="{C183D7F6-B498-43B3-948B-1728B52AA6E4}">
                  <adec:decorative xmlns:adec="http://schemas.microsoft.com/office/drawing/2017/decorative" xmlns=""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xmlns="" id="{D7310E2A-808D-407A-87D7-C505B238AAE6}"/>
                </a:ext>
                <a:ext uri="{C183D7F6-B498-43B3-948B-1728B52AA6E4}">
                  <adec:decorative xmlns:adec="http://schemas.microsoft.com/office/drawing/2017/decorative" xmlns=""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xmlns="" id="{62D1E38E-9540-4F40-B30D-C4E76EF85FD1}"/>
                </a:ext>
                <a:ext uri="{C183D7F6-B498-43B3-948B-1728B52AA6E4}">
                  <adec:decorative xmlns:adec="http://schemas.microsoft.com/office/drawing/2017/decorative" xmlns=""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InstructorLine">
              <a:extLst>
                <a:ext uri="{FF2B5EF4-FFF2-40B4-BE49-F238E27FC236}">
                  <a16:creationId xmlns:a16="http://schemas.microsoft.com/office/drawing/2014/main" xmlns="" id="{D2B179F5-8754-4804-B83A-9F86A1FABFC5}"/>
                </a:ext>
                <a:ext uri="{C183D7F6-B498-43B3-948B-1728B52AA6E4}">
                  <adec:decorative xmlns:adec="http://schemas.microsoft.com/office/drawing/2017/decorative" xmlns=""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xmlns="" id="{0C3C1B84-8505-4B24-973C-848AC60399A7}"/>
                </a:ext>
                <a:ext uri="{C183D7F6-B498-43B3-948B-1728B52AA6E4}">
                  <adec:decorative xmlns:adec="http://schemas.microsoft.com/office/drawing/2017/decorative" xmlns=""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xmlns="" id="{EE68EF96-08A5-4475-A68D-AF69C928485C}"/>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xmlns=""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xmlns=""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xmlns=""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Enter </a:t>
            </a:r>
            <a:br>
              <a:rPr lang="en-US"/>
            </a:br>
            <a:r>
              <a:rPr lang="en-US"/>
              <a:t>course title</a:t>
            </a:r>
          </a:p>
        </p:txBody>
      </p:sp>
      <p:sp>
        <p:nvSpPr>
          <p:cNvPr id="21" name="Training Begins">
            <a:extLst>
              <a:ext uri="{FF2B5EF4-FFF2-40B4-BE49-F238E27FC236}">
                <a16:creationId xmlns:a16="http://schemas.microsoft.com/office/drawing/2014/main" xmlns=""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xmlns=""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course start time and time zone</a:t>
            </a:r>
          </a:p>
        </p:txBody>
      </p:sp>
      <p:sp>
        <p:nvSpPr>
          <p:cNvPr id="22" name="Instructor Photo">
            <a:extLst>
              <a:ext uri="{FF2B5EF4-FFF2-40B4-BE49-F238E27FC236}">
                <a16:creationId xmlns:a16="http://schemas.microsoft.com/office/drawing/2014/main" xmlns="" id="{1271813C-5B30-4D24-8175-91D870333A95}"/>
              </a:ext>
              <a:ext uri="{C183D7F6-B498-43B3-948B-1728B52AA6E4}">
                <adec:decorative xmlns:adec="http://schemas.microsoft.com/office/drawing/2017/decorative" xmlns=""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a:t>Instructor photo</a:t>
            </a:r>
          </a:p>
        </p:txBody>
      </p:sp>
      <p:sp>
        <p:nvSpPr>
          <p:cNvPr id="23" name="Instructor title">
            <a:extLst>
              <a:ext uri="{FF2B5EF4-FFF2-40B4-BE49-F238E27FC236}">
                <a16:creationId xmlns:a16="http://schemas.microsoft.com/office/drawing/2014/main" xmlns=""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xmlns=""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instructor name</a:t>
            </a:r>
            <a:br>
              <a:rPr lang="en-US"/>
            </a:br>
            <a:r>
              <a:rPr lang="en-US"/>
              <a:t>Instructor email address</a:t>
            </a:r>
            <a:br>
              <a:rPr lang="en-US"/>
            </a:br>
            <a:r>
              <a:rPr lang="en-US"/>
              <a:t>Instructor title</a:t>
            </a:r>
          </a:p>
        </p:txBody>
      </p:sp>
      <p:sp>
        <p:nvSpPr>
          <p:cNvPr id="24" name="Connection Title">
            <a:extLst>
              <a:ext uri="{FF2B5EF4-FFF2-40B4-BE49-F238E27FC236}">
                <a16:creationId xmlns:a16="http://schemas.microsoft.com/office/drawing/2014/main" xmlns=""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xmlns=""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Enter the information for </a:t>
            </a:r>
            <a:r>
              <a:rPr lang="en-US" err="1"/>
              <a:t>eVantage</a:t>
            </a:r>
            <a:r>
              <a:rPr lang="en-US"/>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xmlns="" id="{56064E0D-105A-4446-B967-229FA49D135D}"/>
              </a:ext>
              <a:ext uri="{C183D7F6-B498-43B3-948B-1728B52AA6E4}">
                <adec:decorative xmlns:adec="http://schemas.microsoft.com/office/drawing/2017/decorative" xmlns=""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xmlns="" id="{EE5B0121-CFE7-4143-B7F3-FE4930450613}"/>
                </a:ext>
                <a:ext uri="{C183D7F6-B498-43B3-948B-1728B52AA6E4}">
                  <adec:decorative xmlns:adec="http://schemas.microsoft.com/office/drawing/2017/decorative" xmlns=""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xmlns="" id="{279CDF30-3118-4A2F-93E0-DACD532E91B1}"/>
                </a:ext>
                <a:ext uri="{C183D7F6-B498-43B3-948B-1728B52AA6E4}">
                  <adec:decorative xmlns:adec="http://schemas.microsoft.com/office/drawing/2017/decorative" xmlns=""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xmlns="" id="{4E6250DE-D4BC-48A7-942E-7C927E2BAC70}"/>
                </a:ext>
                <a:ext uri="{C183D7F6-B498-43B3-948B-1728B52AA6E4}">
                  <adec:decorative xmlns:adec="http://schemas.microsoft.com/office/drawing/2017/decorative" xmlns=""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xmlns="" id="{2697E9D6-D133-4E57-BD63-82D9E5002F18}"/>
                </a:ext>
                <a:ext uri="{C183D7F6-B498-43B3-948B-1728B52AA6E4}">
                  <adec:decorative xmlns:adec="http://schemas.microsoft.com/office/drawing/2017/decorative" xmlns=""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xmlns="" id="{41BC3838-CAD1-4E45-A629-8FAE25F8F357}"/>
                </a:ext>
                <a:ext uri="{C183D7F6-B498-43B3-948B-1728B52AA6E4}">
                  <adec:decorative xmlns:adec="http://schemas.microsoft.com/office/drawing/2017/decorative" xmlns="" val="1"/>
                </a:ext>
              </a:extLst>
            </p:cNvPr>
            <p:cNvPicPr>
              <a:picLocks noSelect="1"/>
            </p:cNvPicPr>
            <p:nvPr/>
          </p:nvPicPr>
          <p:blipFill>
            <a:blip r:embed="rId5">
              <a:extLst>
                <a:ext uri="{96DAC541-7B7A-43D3-8B79-37D633B846F1}">
                  <asvg:svgBlip xmlns:asvg="http://schemas.microsoft.com/office/drawing/2016/SVG/main" xmlns=""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xmlns=""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xmlns=""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xmlns=""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xmlns=""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a:t>Thank you text</a:t>
            </a:r>
          </a:p>
        </p:txBody>
      </p:sp>
      <p:sp>
        <p:nvSpPr>
          <p:cNvPr id="7" name="Copyright">
            <a:extLst>
              <a:ext uri="{FF2B5EF4-FFF2-40B4-BE49-F238E27FC236}">
                <a16:creationId xmlns:a16="http://schemas.microsoft.com/office/drawing/2014/main" xmlns=""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a:solidFill>
                  <a:schemeClr val="bg2"/>
                </a:solidFill>
              </a:rPr>
              <a:t>Corrections, feedback, or other questions? </a:t>
            </a:r>
            <a:br>
              <a:rPr lang="en-US" sz="2300">
                <a:solidFill>
                  <a:schemeClr val="bg2"/>
                </a:solidFill>
              </a:rPr>
            </a:br>
            <a:r>
              <a:rPr lang="en-US" sz="2300">
                <a:solidFill>
                  <a:schemeClr val="bg2"/>
                </a:solidFill>
              </a:rPr>
              <a:t>Contact us at </a:t>
            </a:r>
            <a:r>
              <a:rPr lang="en-US" sz="2300" u="sng">
                <a:solidFill>
                  <a:schemeClr val="bg2"/>
                </a:solidFill>
              </a:rPr>
              <a:t>https://support.aws.amazon.com/#/contacts/aws-training</a:t>
            </a:r>
            <a:r>
              <a:rPr lang="en-US" sz="2300">
                <a:solidFill>
                  <a:schemeClr val="bg2"/>
                </a:solidFill>
              </a:rPr>
              <a:t>. </a:t>
            </a:r>
            <a:br>
              <a:rPr lang="en-US" sz="2300">
                <a:solidFill>
                  <a:schemeClr val="bg2"/>
                </a:solidFill>
              </a:rPr>
            </a:br>
            <a:r>
              <a:rPr lang="en-US" sz="230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xmlns="" id="{DC4FACA1-07DC-44B9-A79C-2B7C9D1B9221}"/>
              </a:ext>
              <a:ext uri="{C183D7F6-B498-43B3-948B-1728B52AA6E4}">
                <adec:decorative xmlns:adec="http://schemas.microsoft.com/office/drawing/2017/decorative" xmlns=""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xmlns="" id="{EE5B0121-CFE7-4143-B7F3-FE4930450613}"/>
                </a:ext>
                <a:ext uri="{C183D7F6-B498-43B3-948B-1728B52AA6E4}">
                  <adec:decorative xmlns:adec="http://schemas.microsoft.com/office/drawing/2017/decorative" xmlns=""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xmlns="" id="{9BA1593B-ADE5-482C-A193-F57F78F9B860}"/>
                </a:ext>
                <a:ext uri="{C183D7F6-B498-43B3-948B-1728B52AA6E4}">
                  <adec:decorative xmlns:adec="http://schemas.microsoft.com/office/drawing/2017/decorative" xmlns=""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xmlns="" id="{A301667F-582A-4041-A2DA-F90362AE9A01}"/>
                </a:ext>
                <a:ext uri="{C183D7F6-B498-43B3-948B-1728B52AA6E4}">
                  <adec:decorative xmlns:adec="http://schemas.microsoft.com/office/drawing/2017/decorative" xmlns=""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xmlns="" id="{A99EDB1B-417F-40E6-B075-BDD46EDBA854}"/>
                </a:ext>
                <a:ext uri="{C183D7F6-B498-43B3-948B-1728B52AA6E4}">
                  <adec:decorative xmlns:adec="http://schemas.microsoft.com/office/drawing/2017/decorative" xmlns=""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Icons">
              <a:extLst>
                <a:ext uri="{FF2B5EF4-FFF2-40B4-BE49-F238E27FC236}">
                  <a16:creationId xmlns:a16="http://schemas.microsoft.com/office/drawing/2014/main" xmlns="" id="{C128A75B-DB20-42AF-A3FD-12E5F3588ACE}"/>
                </a:ext>
                <a:ext uri="{C183D7F6-B498-43B3-948B-1728B52AA6E4}">
                  <adec:decorative xmlns:adec="http://schemas.microsoft.com/office/drawing/2017/decorative" xmlns=""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xmlns="" id="{41BC3838-CAD1-4E45-A629-8FAE25F8F357}"/>
                </a:ext>
                <a:ext uri="{C183D7F6-B498-43B3-948B-1728B52AA6E4}">
                  <adec:decorative xmlns:adec="http://schemas.microsoft.com/office/drawing/2017/decorative" xmlns="" val="1"/>
                </a:ext>
              </a:extLst>
            </p:cNvPr>
            <p:cNvPicPr>
              <a:picLocks noSelect="1"/>
            </p:cNvPicPr>
            <p:nvPr/>
          </p:nvPicPr>
          <p:blipFill>
            <a:blip r:embed="rId5">
              <a:extLst>
                <a:ext uri="{96DAC541-7B7A-43D3-8B79-37D633B846F1}">
                  <asvg:svgBlip xmlns:asvg="http://schemas.microsoft.com/office/drawing/2016/SVG/main" xmlns=""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xmlns=""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xmlns=""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xmlns=""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a:t>“Enter quote here.”</a:t>
            </a:r>
          </a:p>
        </p:txBody>
      </p:sp>
      <p:sp>
        <p:nvSpPr>
          <p:cNvPr id="3" name="Quoted person">
            <a:extLst>
              <a:ext uri="{FF2B5EF4-FFF2-40B4-BE49-F238E27FC236}">
                <a16:creationId xmlns:a16="http://schemas.microsoft.com/office/drawing/2014/main" xmlns=""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a:t>Title and content</a:t>
            </a:r>
          </a:p>
        </p:txBody>
      </p:sp>
      <p:sp>
        <p:nvSpPr>
          <p:cNvPr id="7" name="Content Placeholder 6">
            <a:extLst>
              <a:ext uri="{FF2B5EF4-FFF2-40B4-BE49-F238E27FC236}">
                <a16:creationId xmlns:a16="http://schemas.microsoft.com/office/drawing/2014/main" xmlns=""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p:txBody>
          <a:bodyPr/>
          <a:lstStyle>
            <a:lvl1pPr>
              <a:defRPr/>
            </a:lvl1pPr>
          </a:lstStyle>
          <a:p>
            <a:r>
              <a:rPr lang="en-US"/>
              <a:t>Title and code</a:t>
            </a:r>
          </a:p>
        </p:txBody>
      </p:sp>
      <p:sp>
        <p:nvSpPr>
          <p:cNvPr id="7" name="Code">
            <a:extLst>
              <a:ext uri="{FF2B5EF4-FFF2-40B4-BE49-F238E27FC236}">
                <a16:creationId xmlns:a16="http://schemas.microsoft.com/office/drawing/2014/main" xmlns=""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C3AAB48A-4CC9-410B-9FD0-0E32778B6BFF}"/>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a16="http://schemas.microsoft.com/office/drawing/2014/main" xmlns="" id="{A644AF2C-FFDC-4661-BF6B-D208E5E816FA}"/>
              </a:ext>
              <a:ext uri="{C183D7F6-B498-43B3-948B-1728B52AA6E4}">
                <adec:decorative xmlns:adec="http://schemas.microsoft.com/office/drawing/2017/decorative" xmlns=""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xmlns="" id="{CA5A47F4-760F-45B4-9DF3-86A7530E62D0}"/>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text, and right picture</a:t>
            </a:r>
          </a:p>
        </p:txBody>
      </p:sp>
      <p:sp>
        <p:nvSpPr>
          <p:cNvPr id="7" name="Conten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Placeholder 11">
            <a:extLst>
              <a:ext uri="{FF2B5EF4-FFF2-40B4-BE49-F238E27FC236}">
                <a16:creationId xmlns:a16="http://schemas.microsoft.com/office/drawing/2014/main" xmlns="" id="{A03FAA1E-A82F-4446-835A-A257B09471D5}"/>
              </a:ext>
            </a:extLst>
          </p:cNvPr>
          <p:cNvSpPr>
            <a:spLocks noGrp="1" noChangeAspect="1"/>
          </p:cNvSpPr>
          <p:nvPr>
            <p:ph type="pic" sz="quarter" idx="22" hasCustomPrompt="1"/>
          </p:nvPr>
        </p:nvSpPr>
        <p:spPr>
          <a:xfrm>
            <a:off x="9765792" y="1280160"/>
            <a:ext cx="1097280" cy="1097280"/>
          </a:xfrm>
        </p:spPr>
        <p:txBody>
          <a:bodyPr>
            <a:normAutofit/>
          </a:bodyPr>
          <a:lstStyle>
            <a:lvl1pPr marL="0" indent="0">
              <a:buNone/>
              <a:defRPr sz="1600"/>
            </a:lvl1pPr>
          </a:lstStyle>
          <a:p>
            <a:r>
              <a:rPr lang="en-US"/>
              <a:t>Service icon</a:t>
            </a:r>
          </a:p>
        </p:txBody>
      </p:sp>
      <p:sp>
        <p:nvSpPr>
          <p:cNvPr id="5" name="Text Placeholder 4">
            <a:extLst>
              <a:ext uri="{FF2B5EF4-FFF2-40B4-BE49-F238E27FC236}">
                <a16:creationId xmlns:a16="http://schemas.microsoft.com/office/drawing/2014/main" xmlns="" id="{68F19BB9-EC09-4DD0-97A5-BBF0110B770B}"/>
              </a:ext>
            </a:extLst>
          </p:cNvPr>
          <p:cNvSpPr>
            <a:spLocks noGrp="1"/>
          </p:cNvSpPr>
          <p:nvPr>
            <p:ph type="body" sz="quarter" idx="21" hasCustomPrompt="1"/>
          </p:nvPr>
        </p:nvSpPr>
        <p:spPr>
          <a:xfrm>
            <a:off x="9162288" y="2514600"/>
            <a:ext cx="2304288" cy="914400"/>
          </a:xfrm>
        </p:spPr>
        <p:txBody>
          <a:bodyPr>
            <a:noAutofit/>
          </a:bodyPr>
          <a:lstStyle>
            <a:lvl1pPr marL="0" indent="0" algn="ctr">
              <a:buNone/>
              <a:defRPr lang="en-US" sz="1800" dirty="0">
                <a:ea typeface="+mn-ea"/>
                <a:cs typeface="+mn-cs"/>
              </a:defRPr>
            </a:lvl1pPr>
          </a:lstStyle>
          <a:p>
            <a:pPr marL="230188" lvl="0" indent="-230188" algn="ctr"/>
            <a:r>
              <a:rPr lang="en-US"/>
              <a:t>Add service name here</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CA5A47F4-760F-45B4-9DF3-86A7530E62D0}"/>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29712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a:t>Title, header, text, and picture</a:t>
            </a:r>
          </a:p>
        </p:txBody>
      </p:sp>
      <p:sp>
        <p:nvSpPr>
          <p:cNvPr id="3" name="Content Header">
            <a:extLst>
              <a:ext uri="{FF2B5EF4-FFF2-40B4-BE49-F238E27FC236}">
                <a16:creationId xmlns:a16="http://schemas.microsoft.com/office/drawing/2014/main" xmlns=""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Picture">
            <a:extLst>
              <a:ext uri="{FF2B5EF4-FFF2-40B4-BE49-F238E27FC236}">
                <a16:creationId xmlns:a16="http://schemas.microsoft.com/office/drawing/2014/main" xmlns="" id="{A644AF2C-FFDC-4661-BF6B-D208E5E816FA}"/>
              </a:ext>
              <a:ext uri="{C183D7F6-B498-43B3-948B-1728B52AA6E4}">
                <adec:decorative xmlns:adec="http://schemas.microsoft.com/office/drawing/2017/decorative" xmlns=""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Service Introduction Slide</a:t>
            </a:r>
          </a:p>
        </p:txBody>
      </p:sp>
      <p:sp>
        <p:nvSpPr>
          <p:cNvPr id="8" name="Content Right">
            <a:extLst>
              <a:ext uri="{FF2B5EF4-FFF2-40B4-BE49-F238E27FC236}">
                <a16:creationId xmlns:a16="http://schemas.microsoft.com/office/drawing/2014/main" xmlns=""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Picture Placeholder 4">
            <a:extLst>
              <a:ext uri="{FF2B5EF4-FFF2-40B4-BE49-F238E27FC236}">
                <a16:creationId xmlns:a16="http://schemas.microsoft.com/office/drawing/2014/main" xmlns="" id="{E25EBCDC-6C07-4B35-82D5-0AC6628754E6}"/>
              </a:ext>
              <a:ext uri="{C183D7F6-B498-43B3-948B-1728B52AA6E4}">
                <adec:decorative xmlns:adec="http://schemas.microsoft.com/office/drawing/2017/decorative" xmlns="" val="1"/>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30E2FEDB-7122-4CE9-A695-390387894502}"/>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xmlns="" id="{32C43914-0D84-493F-9BEB-DF30C6FD4C97}"/>
              </a:ext>
              <a:ext uri="{C183D7F6-B498-43B3-948B-1728B52AA6E4}">
                <adec:decorative xmlns:adec="http://schemas.microsoft.com/office/drawing/2017/decorative" xmlns="" val="1"/>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content columns</a:t>
            </a:r>
          </a:p>
        </p:txBody>
      </p:sp>
      <p:sp>
        <p:nvSpPr>
          <p:cNvPr id="7" name="Content Left">
            <a:extLst>
              <a:ext uri="{FF2B5EF4-FFF2-40B4-BE49-F238E27FC236}">
                <a16:creationId xmlns:a16="http://schemas.microsoft.com/office/drawing/2014/main" xmlns=""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a16="http://schemas.microsoft.com/office/drawing/2014/main" xmlns=""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30E2FEDB-7122-4CE9-A695-390387894502}"/>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xmlns="" id="{BEFA658F-CEEA-4659-B30B-B79DCDF1C713}"/>
              </a:ext>
              <a:ext uri="{C183D7F6-B498-43B3-948B-1728B52AA6E4}">
                <adec:decorative xmlns:adec="http://schemas.microsoft.com/office/drawing/2017/decorative" xmlns="" val="0"/>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2 code columns</a:t>
            </a:r>
          </a:p>
        </p:txBody>
      </p:sp>
      <p:sp>
        <p:nvSpPr>
          <p:cNvPr id="7" name="Code Left">
            <a:extLst>
              <a:ext uri="{FF2B5EF4-FFF2-40B4-BE49-F238E27FC236}">
                <a16:creationId xmlns:a16="http://schemas.microsoft.com/office/drawing/2014/main" xmlns=""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8" name="Code Right">
            <a:extLst>
              <a:ext uri="{FF2B5EF4-FFF2-40B4-BE49-F238E27FC236}">
                <a16:creationId xmlns:a16="http://schemas.microsoft.com/office/drawing/2014/main" xmlns=""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9" name="Title Border">
            <a:extLst>
              <a:ext uri="{FF2B5EF4-FFF2-40B4-BE49-F238E27FC236}">
                <a16:creationId xmlns:a16="http://schemas.microsoft.com/office/drawing/2014/main" xmlns="" id="{839B152F-AE78-42AF-B8FB-09C753D41393}"/>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xmlns="" id="{ECE86FD8-F169-471F-88EA-8FF7FCC5008E}"/>
              </a:ext>
              <a:ext uri="{C183D7F6-B498-43B3-948B-1728B52AA6E4}">
                <adec:decorative xmlns:adec="http://schemas.microsoft.com/office/drawing/2017/decorative" xmlns=""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xmlns="" id="{027B77B7-F317-4AA6-A627-75F5AE2E7A57}"/>
                </a:ext>
                <a:ext uri="{C183D7F6-B498-43B3-948B-1728B52AA6E4}">
                  <adec:decorative xmlns:adec="http://schemas.microsoft.com/office/drawing/2017/decorative" xmlns=""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xmlns="" id="{30CD656D-5337-4244-BA3E-ABD963579911}"/>
                </a:ext>
                <a:ext uri="{C183D7F6-B498-43B3-948B-1728B52AA6E4}">
                  <adec:decorative xmlns:adec="http://schemas.microsoft.com/office/drawing/2017/decorative" xmlns=""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xmlns="" id="{66A5F4A5-2CA3-4E34-97C1-74E113BA3D7E}"/>
                </a:ext>
                <a:ext uri="{C183D7F6-B498-43B3-948B-1728B52AA6E4}">
                  <adec:decorative xmlns:adec="http://schemas.microsoft.com/office/drawing/2017/decorative" xmlns=""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xmlns="" id="{961F7EBA-6264-4D1A-BA90-2C8A61C69B37}"/>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xmlns=""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xmlns=""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p>
        </p:txBody>
      </p:sp>
      <p:sp>
        <p:nvSpPr>
          <p:cNvPr id="3" name="Subtitle">
            <a:extLst>
              <a:ext uri="{FF2B5EF4-FFF2-40B4-BE49-F238E27FC236}">
                <a16:creationId xmlns:a16="http://schemas.microsoft.com/office/drawing/2014/main" xmlns=""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1 header, and 2 text columns</a:t>
            </a:r>
          </a:p>
        </p:txBody>
      </p:sp>
      <p:sp>
        <p:nvSpPr>
          <p:cNvPr id="3" name="Content Header">
            <a:extLst>
              <a:ext uri="{FF2B5EF4-FFF2-40B4-BE49-F238E27FC236}">
                <a16:creationId xmlns:a16="http://schemas.microsoft.com/office/drawing/2014/main" xmlns=""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Right">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headers, and text columns</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Right">
            <a:extLst>
              <a:ext uri="{FF2B5EF4-FFF2-40B4-BE49-F238E27FC236}">
                <a16:creationId xmlns:a16="http://schemas.microsoft.com/office/drawing/2014/main" xmlns=""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header, content, and full height picture</a:t>
            </a:r>
          </a:p>
        </p:txBody>
      </p:sp>
      <p:sp>
        <p:nvSpPr>
          <p:cNvPr id="3" name="Content Header">
            <a:extLst>
              <a:ext uri="{FF2B5EF4-FFF2-40B4-BE49-F238E27FC236}">
                <a16:creationId xmlns:a16="http://schemas.microsoft.com/office/drawing/2014/main" xmlns=""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a:extLst>
              <a:ext uri="{FF2B5EF4-FFF2-40B4-BE49-F238E27FC236}">
                <a16:creationId xmlns:a16="http://schemas.microsoft.com/office/drawing/2014/main" xmlns=""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1" name="Picture">
            <a:extLst>
              <a:ext uri="{FF2B5EF4-FFF2-40B4-BE49-F238E27FC236}">
                <a16:creationId xmlns:a16="http://schemas.microsoft.com/office/drawing/2014/main" xmlns="" id="{E9ECC349-DC9E-43B4-9780-22F11542C500}"/>
              </a:ext>
              <a:ext uri="{C183D7F6-B498-43B3-948B-1728B52AA6E4}">
                <adec:decorative xmlns:adec="http://schemas.microsoft.com/office/drawing/2017/decorative" xmlns=""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2 pictures, 2 headers, and 2 text columns</a:t>
            </a:r>
          </a:p>
        </p:txBody>
      </p:sp>
      <p:sp>
        <p:nvSpPr>
          <p:cNvPr id="11" name="Picture Left">
            <a:extLst>
              <a:ext uri="{FF2B5EF4-FFF2-40B4-BE49-F238E27FC236}">
                <a16:creationId xmlns:a16="http://schemas.microsoft.com/office/drawing/2014/main" xmlns="" id="{97C88FB1-7BD6-48D3-9B99-1098619F5246}"/>
              </a:ext>
              <a:ext uri="{C183D7F6-B498-43B3-948B-1728B52AA6E4}">
                <adec:decorative xmlns:adec="http://schemas.microsoft.com/office/drawing/2017/decorative" xmlns=""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Right">
            <a:extLst>
              <a:ext uri="{FF2B5EF4-FFF2-40B4-BE49-F238E27FC236}">
                <a16:creationId xmlns:a16="http://schemas.microsoft.com/office/drawing/2014/main" xmlns="" id="{536ADC96-59CC-4670-BA80-757A11151BF9}"/>
              </a:ext>
              <a:ext uri="{C183D7F6-B498-43B3-948B-1728B52AA6E4}">
                <adec:decorative xmlns:adec="http://schemas.microsoft.com/office/drawing/2017/decorative" xmlns=""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xmlns=""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Right">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3 text columns</a:t>
            </a:r>
          </a:p>
        </p:txBody>
      </p:sp>
      <p:sp>
        <p:nvSpPr>
          <p:cNvPr id="7" name="Content Left">
            <a:extLst>
              <a:ext uri="{FF2B5EF4-FFF2-40B4-BE49-F238E27FC236}">
                <a16:creationId xmlns:a16="http://schemas.microsoft.com/office/drawing/2014/main" xmlns=""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Middle">
            <a:extLst>
              <a:ext uri="{FF2B5EF4-FFF2-40B4-BE49-F238E27FC236}">
                <a16:creationId xmlns:a16="http://schemas.microsoft.com/office/drawing/2014/main" xmlns=""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Right">
            <a:extLst>
              <a:ext uri="{FF2B5EF4-FFF2-40B4-BE49-F238E27FC236}">
                <a16:creationId xmlns:a16="http://schemas.microsoft.com/office/drawing/2014/main" xmlns=""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849E56B7-246D-4386-B8C5-E253AD940C1B}"/>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headers and 3 text columns</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Middle">
            <a:extLst>
              <a:ext uri="{FF2B5EF4-FFF2-40B4-BE49-F238E27FC236}">
                <a16:creationId xmlns:a16="http://schemas.microsoft.com/office/drawing/2014/main" xmlns=""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Right">
            <a:extLst>
              <a:ext uri="{FF2B5EF4-FFF2-40B4-BE49-F238E27FC236}">
                <a16:creationId xmlns:a16="http://schemas.microsoft.com/office/drawing/2014/main" xmlns=""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a16="http://schemas.microsoft.com/office/drawing/2014/main" xmlns=""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3 picture3, 3 headers, and 3text columns</a:t>
            </a:r>
          </a:p>
        </p:txBody>
      </p:sp>
      <p:sp>
        <p:nvSpPr>
          <p:cNvPr id="11" name="Picture Left">
            <a:extLst>
              <a:ext uri="{FF2B5EF4-FFF2-40B4-BE49-F238E27FC236}">
                <a16:creationId xmlns:a16="http://schemas.microsoft.com/office/drawing/2014/main" xmlns="" id="{97C88FB1-7BD6-48D3-9B99-1098619F5246}"/>
              </a:ext>
              <a:ext uri="{C183D7F6-B498-43B3-948B-1728B52AA6E4}">
                <adec:decorative xmlns:adec="http://schemas.microsoft.com/office/drawing/2017/decorative" xmlns=""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Picture Middle">
            <a:extLst>
              <a:ext uri="{FF2B5EF4-FFF2-40B4-BE49-F238E27FC236}">
                <a16:creationId xmlns:a16="http://schemas.microsoft.com/office/drawing/2014/main" xmlns="" id="{536ADC96-59CC-4670-BA80-757A11151BF9}"/>
              </a:ext>
              <a:ext uri="{C183D7F6-B498-43B3-948B-1728B52AA6E4}">
                <adec:decorative xmlns:adec="http://schemas.microsoft.com/office/drawing/2017/decorative" xmlns=""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xmlns=""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Middle">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3" name="Picture Right">
            <a:extLst>
              <a:ext uri="{FF2B5EF4-FFF2-40B4-BE49-F238E27FC236}">
                <a16:creationId xmlns:a16="http://schemas.microsoft.com/office/drawing/2014/main" xmlns="" id="{DEC705E3-5BBB-4173-AAF5-E12991B7D59F}"/>
              </a:ext>
              <a:ext uri="{C183D7F6-B498-43B3-948B-1728B52AA6E4}">
                <adec:decorative xmlns:adec="http://schemas.microsoft.com/office/drawing/2017/decorative" xmlns=""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xmlns=""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Right">
            <a:extLst>
              <a:ext uri="{FF2B5EF4-FFF2-40B4-BE49-F238E27FC236}">
                <a16:creationId xmlns:a16="http://schemas.microsoft.com/office/drawing/2014/main" xmlns=""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a:t>Title and 4 content columns</a:t>
            </a:r>
          </a:p>
        </p:txBody>
      </p:sp>
      <p:sp>
        <p:nvSpPr>
          <p:cNvPr id="7" name="Content Left">
            <a:extLst>
              <a:ext uri="{FF2B5EF4-FFF2-40B4-BE49-F238E27FC236}">
                <a16:creationId xmlns:a16="http://schemas.microsoft.com/office/drawing/2014/main" xmlns=""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8" name="Content Center Left">
            <a:extLst>
              <a:ext uri="{FF2B5EF4-FFF2-40B4-BE49-F238E27FC236}">
                <a16:creationId xmlns:a16="http://schemas.microsoft.com/office/drawing/2014/main" xmlns=""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9" name="Content Center Right">
            <a:extLst>
              <a:ext uri="{FF2B5EF4-FFF2-40B4-BE49-F238E27FC236}">
                <a16:creationId xmlns:a16="http://schemas.microsoft.com/office/drawing/2014/main" xmlns=""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0" name="Content Right">
            <a:extLst>
              <a:ext uri="{FF2B5EF4-FFF2-40B4-BE49-F238E27FC236}">
                <a16:creationId xmlns:a16="http://schemas.microsoft.com/office/drawing/2014/main" xmlns=""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1BFB2E0D-B82D-49CC-9802-AFB8BA6D0938}"/>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headers, and 4 text columns</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4" name="Content Header Center Left">
            <a:extLst>
              <a:ext uri="{FF2B5EF4-FFF2-40B4-BE49-F238E27FC236}">
                <a16:creationId xmlns:a16="http://schemas.microsoft.com/office/drawing/2014/main" xmlns=""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5" name="Content Header Center Right">
            <a:extLst>
              <a:ext uri="{FF2B5EF4-FFF2-40B4-BE49-F238E27FC236}">
                <a16:creationId xmlns:a16="http://schemas.microsoft.com/office/drawing/2014/main" xmlns=""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a16="http://schemas.microsoft.com/office/drawing/2014/main" xmlns=""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2" name="Content Header Right">
            <a:extLst>
              <a:ext uri="{FF2B5EF4-FFF2-40B4-BE49-F238E27FC236}">
                <a16:creationId xmlns:a16="http://schemas.microsoft.com/office/drawing/2014/main" xmlns=""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a16="http://schemas.microsoft.com/office/drawing/2014/main" xmlns=""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4 headers, and 4 text columns</a:t>
            </a:r>
          </a:p>
        </p:txBody>
      </p:sp>
      <p:sp>
        <p:nvSpPr>
          <p:cNvPr id="11" name="Picture Left">
            <a:extLst>
              <a:ext uri="{FF2B5EF4-FFF2-40B4-BE49-F238E27FC236}">
                <a16:creationId xmlns:a16="http://schemas.microsoft.com/office/drawing/2014/main" xmlns="" id="{97C88FB1-7BD6-48D3-9B99-1098619F5246}"/>
              </a:ext>
              <a:ext uri="{C183D7F6-B498-43B3-948B-1728B52AA6E4}">
                <adec:decorative xmlns:adec="http://schemas.microsoft.com/office/drawing/2017/decorative" xmlns=""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xmlns=""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7" name="Content Left">
            <a:extLst>
              <a:ext uri="{FF2B5EF4-FFF2-40B4-BE49-F238E27FC236}">
                <a16:creationId xmlns:a16="http://schemas.microsoft.com/office/drawing/2014/main" xmlns=""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Center Left">
            <a:extLst>
              <a:ext uri="{FF2B5EF4-FFF2-40B4-BE49-F238E27FC236}">
                <a16:creationId xmlns:a16="http://schemas.microsoft.com/office/drawing/2014/main" xmlns="" id="{536ADC96-59CC-4670-BA80-757A11151BF9}"/>
              </a:ext>
              <a:ext uri="{C183D7F6-B498-43B3-948B-1728B52AA6E4}">
                <adec:decorative xmlns:adec="http://schemas.microsoft.com/office/drawing/2017/decorative" xmlns=""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xmlns=""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8" name="Content Center Left">
            <a:extLst>
              <a:ext uri="{FF2B5EF4-FFF2-40B4-BE49-F238E27FC236}">
                <a16:creationId xmlns:a16="http://schemas.microsoft.com/office/drawing/2014/main" xmlns=""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Center Right">
            <a:extLst>
              <a:ext uri="{FF2B5EF4-FFF2-40B4-BE49-F238E27FC236}">
                <a16:creationId xmlns:a16="http://schemas.microsoft.com/office/drawing/2014/main" xmlns="" id="{DEC705E3-5BBB-4173-AAF5-E12991B7D59F}"/>
              </a:ext>
              <a:ext uri="{C183D7F6-B498-43B3-948B-1728B52AA6E4}">
                <adec:decorative xmlns:adec="http://schemas.microsoft.com/office/drawing/2017/decorative" xmlns=""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xmlns=""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9" name="Content Center Right">
            <a:extLst>
              <a:ext uri="{FF2B5EF4-FFF2-40B4-BE49-F238E27FC236}">
                <a16:creationId xmlns:a16="http://schemas.microsoft.com/office/drawing/2014/main" xmlns=""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Right">
            <a:extLst>
              <a:ext uri="{FF2B5EF4-FFF2-40B4-BE49-F238E27FC236}">
                <a16:creationId xmlns:a16="http://schemas.microsoft.com/office/drawing/2014/main" xmlns=""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xmlns=""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0" name="Content Right">
            <a:extLst>
              <a:ext uri="{FF2B5EF4-FFF2-40B4-BE49-F238E27FC236}">
                <a16:creationId xmlns:a16="http://schemas.microsoft.com/office/drawing/2014/main" xmlns=""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xmlns="" id="{7B3DCE0D-B1BB-4208-8FF4-6B7AC00DC28E}"/>
              </a:ext>
              <a:ext uri="{C183D7F6-B498-43B3-948B-1728B52AA6E4}">
                <adec:decorative xmlns:adec="http://schemas.microsoft.com/office/drawing/2017/decorative" xmlns=""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xmlns="" id="{B149FB85-86EE-4435-AFFD-185416ABD0BC}"/>
                </a:ext>
                <a:ext uri="{C183D7F6-B498-43B3-948B-1728B52AA6E4}">
                  <adec:decorative xmlns:adec="http://schemas.microsoft.com/office/drawing/2017/decorative" xmlns=""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xmlns="" id="{F802EE88-1736-4DCA-8546-B833E1DC91F1}"/>
                </a:ext>
                <a:ext uri="{C183D7F6-B498-43B3-948B-1728B52AA6E4}">
                  <adec:decorative xmlns:adec="http://schemas.microsoft.com/office/drawing/2017/decorative" xmlns=""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xmlns="" id="{1909D555-A83A-43A3-ACF3-38A8D3D654E1}"/>
                </a:ext>
                <a:ext uri="{C183D7F6-B498-43B3-948B-1728B52AA6E4}">
                  <adec:decorative xmlns:adec="http://schemas.microsoft.com/office/drawing/2017/decorative" xmlns=""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xmlns="" id="{F4EB4C23-6D3D-4AFD-8C20-ABBDE0E95555}"/>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xmlns=""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xmlns=""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3" name="Subtitle">
            <a:extLst>
              <a:ext uri="{FF2B5EF4-FFF2-40B4-BE49-F238E27FC236}">
                <a16:creationId xmlns:a16="http://schemas.microsoft.com/office/drawing/2014/main" xmlns=""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5E25BD5-0A7A-4C0F-8C7B-5FB1E17082BE}"/>
              </a:ext>
            </a:extLst>
          </p:cNvPr>
          <p:cNvSpPr>
            <a:spLocks noGrp="1"/>
          </p:cNvSpPr>
          <p:nvPr>
            <p:ph type="title" hasCustomPrompt="1"/>
          </p:nvPr>
        </p:nvSpPr>
        <p:spPr/>
        <p:txBody>
          <a:bodyPr/>
          <a:lstStyle>
            <a:lvl1pPr>
              <a:defRPr/>
            </a:lvl1pPr>
          </a:lstStyle>
          <a:p>
            <a:r>
              <a:rPr lang="en-US"/>
              <a:t>Title, 4 small pictures, 4 headers, and 4 text fields</a:t>
            </a:r>
          </a:p>
        </p:txBody>
      </p:sp>
      <p:sp>
        <p:nvSpPr>
          <p:cNvPr id="11" name="Picture 1">
            <a:extLst>
              <a:ext uri="{FF2B5EF4-FFF2-40B4-BE49-F238E27FC236}">
                <a16:creationId xmlns:a16="http://schemas.microsoft.com/office/drawing/2014/main" xmlns="" id="{BA2767B8-F34C-4600-8F4B-21C0CDFE578E}"/>
              </a:ext>
              <a:ext uri="{C183D7F6-B498-43B3-948B-1728B52AA6E4}">
                <adec:decorative xmlns:adec="http://schemas.microsoft.com/office/drawing/2017/decorative" xmlns=""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xmlns=""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a16="http://schemas.microsoft.com/office/drawing/2014/main" xmlns=""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a16="http://schemas.microsoft.com/office/drawing/2014/main" xmlns="" id="{0CE211BC-1E62-4A42-A199-9B1FBAD2CE23}"/>
              </a:ext>
              <a:ext uri="{C183D7F6-B498-43B3-948B-1728B52AA6E4}">
                <adec:decorative xmlns:adec="http://schemas.microsoft.com/office/drawing/2017/decorative" xmlns=""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xmlns=""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a16="http://schemas.microsoft.com/office/drawing/2014/main" xmlns=""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a16="http://schemas.microsoft.com/office/drawing/2014/main" xmlns="" id="{815CD5D2-790A-41FA-B807-B7B212763D05}"/>
              </a:ext>
              <a:ext uri="{C183D7F6-B498-43B3-948B-1728B52AA6E4}">
                <adec:decorative xmlns:adec="http://schemas.microsoft.com/office/drawing/2017/decorative" xmlns=""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xmlns=""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a16="http://schemas.microsoft.com/office/drawing/2014/main" xmlns=""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a16="http://schemas.microsoft.com/office/drawing/2014/main" xmlns="" id="{1D19D589-0526-4B91-878C-8F5B57AFE6B1}"/>
              </a:ext>
              <a:ext uri="{C183D7F6-B498-43B3-948B-1728B52AA6E4}">
                <adec:decorative xmlns:adec="http://schemas.microsoft.com/office/drawing/2017/decorative" xmlns=""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xmlns=""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a16="http://schemas.microsoft.com/office/drawing/2014/main" xmlns=""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a:t>Title, 4 large pictures, and 4 headers</a:t>
            </a:r>
          </a:p>
        </p:txBody>
      </p:sp>
      <p:sp>
        <p:nvSpPr>
          <p:cNvPr id="11" name="Picture Left">
            <a:extLst>
              <a:ext uri="{FF2B5EF4-FFF2-40B4-BE49-F238E27FC236}">
                <a16:creationId xmlns:a16="http://schemas.microsoft.com/office/drawing/2014/main" xmlns="" id="{97C88FB1-7BD6-48D3-9B99-1098619F5246}"/>
              </a:ext>
              <a:ext uri="{C183D7F6-B498-43B3-948B-1728B52AA6E4}">
                <adec:decorative xmlns:adec="http://schemas.microsoft.com/office/drawing/2017/decorative" xmlns=""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xmlns=""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2" name="Picture Center Left">
            <a:extLst>
              <a:ext uri="{FF2B5EF4-FFF2-40B4-BE49-F238E27FC236}">
                <a16:creationId xmlns:a16="http://schemas.microsoft.com/office/drawing/2014/main" xmlns="" id="{536ADC96-59CC-4670-BA80-757A11151BF9}"/>
              </a:ext>
              <a:ext uri="{C183D7F6-B498-43B3-948B-1728B52AA6E4}">
                <adec:decorative xmlns:adec="http://schemas.microsoft.com/office/drawing/2017/decorative" xmlns=""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xmlns=""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3" name="Picture Center Right">
            <a:extLst>
              <a:ext uri="{FF2B5EF4-FFF2-40B4-BE49-F238E27FC236}">
                <a16:creationId xmlns:a16="http://schemas.microsoft.com/office/drawing/2014/main" xmlns="" id="{DEC705E3-5BBB-4173-AAF5-E12991B7D59F}"/>
              </a:ext>
              <a:ext uri="{C183D7F6-B498-43B3-948B-1728B52AA6E4}">
                <adec:decorative xmlns:adec="http://schemas.microsoft.com/office/drawing/2017/decorative" xmlns=""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xmlns=""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4" name="Picture Right">
            <a:extLst>
              <a:ext uri="{FF2B5EF4-FFF2-40B4-BE49-F238E27FC236}">
                <a16:creationId xmlns:a16="http://schemas.microsoft.com/office/drawing/2014/main" xmlns=""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xmlns=""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header text</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5E25BD5-0A7A-4C0F-8C7B-5FB1E17082BE}"/>
              </a:ext>
            </a:extLst>
          </p:cNvPr>
          <p:cNvSpPr>
            <a:spLocks noGrp="1"/>
          </p:cNvSpPr>
          <p:nvPr>
            <p:ph type="title" hasCustomPrompt="1"/>
          </p:nvPr>
        </p:nvSpPr>
        <p:spPr/>
        <p:txBody>
          <a:bodyPr/>
          <a:lstStyle>
            <a:lvl1pPr>
              <a:defRPr/>
            </a:lvl1pPr>
          </a:lstStyle>
          <a:p>
            <a:r>
              <a:rPr lang="en-US"/>
              <a:t>1 text box, 6 Images, and 6 text boxes</a:t>
            </a:r>
          </a:p>
        </p:txBody>
      </p:sp>
      <p:sp>
        <p:nvSpPr>
          <p:cNvPr id="11" name="Picture 1">
            <a:extLst>
              <a:ext uri="{FF2B5EF4-FFF2-40B4-BE49-F238E27FC236}">
                <a16:creationId xmlns:a16="http://schemas.microsoft.com/office/drawing/2014/main" xmlns="" id="{BA2767B8-F34C-4600-8F4B-21C0CDFE578E}"/>
              </a:ext>
              <a:ext uri="{C183D7F6-B498-43B3-948B-1728B52AA6E4}">
                <adec:decorative xmlns:adec="http://schemas.microsoft.com/office/drawing/2017/decorative" xmlns=""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7" name="Content 1">
            <a:extLst>
              <a:ext uri="{FF2B5EF4-FFF2-40B4-BE49-F238E27FC236}">
                <a16:creationId xmlns:a16="http://schemas.microsoft.com/office/drawing/2014/main" xmlns=""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2" name="Picture 2">
            <a:extLst>
              <a:ext uri="{FF2B5EF4-FFF2-40B4-BE49-F238E27FC236}">
                <a16:creationId xmlns:a16="http://schemas.microsoft.com/office/drawing/2014/main" xmlns="" id="{0CE211BC-1E62-4A42-A199-9B1FBAD2CE23}"/>
              </a:ext>
              <a:ext uri="{C183D7F6-B498-43B3-948B-1728B52AA6E4}">
                <adec:decorative xmlns:adec="http://schemas.microsoft.com/office/drawing/2017/decorative" xmlns=""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xmlns=""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3" name="Picture 3">
            <a:extLst>
              <a:ext uri="{FF2B5EF4-FFF2-40B4-BE49-F238E27FC236}">
                <a16:creationId xmlns:a16="http://schemas.microsoft.com/office/drawing/2014/main" xmlns="" id="{815CD5D2-790A-41FA-B807-B7B212763D05}"/>
              </a:ext>
              <a:ext uri="{C183D7F6-B498-43B3-948B-1728B52AA6E4}">
                <adec:decorative xmlns:adec="http://schemas.microsoft.com/office/drawing/2017/decorative" xmlns=""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xmlns=""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4" name="Picture 4">
            <a:extLst>
              <a:ext uri="{FF2B5EF4-FFF2-40B4-BE49-F238E27FC236}">
                <a16:creationId xmlns:a16="http://schemas.microsoft.com/office/drawing/2014/main" xmlns="" id="{1D19D589-0526-4B91-878C-8F5B57AFE6B1}"/>
              </a:ext>
              <a:ext uri="{C183D7F6-B498-43B3-948B-1728B52AA6E4}">
                <adec:decorative xmlns:adec="http://schemas.microsoft.com/office/drawing/2017/decorative" xmlns=""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xmlns=""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0" name="Picture 5">
            <a:extLst>
              <a:ext uri="{FF2B5EF4-FFF2-40B4-BE49-F238E27FC236}">
                <a16:creationId xmlns:a16="http://schemas.microsoft.com/office/drawing/2014/main" xmlns="" id="{6A136B8D-0BEF-4C03-8B3C-BF95C65548B3}"/>
              </a:ext>
              <a:ext uri="{C183D7F6-B498-43B3-948B-1728B52AA6E4}">
                <adec:decorative xmlns:adec="http://schemas.microsoft.com/office/drawing/2017/decorative" xmlns=""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xmlns=""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33" name="Picture 6">
            <a:extLst>
              <a:ext uri="{FF2B5EF4-FFF2-40B4-BE49-F238E27FC236}">
                <a16:creationId xmlns:a16="http://schemas.microsoft.com/office/drawing/2014/main" xmlns="" id="{AF549A83-F8CE-463B-9ED5-5A303AC8AC23}"/>
              </a:ext>
              <a:ext uri="{C183D7F6-B498-43B3-948B-1728B52AA6E4}">
                <adec:decorative xmlns:adec="http://schemas.microsoft.com/office/drawing/2017/decorative" xmlns=""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xmlns=""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a:t>Enter text</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55E25BD5-0A7A-4C0F-8C7B-5FB1E17082BE}"/>
              </a:ext>
            </a:extLst>
          </p:cNvPr>
          <p:cNvSpPr>
            <a:spLocks noGrp="1"/>
          </p:cNvSpPr>
          <p:nvPr>
            <p:ph type="title" hasCustomPrompt="1"/>
          </p:nvPr>
        </p:nvSpPr>
        <p:spPr/>
        <p:txBody>
          <a:bodyPr/>
          <a:lstStyle>
            <a:lvl1pPr>
              <a:defRPr/>
            </a:lvl1pPr>
          </a:lstStyle>
          <a:p>
            <a:r>
              <a:rPr lang="en-US"/>
              <a:t>Title, 8 pictures, 8 headers, and 8 text fields</a:t>
            </a:r>
          </a:p>
        </p:txBody>
      </p:sp>
      <p:sp>
        <p:nvSpPr>
          <p:cNvPr id="11" name="Picture 1">
            <a:extLst>
              <a:ext uri="{FF2B5EF4-FFF2-40B4-BE49-F238E27FC236}">
                <a16:creationId xmlns:a16="http://schemas.microsoft.com/office/drawing/2014/main" xmlns="" id="{BA2767B8-F34C-4600-8F4B-21C0CDFE578E}"/>
              </a:ext>
              <a:ext uri="{C183D7F6-B498-43B3-948B-1728B52AA6E4}">
                <adec:decorative xmlns:adec="http://schemas.microsoft.com/office/drawing/2017/decorative" xmlns=""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xmlns=""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7" name="Content 1">
            <a:extLst>
              <a:ext uri="{FF2B5EF4-FFF2-40B4-BE49-F238E27FC236}">
                <a16:creationId xmlns:a16="http://schemas.microsoft.com/office/drawing/2014/main" xmlns=""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2" name="Picture 2">
            <a:extLst>
              <a:ext uri="{FF2B5EF4-FFF2-40B4-BE49-F238E27FC236}">
                <a16:creationId xmlns:a16="http://schemas.microsoft.com/office/drawing/2014/main" xmlns="" id="{0CE211BC-1E62-4A42-A199-9B1FBAD2CE23}"/>
              </a:ext>
              <a:ext uri="{C183D7F6-B498-43B3-948B-1728B52AA6E4}">
                <adec:decorative xmlns:adec="http://schemas.microsoft.com/office/drawing/2017/decorative" xmlns=""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xmlns=""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8" name="Content 2">
            <a:extLst>
              <a:ext uri="{FF2B5EF4-FFF2-40B4-BE49-F238E27FC236}">
                <a16:creationId xmlns:a16="http://schemas.microsoft.com/office/drawing/2014/main" xmlns=""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3" name="Picture 3">
            <a:extLst>
              <a:ext uri="{FF2B5EF4-FFF2-40B4-BE49-F238E27FC236}">
                <a16:creationId xmlns:a16="http://schemas.microsoft.com/office/drawing/2014/main" xmlns="" id="{815CD5D2-790A-41FA-B807-B7B212763D05}"/>
              </a:ext>
              <a:ext uri="{C183D7F6-B498-43B3-948B-1728B52AA6E4}">
                <adec:decorative xmlns:adec="http://schemas.microsoft.com/office/drawing/2017/decorative" xmlns=""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xmlns=""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9" name="Content 3">
            <a:extLst>
              <a:ext uri="{FF2B5EF4-FFF2-40B4-BE49-F238E27FC236}">
                <a16:creationId xmlns:a16="http://schemas.microsoft.com/office/drawing/2014/main" xmlns=""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4" name="Picture 4">
            <a:extLst>
              <a:ext uri="{FF2B5EF4-FFF2-40B4-BE49-F238E27FC236}">
                <a16:creationId xmlns:a16="http://schemas.microsoft.com/office/drawing/2014/main" xmlns="" id="{1D19D589-0526-4B91-878C-8F5B57AFE6B1}"/>
              </a:ext>
              <a:ext uri="{C183D7F6-B498-43B3-948B-1728B52AA6E4}">
                <adec:decorative xmlns:adec="http://schemas.microsoft.com/office/drawing/2017/decorative" xmlns=""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xmlns=""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10" name="Content 4">
            <a:extLst>
              <a:ext uri="{FF2B5EF4-FFF2-40B4-BE49-F238E27FC236}">
                <a16:creationId xmlns:a16="http://schemas.microsoft.com/office/drawing/2014/main" xmlns=""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0" name="Picture 5">
            <a:extLst>
              <a:ext uri="{FF2B5EF4-FFF2-40B4-BE49-F238E27FC236}">
                <a16:creationId xmlns:a16="http://schemas.microsoft.com/office/drawing/2014/main" xmlns="" id="{6A136B8D-0BEF-4C03-8B3C-BF95C65548B3}"/>
              </a:ext>
              <a:ext uri="{C183D7F6-B498-43B3-948B-1728B52AA6E4}">
                <adec:decorative xmlns:adec="http://schemas.microsoft.com/office/drawing/2017/decorative" xmlns=""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xmlns=""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2" name="Content 5">
            <a:extLst>
              <a:ext uri="{FF2B5EF4-FFF2-40B4-BE49-F238E27FC236}">
                <a16:creationId xmlns:a16="http://schemas.microsoft.com/office/drawing/2014/main" xmlns=""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3" name="Picture 6">
            <a:extLst>
              <a:ext uri="{FF2B5EF4-FFF2-40B4-BE49-F238E27FC236}">
                <a16:creationId xmlns:a16="http://schemas.microsoft.com/office/drawing/2014/main" xmlns="" id="{AF549A83-F8CE-463B-9ED5-5A303AC8AC23}"/>
              </a:ext>
              <a:ext uri="{C183D7F6-B498-43B3-948B-1728B52AA6E4}">
                <adec:decorative xmlns:adec="http://schemas.microsoft.com/office/drawing/2017/decorative" xmlns=""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xmlns=""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5" name="Content 6">
            <a:extLst>
              <a:ext uri="{FF2B5EF4-FFF2-40B4-BE49-F238E27FC236}">
                <a16:creationId xmlns:a16="http://schemas.microsoft.com/office/drawing/2014/main" xmlns=""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6" name="Picture 7">
            <a:extLst>
              <a:ext uri="{FF2B5EF4-FFF2-40B4-BE49-F238E27FC236}">
                <a16:creationId xmlns:a16="http://schemas.microsoft.com/office/drawing/2014/main" xmlns="" id="{0FD6813E-DBAA-47AF-94A9-F300864878FA}"/>
              </a:ext>
              <a:ext uri="{C183D7F6-B498-43B3-948B-1728B52AA6E4}">
                <adec:decorative xmlns:adec="http://schemas.microsoft.com/office/drawing/2017/decorative" xmlns=""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xmlns=""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38" name="Content 7">
            <a:extLst>
              <a:ext uri="{FF2B5EF4-FFF2-40B4-BE49-F238E27FC236}">
                <a16:creationId xmlns:a16="http://schemas.microsoft.com/office/drawing/2014/main" xmlns=""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39" name="Picture 8">
            <a:extLst>
              <a:ext uri="{FF2B5EF4-FFF2-40B4-BE49-F238E27FC236}">
                <a16:creationId xmlns:a16="http://schemas.microsoft.com/office/drawing/2014/main" xmlns="" id="{9A78C933-BE2D-4980-BE96-E14880669883}"/>
              </a:ext>
              <a:ext uri="{C183D7F6-B498-43B3-948B-1728B52AA6E4}">
                <adec:decorative xmlns:adec="http://schemas.microsoft.com/office/drawing/2017/decorative" xmlns=""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0" name="Content Header 8">
            <a:extLst>
              <a:ext uri="{FF2B5EF4-FFF2-40B4-BE49-F238E27FC236}">
                <a16:creationId xmlns:a16="http://schemas.microsoft.com/office/drawing/2014/main" xmlns=""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a:t>Enter subtitle</a:t>
            </a:r>
          </a:p>
        </p:txBody>
      </p:sp>
      <p:sp>
        <p:nvSpPr>
          <p:cNvPr id="41" name="Content 8">
            <a:extLst>
              <a:ext uri="{FF2B5EF4-FFF2-40B4-BE49-F238E27FC236}">
                <a16:creationId xmlns:a16="http://schemas.microsoft.com/office/drawing/2014/main" xmlns=""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a:t>Enter text</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a:t>Title and 8 pictures</a:t>
            </a:r>
          </a:p>
        </p:txBody>
      </p:sp>
      <p:sp>
        <p:nvSpPr>
          <p:cNvPr id="11" name="Picture 1">
            <a:extLst>
              <a:ext uri="{FF2B5EF4-FFF2-40B4-BE49-F238E27FC236}">
                <a16:creationId xmlns:a16="http://schemas.microsoft.com/office/drawing/2014/main" xmlns=""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xmlns=""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xmlns=""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xmlns=""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xmlns=""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xmlns=""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xmlns=""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xmlns=""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xmlns="" id="{5E3E830F-DE1F-4A8F-992F-1D4BF5866636}"/>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p:txBody>
          <a:bodyPr/>
          <a:lstStyle>
            <a:lvl1pPr>
              <a:defRPr/>
            </a:lvl1pPr>
          </a:lstStyle>
          <a:p>
            <a:r>
              <a:rPr lang="en-US"/>
              <a:t>Title only layout</a:t>
            </a:r>
          </a:p>
        </p:txBody>
      </p:sp>
      <p:sp>
        <p:nvSpPr>
          <p:cNvPr id="19" name="Title Border">
            <a:extLst>
              <a:ext uri="{FF2B5EF4-FFF2-40B4-BE49-F238E27FC236}">
                <a16:creationId xmlns:a16="http://schemas.microsoft.com/office/drawing/2014/main" xmlns="" id="{5C923B7C-0930-466B-9A4C-4F269F22E021}"/>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p:txBody>
          <a:bodyPr/>
          <a:lstStyle>
            <a:lvl1pPr>
              <a:defRPr/>
            </a:lvl1pPr>
          </a:lstStyle>
          <a:p>
            <a:r>
              <a:rPr lang="en-US"/>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xmlns="" id="{B2860AF7-2188-43EF-8A31-A9170F25AF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a:t>Full Image layout</a:t>
            </a:r>
          </a:p>
        </p:txBody>
      </p:sp>
      <p:sp>
        <p:nvSpPr>
          <p:cNvPr id="11" name="Picture">
            <a:extLst>
              <a:ext uri="{FF2B5EF4-FFF2-40B4-BE49-F238E27FC236}">
                <a16:creationId xmlns:a16="http://schemas.microsoft.com/office/drawing/2014/main" xmlns=""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xmlns=""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xmlns="" id="{C6078C7F-2E33-426C-96FF-E7084DD86E7E}"/>
                </a:ext>
                <a:ext uri="{C183D7F6-B498-43B3-948B-1728B52AA6E4}">
                  <adec:decorative xmlns:adec="http://schemas.microsoft.com/office/drawing/2017/decorative" xmlns=""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KG-RT">
              <a:extLst>
                <a:ext uri="{FF2B5EF4-FFF2-40B4-BE49-F238E27FC236}">
                  <a16:creationId xmlns:a16="http://schemas.microsoft.com/office/drawing/2014/main" xmlns="" id="{5D3C4E6B-760F-4EC0-919D-D0EEACF9ACA9}"/>
                </a:ext>
                <a:ext uri="{C183D7F6-B498-43B3-948B-1728B52AA6E4}">
                  <adec:decorative xmlns:adec="http://schemas.microsoft.com/office/drawing/2017/decorative" xmlns=""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8" name="AWS Logo">
              <a:extLst>
                <a:ext uri="{FF2B5EF4-FFF2-40B4-BE49-F238E27FC236}">
                  <a16:creationId xmlns:a16="http://schemas.microsoft.com/office/drawing/2014/main" xmlns="" id="{90E6AE4C-E744-4586-850E-BEDD7EE7AB80}"/>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xmlns=""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xmlns=""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a:t>Question and Responses</a:t>
            </a:r>
          </a:p>
        </p:txBody>
      </p:sp>
      <p:sp>
        <p:nvSpPr>
          <p:cNvPr id="7" name="Question">
            <a:extLst>
              <a:ext uri="{FF2B5EF4-FFF2-40B4-BE49-F238E27FC236}">
                <a16:creationId xmlns:a16="http://schemas.microsoft.com/office/drawing/2014/main" xmlns=""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t>
            </a:r>
            <a:br>
              <a:rPr lang="en-US"/>
            </a:br>
            <a:r>
              <a:rPr lang="en-US"/>
              <a:t>4 responses can only have 1 correct response</a:t>
            </a:r>
            <a:br>
              <a:rPr lang="en-US"/>
            </a:br>
            <a:r>
              <a:rPr lang="en-US"/>
              <a:t>5 responses must have 2 correct responses</a:t>
            </a:r>
            <a:br>
              <a:rPr lang="en-US"/>
            </a:br>
            <a:r>
              <a:rPr lang="en-US"/>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xmlns=""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a16="http://schemas.microsoft.com/office/drawing/2014/main" xmlns=""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a16="http://schemas.microsoft.com/office/drawing/2014/main" xmlns=""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a16="http://schemas.microsoft.com/office/drawing/2014/main" xmlns=""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a16="http://schemas.microsoft.com/office/drawing/2014/main" xmlns=""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a16="http://schemas.microsoft.com/office/drawing/2014/main" xmlns=""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a16="http://schemas.microsoft.com/office/drawing/2014/main" xmlns=""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a16="http://schemas.microsoft.com/office/drawing/2014/main" xmlns=""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a16="http://schemas.microsoft.com/office/drawing/2014/main" xmlns=""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a16="http://schemas.microsoft.com/office/drawing/2014/main" xmlns=""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a16="http://schemas.microsoft.com/office/drawing/2014/main" xmlns=""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a16="http://schemas.microsoft.com/office/drawing/2014/main" xmlns=""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a16="http://schemas.microsoft.com/office/drawing/2014/main" xmlns=""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a16="http://schemas.microsoft.com/office/drawing/2014/main" xmlns=""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xmlns=""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a16="http://schemas.microsoft.com/office/drawing/2014/main" xmlns=""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grpSp>
        <p:nvGrpSpPr>
          <p:cNvPr id="12" name="Background">
            <a:extLst>
              <a:ext uri="{FF2B5EF4-FFF2-40B4-BE49-F238E27FC236}">
                <a16:creationId xmlns:a16="http://schemas.microsoft.com/office/drawing/2014/main" xmlns=""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xmlns="" id="{1BDF6026-D674-4E63-8B3A-CBDFE9E787C1}"/>
                </a:ext>
                <a:ext uri="{C183D7F6-B498-43B3-948B-1728B52AA6E4}">
                  <adec:decorative xmlns:adec="http://schemas.microsoft.com/office/drawing/2017/decorative" xmlns=""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xmlns="" id="{06BB4668-D264-4030-8700-4F9782A61534}"/>
                </a:ext>
                <a:ext uri="{C183D7F6-B498-43B3-948B-1728B52AA6E4}">
                  <adec:decorative xmlns:adec="http://schemas.microsoft.com/office/drawing/2017/decorative" xmlns=""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KG-RT">
              <a:extLst>
                <a:ext uri="{FF2B5EF4-FFF2-40B4-BE49-F238E27FC236}">
                  <a16:creationId xmlns:a16="http://schemas.microsoft.com/office/drawing/2014/main" xmlns="" id="{8E17F594-599B-4FD9-8BCB-8E1C019CCB44}"/>
                </a:ext>
                <a:ext uri="{C183D7F6-B498-43B3-948B-1728B52AA6E4}">
                  <adec:decorative xmlns:adec="http://schemas.microsoft.com/office/drawing/2017/decorative" xmlns=""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xmlns="" id="{3826BD34-BA31-4D91-BFD2-6BBD94A51D24}"/>
                </a:ext>
                <a:ext uri="{C183D7F6-B498-43B3-948B-1728B52AA6E4}">
                  <adec:decorative xmlns:adec="http://schemas.microsoft.com/office/drawing/2017/decorative" xmlns=""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xmlns=""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xmlns=""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xmlns=""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xmlns="" id="{BF122BEF-CA51-4B5F-A9D2-5B4722001489}"/>
                </a:ext>
                <a:ext uri="{C183D7F6-B498-43B3-948B-1728B52AA6E4}">
                  <adec:decorative xmlns:adec="http://schemas.microsoft.com/office/drawing/2017/decorative" xmlns=""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KG-RT">
              <a:extLst>
                <a:ext uri="{FF2B5EF4-FFF2-40B4-BE49-F238E27FC236}">
                  <a16:creationId xmlns:a16="http://schemas.microsoft.com/office/drawing/2014/main" xmlns="" id="{80E3899F-10AE-440C-9957-5E3536890A76}"/>
                </a:ext>
                <a:ext uri="{C183D7F6-B498-43B3-948B-1728B52AA6E4}">
                  <adec:decorative xmlns:adec="http://schemas.microsoft.com/office/drawing/2017/decorative" xmlns=""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6" name="AWS Logo">
              <a:extLst>
                <a:ext uri="{FF2B5EF4-FFF2-40B4-BE49-F238E27FC236}">
                  <a16:creationId xmlns:a16="http://schemas.microsoft.com/office/drawing/2014/main" xmlns="" id="{AFED23B7-B88C-4046-B460-7E08C859BC75}"/>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xmlns=""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xmlns=""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a16="http://schemas.microsoft.com/office/drawing/2014/main" xmlns=""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3" name="AnswerHeader">
            <a:extLst>
              <a:ext uri="{FF2B5EF4-FFF2-40B4-BE49-F238E27FC236}">
                <a16:creationId xmlns:a16="http://schemas.microsoft.com/office/drawing/2014/main" xmlns=""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a16="http://schemas.microsoft.com/office/drawing/2014/main" xmlns=""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xmlns=""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xmlns="" id="{1C269943-78A1-4304-AE96-B1F32EC214E6}"/>
                </a:ext>
                <a:ext uri="{C183D7F6-B498-43B3-948B-1728B52AA6E4}">
                  <adec:decorative xmlns:adec="http://schemas.microsoft.com/office/drawing/2017/decorative" xmlns=""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AWS Logo">
              <a:extLst>
                <a:ext uri="{FF2B5EF4-FFF2-40B4-BE49-F238E27FC236}">
                  <a16:creationId xmlns:a16="http://schemas.microsoft.com/office/drawing/2014/main" xmlns="" id="{A49D8E1E-772D-46F7-9ACE-C06929884B05}"/>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xmlns=""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xmlns=""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a:t>Answer and explanation</a:t>
            </a:r>
          </a:p>
        </p:txBody>
      </p:sp>
      <p:sp>
        <p:nvSpPr>
          <p:cNvPr id="7" name="Question 1">
            <a:extLst>
              <a:ext uri="{FF2B5EF4-FFF2-40B4-BE49-F238E27FC236}">
                <a16:creationId xmlns:a16="http://schemas.microsoft.com/office/drawing/2014/main" xmlns=""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8" name="Answer Text 1">
            <a:extLst>
              <a:ext uri="{FF2B5EF4-FFF2-40B4-BE49-F238E27FC236}">
                <a16:creationId xmlns:a16="http://schemas.microsoft.com/office/drawing/2014/main" xmlns=""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2" name="Question 2">
            <a:extLst>
              <a:ext uri="{FF2B5EF4-FFF2-40B4-BE49-F238E27FC236}">
                <a16:creationId xmlns:a16="http://schemas.microsoft.com/office/drawing/2014/main" xmlns=""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3" name="Answer Text 2">
            <a:extLst>
              <a:ext uri="{FF2B5EF4-FFF2-40B4-BE49-F238E27FC236}">
                <a16:creationId xmlns:a16="http://schemas.microsoft.com/office/drawing/2014/main" xmlns=""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4" name="Question 3">
            <a:extLst>
              <a:ext uri="{FF2B5EF4-FFF2-40B4-BE49-F238E27FC236}">
                <a16:creationId xmlns:a16="http://schemas.microsoft.com/office/drawing/2014/main" xmlns=""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6" name="Answer Text 3">
            <a:extLst>
              <a:ext uri="{FF2B5EF4-FFF2-40B4-BE49-F238E27FC236}">
                <a16:creationId xmlns:a16="http://schemas.microsoft.com/office/drawing/2014/main" xmlns=""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
        <p:nvSpPr>
          <p:cNvPr id="17" name="Question 4">
            <a:extLst>
              <a:ext uri="{FF2B5EF4-FFF2-40B4-BE49-F238E27FC236}">
                <a16:creationId xmlns:a16="http://schemas.microsoft.com/office/drawing/2014/main" xmlns=""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again –</a:t>
            </a:r>
            <a:br>
              <a:rPr lang="en-US"/>
            </a:br>
            <a:r>
              <a:rPr lang="en-US"/>
              <a:t>Here you can explain why the responses are correct or incorrect.</a:t>
            </a:r>
          </a:p>
        </p:txBody>
      </p:sp>
      <p:sp>
        <p:nvSpPr>
          <p:cNvPr id="18" name="Answer Text 4">
            <a:extLst>
              <a:ext uri="{FF2B5EF4-FFF2-40B4-BE49-F238E27FC236}">
                <a16:creationId xmlns:a16="http://schemas.microsoft.com/office/drawing/2014/main" xmlns=""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xmlns="" id="{E9CD1AC9-3AAD-4061-9815-CA2A755752E2}"/>
              </a:ext>
              <a:ext uri="{C183D7F6-B498-43B3-948B-1728B52AA6E4}">
                <adec:decorative xmlns:adec="http://schemas.microsoft.com/office/drawing/2017/decorative" xmlns=""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xmlns="" id="{E0B6FD1A-B839-4C89-A4D5-3B9A5AA24C31}"/>
                </a:ext>
                <a:ext uri="{C183D7F6-B498-43B3-948B-1728B52AA6E4}">
                  <adec:decorative xmlns:adec="http://schemas.microsoft.com/office/drawing/2017/decorative" xmlns=""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xmlns="" id="{71CA29FE-029C-470F-8B2A-DE98B38B26DF}"/>
                </a:ext>
                <a:ext uri="{C183D7F6-B498-43B3-948B-1728B52AA6E4}">
                  <adec:decorative xmlns:adec="http://schemas.microsoft.com/office/drawing/2017/decorative" xmlns=""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xmlns="" id="{8B560738-A5A3-492F-8E11-B91E6716C30C}"/>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xmlns=""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xmlns=""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Question and Responses</a:t>
            </a:r>
          </a:p>
        </p:txBody>
      </p:sp>
      <p:sp>
        <p:nvSpPr>
          <p:cNvPr id="7" name="Question">
            <a:extLst>
              <a:ext uri="{FF2B5EF4-FFF2-40B4-BE49-F238E27FC236}">
                <a16:creationId xmlns:a16="http://schemas.microsoft.com/office/drawing/2014/main" xmlns=""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xmlns=""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a:t>Choice</a:t>
            </a:r>
          </a:p>
        </p:txBody>
      </p:sp>
      <p:sp>
        <p:nvSpPr>
          <p:cNvPr id="4" name="Response Header">
            <a:extLst>
              <a:ext uri="{FF2B5EF4-FFF2-40B4-BE49-F238E27FC236}">
                <a16:creationId xmlns:a16="http://schemas.microsoft.com/office/drawing/2014/main" xmlns=""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a:t>Response</a:t>
            </a:r>
          </a:p>
        </p:txBody>
      </p:sp>
      <p:sp>
        <p:nvSpPr>
          <p:cNvPr id="9" name="First Resp #">
            <a:extLst>
              <a:ext uri="{FF2B5EF4-FFF2-40B4-BE49-F238E27FC236}">
                <a16:creationId xmlns:a16="http://schemas.microsoft.com/office/drawing/2014/main" xmlns=""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8" name="First Resp Text">
            <a:extLst>
              <a:ext uri="{FF2B5EF4-FFF2-40B4-BE49-F238E27FC236}">
                <a16:creationId xmlns:a16="http://schemas.microsoft.com/office/drawing/2014/main" xmlns=""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2" name="Second Resp #">
            <a:extLst>
              <a:ext uri="{FF2B5EF4-FFF2-40B4-BE49-F238E27FC236}">
                <a16:creationId xmlns:a16="http://schemas.microsoft.com/office/drawing/2014/main" xmlns=""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10" name="Second Resp Text">
            <a:extLst>
              <a:ext uri="{FF2B5EF4-FFF2-40B4-BE49-F238E27FC236}">
                <a16:creationId xmlns:a16="http://schemas.microsoft.com/office/drawing/2014/main" xmlns=""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38" name="Third Resp #">
            <a:extLst>
              <a:ext uri="{FF2B5EF4-FFF2-40B4-BE49-F238E27FC236}">
                <a16:creationId xmlns:a16="http://schemas.microsoft.com/office/drawing/2014/main" xmlns=""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35" name="Third Resp Text">
            <a:extLst>
              <a:ext uri="{FF2B5EF4-FFF2-40B4-BE49-F238E27FC236}">
                <a16:creationId xmlns:a16="http://schemas.microsoft.com/office/drawing/2014/main" xmlns=""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2" name="Fourth Resp #">
            <a:extLst>
              <a:ext uri="{FF2B5EF4-FFF2-40B4-BE49-F238E27FC236}">
                <a16:creationId xmlns:a16="http://schemas.microsoft.com/office/drawing/2014/main" xmlns=""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1" name="Fourth Resp Text">
            <a:extLst>
              <a:ext uri="{FF2B5EF4-FFF2-40B4-BE49-F238E27FC236}">
                <a16:creationId xmlns:a16="http://schemas.microsoft.com/office/drawing/2014/main" xmlns=""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4" name="Fifth Resp #">
            <a:extLst>
              <a:ext uri="{FF2B5EF4-FFF2-40B4-BE49-F238E27FC236}">
                <a16:creationId xmlns:a16="http://schemas.microsoft.com/office/drawing/2014/main" xmlns=""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3" name="Fifth Resp Text">
            <a:extLst>
              <a:ext uri="{FF2B5EF4-FFF2-40B4-BE49-F238E27FC236}">
                <a16:creationId xmlns:a16="http://schemas.microsoft.com/office/drawing/2014/main" xmlns=""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
        <p:nvSpPr>
          <p:cNvPr id="46" name="Sixth Resp #">
            <a:extLst>
              <a:ext uri="{FF2B5EF4-FFF2-40B4-BE49-F238E27FC236}">
                <a16:creationId xmlns:a16="http://schemas.microsoft.com/office/drawing/2014/main" xmlns=""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a:t>#</a:t>
            </a:r>
          </a:p>
        </p:txBody>
      </p:sp>
      <p:sp>
        <p:nvSpPr>
          <p:cNvPr id="45" name="Sixth Resp Text">
            <a:extLst>
              <a:ext uri="{FF2B5EF4-FFF2-40B4-BE49-F238E27FC236}">
                <a16:creationId xmlns:a16="http://schemas.microsoft.com/office/drawing/2014/main" xmlns=""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xmlns=""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xmlns="" id="{7A68BE18-C9FD-4D64-BD55-20302868F06E}"/>
                </a:ext>
                <a:ext uri="{C183D7F6-B498-43B3-948B-1728B52AA6E4}">
                  <adec:decorative xmlns:adec="http://schemas.microsoft.com/office/drawing/2017/decorative" xmlns=""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BKG-BM">
              <a:extLst>
                <a:ext uri="{FF2B5EF4-FFF2-40B4-BE49-F238E27FC236}">
                  <a16:creationId xmlns:a16="http://schemas.microsoft.com/office/drawing/2014/main" xmlns="" id="{31622DCA-CB0C-4601-9C65-55CE8CDC7503}"/>
                </a:ext>
                <a:ext uri="{C183D7F6-B498-43B3-948B-1728B52AA6E4}">
                  <adec:decorative xmlns:adec="http://schemas.microsoft.com/office/drawing/2017/decorative" xmlns=""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AWS Logo">
              <a:extLst>
                <a:ext uri="{FF2B5EF4-FFF2-40B4-BE49-F238E27FC236}">
                  <a16:creationId xmlns:a16="http://schemas.microsoft.com/office/drawing/2014/main" xmlns="" id="{18A3C304-3B7F-434E-99A7-8B8C386B4EFC}"/>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xmlns=""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Answer Number">
            <a:extLst>
              <a:ext uri="{FF2B5EF4-FFF2-40B4-BE49-F238E27FC236}">
                <a16:creationId xmlns:a16="http://schemas.microsoft.com/office/drawing/2014/main" xmlns=""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a:t>Answer and explanation</a:t>
            </a:r>
          </a:p>
        </p:txBody>
      </p:sp>
      <p:sp>
        <p:nvSpPr>
          <p:cNvPr id="7" name="Question">
            <a:extLst>
              <a:ext uri="{FF2B5EF4-FFF2-40B4-BE49-F238E27FC236}">
                <a16:creationId xmlns:a16="http://schemas.microsoft.com/office/drawing/2014/main" xmlns=""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xmlns=""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a:t>Enter “The correct response is x”</a:t>
            </a:r>
          </a:p>
        </p:txBody>
      </p:sp>
      <p:sp>
        <p:nvSpPr>
          <p:cNvPr id="8" name="Answer Text">
            <a:extLst>
              <a:ext uri="{FF2B5EF4-FFF2-40B4-BE49-F238E27FC236}">
                <a16:creationId xmlns:a16="http://schemas.microsoft.com/office/drawing/2014/main" xmlns=""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xmlns="" id="{962C3F25-041D-4E5B-839E-FBB5D7B91A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a:t>Title and vertical text layout (international) </a:t>
            </a:r>
          </a:p>
        </p:txBody>
      </p:sp>
      <p:sp>
        <p:nvSpPr>
          <p:cNvPr id="7" name="Content">
            <a:extLst>
              <a:ext uri="{FF2B5EF4-FFF2-40B4-BE49-F238E27FC236}">
                <a16:creationId xmlns:a16="http://schemas.microsoft.com/office/drawing/2014/main" xmlns=""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7F823AF2-999D-4175-8C01-402CA4924585}"/>
              </a:ext>
              <a:ext uri="{C183D7F6-B498-43B3-948B-1728B52AA6E4}">
                <adec:decorative xmlns:adec="http://schemas.microsoft.com/office/drawing/2017/decorative" xmlns=""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xmlns="" id="{962C3F25-041D-4E5B-839E-FBB5D7B91A65}"/>
              </a:ext>
              <a:ext uri="{C183D7F6-B498-43B3-948B-1728B52AA6E4}">
                <adec:decorative xmlns:adec="http://schemas.microsoft.com/office/drawing/2017/decorative" xmlns="" val="1"/>
              </a:ext>
            </a:extLst>
          </p:cNvPr>
          <p:cNvSpPr txBox="1"/>
          <p:nvPr/>
        </p:nvSpPr>
        <p:spPr>
          <a:xfrm>
            <a:off x="376908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xmlns=""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Vertical title and text layout (international) </a:t>
            </a:r>
          </a:p>
        </p:txBody>
      </p:sp>
      <p:sp>
        <p:nvSpPr>
          <p:cNvPr id="7" name="Content">
            <a:extLst>
              <a:ext uri="{FF2B5EF4-FFF2-40B4-BE49-F238E27FC236}">
                <a16:creationId xmlns:a16="http://schemas.microsoft.com/office/drawing/2014/main" xmlns=""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
        <p:nvSpPr>
          <p:cNvPr id="19" name="Title Border">
            <a:extLst>
              <a:ext uri="{FF2B5EF4-FFF2-40B4-BE49-F238E27FC236}">
                <a16:creationId xmlns:a16="http://schemas.microsoft.com/office/drawing/2014/main" xmlns="" id="{A9006E65-0AC6-4AEC-9676-8B754EE037E9}"/>
              </a:ext>
              <a:ext uri="{C183D7F6-B498-43B3-948B-1728B52AA6E4}">
                <adec:decorative xmlns:adec="http://schemas.microsoft.com/office/drawing/2017/decorative" xmlns=""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5" name="Text Placeholder 3">
            <a:extLst>
              <a:ext uri="{FF2B5EF4-FFF2-40B4-BE49-F238E27FC236}">
                <a16:creationId xmlns:a16="http://schemas.microsoft.com/office/drawing/2014/main" xmlns=""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pic>
        <p:nvPicPr>
          <p:cNvPr id="7" name="Picture 6">
            <a:extLst>
              <a:ext uri="{FF2B5EF4-FFF2-40B4-BE49-F238E27FC236}">
                <a16:creationId xmlns:a16="http://schemas.microsoft.com/office/drawing/2014/main" xmlns="" id="{63FC9937-4309-1345-9FFE-12A8DD2FC6B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24543495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a16="http://schemas.microsoft.com/office/drawing/2014/main" xmlns="" id="{BF6D2BA4-6287-854B-A5A3-81A95726CF44}"/>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2285135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xmlns=""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15" name="Text Placeholder 3">
            <a:extLst>
              <a:ext uri="{FF2B5EF4-FFF2-40B4-BE49-F238E27FC236}">
                <a16:creationId xmlns:a16="http://schemas.microsoft.com/office/drawing/2014/main" xmlns=""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6" name="Footer Placeholder 4">
            <a:extLst>
              <a:ext uri="{FF2B5EF4-FFF2-40B4-BE49-F238E27FC236}">
                <a16:creationId xmlns:a16="http://schemas.microsoft.com/office/drawing/2014/main" xmlns="" id="{6636900F-FBBE-9846-A194-AC5CF173B39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8" name="Picture 7">
            <a:extLst>
              <a:ext uri="{FF2B5EF4-FFF2-40B4-BE49-F238E27FC236}">
                <a16:creationId xmlns:a16="http://schemas.microsoft.com/office/drawing/2014/main" xmlns="" id="{68A38432-CE99-3E4B-B087-73EB0F09CDB2}"/>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4295823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xmlns=""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xmlns=""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6552EEA6-13B7-F947-9C14-50FE8967965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16" name="Picture 15">
            <a:extLst>
              <a:ext uri="{FF2B5EF4-FFF2-40B4-BE49-F238E27FC236}">
                <a16:creationId xmlns:a16="http://schemas.microsoft.com/office/drawing/2014/main" xmlns="" id="{503D402F-215B-FB47-825A-3E2774C59C1B}"/>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560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xmlns="" id="{8D6A50E3-62DD-469F-A4B4-2DC279107EB8}"/>
              </a:ext>
              <a:ext uri="{C183D7F6-B498-43B3-948B-1728B52AA6E4}">
                <adec:decorative xmlns:adec="http://schemas.microsoft.com/office/drawing/2017/decorative" xmlns=""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xmlns="" id="{165087FF-D0AD-4AD7-B899-B2227A662904}"/>
                </a:ext>
                <a:ext uri="{C183D7F6-B498-43B3-948B-1728B52AA6E4}">
                  <adec:decorative xmlns:adec="http://schemas.microsoft.com/office/drawing/2017/decorative" xmlns=""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xmlns="" id="{81DABB71-298F-46E6-9028-558C99DF72DF}"/>
                </a:ext>
                <a:ext uri="{C183D7F6-B498-43B3-948B-1728B52AA6E4}">
                  <adec:decorative xmlns:adec="http://schemas.microsoft.com/office/drawing/2017/decorative" xmlns=""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xmlns="" id="{31FFCCD2-46F8-4A8C-9D8D-34F0218F69C7}"/>
                </a:ext>
                <a:ext uri="{C183D7F6-B498-43B3-948B-1728B52AA6E4}">
                  <adec:decorative xmlns:adec="http://schemas.microsoft.com/office/drawing/2017/decorative" xmlns=""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xmlns="" id="{7E222A23-E698-4993-93A7-9606CF977314}"/>
                </a:ext>
                <a:ext uri="{C183D7F6-B498-43B3-948B-1728B52AA6E4}">
                  <adec:decorative xmlns:adec="http://schemas.microsoft.com/office/drawing/2017/decorative" xmlns=""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xmlns="" id="{41BC3838-CAD1-4E45-A629-8FAE25F8F357}"/>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xmlns=""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xmlns=""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a:t>Enter title text</a:t>
            </a:r>
          </a:p>
        </p:txBody>
      </p:sp>
      <p:sp>
        <p:nvSpPr>
          <p:cNvPr id="3" name="Subtitle">
            <a:extLst>
              <a:ext uri="{FF2B5EF4-FFF2-40B4-BE49-F238E27FC236}">
                <a16:creationId xmlns:a16="http://schemas.microsoft.com/office/drawing/2014/main" xmlns=""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xmlns=""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xmlns="" id="{7D651C47-09F6-C947-968C-92FC59515123}"/>
              </a:ext>
              <a:ext uri="{C183D7F6-B498-43B3-948B-1728B52AA6E4}">
                <adec:decorative xmlns:adec="http://schemas.microsoft.com/office/drawing/2017/decorative" xmlns=""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2019 Amazon Web Services, Inc. or its Affiliates. All rights reserved.</a:t>
            </a:r>
          </a:p>
        </p:txBody>
      </p:sp>
      <p:sp>
        <p:nvSpPr>
          <p:cNvPr id="2" name="Title 1">
            <a:extLst>
              <a:ext uri="{FF2B5EF4-FFF2-40B4-BE49-F238E27FC236}">
                <a16:creationId xmlns:a16="http://schemas.microsoft.com/office/drawing/2014/main" xmlns=""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xmlns="" id="{FFDB7B2F-8327-B54A-A6DB-5F4F68ECD970}"/>
              </a:ext>
              <a:ext uri="{C183D7F6-B498-43B3-948B-1728B52AA6E4}">
                <adec:decorative xmlns:adec="http://schemas.microsoft.com/office/drawing/2017/decorative" xmlns=""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22" name="Content Placeholder 2">
            <a:extLst>
              <a:ext uri="{FF2B5EF4-FFF2-40B4-BE49-F238E27FC236}">
                <a16:creationId xmlns:a16="http://schemas.microsoft.com/office/drawing/2014/main" xmlns=""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280E0825-B265-3846-8BB3-B9ECFCCA9B2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17505724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pic>
        <p:nvPicPr>
          <p:cNvPr id="7" name="Picture 6">
            <a:extLst>
              <a:ext uri="{FF2B5EF4-FFF2-40B4-BE49-F238E27FC236}">
                <a16:creationId xmlns:a16="http://schemas.microsoft.com/office/drawing/2014/main" xmlns="" id="{1FCA25A4-C80D-FC44-8153-D8376A9E41FE}"/>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xmlns="" id="{A201426F-66D0-6C49-85B0-A8C2D43E6E2C}"/>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5150564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2019 Amazon Web Services, Inc. or its Affiliates. All rights reserved.</a:t>
            </a:r>
          </a:p>
        </p:txBody>
      </p:sp>
      <p:sp>
        <p:nvSpPr>
          <p:cNvPr id="10" name="Title 1">
            <a:extLst>
              <a:ext uri="{FF2B5EF4-FFF2-40B4-BE49-F238E27FC236}">
                <a16:creationId xmlns:a16="http://schemas.microsoft.com/office/drawing/2014/main" xmlns=""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11" name="Slide Number Placeholder 5">
            <a:extLst>
              <a:ext uri="{FF2B5EF4-FFF2-40B4-BE49-F238E27FC236}">
                <a16:creationId xmlns:a16="http://schemas.microsoft.com/office/drawing/2014/main" xmlns="" id="{B9293C6B-D94F-304A-A8F4-8745DAD9DF47}"/>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pic>
        <p:nvPicPr>
          <p:cNvPr id="7" name="Picture 6">
            <a:extLst>
              <a:ext uri="{FF2B5EF4-FFF2-40B4-BE49-F238E27FC236}">
                <a16:creationId xmlns:a16="http://schemas.microsoft.com/office/drawing/2014/main" xmlns=""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xmlns="" id="{83936176-BBC4-344F-8FD9-CD6D76107A13}"/>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417400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xmlns="" id="{48DE57BE-35D1-43C9-81E8-26E8A5D23F69}"/>
              </a:ext>
              <a:ext uri="{C183D7F6-B498-43B3-948B-1728B52AA6E4}">
                <adec:decorative xmlns:adec="http://schemas.microsoft.com/office/drawing/2017/decorative" xmlns=""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xmlns="" id="{BE65BC3A-8848-4619-963C-BD57EAEC2AA7}"/>
                </a:ext>
                <a:ext uri="{C183D7F6-B498-43B3-948B-1728B52AA6E4}">
                  <adec:decorative xmlns:adec="http://schemas.microsoft.com/office/drawing/2017/decorative" xmlns=""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xmlns="" id="{4EDF473F-575B-4FFB-BAF4-E227AF8A9566}"/>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xmlns=""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xmlns=""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17" name="Picture">
            <a:extLst>
              <a:ext uri="{FF2B5EF4-FFF2-40B4-BE49-F238E27FC236}">
                <a16:creationId xmlns:a16="http://schemas.microsoft.com/office/drawing/2014/main" xmlns="" id="{F8F6CC5A-3CF0-480D-B25E-574EDC100323}"/>
              </a:ext>
              <a:ext uri="{C183D7F6-B498-43B3-948B-1728B52AA6E4}">
                <adec:decorative xmlns:adec="http://schemas.microsoft.com/office/drawing/2017/decorative" xmlns=""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xmlns=""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xmlns="" id="{EF85A022-A363-4CD9-B810-5976000CBBC0}"/>
              </a:ext>
              <a:ext uri="{C183D7F6-B498-43B3-948B-1728B52AA6E4}">
                <adec:decorative xmlns:adec="http://schemas.microsoft.com/office/drawing/2017/decorative" xmlns=""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xmlns="" id="{2D6722E9-1C81-4073-B0F0-1BD01679C8B7}"/>
                </a:ext>
                <a:ext uri="{C183D7F6-B498-43B3-948B-1728B52AA6E4}">
                  <adec:decorative xmlns:adec="http://schemas.microsoft.com/office/drawing/2017/decorative" xmlns=""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xmlns="" id="{E6ABDCA0-5043-47E4-83F1-F456F798534C}"/>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xmlns=""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xmlns=""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7" name="Content">
            <a:extLst>
              <a:ext uri="{FF2B5EF4-FFF2-40B4-BE49-F238E27FC236}">
                <a16:creationId xmlns:a16="http://schemas.microsoft.com/office/drawing/2014/main" xmlns=""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xmlns="" id="{F30563F4-C022-4AE5-AB0E-380E2398A619}"/>
              </a:ext>
              <a:ext uri="{C183D7F6-B498-43B3-948B-1728B52AA6E4}">
                <adec:decorative xmlns:adec="http://schemas.microsoft.com/office/drawing/2017/decorative" xmlns=""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xmlns="" id="{E69D2142-6967-490F-8396-213F1FEE99B7}"/>
                </a:ext>
                <a:ext uri="{C183D7F6-B498-43B3-948B-1728B52AA6E4}">
                  <adec:decorative xmlns:adec="http://schemas.microsoft.com/office/drawing/2017/decorative" xmlns=""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xmlns="" id="{9BFD0B48-1965-4206-B782-7E2FE7076B82}"/>
                </a:ext>
                <a:ext uri="{C183D7F6-B498-43B3-948B-1728B52AA6E4}">
                  <adec:decorative xmlns:adec="http://schemas.microsoft.com/office/drawing/2017/decorative" xmlns="" val="1"/>
                </a:ext>
              </a:extLst>
            </p:cNvPr>
            <p:cNvPicPr>
              <a:picLocks noSelect="1"/>
            </p:cNvPicPr>
            <p:nvPr/>
          </p:nvPicPr>
          <p:blipFill>
            <a:blip r:embed="rId3">
              <a:extLst>
                <a:ext uri="{96DAC541-7B7A-43D3-8B79-37D633B846F1}">
                  <asvg:svgBlip xmlns:asvg="http://schemas.microsoft.com/office/drawing/2016/SVG/main" xmlns=""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xmlns=""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xmlns=""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a:t>Type title here</a:t>
            </a:r>
          </a:p>
        </p:txBody>
      </p:sp>
      <p:sp>
        <p:nvSpPr>
          <p:cNvPr id="8" name="Description">
            <a:extLst>
              <a:ext uri="{FF2B5EF4-FFF2-40B4-BE49-F238E27FC236}">
                <a16:creationId xmlns:a16="http://schemas.microsoft.com/office/drawing/2014/main" xmlns=""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a:t>Enter description</a:t>
            </a:r>
          </a:p>
        </p:txBody>
      </p:sp>
      <p:sp>
        <p:nvSpPr>
          <p:cNvPr id="7" name="Content">
            <a:extLst>
              <a:ext uri="{FF2B5EF4-FFF2-40B4-BE49-F238E27FC236}">
                <a16:creationId xmlns:a16="http://schemas.microsoft.com/office/drawing/2014/main" xmlns=""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xmlns="" id="{BA3DF3DE-0044-49A0-893D-4AE69524AE45}"/>
              </a:ext>
              <a:ext uri="{C183D7F6-B498-43B3-948B-1728B52AA6E4}">
                <adec:decorative xmlns:adec="http://schemas.microsoft.com/office/drawing/2017/decorative" xmlns="" val="1"/>
              </a:ext>
            </a:extLst>
          </p:cNvPr>
          <p:cNvGrpSpPr/>
          <p:nvPr userDrawn="1"/>
        </p:nvGrpSpPr>
        <p:grpSpPr>
          <a:xfrm>
            <a:off x="0" y="0"/>
            <a:ext cx="12192000" cy="6858000"/>
            <a:chOff x="0" y="0"/>
            <a:chExt cx="12192000" cy="6858000"/>
          </a:xfrm>
        </p:grpSpPr>
        <p:sp>
          <p:nvSpPr>
            <p:cNvPr id="92" name="BKG-TP">
              <a:extLst>
                <a:ext uri="{FF2B5EF4-FFF2-40B4-BE49-F238E27FC236}">
                  <a16:creationId xmlns:a16="http://schemas.microsoft.com/office/drawing/2014/main" xmlns="" id="{80E539AA-5F27-4E27-A2EB-0002A460B024}"/>
                </a:ext>
                <a:ext uri="{C183D7F6-B498-43B3-948B-1728B52AA6E4}">
                  <adec:decorative xmlns:adec="http://schemas.microsoft.com/office/drawing/2017/decorative" xmlns=""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xmlns="" id="{0BD8C101-546C-4D96-9A74-D006A704F407}"/>
                </a:ext>
                <a:ext uri="{C183D7F6-B498-43B3-948B-1728B52AA6E4}">
                  <adec:decorative xmlns:adec="http://schemas.microsoft.com/office/drawing/2017/decorative" xmlns=""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xmlns="" id="{AEE440B8-B31E-487C-92A7-B1713A372E58}"/>
                </a:ext>
                <a:ext uri="{C183D7F6-B498-43B3-948B-1728B52AA6E4}">
                  <adec:decorative xmlns:adec="http://schemas.microsoft.com/office/drawing/2017/decorative" xmlns=""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xmlns="" id="{41BC3838-CAD1-4E45-A629-8FAE25F8F357}"/>
                </a:ext>
                <a:ext uri="{C183D7F6-B498-43B3-948B-1728B52AA6E4}">
                  <adec:decorative xmlns:adec="http://schemas.microsoft.com/office/drawing/2017/decorative" xmlns="" val="1"/>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xmlns=""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xmlns=""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B23121D6-781A-4B6C-8D9B-3A8188A614AE}" type="slidenum">
              <a:rPr lang="en-US" smtClean="0"/>
              <a:t>‹#›</a:t>
            </a:fld>
            <a:endParaRPr lang="en-US"/>
          </a:p>
        </p:txBody>
      </p:sp>
      <p:sp>
        <p:nvSpPr>
          <p:cNvPr id="2" name="Title">
            <a:extLst>
              <a:ext uri="{FF2B5EF4-FFF2-40B4-BE49-F238E27FC236}">
                <a16:creationId xmlns:a16="http://schemas.microsoft.com/office/drawing/2014/main" xmlns=""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a:t>Thank you text</a:t>
            </a:r>
          </a:p>
        </p:txBody>
      </p:sp>
      <p:sp>
        <p:nvSpPr>
          <p:cNvPr id="5" name="Text Placeholder 4">
            <a:extLst>
              <a:ext uri="{FF2B5EF4-FFF2-40B4-BE49-F238E27FC236}">
                <a16:creationId xmlns:a16="http://schemas.microsoft.com/office/drawing/2014/main" xmlns="" id="{443878D9-CEC0-4A66-83CE-7ED3CE53FBDC}"/>
              </a:ext>
            </a:extLst>
          </p:cNvPr>
          <p:cNvSpPr>
            <a:spLocks noGrp="1"/>
          </p:cNvSpPr>
          <p:nvPr>
            <p:ph type="body" sz="quarter" idx="21"/>
          </p:nvPr>
        </p:nvSpPr>
        <p:spPr>
          <a:xfrm>
            <a:off x="2551176" y="5212080"/>
            <a:ext cx="9637776" cy="400110"/>
          </a:xfrm>
        </p:spPr>
        <p:txBody>
          <a:bodyPr>
            <a:spAutoFit/>
          </a:bodyPr>
          <a:lstStyle>
            <a:lvl1pPr marL="0" indent="0">
              <a:buNone/>
              <a:defRPr lang="en-US" sz="2000" kern="1200" dirty="0" smtClean="0">
                <a:solidFill>
                  <a:schemeClr val="bg2"/>
                </a:solidFill>
                <a:latin typeface="+mn-lt"/>
                <a:ea typeface="+mn-ea"/>
                <a:cs typeface="+mn-cs"/>
              </a:defRPr>
            </a:lvl1pPr>
            <a:lvl2pPr marL="227012" indent="0">
              <a:buNone/>
              <a:defRPr lang="en-US" sz="2000" kern="1200" dirty="0" smtClean="0">
                <a:solidFill>
                  <a:schemeClr val="bg2"/>
                </a:solidFill>
                <a:latin typeface="+mn-lt"/>
                <a:ea typeface="+mn-ea"/>
                <a:cs typeface="+mn-cs"/>
              </a:defRPr>
            </a:lvl2pPr>
            <a:lvl3pPr marL="455612" indent="0">
              <a:buNone/>
              <a:defRPr lang="en-US" sz="2000" kern="1200" dirty="0" smtClean="0">
                <a:solidFill>
                  <a:schemeClr val="bg2"/>
                </a:solidFill>
                <a:latin typeface="+mn-lt"/>
                <a:ea typeface="+mn-ea"/>
                <a:cs typeface="+mn-cs"/>
              </a:defRPr>
            </a:lvl3pPr>
            <a:lvl4pPr marL="684212" indent="0">
              <a:buNone/>
              <a:defRPr lang="en-US" sz="2000" kern="1200" dirty="0" smtClean="0">
                <a:solidFill>
                  <a:schemeClr val="bg2"/>
                </a:solidFill>
                <a:latin typeface="+mn-lt"/>
                <a:ea typeface="+mn-ea"/>
                <a:cs typeface="+mn-cs"/>
              </a:defRPr>
            </a:lvl4pPr>
            <a:lvl5pPr marL="912812" indent="0">
              <a:buNone/>
              <a:defRPr lang="en-US" sz="2000" kern="1200" dirty="0">
                <a:solidFill>
                  <a:schemeClr val="bg2"/>
                </a:solidFill>
                <a:latin typeface="+mn-lt"/>
                <a:ea typeface="+mn-ea"/>
                <a:cs typeface="+mn-cs"/>
              </a:defRPr>
            </a:lvl5pPr>
          </a:lstStyle>
          <a:p>
            <a:pPr lvl="0"/>
            <a:r>
              <a:rPr lang="en-US"/>
              <a:t>Edit Master text styles</a:t>
            </a:r>
          </a:p>
        </p:txBody>
      </p:sp>
    </p:spTree>
    <p:custDataLst>
      <p:tags r:id="rId1"/>
    </p:custDataLst>
    <p:extLst>
      <p:ext uri="{BB962C8B-B14F-4D97-AF65-F5344CB8AC3E}">
        <p14:creationId xmlns:p14="http://schemas.microsoft.com/office/powerpoint/2010/main" val="23303842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8" Type="http://schemas.openxmlformats.org/officeDocument/2006/relationships/image" Target="../media/image3.svg"/><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5">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xmlns=""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p>
        </p:txBody>
      </p:sp>
      <p:sp>
        <p:nvSpPr>
          <p:cNvPr id="3" name="Content">
            <a:extLst>
              <a:ext uri="{FF2B5EF4-FFF2-40B4-BE49-F238E27FC236}">
                <a16:creationId xmlns:a16="http://schemas.microsoft.com/office/drawing/2014/main" xmlns=""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a:t>Add content text</a:t>
            </a:r>
          </a:p>
          <a:p>
            <a:pPr lvl="1"/>
            <a:r>
              <a:rPr lang="en-US"/>
              <a:t>Second level</a:t>
            </a:r>
          </a:p>
          <a:p>
            <a:pPr lvl="2"/>
            <a:r>
              <a:rPr lang="en-US"/>
              <a:t>Third level</a:t>
            </a:r>
          </a:p>
          <a:p>
            <a:pPr lvl="3"/>
            <a:r>
              <a:rPr lang="en-US"/>
              <a:t>Avoid using fourth  level</a:t>
            </a:r>
          </a:p>
          <a:p>
            <a:pPr lvl="4"/>
            <a:r>
              <a:rPr lang="en-US"/>
              <a:t>Avoid using fifth level</a:t>
            </a:r>
          </a:p>
        </p:txBody>
      </p:sp>
      <p:pic>
        <p:nvPicPr>
          <p:cNvPr id="98" name="AWS Logo">
            <a:extLst>
              <a:ext uri="{FF2B5EF4-FFF2-40B4-BE49-F238E27FC236}">
                <a16:creationId xmlns:a16="http://schemas.microsoft.com/office/drawing/2014/main" xmlns="" id="{56ED120F-98B5-42C0-B16A-27FB0984653F}"/>
              </a:ext>
              <a:ext uri="{C183D7F6-B498-43B3-948B-1728B52AA6E4}">
                <adec:decorative xmlns:adec="http://schemas.microsoft.com/office/drawing/2017/decorative" xmlns="" val="1"/>
              </a:ext>
            </a:extLst>
          </p:cNvPr>
          <p:cNvPicPr>
            <a:picLocks noChangeAspect="1"/>
          </p:cNvPicPr>
          <p:nvPr/>
        </p:nvPicPr>
        <p:blipFill>
          <a:blip r:embed="rId56">
            <a:extLst>
              <a:ext uri="{96DAC541-7B7A-43D3-8B79-37D633B846F1}">
                <asvg:svgBlip xmlns:asvg="http://schemas.microsoft.com/office/drawing/2016/SVG/main" xmlns="" r:embed="rId58"/>
              </a:ext>
            </a:extLst>
          </a:blip>
          <a:stretch>
            <a:fillRect/>
          </a:stretch>
        </p:blipFill>
        <p:spPr>
          <a:xfrm>
            <a:off x="243599" y="6452308"/>
            <a:ext cx="366979" cy="219456"/>
          </a:xfrm>
          <a:prstGeom prst="rect">
            <a:avLst/>
          </a:prstGeom>
        </p:spPr>
      </p:pic>
    </p:spTree>
    <p:custDataLst>
      <p:tags r:id="rId54"/>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87" r:id="rId9"/>
    <p:sldLayoutId id="2147484008" r:id="rId10"/>
    <p:sldLayoutId id="2147484009" r:id="rId11"/>
    <p:sldLayoutId id="2147484010" r:id="rId12"/>
    <p:sldLayoutId id="2147484011" r:id="rId13"/>
    <p:sldLayoutId id="2147484012" r:id="rId14"/>
    <p:sldLayoutId id="2147484089"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 id="2147484035" r:id="rId38"/>
    <p:sldLayoutId id="2147484036" r:id="rId39"/>
    <p:sldLayoutId id="2147484037" r:id="rId40"/>
    <p:sldLayoutId id="2147484038" r:id="rId41"/>
    <p:sldLayoutId id="2147484039" r:id="rId42"/>
    <p:sldLayoutId id="2147484040" r:id="rId43"/>
    <p:sldLayoutId id="2147484041" r:id="rId44"/>
    <p:sldLayoutId id="2147484042" r:id="rId45"/>
    <p:sldLayoutId id="2147484090" r:id="rId46"/>
    <p:sldLayoutId id="2147484091" r:id="rId47"/>
    <p:sldLayoutId id="2147484093" r:id="rId48"/>
    <p:sldLayoutId id="2147484094" r:id="rId49"/>
    <p:sldLayoutId id="2147484095" r:id="rId50"/>
    <p:sldLayoutId id="2147484096" r:id="rId51"/>
    <p:sldLayoutId id="2147484097" r:id="rId52"/>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64.xml"/><Relationship Id="rId5" Type="http://schemas.openxmlformats.org/officeDocument/2006/relationships/image" Target="../media/image18.png"/><Relationship Id="rId4" Type="http://schemas.openxmlformats.org/officeDocument/2006/relationships/hyperlink" Target="https://aws-tc-largeobjects.s3-us-west-2.amazonaws.com/ILT-TF-100-ACFNDS-20-EN/Module_8_Dynamodb+v2.0.mp4"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66.xml"/><Relationship Id="rId5" Type="http://schemas.openxmlformats.org/officeDocument/2006/relationships/image" Target="../media/image67.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6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70.svg"/><Relationship Id="rId2" Type="http://schemas.openxmlformats.org/officeDocument/2006/relationships/slideLayout" Target="../slideLayouts/slideLayout12.xml"/><Relationship Id="rId1" Type="http://schemas.openxmlformats.org/officeDocument/2006/relationships/tags" Target="../tags/tag68.xml"/><Relationship Id="rId6" Type="http://schemas.openxmlformats.org/officeDocument/2006/relationships/image" Target="../media/image21.png"/><Relationship Id="rId11" Type="http://schemas.openxmlformats.org/officeDocument/2006/relationships/image" Target="../media/image74.svg"/><Relationship Id="rId5" Type="http://schemas.openxmlformats.org/officeDocument/2006/relationships/image" Target="../media/image67.sv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72.sv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69.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70.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7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7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7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9.xml"/><Relationship Id="rId5" Type="http://schemas.openxmlformats.org/officeDocument/2006/relationships/image" Target="../media/image61.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6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63.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2295143"/>
            <a:ext cx="11567160" cy="2065841"/>
          </a:xfrm>
        </p:spPr>
        <p:txBody>
          <a:bodyPr>
            <a:noAutofit/>
          </a:bodyPr>
          <a:lstStyle/>
          <a:p>
            <a:pPr algn="ctr"/>
            <a:r>
              <a:rPr lang="en-US" sz="4000" dirty="0"/>
              <a:t>Intro to Cloud Computing</a:t>
            </a:r>
            <a:br>
              <a:rPr lang="en-US" sz="4000" dirty="0"/>
            </a:br>
            <a:r>
              <a:rPr lang="en-US" sz="4000" dirty="0"/>
              <a:t>CS4037 (BCS-6A)</a:t>
            </a:r>
            <a:br>
              <a:rPr lang="en-US" sz="4000" dirty="0"/>
            </a:br>
            <a:r>
              <a:rPr lang="en-US" sz="4000" dirty="0"/>
              <a:t>Lecture </a:t>
            </a:r>
            <a:r>
              <a:rPr lang="en-US" sz="4000" dirty="0" smtClean="0"/>
              <a:t>16</a:t>
            </a:r>
            <a:endParaRPr lang="en-US" sz="4000" dirty="0">
              <a:latin typeface="+mn-lt"/>
            </a:endParaRPr>
          </a:p>
        </p:txBody>
      </p:sp>
      <p:sp>
        <p:nvSpPr>
          <p:cNvPr id="2" name="Text Placeholder 1">
            <a:extLst>
              <a:ext uri="{FF2B5EF4-FFF2-40B4-BE49-F238E27FC236}">
                <a16:creationId xmlns:a16="http://schemas.microsoft.com/office/drawing/2014/main" xmlns="" id="{80FE7376-22E1-144B-A159-CC0714A9EC78}"/>
              </a:ext>
            </a:extLst>
          </p:cNvPr>
          <p:cNvSpPr>
            <a:spLocks noGrp="1"/>
          </p:cNvSpPr>
          <p:nvPr>
            <p:ph type="subTitle" idx="1"/>
          </p:nvPr>
        </p:nvSpPr>
        <p:spPr>
          <a:xfrm>
            <a:off x="365760" y="4473768"/>
            <a:ext cx="11567160" cy="1722080"/>
          </a:xfrm>
        </p:spPr>
        <p:txBody>
          <a:bodyPr/>
          <a:lstStyle/>
          <a:p>
            <a:pPr algn="ctr"/>
            <a:r>
              <a:rPr lang="en-US" dirty="0" smtClean="0"/>
              <a:t>Dept. of Computer Science</a:t>
            </a:r>
            <a:endParaRPr lang="en-US" dirty="0"/>
          </a:p>
          <a:p>
            <a:pPr algn="ctr"/>
            <a:r>
              <a:rPr lang="en-US" dirty="0" smtClean="0"/>
              <a:t>FAST School </a:t>
            </a:r>
            <a:r>
              <a:rPr lang="en-US" dirty="0"/>
              <a:t>of </a:t>
            </a:r>
            <a:r>
              <a:rPr lang="en-US" dirty="0" smtClean="0"/>
              <a:t>Computing</a:t>
            </a:r>
          </a:p>
          <a:p>
            <a:pPr algn="ctr"/>
            <a:r>
              <a:rPr lang="en-US" dirty="0" smtClean="0"/>
              <a:t>NUCES Lahore</a:t>
            </a:r>
          </a:p>
          <a:p>
            <a:pPr algn="ctr"/>
            <a:endParaRPr lang="en-US" dirty="0"/>
          </a:p>
        </p:txBody>
      </p:sp>
    </p:spTree>
    <p:custDataLst>
      <p:tags r:id="rId1"/>
    </p:custDataLst>
    <p:extLst>
      <p:ext uri="{BB962C8B-B14F-4D97-AF65-F5344CB8AC3E}">
        <p14:creationId xmlns:p14="http://schemas.microsoft.com/office/powerpoint/2010/main" val="4149796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E45F18BC-26B5-8144-8736-0B73EB5369EF}"/>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pPr/>
              <a:t>10</a:t>
            </a:fld>
            <a:endParaRPr lang="en-US"/>
          </a:p>
        </p:txBody>
      </p:sp>
      <p:sp>
        <p:nvSpPr>
          <p:cNvPr id="2" name="Title 1"/>
          <p:cNvSpPr>
            <a:spLocks noGrp="1"/>
          </p:cNvSpPr>
          <p:nvPr>
            <p:ph type="ctrTitle"/>
          </p:nvPr>
        </p:nvSpPr>
        <p:spPr/>
        <p:txBody>
          <a:bodyPr>
            <a:noAutofit/>
          </a:bodyPr>
          <a:lstStyle/>
          <a:p>
            <a:r>
              <a:rPr lang="en-US"/>
              <a:t>Recorded demo:</a:t>
            </a:r>
            <a:br>
              <a:rPr lang="en-US"/>
            </a:br>
            <a:r>
              <a:rPr lang="en-US"/>
              <a:t>Amazon DynamoDB console </a:t>
            </a:r>
          </a:p>
        </p:txBody>
      </p:sp>
      <p:pic>
        <p:nvPicPr>
          <p:cNvPr id="8" name="Picture 7">
            <a:hlinkClick r:id="rId4"/>
            <a:extLst>
              <a:ext uri="{FF2B5EF4-FFF2-40B4-BE49-F238E27FC236}">
                <a16:creationId xmlns:a16="http://schemas.microsoft.com/office/drawing/2014/main" xmlns="" id="{F6AB8A62-E6BF-42FB-A8F7-50F0DFD439F9}"/>
              </a:ext>
              <a:ext uri="{C183D7F6-B498-43B3-948B-1728B52AA6E4}">
                <adec:decorative xmlns:adec="http://schemas.microsoft.com/office/drawing/2017/decorative" xmlns="" val="1"/>
              </a:ext>
            </a:extLst>
          </p:cNvPr>
          <p:cNvPicPr>
            <a:picLocks noChangeAspect="1"/>
          </p:cNvPicPr>
          <p:nvPr/>
        </p:nvPicPr>
        <p:blipFill>
          <a:blip r:embed="rId5"/>
          <a:stretch>
            <a:fillRect/>
          </a:stretch>
        </p:blipFill>
        <p:spPr>
          <a:xfrm>
            <a:off x="4992237" y="1735126"/>
            <a:ext cx="6719282" cy="3387748"/>
          </a:xfrm>
          <a:prstGeom prst="rect">
            <a:avLst/>
          </a:prstGeom>
        </p:spPr>
      </p:pic>
    </p:spTree>
    <p:custDataLst>
      <p:tags r:id="rId1"/>
    </p:custDataLst>
    <p:extLst>
      <p:ext uri="{BB962C8B-B14F-4D97-AF65-F5344CB8AC3E}">
        <p14:creationId xmlns:p14="http://schemas.microsoft.com/office/powerpoint/2010/main" val="3837129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D64B8E0-60AD-514D-93D6-076C58CF731E}"/>
              </a:ext>
            </a:extLst>
          </p:cNvPr>
          <p:cNvSpPr>
            <a:spLocks noGrp="1"/>
          </p:cNvSpPr>
          <p:nvPr>
            <p:ph type="subTitle" idx="1"/>
          </p:nvPr>
        </p:nvSpPr>
        <p:spPr/>
        <p:txBody>
          <a:bodyPr>
            <a:normAutofit/>
          </a:bodyPr>
          <a:lstStyle/>
          <a:p>
            <a:r>
              <a:rPr lang="en-US"/>
              <a:t>Module 8: Databases</a:t>
            </a:r>
          </a:p>
        </p:txBody>
      </p:sp>
      <p:sp>
        <p:nvSpPr>
          <p:cNvPr id="2" name="Title 1"/>
          <p:cNvSpPr>
            <a:spLocks noGrp="1"/>
          </p:cNvSpPr>
          <p:nvPr>
            <p:ph type="title"/>
          </p:nvPr>
        </p:nvSpPr>
        <p:spPr/>
        <p:txBody>
          <a:bodyPr>
            <a:noAutofit/>
          </a:bodyPr>
          <a:lstStyle/>
          <a:p>
            <a:r>
              <a:rPr lang="en-US"/>
              <a:t>Section 3: Amazon Redshift</a:t>
            </a:r>
          </a:p>
        </p:txBody>
      </p:sp>
    </p:spTree>
    <p:custDataLst>
      <p:tags r:id="rId1"/>
    </p:custDataLst>
    <p:extLst>
      <p:ext uri="{BB962C8B-B14F-4D97-AF65-F5344CB8AC3E}">
        <p14:creationId xmlns:p14="http://schemas.microsoft.com/office/powerpoint/2010/main" val="190070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97BDE98-C65C-42F2-A31B-805D3D82779B}"/>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12</a:t>
            </a:fld>
            <a:endParaRPr lang="en-US"/>
          </a:p>
        </p:txBody>
      </p:sp>
      <p:sp>
        <p:nvSpPr>
          <p:cNvPr id="2" name="Title 1"/>
          <p:cNvSpPr>
            <a:spLocks noGrp="1"/>
          </p:cNvSpPr>
          <p:nvPr>
            <p:ph type="title"/>
          </p:nvPr>
        </p:nvSpPr>
        <p:spPr/>
        <p:txBody>
          <a:bodyPr/>
          <a:lstStyle/>
          <a:p>
            <a:r>
              <a:rPr lang="en-US" dirty="0"/>
              <a:t>Amazon Redshift</a:t>
            </a:r>
          </a:p>
        </p:txBody>
      </p:sp>
      <p:sp>
        <p:nvSpPr>
          <p:cNvPr id="10" name="TextBox 9">
            <a:extLst>
              <a:ext uri="{FF2B5EF4-FFF2-40B4-BE49-F238E27FC236}">
                <a16:creationId xmlns:a16="http://schemas.microsoft.com/office/drawing/2014/main" xmlns="" id="{6073128F-DED4-458A-82CA-8D6BC0934816}"/>
              </a:ext>
            </a:extLst>
          </p:cNvPr>
          <p:cNvSpPr txBox="1"/>
          <p:nvPr/>
        </p:nvSpPr>
        <p:spPr>
          <a:xfrm>
            <a:off x="2987172" y="1180036"/>
            <a:ext cx="6268383" cy="726353"/>
          </a:xfrm>
          <a:prstGeom prst="rect">
            <a:avLst/>
          </a:prstGeom>
          <a:noFill/>
          <a:ln w="28575">
            <a:noFill/>
          </a:ln>
          <a:effectLst/>
        </p:spPr>
        <p:txBody>
          <a:bodyPr wrap="none" lIns="182880" tIns="146304" rIns="182880" bIns="146304" rtlCol="0">
            <a:spAutoFit/>
          </a:bodyPr>
          <a:lstStyle/>
          <a:p>
            <a:pPr algn="ctr"/>
            <a:r>
              <a:rPr lang="en-US" sz="2800" dirty="0" smtClean="0"/>
              <a:t>Fast</a:t>
            </a:r>
            <a:r>
              <a:rPr lang="en-US" sz="2800" dirty="0"/>
              <a:t>, fully </a:t>
            </a:r>
            <a:r>
              <a:rPr lang="en-US" sz="2800" dirty="0">
                <a:solidFill>
                  <a:srgbClr val="333399"/>
                </a:solidFill>
              </a:rPr>
              <a:t>managed</a:t>
            </a:r>
            <a:r>
              <a:rPr lang="en-US" sz="2800" dirty="0"/>
              <a:t> data </a:t>
            </a:r>
            <a:r>
              <a:rPr lang="en-US" sz="2800" dirty="0" smtClean="0"/>
              <a:t>warehouse</a:t>
            </a:r>
            <a:endParaRPr lang="en-US" sz="2800" dirty="0"/>
          </a:p>
        </p:txBody>
      </p:sp>
      <p:sp>
        <p:nvSpPr>
          <p:cNvPr id="6" name="Rounded Rectangle 12">
            <a:extLst>
              <a:ext uri="{FF2B5EF4-FFF2-40B4-BE49-F238E27FC236}">
                <a16:creationId xmlns:a16="http://schemas.microsoft.com/office/drawing/2014/main" xmlns="" id="{CE8A48F5-EF77-4605-B274-13E064D990B3}"/>
              </a:ext>
              <a:ext uri="{C183D7F6-B498-43B3-948B-1728B52AA6E4}">
                <adec:decorative xmlns:adec="http://schemas.microsoft.com/office/drawing/2017/decorative" xmlns="" val="1"/>
              </a:ext>
            </a:extLst>
          </p:cNvPr>
          <p:cNvSpPr/>
          <p:nvPr/>
        </p:nvSpPr>
        <p:spPr bwMode="auto">
          <a:xfrm>
            <a:off x="4896746" y="2056645"/>
            <a:ext cx="5868042" cy="3856338"/>
          </a:xfrm>
          <a:prstGeom prst="roundRect">
            <a:avLst>
              <a:gd name="adj" fmla="val 8618"/>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150000"/>
              </a:lnSpc>
              <a:spcBef>
                <a:spcPct val="0"/>
              </a:spcBef>
              <a:spcAft>
                <a:spcPts val="600"/>
              </a:spcAft>
            </a:pPr>
            <a:endParaRPr lang="en-US" sz="2400">
              <a:solidFill>
                <a:schemeClr val="tx1"/>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xmlns="" id="{2EFCFD39-753E-B54A-E6A5-B3C2CF83868A}"/>
              </a:ext>
            </a:extLst>
          </p:cNvPr>
          <p:cNvSpPr txBox="1"/>
          <p:nvPr/>
        </p:nvSpPr>
        <p:spPr>
          <a:xfrm>
            <a:off x="5248932" y="2150625"/>
            <a:ext cx="5163670" cy="2385268"/>
          </a:xfrm>
          <a:prstGeom prst="rect">
            <a:avLst/>
          </a:prstGeom>
          <a:noFill/>
        </p:spPr>
        <p:txBody>
          <a:bodyPr wrap="square" rtlCol="0">
            <a:spAutoFit/>
          </a:bodyPr>
          <a:lstStyle/>
          <a:p>
            <a:pPr marL="274320" indent="-342900" algn="just" defTabSz="932472" fontAlgn="base">
              <a:lnSpc>
                <a:spcPct val="150000"/>
              </a:lnSpc>
              <a:spcBef>
                <a:spcPct val="0"/>
              </a:spcBef>
              <a:spcAft>
                <a:spcPts val="600"/>
              </a:spcAft>
              <a:buFont typeface="Arial" panose="020B0604020202020204" pitchFamily="34" charset="0"/>
              <a:buChar char="•"/>
            </a:pPr>
            <a:r>
              <a:rPr lang="en-US" sz="2400" dirty="0"/>
              <a:t>S</a:t>
            </a:r>
            <a:r>
              <a:rPr lang="en-US" sz="2400" dirty="0" smtClean="0"/>
              <a:t>imple </a:t>
            </a:r>
            <a:r>
              <a:rPr lang="en-US" sz="2400" dirty="0"/>
              <a:t>and </a:t>
            </a:r>
            <a:r>
              <a:rPr lang="en-US" sz="2400" dirty="0" smtClean="0"/>
              <a:t>cost-effective</a:t>
            </a:r>
          </a:p>
          <a:p>
            <a:pPr marL="274320" indent="-342900" algn="just" defTabSz="932472" fontAlgn="base">
              <a:lnSpc>
                <a:spcPct val="150000"/>
              </a:lnSpc>
              <a:spcBef>
                <a:spcPct val="0"/>
              </a:spcBef>
              <a:spcAft>
                <a:spcPts val="600"/>
              </a:spcAft>
              <a:buFont typeface="Arial" panose="020B0604020202020204" pitchFamily="34" charset="0"/>
              <a:buChar char="•"/>
            </a:pPr>
            <a:r>
              <a:rPr lang="en-US" sz="2400" dirty="0"/>
              <a:t>Analyze </a:t>
            </a:r>
            <a:r>
              <a:rPr lang="en-US" sz="2400" dirty="0" smtClean="0"/>
              <a:t>petabytes of data </a:t>
            </a:r>
            <a:r>
              <a:rPr lang="en-US" sz="2400" dirty="0"/>
              <a:t>by using standard SQL and existing business intelligence (BI) tools</a:t>
            </a:r>
            <a:r>
              <a:rPr lang="en-US" sz="2400" dirty="0" smtClean="0"/>
              <a:t>.</a:t>
            </a:r>
            <a:endParaRPr lang="en-US" sz="2400" dirty="0"/>
          </a:p>
        </p:txBody>
      </p:sp>
      <p:pic>
        <p:nvPicPr>
          <p:cNvPr id="11" name="Graphic 5">
            <a:extLst>
              <a:ext uri="{FF2B5EF4-FFF2-40B4-BE49-F238E27FC236}">
                <a16:creationId xmlns:a16="http://schemas.microsoft.com/office/drawing/2014/main" xmlns="" id="{167217B3-48F3-42C8-9F0F-384D9C3C14FF}"/>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477950" y="2831864"/>
            <a:ext cx="1565821" cy="1565821"/>
          </a:xfrm>
          <a:prstGeom prst="rect">
            <a:avLst/>
          </a:prstGeom>
        </p:spPr>
      </p:pic>
      <p:sp>
        <p:nvSpPr>
          <p:cNvPr id="12" name="TextBox 11"/>
          <p:cNvSpPr txBox="1"/>
          <p:nvPr/>
        </p:nvSpPr>
        <p:spPr>
          <a:xfrm>
            <a:off x="-114099" y="4593747"/>
            <a:ext cx="4658659" cy="430887"/>
          </a:xfrm>
          <a:prstGeom prst="rect">
            <a:avLst/>
          </a:prstGeom>
          <a:noFill/>
        </p:spPr>
        <p:txBody>
          <a:bodyPr wrap="square" lIns="0" tIns="0" rIns="0" bIns="0" rtlCol="0" anchor="ctr">
            <a:spAutoFit/>
          </a:bodyPr>
          <a:lstStyle/>
          <a:p>
            <a:pPr algn="ctr"/>
            <a:r>
              <a:rPr lang="en-US" sz="2800">
                <a:latin typeface="Amazon Ember" panose="020B0603020204020204" pitchFamily="34" charset="0"/>
                <a:ea typeface="Amazon Ember" panose="020B0603020204020204" pitchFamily="34" charset="0"/>
                <a:cs typeface="Amazon Ember" panose="020B0603020204020204" pitchFamily="34" charset="0"/>
              </a:rPr>
              <a:t>Amazon Redshift</a:t>
            </a:r>
            <a:endParaRPr lang="en-US" sz="6000">
              <a:latin typeface="Amazon Ember" panose="020B0603020204020204" pitchFamily="34" charset="0"/>
              <a:ea typeface="Amazon Ember" panose="020B0603020204020204" pitchFamily="34" charset="0"/>
              <a:cs typeface="Amazon Ember" panose="020B0603020204020204" pitchFamily="34" charset="0"/>
            </a:endParaRPr>
          </a:p>
        </p:txBody>
      </p:sp>
    </p:spTree>
    <p:custDataLst>
      <p:tags r:id="rId1"/>
    </p:custDataLst>
    <p:extLst>
      <p:ext uri="{BB962C8B-B14F-4D97-AF65-F5344CB8AC3E}">
        <p14:creationId xmlns:p14="http://schemas.microsoft.com/office/powerpoint/2010/main" val="27933783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045687F-BC19-427E-8F86-609D7603F29A}"/>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13</a:t>
            </a:fld>
            <a:endParaRPr lang="en-US"/>
          </a:p>
        </p:txBody>
      </p:sp>
      <p:sp>
        <p:nvSpPr>
          <p:cNvPr id="2" name="Title 1"/>
          <p:cNvSpPr>
            <a:spLocks noGrp="1"/>
          </p:cNvSpPr>
          <p:nvPr>
            <p:ph type="title"/>
          </p:nvPr>
        </p:nvSpPr>
        <p:spPr/>
        <p:txBody>
          <a:bodyPr/>
          <a:lstStyle/>
          <a:p>
            <a:r>
              <a:rPr lang="en-US"/>
              <a:t>Introduction to Amazon Redshift</a:t>
            </a:r>
          </a:p>
        </p:txBody>
      </p:sp>
      <p:pic>
        <p:nvPicPr>
          <p:cNvPr id="4" name="Picture 3" descr="Amazon Redshift overview for processing complex SQL queries.">
            <a:extLst>
              <a:ext uri="{FF2B5EF4-FFF2-40B4-BE49-F238E27FC236}">
                <a16:creationId xmlns:a16="http://schemas.microsoft.com/office/drawing/2014/main" xmlns="" id="{DFB8C3B9-FF55-4063-8906-6B80CFBB7F24}"/>
              </a:ext>
            </a:extLst>
          </p:cNvPr>
          <p:cNvPicPr>
            <a:picLocks noChangeAspect="1"/>
          </p:cNvPicPr>
          <p:nvPr/>
        </p:nvPicPr>
        <p:blipFill>
          <a:blip r:embed="rId4"/>
          <a:stretch>
            <a:fillRect/>
          </a:stretch>
        </p:blipFill>
        <p:spPr>
          <a:xfrm>
            <a:off x="1690072" y="1497951"/>
            <a:ext cx="8811855" cy="4648849"/>
          </a:xfrm>
          <a:prstGeom prst="rect">
            <a:avLst/>
          </a:prstGeom>
        </p:spPr>
      </p:pic>
    </p:spTree>
    <p:custDataLst>
      <p:tags r:id="rId1"/>
    </p:custDataLst>
    <p:extLst>
      <p:ext uri="{BB962C8B-B14F-4D97-AF65-F5344CB8AC3E}">
        <p14:creationId xmlns:p14="http://schemas.microsoft.com/office/powerpoint/2010/main" val="2397052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150CB3F-9EB1-4B9E-9290-7CC60FF27E0A}"/>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14</a:t>
            </a:fld>
            <a:endParaRPr lang="en-US"/>
          </a:p>
        </p:txBody>
      </p:sp>
      <p:sp>
        <p:nvSpPr>
          <p:cNvPr id="2" name="Title 1"/>
          <p:cNvSpPr>
            <a:spLocks noGrp="1"/>
          </p:cNvSpPr>
          <p:nvPr>
            <p:ph type="title"/>
          </p:nvPr>
        </p:nvSpPr>
        <p:spPr/>
        <p:txBody>
          <a:bodyPr/>
          <a:lstStyle/>
          <a:p>
            <a:r>
              <a:rPr lang="en-US"/>
              <a:t>Parallel processing architecture</a:t>
            </a:r>
          </a:p>
        </p:txBody>
      </p:sp>
      <p:grpSp>
        <p:nvGrpSpPr>
          <p:cNvPr id="4" name="Group 3" descr="Amazon Redshift parallel processing architecture described further in the notes..">
            <a:extLst>
              <a:ext uri="{FF2B5EF4-FFF2-40B4-BE49-F238E27FC236}">
                <a16:creationId xmlns:a16="http://schemas.microsoft.com/office/drawing/2014/main" xmlns="" id="{CEB4EA69-61B7-8C7D-D3C1-EBA27A52B8D6}"/>
              </a:ext>
            </a:extLst>
          </p:cNvPr>
          <p:cNvGrpSpPr/>
          <p:nvPr/>
        </p:nvGrpSpPr>
        <p:grpSpPr>
          <a:xfrm>
            <a:off x="1141781" y="1750740"/>
            <a:ext cx="9908439" cy="4145082"/>
            <a:chOff x="1141781" y="1750740"/>
            <a:chExt cx="9908439" cy="4145082"/>
          </a:xfrm>
        </p:grpSpPr>
        <p:grpSp>
          <p:nvGrpSpPr>
            <p:cNvPr id="12" name="Group 11" descr="Amazon Redshift parallel processing architecture described further in the notes..">
              <a:extLst>
                <a:ext uri="{FF2B5EF4-FFF2-40B4-BE49-F238E27FC236}">
                  <a16:creationId xmlns:a16="http://schemas.microsoft.com/office/drawing/2014/main" xmlns="" id="{0C96AB47-9EDE-4488-8990-988B7EB56CCE}"/>
                </a:ext>
              </a:extLst>
            </p:cNvPr>
            <p:cNvGrpSpPr/>
            <p:nvPr/>
          </p:nvGrpSpPr>
          <p:grpSpPr>
            <a:xfrm>
              <a:off x="1141781" y="1750740"/>
              <a:ext cx="9908439" cy="4145082"/>
              <a:chOff x="1757763" y="1750740"/>
              <a:chExt cx="9908439" cy="4145082"/>
            </a:xfrm>
          </p:grpSpPr>
          <p:sp>
            <p:nvSpPr>
              <p:cNvPr id="6" name="TextBox 5">
                <a:extLst>
                  <a:ext uri="{FF2B5EF4-FFF2-40B4-BE49-F238E27FC236}">
                    <a16:creationId xmlns:a16="http://schemas.microsoft.com/office/drawing/2014/main" xmlns="" id="{A5D1E49C-07AC-4266-889B-A6759901CB86}"/>
                  </a:ext>
                  <a:ext uri="{C183D7F6-B498-43B3-948B-1728B52AA6E4}">
                    <adec:decorative xmlns:adec="http://schemas.microsoft.com/office/drawing/2017/decorative" xmlns="" val="1"/>
                  </a:ext>
                </a:extLst>
              </p:cNvPr>
              <p:cNvSpPr txBox="1"/>
              <p:nvPr/>
            </p:nvSpPr>
            <p:spPr>
              <a:xfrm>
                <a:off x="1791220" y="2820792"/>
                <a:ext cx="2301904" cy="307777"/>
              </a:xfrm>
              <a:prstGeom prst="rect">
                <a:avLst/>
              </a:prstGeom>
              <a:noFill/>
            </p:spPr>
            <p:txBody>
              <a:bodyPr wrap="square" rtlCol="0">
                <a:spAutoFit/>
              </a:bodyPr>
              <a:lstStyle/>
              <a:p>
                <a:pPr algn="ctr"/>
                <a:r>
                  <a:rPr lang="en-US" sz="1400"/>
                  <a:t>Amazon Redshift</a:t>
                </a:r>
              </a:p>
            </p:txBody>
          </p:sp>
          <p:pic>
            <p:nvPicPr>
              <p:cNvPr id="7" name="Graphic 6">
                <a:extLst>
                  <a:ext uri="{FF2B5EF4-FFF2-40B4-BE49-F238E27FC236}">
                    <a16:creationId xmlns:a16="http://schemas.microsoft.com/office/drawing/2014/main" xmlns="" id="{A56810B3-DBD7-4644-8FAF-522718AA308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586572" y="2153968"/>
                <a:ext cx="711200" cy="711200"/>
              </a:xfrm>
              <a:prstGeom prst="rect">
                <a:avLst/>
              </a:prstGeom>
            </p:spPr>
          </p:pic>
          <p:sp>
            <p:nvSpPr>
              <p:cNvPr id="10" name="TextBox 9">
                <a:extLst>
                  <a:ext uri="{FF2B5EF4-FFF2-40B4-BE49-F238E27FC236}">
                    <a16:creationId xmlns:a16="http://schemas.microsoft.com/office/drawing/2014/main" xmlns="" id="{26344220-C6D1-4A85-AF73-D4AE6B5369A2}"/>
                  </a:ext>
                  <a:ext uri="{C183D7F6-B498-43B3-948B-1728B52AA6E4}">
                    <adec:decorative xmlns:adec="http://schemas.microsoft.com/office/drawing/2017/decorative" xmlns="" val="1"/>
                  </a:ext>
                </a:extLst>
              </p:cNvPr>
              <p:cNvSpPr txBox="1"/>
              <p:nvPr/>
            </p:nvSpPr>
            <p:spPr>
              <a:xfrm>
                <a:off x="1757763" y="3700414"/>
                <a:ext cx="2301904" cy="523220"/>
              </a:xfrm>
              <a:prstGeom prst="rect">
                <a:avLst/>
              </a:prstGeom>
              <a:noFill/>
            </p:spPr>
            <p:txBody>
              <a:bodyPr wrap="square" rtlCol="0">
                <a:spAutoFit/>
              </a:bodyPr>
              <a:lstStyle/>
              <a:p>
                <a:pPr algn="ctr"/>
                <a:r>
                  <a:rPr lang="en-US" sz="1400"/>
                  <a:t>Dense compute</a:t>
                </a:r>
              </a:p>
              <a:p>
                <a:pPr algn="ctr"/>
                <a:r>
                  <a:rPr lang="en-US" sz="1400"/>
                  <a:t> node</a:t>
                </a:r>
              </a:p>
            </p:txBody>
          </p:sp>
          <p:pic>
            <p:nvPicPr>
              <p:cNvPr id="11" name="Graphic 10">
                <a:extLst>
                  <a:ext uri="{FF2B5EF4-FFF2-40B4-BE49-F238E27FC236}">
                    <a16:creationId xmlns:a16="http://schemas.microsoft.com/office/drawing/2014/main" xmlns="" id="{7FAFF4CD-975B-412B-859E-1F47809FFC1A}"/>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673765" y="3244461"/>
                <a:ext cx="469900" cy="469900"/>
              </a:xfrm>
              <a:prstGeom prst="rect">
                <a:avLst/>
              </a:prstGeom>
            </p:spPr>
          </p:pic>
          <p:sp>
            <p:nvSpPr>
              <p:cNvPr id="13" name="TextBox 12">
                <a:extLst>
                  <a:ext uri="{FF2B5EF4-FFF2-40B4-BE49-F238E27FC236}">
                    <a16:creationId xmlns:a16="http://schemas.microsoft.com/office/drawing/2014/main" xmlns="" id="{9C6511B3-28A4-4389-AB22-B04CFAE966BB}"/>
                  </a:ext>
                  <a:ext uri="{C183D7F6-B498-43B3-948B-1728B52AA6E4}">
                    <adec:decorative xmlns:adec="http://schemas.microsoft.com/office/drawing/2017/decorative" xmlns="" val="1"/>
                  </a:ext>
                </a:extLst>
              </p:cNvPr>
              <p:cNvSpPr txBox="1"/>
              <p:nvPr/>
            </p:nvSpPr>
            <p:spPr>
              <a:xfrm>
                <a:off x="2208810" y="4290304"/>
                <a:ext cx="1527982" cy="830997"/>
              </a:xfrm>
              <a:prstGeom prst="rect">
                <a:avLst/>
              </a:prstGeom>
              <a:noFill/>
            </p:spPr>
            <p:txBody>
              <a:bodyPr wrap="none" rtlCol="0">
                <a:spAutoFit/>
              </a:bodyPr>
              <a:lstStyle/>
              <a:p>
                <a:pPr marL="285750" indent="-285750">
                  <a:buFont typeface="Arial" panose="020B0604020202020204" pitchFamily="34" charset="0"/>
                  <a:buChar char="•"/>
                </a:pPr>
                <a:r>
                  <a:rPr lang="en-US" sz="1600">
                    <a:latin typeface="Amazon Ember Light" panose="020B0403020204020204" pitchFamily="34" charset="0"/>
                    <a:ea typeface="Amazon Ember Light" panose="020B0403020204020204" pitchFamily="34" charset="0"/>
                    <a:cs typeface="Amazon Ember Light" panose="020B0403020204020204" pitchFamily="34" charset="0"/>
                  </a:rPr>
                  <a:t>Virtual Core</a:t>
                </a:r>
              </a:p>
              <a:p>
                <a:pPr marL="285750" indent="-285750">
                  <a:buFont typeface="Arial" panose="020B0604020202020204" pitchFamily="34" charset="0"/>
                  <a:buChar char="•"/>
                </a:pPr>
                <a:r>
                  <a:rPr lang="en-US" sz="1600">
                    <a:latin typeface="Amazon Ember Light" panose="020B0403020204020204" pitchFamily="34" charset="0"/>
                    <a:ea typeface="Amazon Ember Light" panose="020B0403020204020204" pitchFamily="34" charset="0"/>
                    <a:cs typeface="Amazon Ember Light" panose="020B0403020204020204" pitchFamily="34" charset="0"/>
                  </a:rPr>
                  <a:t>RAM</a:t>
                </a:r>
              </a:p>
              <a:p>
                <a:pPr marL="285750" indent="-285750">
                  <a:buFont typeface="Arial" panose="020B0604020202020204" pitchFamily="34" charset="0"/>
                  <a:buChar char="•"/>
                </a:pPr>
                <a:r>
                  <a:rPr lang="en-US" sz="1600">
                    <a:latin typeface="Amazon Ember Light" panose="020B0403020204020204" pitchFamily="34" charset="0"/>
                    <a:ea typeface="Amazon Ember Light" panose="020B0403020204020204" pitchFamily="34" charset="0"/>
                    <a:cs typeface="Amazon Ember Light" panose="020B0403020204020204" pitchFamily="34" charset="0"/>
                  </a:rPr>
                  <a:t>Local disk</a:t>
                </a:r>
              </a:p>
            </p:txBody>
          </p:sp>
          <p:pic>
            <p:nvPicPr>
              <p:cNvPr id="15" name="Graphic 14">
                <a:extLst>
                  <a:ext uri="{FF2B5EF4-FFF2-40B4-BE49-F238E27FC236}">
                    <a16:creationId xmlns:a16="http://schemas.microsoft.com/office/drawing/2014/main" xmlns="" id="{FF80CFC8-8991-4D11-9423-708D8CF24992}"/>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016130" y="3865045"/>
                <a:ext cx="469900" cy="469900"/>
              </a:xfrm>
              <a:prstGeom prst="rect">
                <a:avLst/>
              </a:prstGeom>
            </p:spPr>
          </p:pic>
          <p:sp>
            <p:nvSpPr>
              <p:cNvPr id="16" name="TextBox 15">
                <a:extLst>
                  <a:ext uri="{FF2B5EF4-FFF2-40B4-BE49-F238E27FC236}">
                    <a16:creationId xmlns:a16="http://schemas.microsoft.com/office/drawing/2014/main" xmlns="" id="{83470A10-FC43-409D-97EC-384AEB86AF4C}"/>
                  </a:ext>
                  <a:ext uri="{C183D7F6-B498-43B3-948B-1728B52AA6E4}">
                    <adec:decorative xmlns:adec="http://schemas.microsoft.com/office/drawing/2017/decorative" xmlns="" val="1"/>
                  </a:ext>
                </a:extLst>
              </p:cNvPr>
              <p:cNvSpPr txBox="1"/>
              <p:nvPr/>
            </p:nvSpPr>
            <p:spPr>
              <a:xfrm>
                <a:off x="9046729" y="2972233"/>
                <a:ext cx="2301904" cy="338554"/>
              </a:xfrm>
              <a:prstGeom prst="rect">
                <a:avLst/>
              </a:prstGeom>
              <a:noFill/>
            </p:spPr>
            <p:txBody>
              <a:bodyPr wrap="square" rtlCol="0">
                <a:spAutoFit/>
              </a:bodyPr>
              <a:lstStyle/>
              <a:p>
                <a:pPr algn="ctr"/>
                <a:r>
                  <a:rPr lang="en-US" sz="1600"/>
                  <a:t>Leader node</a:t>
                </a:r>
              </a:p>
            </p:txBody>
          </p:sp>
          <p:sp>
            <p:nvSpPr>
              <p:cNvPr id="17" name="TextBox 16">
                <a:extLst>
                  <a:ext uri="{FF2B5EF4-FFF2-40B4-BE49-F238E27FC236}">
                    <a16:creationId xmlns:a16="http://schemas.microsoft.com/office/drawing/2014/main" xmlns="" id="{8D2AEC4B-8229-4317-91C0-FB3091E7DC6F}"/>
                  </a:ext>
                  <a:ext uri="{C183D7F6-B498-43B3-948B-1728B52AA6E4}">
                    <adec:decorative xmlns:adec="http://schemas.microsoft.com/office/drawing/2017/decorative" xmlns="" val="1"/>
                  </a:ext>
                </a:extLst>
              </p:cNvPr>
              <p:cNvSpPr txBox="1"/>
              <p:nvPr/>
            </p:nvSpPr>
            <p:spPr>
              <a:xfrm>
                <a:off x="9364298" y="3938150"/>
                <a:ext cx="2301904" cy="338554"/>
              </a:xfrm>
              <a:prstGeom prst="rect">
                <a:avLst/>
              </a:prstGeom>
              <a:noFill/>
            </p:spPr>
            <p:txBody>
              <a:bodyPr wrap="square" rtlCol="0">
                <a:spAutoFit/>
              </a:bodyPr>
              <a:lstStyle/>
              <a:p>
                <a:pPr algn="ctr"/>
                <a:r>
                  <a:rPr lang="en-US" sz="1600"/>
                  <a:t>Dense compute nodes</a:t>
                </a:r>
              </a:p>
            </p:txBody>
          </p:sp>
          <p:pic>
            <p:nvPicPr>
              <p:cNvPr id="19" name="Graphic 18">
                <a:extLst>
                  <a:ext uri="{FF2B5EF4-FFF2-40B4-BE49-F238E27FC236}">
                    <a16:creationId xmlns:a16="http://schemas.microsoft.com/office/drawing/2014/main" xmlns="" id="{E3BFF588-63A3-473E-BF22-98B6D3F9214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8763150" y="3917082"/>
                <a:ext cx="469900" cy="469900"/>
              </a:xfrm>
              <a:prstGeom prst="rect">
                <a:avLst/>
              </a:prstGeom>
            </p:spPr>
          </p:pic>
          <p:pic>
            <p:nvPicPr>
              <p:cNvPr id="20" name="Graphic 19">
                <a:extLst>
                  <a:ext uri="{FF2B5EF4-FFF2-40B4-BE49-F238E27FC236}">
                    <a16:creationId xmlns:a16="http://schemas.microsoft.com/office/drawing/2014/main" xmlns="" id="{29FD8185-AD55-45F9-9535-789F9AC30644}"/>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871057" y="3872477"/>
                <a:ext cx="469900" cy="469900"/>
              </a:xfrm>
              <a:prstGeom prst="rect">
                <a:avLst/>
              </a:prstGeom>
            </p:spPr>
          </p:pic>
          <p:pic>
            <p:nvPicPr>
              <p:cNvPr id="21" name="Graphic 20">
                <a:extLst>
                  <a:ext uri="{FF2B5EF4-FFF2-40B4-BE49-F238E27FC236}">
                    <a16:creationId xmlns:a16="http://schemas.microsoft.com/office/drawing/2014/main" xmlns="" id="{502699DB-2B7A-4CBC-B0AE-516BA6C11C6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882206" y="2910627"/>
                <a:ext cx="469900" cy="469900"/>
              </a:xfrm>
              <a:prstGeom prst="rect">
                <a:avLst/>
              </a:prstGeom>
            </p:spPr>
          </p:pic>
          <p:sp>
            <p:nvSpPr>
              <p:cNvPr id="8" name="Rectangle: Rounded Corners 7">
                <a:extLst>
                  <a:ext uri="{FF2B5EF4-FFF2-40B4-BE49-F238E27FC236}">
                    <a16:creationId xmlns:a16="http://schemas.microsoft.com/office/drawing/2014/main" xmlns="" id="{04A6C253-E0E5-4ADC-BAC6-8AC8C8599195}"/>
                  </a:ext>
                  <a:ext uri="{C183D7F6-B498-43B3-948B-1728B52AA6E4}">
                    <adec:decorative xmlns:adec="http://schemas.microsoft.com/office/drawing/2017/decorative" xmlns="" val="1"/>
                  </a:ext>
                </a:extLst>
              </p:cNvPr>
              <p:cNvSpPr/>
              <p:nvPr/>
            </p:nvSpPr>
            <p:spPr>
              <a:xfrm>
                <a:off x="2263697" y="1750740"/>
                <a:ext cx="1371599" cy="41450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xmlns="" id="{A90DEEDA-6C72-43AA-ACCB-619FCC280819}"/>
                  </a:ext>
                  <a:ext uri="{C183D7F6-B498-43B3-948B-1728B52AA6E4}">
                    <adec:decorative xmlns:adec="http://schemas.microsoft.com/office/drawing/2017/decorative" xmlns="" val="1"/>
                  </a:ext>
                </a:extLst>
              </p:cNvPr>
              <p:cNvSpPr/>
              <p:nvPr/>
            </p:nvSpPr>
            <p:spPr>
              <a:xfrm>
                <a:off x="7140342" y="1862254"/>
                <a:ext cx="1967342" cy="517513"/>
              </a:xfrm>
              <a:prstGeom prst="roundRect">
                <a:avLst/>
              </a:prstGeom>
              <a:gradFill>
                <a:gsLst>
                  <a:gs pos="0">
                    <a:schemeClr val="accent5"/>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xmlns="" id="{7502E9AE-0343-4601-96C4-2D8EF6C558D8}"/>
                  </a:ext>
                  <a:ext uri="{C183D7F6-B498-43B3-948B-1728B52AA6E4}">
                    <adec:decorative xmlns:adec="http://schemas.microsoft.com/office/drawing/2017/decorative" xmlns="" val="1"/>
                  </a:ext>
                </a:extLst>
              </p:cNvPr>
              <p:cNvSpPr txBox="1"/>
              <p:nvPr/>
            </p:nvSpPr>
            <p:spPr>
              <a:xfrm>
                <a:off x="9209269" y="1905406"/>
                <a:ext cx="1976823" cy="338554"/>
              </a:xfrm>
              <a:prstGeom prst="rect">
                <a:avLst/>
              </a:prstGeom>
              <a:noFill/>
            </p:spPr>
            <p:txBody>
              <a:bodyPr wrap="non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SQL Clients/BI tools</a:t>
                </a:r>
              </a:p>
            </p:txBody>
          </p:sp>
          <p:sp>
            <p:nvSpPr>
              <p:cNvPr id="24" name="Rectangle: Rounded Corners 23">
                <a:extLst>
                  <a:ext uri="{FF2B5EF4-FFF2-40B4-BE49-F238E27FC236}">
                    <a16:creationId xmlns:a16="http://schemas.microsoft.com/office/drawing/2014/main" xmlns="" id="{41A85FB4-7FA6-4E9F-9446-0A170181DBC9}"/>
                  </a:ext>
                  <a:ext uri="{C183D7F6-B498-43B3-948B-1728B52AA6E4}">
                    <adec:decorative xmlns:adec="http://schemas.microsoft.com/office/drawing/2017/decorative" xmlns="" val="1"/>
                  </a:ext>
                </a:extLst>
              </p:cNvPr>
              <p:cNvSpPr/>
              <p:nvPr/>
            </p:nvSpPr>
            <p:spPr>
              <a:xfrm>
                <a:off x="7043672" y="4806173"/>
                <a:ext cx="2409700" cy="8260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a:extLst>
                  <a:ext uri="{FF2B5EF4-FFF2-40B4-BE49-F238E27FC236}">
                    <a16:creationId xmlns:a16="http://schemas.microsoft.com/office/drawing/2014/main" xmlns="" id="{E26E7B75-7651-4655-910C-F939DBE34D34}"/>
                  </a:ext>
                  <a:ext uri="{C183D7F6-B498-43B3-948B-1728B52AA6E4}">
                    <adec:decorative xmlns:adec="http://schemas.microsoft.com/office/drawing/2017/decorative" xmlns="" val="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7405956" y="4874652"/>
                <a:ext cx="711200" cy="711200"/>
              </a:xfrm>
              <a:prstGeom prst="rect">
                <a:avLst/>
              </a:prstGeom>
            </p:spPr>
          </p:pic>
          <p:pic>
            <p:nvPicPr>
              <p:cNvPr id="26" name="Graphic 25">
                <a:extLst>
                  <a:ext uri="{FF2B5EF4-FFF2-40B4-BE49-F238E27FC236}">
                    <a16:creationId xmlns:a16="http://schemas.microsoft.com/office/drawing/2014/main" xmlns="" id="{D911840A-8A72-420A-B85E-F2CD2EC75578}"/>
                  </a:ext>
                  <a:ext uri="{C183D7F6-B498-43B3-948B-1728B52AA6E4}">
                    <adec:decorative xmlns:adec="http://schemas.microsoft.com/office/drawing/2017/decorative" xmlns="" val="1"/>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8335529" y="4880511"/>
                <a:ext cx="711200" cy="711200"/>
              </a:xfrm>
              <a:prstGeom prst="rect">
                <a:avLst/>
              </a:prstGeom>
            </p:spPr>
          </p:pic>
          <p:sp>
            <p:nvSpPr>
              <p:cNvPr id="27" name="TextBox 26">
                <a:extLst>
                  <a:ext uri="{FF2B5EF4-FFF2-40B4-BE49-F238E27FC236}">
                    <a16:creationId xmlns:a16="http://schemas.microsoft.com/office/drawing/2014/main" xmlns="" id="{113E8F12-5293-4741-8998-E1672BAB7516}"/>
                  </a:ext>
                  <a:ext uri="{C183D7F6-B498-43B3-948B-1728B52AA6E4}">
                    <adec:decorative xmlns:adec="http://schemas.microsoft.com/office/drawing/2017/decorative" xmlns="" val="1"/>
                  </a:ext>
                </a:extLst>
              </p:cNvPr>
              <p:cNvSpPr txBox="1"/>
              <p:nvPr/>
            </p:nvSpPr>
            <p:spPr>
              <a:xfrm>
                <a:off x="9671745" y="4859923"/>
                <a:ext cx="1994457" cy="584775"/>
              </a:xfrm>
              <a:prstGeom prst="rect">
                <a:avLst/>
              </a:prstGeom>
              <a:noFill/>
            </p:spPr>
            <p:txBody>
              <a:bodyPr wrap="none" rtlCol="0">
                <a:spAutoFit/>
              </a:bodyPr>
              <a:lstStyle/>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Amazon DynamoDB</a:t>
                </a:r>
              </a:p>
              <a:p>
                <a:r>
                  <a:rPr lang="en-US" sz="1600">
                    <a:latin typeface="Amazon Ember Light" panose="020B0403020204020204" pitchFamily="34" charset="0"/>
                    <a:ea typeface="Amazon Ember Light" panose="020B0403020204020204" pitchFamily="34" charset="0"/>
                    <a:cs typeface="Amazon Ember Light" panose="020B0403020204020204" pitchFamily="34" charset="0"/>
                  </a:rPr>
                  <a:t>Amazon S3</a:t>
                </a:r>
              </a:p>
            </p:txBody>
          </p:sp>
        </p:grpSp>
        <p:cxnSp>
          <p:nvCxnSpPr>
            <p:cNvPr id="14" name="Elbow Connector 13">
              <a:extLst>
                <a:ext uri="{FF2B5EF4-FFF2-40B4-BE49-F238E27FC236}">
                  <a16:creationId xmlns:a16="http://schemas.microsoft.com/office/drawing/2014/main" xmlns="" id="{183F8A90-BFC2-C7AE-2AD8-D176A76428EC}"/>
                </a:ext>
                <a:ext uri="{C183D7F6-B498-43B3-948B-1728B52AA6E4}">
                  <adec:decorative xmlns:adec="http://schemas.microsoft.com/office/drawing/2017/decorative" xmlns="" val="1"/>
                </a:ext>
              </a:extLst>
            </p:cNvPr>
            <p:cNvCxnSpPr>
              <a:stCxn id="6" idx="3"/>
            </p:cNvCxnSpPr>
            <p:nvPr/>
          </p:nvCxnSpPr>
          <p:spPr>
            <a:xfrm>
              <a:off x="3477142" y="2974681"/>
              <a:ext cx="2618858" cy="11020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xmlns="" id="{45D366A1-544B-90FF-4BEF-2D362C67AC55}"/>
                </a:ext>
                <a:ext uri="{C183D7F6-B498-43B3-948B-1728B52AA6E4}">
                  <adec:decorative xmlns:adec="http://schemas.microsoft.com/office/drawing/2017/decorative" xmlns="" val="1"/>
                </a:ext>
              </a:extLst>
            </p:cNvPr>
            <p:cNvCxnSpPr/>
            <p:nvPr/>
          </p:nvCxnSpPr>
          <p:spPr>
            <a:xfrm flipV="1">
              <a:off x="3443685" y="4076700"/>
              <a:ext cx="2652315" cy="1044601"/>
            </a:xfrm>
            <a:prstGeom prst="bentConnector3">
              <a:avLst/>
            </a:prstGeom>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48693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6DDA6B2-68C5-48E8-9293-2DE27C529AF7}"/>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15</a:t>
            </a:fld>
            <a:endParaRPr lang="en-US"/>
          </a:p>
        </p:txBody>
      </p:sp>
      <p:sp>
        <p:nvSpPr>
          <p:cNvPr id="2" name="Title 1"/>
          <p:cNvSpPr>
            <a:spLocks noGrp="1"/>
          </p:cNvSpPr>
          <p:nvPr>
            <p:ph type="title"/>
          </p:nvPr>
        </p:nvSpPr>
        <p:spPr/>
        <p:txBody>
          <a:bodyPr/>
          <a:lstStyle/>
          <a:p>
            <a:r>
              <a:rPr lang="en-US"/>
              <a:t>Automation and scaling</a:t>
            </a:r>
          </a:p>
        </p:txBody>
      </p:sp>
      <p:grpSp>
        <p:nvGrpSpPr>
          <p:cNvPr id="8" name="Group 7" descr="You can automate managing, monitoring, and scaling Amazon Redshift implementations.">
            <a:extLst>
              <a:ext uri="{FF2B5EF4-FFF2-40B4-BE49-F238E27FC236}">
                <a16:creationId xmlns:a16="http://schemas.microsoft.com/office/drawing/2014/main" xmlns="" id="{4AE01C9C-DD55-4FB3-AAD8-CC69080F94F6}"/>
              </a:ext>
            </a:extLst>
          </p:cNvPr>
          <p:cNvGrpSpPr/>
          <p:nvPr/>
        </p:nvGrpSpPr>
        <p:grpSpPr>
          <a:xfrm>
            <a:off x="1992436" y="1341436"/>
            <a:ext cx="8207128" cy="5248855"/>
            <a:chOff x="1634667" y="1341436"/>
            <a:chExt cx="8207128" cy="5248855"/>
          </a:xfrm>
        </p:grpSpPr>
        <p:pic>
          <p:nvPicPr>
            <p:cNvPr id="4" name="Picture 3">
              <a:extLst>
                <a:ext uri="{FF2B5EF4-FFF2-40B4-BE49-F238E27FC236}">
                  <a16:creationId xmlns:a16="http://schemas.microsoft.com/office/drawing/2014/main" xmlns="" id="{AB0E32BE-F199-DC4F-943A-32215E91741B}"/>
                </a:ext>
                <a:ext uri="{C183D7F6-B498-43B3-948B-1728B52AA6E4}">
                  <adec:decorative xmlns:adec="http://schemas.microsoft.com/office/drawing/2017/decorative" xmlns="" val="1"/>
                </a:ext>
              </a:extLst>
            </p:cNvPr>
            <p:cNvPicPr>
              <a:picLocks noChangeAspect="1"/>
            </p:cNvPicPr>
            <p:nvPr/>
          </p:nvPicPr>
          <p:blipFill>
            <a:blip r:embed="rId4"/>
            <a:stretch>
              <a:fillRect/>
            </a:stretch>
          </p:blipFill>
          <p:spPr>
            <a:xfrm>
              <a:off x="1634667" y="1341436"/>
              <a:ext cx="4417786" cy="5248855"/>
            </a:xfrm>
            <a:prstGeom prst="rect">
              <a:avLst/>
            </a:prstGeom>
          </p:spPr>
        </p:pic>
        <p:pic>
          <p:nvPicPr>
            <p:cNvPr id="7" name="Picture 6">
              <a:extLst>
                <a:ext uri="{FF2B5EF4-FFF2-40B4-BE49-F238E27FC236}">
                  <a16:creationId xmlns:a16="http://schemas.microsoft.com/office/drawing/2014/main" xmlns="" id="{DC851433-141A-3140-A67C-D44B64EEC1A4}"/>
                </a:ext>
                <a:ext uri="{C183D7F6-B498-43B3-948B-1728B52AA6E4}">
                  <adec:decorative xmlns:adec="http://schemas.microsoft.com/office/drawing/2017/decorative" xmlns="" val="1"/>
                </a:ext>
              </a:extLst>
            </p:cNvPr>
            <p:cNvPicPr>
              <a:picLocks noChangeAspect="1"/>
            </p:cNvPicPr>
            <p:nvPr/>
          </p:nvPicPr>
          <p:blipFill>
            <a:blip r:embed="rId5"/>
            <a:stretch>
              <a:fillRect/>
            </a:stretch>
          </p:blipFill>
          <p:spPr>
            <a:xfrm>
              <a:off x="6096000" y="1341436"/>
              <a:ext cx="1915886" cy="3207996"/>
            </a:xfrm>
            <a:prstGeom prst="rect">
              <a:avLst/>
            </a:prstGeom>
          </p:spPr>
        </p:pic>
        <p:sp>
          <p:nvSpPr>
            <p:cNvPr id="9" name="TextBox 8">
              <a:extLst>
                <a:ext uri="{FF2B5EF4-FFF2-40B4-BE49-F238E27FC236}">
                  <a16:creationId xmlns:a16="http://schemas.microsoft.com/office/drawing/2014/main" xmlns="" id="{8FC9027B-9E80-F24D-BC6E-CFC1325A2D5D}"/>
                </a:ext>
                <a:ext uri="{C183D7F6-B498-43B3-948B-1728B52AA6E4}">
                  <adec:decorative xmlns:adec="http://schemas.microsoft.com/office/drawing/2017/decorative" xmlns="" val="1"/>
                </a:ext>
              </a:extLst>
            </p:cNvPr>
            <p:cNvSpPr txBox="1"/>
            <p:nvPr/>
          </p:nvSpPr>
          <p:spPr>
            <a:xfrm>
              <a:off x="8355491" y="1785256"/>
              <a:ext cx="1486304"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Manage</a:t>
              </a: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10" name="TextBox 9">
              <a:extLst>
                <a:ext uri="{FF2B5EF4-FFF2-40B4-BE49-F238E27FC236}">
                  <a16:creationId xmlns:a16="http://schemas.microsoft.com/office/drawing/2014/main" xmlns="" id="{9441C183-337D-1747-B052-B14E9B3EAC27}"/>
                </a:ext>
                <a:ext uri="{C183D7F6-B498-43B3-948B-1728B52AA6E4}">
                  <adec:decorative xmlns:adec="http://schemas.microsoft.com/office/drawing/2017/decorative" xmlns="" val="1"/>
                </a:ext>
              </a:extLst>
            </p:cNvPr>
            <p:cNvSpPr txBox="1"/>
            <p:nvPr/>
          </p:nvSpPr>
          <p:spPr>
            <a:xfrm>
              <a:off x="8359146" y="3331049"/>
              <a:ext cx="1478290"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Monitor</a:t>
              </a: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xmlns="" id="{3D3AC6BF-2B44-7940-A9D5-1A41F07B99F6}"/>
                </a:ext>
                <a:ext uri="{C183D7F6-B498-43B3-948B-1728B52AA6E4}">
                  <adec:decorative xmlns:adec="http://schemas.microsoft.com/office/drawing/2017/decorative" xmlns="" val="1"/>
                </a:ext>
              </a:extLst>
            </p:cNvPr>
            <p:cNvSpPr txBox="1"/>
            <p:nvPr/>
          </p:nvSpPr>
          <p:spPr>
            <a:xfrm>
              <a:off x="8355491" y="5165072"/>
              <a:ext cx="1035861" cy="523220"/>
            </a:xfrm>
            <a:prstGeom prst="rect">
              <a:avLst/>
            </a:prstGeom>
            <a:noFill/>
          </p:spPr>
          <p:txBody>
            <a:bodyPr wrap="none" rtlCol="0">
              <a:spAutoFit/>
            </a:bodyPr>
            <a:lstStyle/>
            <a:p>
              <a:r>
                <a:rPr lang="en-US" sz="2800">
                  <a:latin typeface="Amazon Ember" panose="020B0603020204020204" pitchFamily="34" charset="0"/>
                  <a:ea typeface="Amazon Ember" panose="020B0603020204020204" pitchFamily="34" charset="0"/>
                  <a:cs typeface="Amazon Ember" panose="020B0603020204020204" pitchFamily="34" charset="0"/>
                </a:rPr>
                <a:t>Scale</a:t>
              </a: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Up Arrow 11">
              <a:extLst>
                <a:ext uri="{FF2B5EF4-FFF2-40B4-BE49-F238E27FC236}">
                  <a16:creationId xmlns:a16="http://schemas.microsoft.com/office/drawing/2014/main" xmlns="" id="{F14F964F-BD0C-BA41-91F3-B5A456FB02AC}"/>
                </a:ext>
                <a:ext uri="{C183D7F6-B498-43B3-948B-1728B52AA6E4}">
                  <adec:decorative xmlns:adec="http://schemas.microsoft.com/office/drawing/2017/decorative" xmlns="" val="1"/>
                </a:ext>
              </a:extLst>
            </p:cNvPr>
            <p:cNvSpPr/>
            <p:nvPr/>
          </p:nvSpPr>
          <p:spPr>
            <a:xfrm>
              <a:off x="7049585" y="4942113"/>
              <a:ext cx="478971"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E1CCAA85-C15C-634E-9A28-57DB2D9A37C0}"/>
                </a:ext>
                <a:ext uri="{C183D7F6-B498-43B3-948B-1728B52AA6E4}">
                  <adec:decorative xmlns:adec="http://schemas.microsoft.com/office/drawing/2017/decorative" xmlns="" val="1"/>
                </a:ext>
              </a:extLst>
            </p:cNvPr>
            <p:cNvSpPr/>
            <p:nvPr/>
          </p:nvSpPr>
          <p:spPr>
            <a:xfrm>
              <a:off x="7174770" y="5916453"/>
              <a:ext cx="228600" cy="65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196771D7-A400-4341-BD8D-52FC04C61CFD}"/>
                </a:ext>
                <a:ext uri="{C183D7F6-B498-43B3-948B-1728B52AA6E4}">
                  <adec:decorative xmlns:adec="http://schemas.microsoft.com/office/drawing/2017/decorative" xmlns="" val="1"/>
                </a:ext>
              </a:extLst>
            </p:cNvPr>
            <p:cNvSpPr/>
            <p:nvPr/>
          </p:nvSpPr>
          <p:spPr>
            <a:xfrm>
              <a:off x="7174770" y="5702613"/>
              <a:ext cx="2286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xmlns="" id="{B5FE3B28-CD00-7744-AFD5-65CFB3D712B1}"/>
                </a:ext>
                <a:ext uri="{C183D7F6-B498-43B3-948B-1728B52AA6E4}">
                  <adec:decorative xmlns:adec="http://schemas.microsoft.com/office/drawing/2017/decorative" xmlns="" val="1"/>
                </a:ext>
              </a:extLst>
            </p:cNvPr>
            <p:cNvSpPr/>
            <p:nvPr/>
          </p:nvSpPr>
          <p:spPr>
            <a:xfrm rot="10800000">
              <a:off x="6533792" y="5250247"/>
              <a:ext cx="478971"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113918B1-981A-184E-9E98-55A0E1E16685}"/>
                </a:ext>
                <a:ext uri="{C183D7F6-B498-43B3-948B-1728B52AA6E4}">
                  <adec:decorative xmlns:adec="http://schemas.microsoft.com/office/drawing/2017/decorative" xmlns="" val="1"/>
                </a:ext>
              </a:extLst>
            </p:cNvPr>
            <p:cNvSpPr/>
            <p:nvPr/>
          </p:nvSpPr>
          <p:spPr>
            <a:xfrm rot="10800000">
              <a:off x="6658978" y="4942113"/>
              <a:ext cx="228600" cy="65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A948377C-1104-DD43-BC8F-389E296D96D7}"/>
                </a:ext>
                <a:ext uri="{C183D7F6-B498-43B3-948B-1728B52AA6E4}">
                  <adec:decorative xmlns:adec="http://schemas.microsoft.com/office/drawing/2017/decorative" xmlns="" val="1"/>
                </a:ext>
              </a:extLst>
            </p:cNvPr>
            <p:cNvSpPr/>
            <p:nvPr/>
          </p:nvSpPr>
          <p:spPr>
            <a:xfrm rot="10800000">
              <a:off x="6658978" y="5038387"/>
              <a:ext cx="2286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337988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A64D9EF-1413-4F0A-B24E-003C50B44A92}"/>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16</a:t>
            </a:fld>
            <a:endParaRPr lang="en-US"/>
          </a:p>
        </p:txBody>
      </p:sp>
      <p:sp>
        <p:nvSpPr>
          <p:cNvPr id="2" name="Title 1"/>
          <p:cNvSpPr>
            <a:spLocks noGrp="1"/>
          </p:cNvSpPr>
          <p:nvPr>
            <p:ph type="title"/>
          </p:nvPr>
        </p:nvSpPr>
        <p:spPr/>
        <p:txBody>
          <a:bodyPr/>
          <a:lstStyle/>
          <a:p>
            <a:r>
              <a:rPr lang="en-US"/>
              <a:t>Compatibility</a:t>
            </a:r>
          </a:p>
        </p:txBody>
      </p:sp>
      <p:pic>
        <p:nvPicPr>
          <p:cNvPr id="5" name="Picture 4" descr="Amazon Redshift is compatible with many SQL clients.">
            <a:extLst>
              <a:ext uri="{FF2B5EF4-FFF2-40B4-BE49-F238E27FC236}">
                <a16:creationId xmlns:a16="http://schemas.microsoft.com/office/drawing/2014/main" xmlns="" id="{648C5CE3-C918-4BF8-8014-51170B4062AA}"/>
              </a:ext>
            </a:extLst>
          </p:cNvPr>
          <p:cNvPicPr>
            <a:picLocks noChangeAspect="1"/>
          </p:cNvPicPr>
          <p:nvPr/>
        </p:nvPicPr>
        <p:blipFill>
          <a:blip r:embed="rId4"/>
          <a:stretch>
            <a:fillRect/>
          </a:stretch>
        </p:blipFill>
        <p:spPr>
          <a:xfrm>
            <a:off x="1690072" y="1471339"/>
            <a:ext cx="8811855" cy="3915321"/>
          </a:xfrm>
          <a:prstGeom prst="rect">
            <a:avLst/>
          </a:prstGeom>
        </p:spPr>
      </p:pic>
    </p:spTree>
    <p:custDataLst>
      <p:tags r:id="rId1"/>
    </p:custDataLst>
    <p:extLst>
      <p:ext uri="{BB962C8B-B14F-4D97-AF65-F5344CB8AC3E}">
        <p14:creationId xmlns:p14="http://schemas.microsoft.com/office/powerpoint/2010/main" val="2781862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F78F7F24-3E93-4E84-9E49-23B58794C4C6}"/>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17</a:t>
            </a:fld>
            <a:endParaRPr lang="en-US"/>
          </a:p>
        </p:txBody>
      </p:sp>
      <p:sp>
        <p:nvSpPr>
          <p:cNvPr id="2" name="Title 1"/>
          <p:cNvSpPr>
            <a:spLocks noGrp="1"/>
          </p:cNvSpPr>
          <p:nvPr>
            <p:ph type="title"/>
          </p:nvPr>
        </p:nvSpPr>
        <p:spPr/>
        <p:txBody>
          <a:bodyPr/>
          <a:lstStyle/>
          <a:p>
            <a:r>
              <a:rPr lang="en-US"/>
              <a:t>Amazon Redshift use cases (1 of 2)</a:t>
            </a:r>
          </a:p>
        </p:txBody>
      </p:sp>
      <p:sp>
        <p:nvSpPr>
          <p:cNvPr id="3" name="Content Placeholder 2"/>
          <p:cNvSpPr>
            <a:spLocks noGrp="1"/>
          </p:cNvSpPr>
          <p:nvPr>
            <p:ph sz="quarter" idx="21"/>
          </p:nvPr>
        </p:nvSpPr>
        <p:spPr/>
        <p:txBody>
          <a:bodyPr>
            <a:normAutofit/>
          </a:bodyPr>
          <a:lstStyle/>
          <a:p>
            <a:pPr marL="457200" lvl="1" indent="-457200" algn="just">
              <a:lnSpc>
                <a:spcPct val="100000"/>
              </a:lnSpc>
              <a:spcBef>
                <a:spcPts val="800"/>
              </a:spcBef>
              <a:spcAft>
                <a:spcPts val="800"/>
              </a:spcAft>
            </a:pPr>
            <a:r>
              <a:rPr lang="en-US" sz="2800" dirty="0"/>
              <a:t>Enterprise data warehouse (EDW)</a:t>
            </a:r>
          </a:p>
          <a:p>
            <a:pPr marL="914400" lvl="2" indent="-457200" algn="just">
              <a:lnSpc>
                <a:spcPct val="100000"/>
              </a:lnSpc>
              <a:spcBef>
                <a:spcPts val="800"/>
              </a:spcBef>
              <a:spcAft>
                <a:spcPts val="800"/>
              </a:spcAft>
            </a:pPr>
            <a:r>
              <a:rPr lang="en-US" sz="2400" dirty="0"/>
              <a:t>Migrate at a pace that customers are </a:t>
            </a:r>
            <a:r>
              <a:rPr lang="en-US" sz="2400" dirty="0">
                <a:solidFill>
                  <a:srgbClr val="333399"/>
                </a:solidFill>
              </a:rPr>
              <a:t>comfortable</a:t>
            </a:r>
            <a:r>
              <a:rPr lang="en-US" sz="2400" dirty="0"/>
              <a:t> with</a:t>
            </a:r>
          </a:p>
          <a:p>
            <a:pPr marL="914400" lvl="2" indent="-457200" algn="just">
              <a:lnSpc>
                <a:spcPct val="100000"/>
              </a:lnSpc>
              <a:spcBef>
                <a:spcPts val="800"/>
              </a:spcBef>
              <a:spcAft>
                <a:spcPts val="800"/>
              </a:spcAft>
            </a:pPr>
            <a:r>
              <a:rPr lang="en-US" sz="2400" dirty="0"/>
              <a:t>Experiment </a:t>
            </a:r>
            <a:r>
              <a:rPr lang="en-US" sz="2400" dirty="0">
                <a:solidFill>
                  <a:srgbClr val="333399"/>
                </a:solidFill>
              </a:rPr>
              <a:t>without large upfront cost </a:t>
            </a:r>
            <a:r>
              <a:rPr lang="en-US" sz="2400" dirty="0"/>
              <a:t>or commitment</a:t>
            </a:r>
          </a:p>
          <a:p>
            <a:pPr marL="914400" lvl="2" indent="-457200" algn="just">
              <a:lnSpc>
                <a:spcPct val="100000"/>
              </a:lnSpc>
              <a:spcBef>
                <a:spcPts val="800"/>
              </a:spcBef>
              <a:spcAft>
                <a:spcPts val="800"/>
              </a:spcAft>
            </a:pPr>
            <a:r>
              <a:rPr lang="en-US" sz="2400" dirty="0"/>
              <a:t>Respond </a:t>
            </a:r>
            <a:r>
              <a:rPr lang="en-US" sz="2400" dirty="0">
                <a:solidFill>
                  <a:srgbClr val="333399"/>
                </a:solidFill>
              </a:rPr>
              <a:t>faster</a:t>
            </a:r>
            <a:r>
              <a:rPr lang="en-US" sz="2400" dirty="0"/>
              <a:t> to business needs</a:t>
            </a:r>
          </a:p>
          <a:p>
            <a:pPr marL="457200" lvl="1" indent="-457200" algn="just">
              <a:lnSpc>
                <a:spcPct val="100000"/>
              </a:lnSpc>
              <a:spcBef>
                <a:spcPts val="800"/>
              </a:spcBef>
              <a:spcAft>
                <a:spcPts val="800"/>
              </a:spcAft>
            </a:pPr>
            <a:r>
              <a:rPr lang="en-US" sz="2800" dirty="0"/>
              <a:t>Big data</a:t>
            </a:r>
          </a:p>
          <a:p>
            <a:pPr marL="914400" lvl="2" indent="-457200" algn="just">
              <a:lnSpc>
                <a:spcPct val="100000"/>
              </a:lnSpc>
              <a:spcBef>
                <a:spcPts val="800"/>
              </a:spcBef>
              <a:spcAft>
                <a:spcPts val="800"/>
              </a:spcAft>
            </a:pPr>
            <a:r>
              <a:rPr lang="en-US" sz="2400" dirty="0"/>
              <a:t>Low </a:t>
            </a:r>
            <a:r>
              <a:rPr lang="en-US" sz="2400" dirty="0">
                <a:solidFill>
                  <a:srgbClr val="333399"/>
                </a:solidFill>
              </a:rPr>
              <a:t>price point </a:t>
            </a:r>
            <a:r>
              <a:rPr lang="en-US" sz="2400" dirty="0"/>
              <a:t>for small customers</a:t>
            </a:r>
          </a:p>
          <a:p>
            <a:pPr marL="914400" lvl="2" indent="-457200" algn="just">
              <a:lnSpc>
                <a:spcPct val="100000"/>
              </a:lnSpc>
              <a:spcBef>
                <a:spcPts val="800"/>
              </a:spcBef>
              <a:spcAft>
                <a:spcPts val="800"/>
              </a:spcAft>
            </a:pPr>
            <a:r>
              <a:rPr lang="en-US" sz="2400" dirty="0"/>
              <a:t>Managed service for </a:t>
            </a:r>
            <a:r>
              <a:rPr lang="en-US" sz="2400" dirty="0">
                <a:solidFill>
                  <a:srgbClr val="333399"/>
                </a:solidFill>
              </a:rPr>
              <a:t>ease of deployment </a:t>
            </a:r>
            <a:r>
              <a:rPr lang="en-US" sz="2400" dirty="0"/>
              <a:t>and maintenance</a:t>
            </a:r>
          </a:p>
          <a:p>
            <a:pPr marL="914400" lvl="2" indent="-457200" algn="just">
              <a:lnSpc>
                <a:spcPct val="100000"/>
              </a:lnSpc>
              <a:spcBef>
                <a:spcPts val="800"/>
              </a:spcBef>
              <a:spcAft>
                <a:spcPts val="800"/>
              </a:spcAft>
            </a:pPr>
            <a:r>
              <a:rPr lang="en-US" sz="2400" dirty="0"/>
              <a:t>Focus </a:t>
            </a:r>
            <a:r>
              <a:rPr lang="en-US" sz="2400" dirty="0">
                <a:solidFill>
                  <a:srgbClr val="333399"/>
                </a:solidFill>
              </a:rPr>
              <a:t>more on data </a:t>
            </a:r>
            <a:r>
              <a:rPr lang="en-US" sz="2400" dirty="0"/>
              <a:t>and less on database management</a:t>
            </a:r>
          </a:p>
        </p:txBody>
      </p:sp>
      <p:pic>
        <p:nvPicPr>
          <p:cNvPr id="6" name="Picture 5">
            <a:extLst>
              <a:ext uri="{FF2B5EF4-FFF2-40B4-BE49-F238E27FC236}">
                <a16:creationId xmlns:a16="http://schemas.microsoft.com/office/drawing/2014/main" xmlns="" id="{A3977061-F8B9-DE47-B1A2-C0FBBEA9FBB0}"/>
              </a:ext>
              <a:ext uri="{C183D7F6-B498-43B3-948B-1728B52AA6E4}">
                <adec:decorative xmlns:adec="http://schemas.microsoft.com/office/drawing/2017/decorative" xmlns="" val="1"/>
              </a:ext>
            </a:extLst>
          </p:cNvPr>
          <p:cNvPicPr>
            <a:picLocks noChangeAspect="1"/>
          </p:cNvPicPr>
          <p:nvPr/>
        </p:nvPicPr>
        <p:blipFill>
          <a:blip r:embed="rId4"/>
          <a:stretch>
            <a:fillRect/>
          </a:stretch>
        </p:blipFill>
        <p:spPr>
          <a:xfrm>
            <a:off x="9316813" y="2603614"/>
            <a:ext cx="2333614" cy="2252866"/>
          </a:xfrm>
          <a:prstGeom prst="rect">
            <a:avLst/>
          </a:prstGeom>
        </p:spPr>
      </p:pic>
    </p:spTree>
    <p:custDataLst>
      <p:tags r:id="rId1"/>
    </p:custDataLst>
    <p:extLst>
      <p:ext uri="{BB962C8B-B14F-4D97-AF65-F5344CB8AC3E}">
        <p14:creationId xmlns:p14="http://schemas.microsoft.com/office/powerpoint/2010/main" val="292466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864B858-3257-47DE-B144-62204570F57F}"/>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18</a:t>
            </a:fld>
            <a:endParaRPr lang="en-US"/>
          </a:p>
        </p:txBody>
      </p:sp>
      <p:sp>
        <p:nvSpPr>
          <p:cNvPr id="2" name="Title 1"/>
          <p:cNvSpPr>
            <a:spLocks noGrp="1"/>
          </p:cNvSpPr>
          <p:nvPr>
            <p:ph type="title"/>
          </p:nvPr>
        </p:nvSpPr>
        <p:spPr/>
        <p:txBody>
          <a:bodyPr/>
          <a:lstStyle/>
          <a:p>
            <a:r>
              <a:rPr lang="en-US"/>
              <a:t>Amazon Redshift use cases (2 of 2)</a:t>
            </a:r>
          </a:p>
        </p:txBody>
      </p:sp>
      <p:sp>
        <p:nvSpPr>
          <p:cNvPr id="3" name="Content Placeholder 2"/>
          <p:cNvSpPr>
            <a:spLocks noGrp="1"/>
          </p:cNvSpPr>
          <p:nvPr>
            <p:ph sz="quarter" idx="21"/>
          </p:nvPr>
        </p:nvSpPr>
        <p:spPr/>
        <p:txBody>
          <a:bodyPr>
            <a:normAutofit/>
          </a:bodyPr>
          <a:lstStyle/>
          <a:p>
            <a:pPr marL="457200" lvl="1" indent="-457200" algn="just">
              <a:lnSpc>
                <a:spcPct val="100000"/>
              </a:lnSpc>
              <a:spcBef>
                <a:spcPts val="800"/>
              </a:spcBef>
              <a:spcAft>
                <a:spcPts val="800"/>
              </a:spcAft>
            </a:pPr>
            <a:r>
              <a:rPr lang="en-US" sz="2800" dirty="0"/>
              <a:t>Software as a service (SaaS)</a:t>
            </a:r>
          </a:p>
          <a:p>
            <a:pPr marL="914400" lvl="2" indent="-457200" algn="just">
              <a:lnSpc>
                <a:spcPct val="100000"/>
              </a:lnSpc>
              <a:spcBef>
                <a:spcPts val="800"/>
              </a:spcBef>
            </a:pPr>
            <a:r>
              <a:rPr lang="en-US" sz="2400" dirty="0"/>
              <a:t>Scale the </a:t>
            </a:r>
            <a:r>
              <a:rPr lang="en-US" sz="2400" dirty="0">
                <a:solidFill>
                  <a:srgbClr val="333399"/>
                </a:solidFill>
              </a:rPr>
              <a:t>data warehouse capacity </a:t>
            </a:r>
            <a:r>
              <a:rPr lang="en-US" sz="2400" dirty="0"/>
              <a:t>as demand grows</a:t>
            </a:r>
          </a:p>
          <a:p>
            <a:pPr marL="914400" lvl="2" indent="-457200" algn="just">
              <a:lnSpc>
                <a:spcPct val="100000"/>
              </a:lnSpc>
              <a:spcBef>
                <a:spcPts val="800"/>
              </a:spcBef>
            </a:pPr>
            <a:r>
              <a:rPr lang="en-US" sz="2400" dirty="0"/>
              <a:t>Add </a:t>
            </a:r>
            <a:r>
              <a:rPr lang="en-US" sz="2400" dirty="0">
                <a:solidFill>
                  <a:srgbClr val="333399"/>
                </a:solidFill>
              </a:rPr>
              <a:t>analytic functionality </a:t>
            </a:r>
            <a:r>
              <a:rPr lang="en-US" sz="2400" dirty="0"/>
              <a:t>to applications</a:t>
            </a:r>
          </a:p>
          <a:p>
            <a:pPr marL="914400" lvl="2" indent="-457200" algn="just">
              <a:lnSpc>
                <a:spcPct val="100000"/>
              </a:lnSpc>
              <a:spcBef>
                <a:spcPts val="800"/>
              </a:spcBef>
            </a:pPr>
            <a:r>
              <a:rPr lang="en-US" sz="2400" dirty="0"/>
              <a:t>Reduce hardware and software costs</a:t>
            </a:r>
          </a:p>
        </p:txBody>
      </p:sp>
      <p:pic>
        <p:nvPicPr>
          <p:cNvPr id="7" name="Picture 6">
            <a:extLst>
              <a:ext uri="{FF2B5EF4-FFF2-40B4-BE49-F238E27FC236}">
                <a16:creationId xmlns:a16="http://schemas.microsoft.com/office/drawing/2014/main" xmlns="" id="{F644CFD3-2904-5848-A5EB-FEEFE5B94919}"/>
              </a:ext>
              <a:ext uri="{C183D7F6-B498-43B3-948B-1728B52AA6E4}">
                <adec:decorative xmlns:adec="http://schemas.microsoft.com/office/drawing/2017/decorative" xmlns="" val="1"/>
              </a:ext>
            </a:extLst>
          </p:cNvPr>
          <p:cNvPicPr>
            <a:picLocks noChangeAspect="1"/>
          </p:cNvPicPr>
          <p:nvPr/>
        </p:nvPicPr>
        <p:blipFill>
          <a:blip r:embed="rId4"/>
          <a:stretch>
            <a:fillRect/>
          </a:stretch>
        </p:blipFill>
        <p:spPr>
          <a:xfrm>
            <a:off x="9108488" y="1440305"/>
            <a:ext cx="2640330" cy="1682334"/>
          </a:xfrm>
          <a:prstGeom prst="rect">
            <a:avLst/>
          </a:prstGeom>
        </p:spPr>
      </p:pic>
    </p:spTree>
    <p:custDataLst>
      <p:tags r:id="rId1"/>
    </p:custDataLst>
    <p:extLst>
      <p:ext uri="{BB962C8B-B14F-4D97-AF65-F5344CB8AC3E}">
        <p14:creationId xmlns:p14="http://schemas.microsoft.com/office/powerpoint/2010/main" val="42281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06E8B36-A7F8-3F48-8D41-4C8D5BF9F3EB}"/>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pPr/>
              <a:t>19</a:t>
            </a:fld>
            <a:endParaRPr lang="en-US"/>
          </a:p>
        </p:txBody>
      </p:sp>
      <p:sp>
        <p:nvSpPr>
          <p:cNvPr id="3" name="Title 2">
            <a:extLst>
              <a:ext uri="{FF2B5EF4-FFF2-40B4-BE49-F238E27FC236}">
                <a16:creationId xmlns:a16="http://schemas.microsoft.com/office/drawing/2014/main" xmlns="" id="{34A9215D-56A1-C14C-8D1D-ECD06964D449}"/>
              </a:ext>
            </a:extLst>
          </p:cNvPr>
          <p:cNvSpPr>
            <a:spLocks noGrp="1"/>
          </p:cNvSpPr>
          <p:nvPr>
            <p:ph type="ctrTitle"/>
          </p:nvPr>
        </p:nvSpPr>
        <p:spPr/>
        <p:txBody>
          <a:bodyPr/>
          <a:lstStyle/>
          <a:p>
            <a:r>
              <a:rPr lang="en-US"/>
              <a:t>Section 3 key takeaways</a:t>
            </a:r>
          </a:p>
        </p:txBody>
      </p:sp>
      <p:sp>
        <p:nvSpPr>
          <p:cNvPr id="5" name="Content Placeholder 4">
            <a:extLst>
              <a:ext uri="{FF2B5EF4-FFF2-40B4-BE49-F238E27FC236}">
                <a16:creationId xmlns:a16="http://schemas.microsoft.com/office/drawing/2014/main" xmlns="" id="{5DED86B2-95F3-E144-93EC-D7312615DDBA}"/>
              </a:ext>
            </a:extLst>
          </p:cNvPr>
          <p:cNvSpPr>
            <a:spLocks noGrp="1"/>
          </p:cNvSpPr>
          <p:nvPr>
            <p:ph type="body" idx="1"/>
          </p:nvPr>
        </p:nvSpPr>
        <p:spPr/>
        <p:txBody>
          <a:bodyPr/>
          <a:lstStyle/>
          <a:p>
            <a:pPr marL="0" indent="0" algn="just">
              <a:buNone/>
            </a:pPr>
            <a:r>
              <a:rPr lang="en-US" dirty="0"/>
              <a:t>Amazon Redshift features:</a:t>
            </a:r>
          </a:p>
          <a:p>
            <a:pPr algn="just"/>
            <a:r>
              <a:rPr lang="en-US" dirty="0"/>
              <a:t>Fast, fully </a:t>
            </a:r>
            <a:r>
              <a:rPr lang="en-US" dirty="0">
                <a:solidFill>
                  <a:srgbClr val="333399"/>
                </a:solidFill>
              </a:rPr>
              <a:t>managed data warehouse </a:t>
            </a:r>
            <a:r>
              <a:rPr lang="en-US" dirty="0"/>
              <a:t>service</a:t>
            </a:r>
          </a:p>
          <a:p>
            <a:pPr algn="just"/>
            <a:r>
              <a:rPr lang="en-US" dirty="0"/>
              <a:t>Easily </a:t>
            </a:r>
            <a:r>
              <a:rPr lang="en-US" dirty="0">
                <a:solidFill>
                  <a:srgbClr val="333399"/>
                </a:solidFill>
              </a:rPr>
              <a:t>scale with no downtime</a:t>
            </a:r>
          </a:p>
          <a:p>
            <a:pPr algn="just"/>
            <a:r>
              <a:rPr lang="en-US" dirty="0"/>
              <a:t>Columnar storage and </a:t>
            </a:r>
            <a:r>
              <a:rPr lang="en-US" dirty="0">
                <a:solidFill>
                  <a:srgbClr val="333399"/>
                </a:solidFill>
              </a:rPr>
              <a:t>parallel processing </a:t>
            </a:r>
            <a:r>
              <a:rPr lang="en-US" dirty="0"/>
              <a:t>architectures</a:t>
            </a:r>
          </a:p>
          <a:p>
            <a:pPr algn="just"/>
            <a:r>
              <a:rPr lang="en-US" dirty="0"/>
              <a:t>Automatically and continuously </a:t>
            </a:r>
            <a:r>
              <a:rPr lang="en-US" dirty="0">
                <a:solidFill>
                  <a:srgbClr val="333399"/>
                </a:solidFill>
              </a:rPr>
              <a:t>monitors</a:t>
            </a:r>
            <a:r>
              <a:rPr lang="en-US" dirty="0"/>
              <a:t> cluster</a:t>
            </a:r>
          </a:p>
          <a:p>
            <a:pPr algn="just"/>
            <a:r>
              <a:rPr lang="en-US" dirty="0"/>
              <a:t>Encryption is </a:t>
            </a:r>
            <a:r>
              <a:rPr lang="en-US" dirty="0">
                <a:solidFill>
                  <a:srgbClr val="333399"/>
                </a:solidFill>
              </a:rPr>
              <a:t>built in</a:t>
            </a:r>
          </a:p>
        </p:txBody>
      </p:sp>
      <p:pic>
        <p:nvPicPr>
          <p:cNvPr id="6" name="Picture Placeholder 6">
            <a:extLst>
              <a:ext uri="{FF2B5EF4-FFF2-40B4-BE49-F238E27FC236}">
                <a16:creationId xmlns:a16="http://schemas.microsoft.com/office/drawing/2014/main" xmlns="" id="{DF245F4B-F83C-4547-948B-29463175E4C7}"/>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47846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8213009-50A0-5448-BFE6-30EFBA8DB8F6}"/>
              </a:ext>
            </a:extLst>
          </p:cNvPr>
          <p:cNvSpPr>
            <a:spLocks noGrp="1"/>
          </p:cNvSpPr>
          <p:nvPr>
            <p:ph type="subTitle" idx="1"/>
          </p:nvPr>
        </p:nvSpPr>
        <p:spPr/>
        <p:txBody>
          <a:bodyPr>
            <a:normAutofit/>
          </a:bodyPr>
          <a:lstStyle/>
          <a:p>
            <a:r>
              <a:rPr lang="en-US"/>
              <a:t>AWS Academy Cloud Foundations</a:t>
            </a:r>
          </a:p>
        </p:txBody>
      </p:sp>
      <p:sp>
        <p:nvSpPr>
          <p:cNvPr id="6" name="Title 5"/>
          <p:cNvSpPr>
            <a:spLocks noGrp="1"/>
          </p:cNvSpPr>
          <p:nvPr>
            <p:ph type="title"/>
          </p:nvPr>
        </p:nvSpPr>
        <p:spPr/>
        <p:txBody>
          <a:bodyPr/>
          <a:lstStyle/>
          <a:p>
            <a:r>
              <a:rPr lang="en-US" sz="5400"/>
              <a:t>Module 8: Databases</a:t>
            </a:r>
          </a:p>
        </p:txBody>
      </p:sp>
    </p:spTree>
    <p:custDataLst>
      <p:tags r:id="rId1"/>
    </p:custDataLst>
    <p:extLst>
      <p:ext uri="{BB962C8B-B14F-4D97-AF65-F5344CB8AC3E}">
        <p14:creationId xmlns:p14="http://schemas.microsoft.com/office/powerpoint/2010/main" val="3562200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A9D071E9-1886-4EB3-B517-57EE3BACB16F}"/>
              </a:ext>
            </a:extLst>
          </p:cNvPr>
          <p:cNvSpPr>
            <a:spLocks noGrp="1"/>
          </p:cNvSpPr>
          <p:nvPr>
            <p:ph type="sldNum" sz="quarter" idx="20"/>
          </p:nvPr>
        </p:nvSpPr>
        <p:spPr/>
        <p:txBody>
          <a:bodyPr/>
          <a:lstStyle/>
          <a:p>
            <a:fld id="{B23121D6-781A-4B6C-8D9B-3A8188A614AE}" type="slidenum">
              <a:rPr lang="en-US" smtClean="0"/>
              <a:t>20</a:t>
            </a:fld>
            <a:endParaRPr lang="en-US"/>
          </a:p>
        </p:txBody>
      </p:sp>
      <p:sp>
        <p:nvSpPr>
          <p:cNvPr id="2" name="Title 1">
            <a:extLst>
              <a:ext uri="{FF2B5EF4-FFF2-40B4-BE49-F238E27FC236}">
                <a16:creationId xmlns:a16="http://schemas.microsoft.com/office/drawing/2014/main" xmlns="" id="{9B11474D-3771-4F25-8A94-0EF301AE2062}"/>
              </a:ext>
            </a:extLst>
          </p:cNvPr>
          <p:cNvSpPr>
            <a:spLocks noGrp="1"/>
          </p:cNvSpPr>
          <p:nvPr>
            <p:ph type="title"/>
          </p:nvPr>
        </p:nvSpPr>
        <p:spPr/>
        <p:txBody>
          <a:bodyPr/>
          <a:lstStyle/>
          <a:p>
            <a:r>
              <a:rPr lang="en-US"/>
              <a:t>Thank you</a:t>
            </a:r>
          </a:p>
        </p:txBody>
      </p:sp>
      <p:sp>
        <p:nvSpPr>
          <p:cNvPr id="6" name="Text Placeholder 5">
            <a:extLst>
              <a:ext uri="{FF2B5EF4-FFF2-40B4-BE49-F238E27FC236}">
                <a16:creationId xmlns:a16="http://schemas.microsoft.com/office/drawing/2014/main" xmlns="" id="{37D19DB1-8CC4-4D1C-8D48-67540AF80AAD}"/>
              </a:ext>
            </a:extLst>
          </p:cNvPr>
          <p:cNvSpPr>
            <a:spLocks noGrp="1"/>
          </p:cNvSpPr>
          <p:nvPr>
            <p:ph type="body" sz="quarter" idx="21"/>
          </p:nvPr>
        </p:nvSpPr>
        <p:spPr>
          <a:xfrm>
            <a:off x="2551176" y="5212079"/>
            <a:ext cx="9637776" cy="400110"/>
          </a:xfrm>
        </p:spPr>
        <p:txBody>
          <a:bodyPr/>
          <a:lstStyle/>
          <a:p>
            <a:r>
              <a:rPr lang="en-US"/>
              <a:t>All </a:t>
            </a:r>
            <a:r>
              <a:rPr lang="en-US" dirty="0"/>
              <a:t>trademarks are the property of their owners.</a:t>
            </a:r>
          </a:p>
        </p:txBody>
      </p:sp>
    </p:spTree>
    <p:custDataLst>
      <p:tags r:id="rId1"/>
    </p:custDataLst>
    <p:extLst>
      <p:ext uri="{BB962C8B-B14F-4D97-AF65-F5344CB8AC3E}">
        <p14:creationId xmlns:p14="http://schemas.microsoft.com/office/powerpoint/2010/main" val="72763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D64B8E0-60AD-514D-93D6-076C58CF731E}"/>
              </a:ext>
            </a:extLst>
          </p:cNvPr>
          <p:cNvSpPr>
            <a:spLocks noGrp="1"/>
          </p:cNvSpPr>
          <p:nvPr>
            <p:ph type="subTitle" idx="1"/>
          </p:nvPr>
        </p:nvSpPr>
        <p:spPr/>
        <p:txBody>
          <a:bodyPr>
            <a:normAutofit/>
          </a:bodyPr>
          <a:lstStyle/>
          <a:p>
            <a:r>
              <a:rPr lang="en-US"/>
              <a:t>Module 8: Databases</a:t>
            </a:r>
          </a:p>
        </p:txBody>
      </p:sp>
      <p:sp>
        <p:nvSpPr>
          <p:cNvPr id="2" name="Title 1"/>
          <p:cNvSpPr>
            <a:spLocks noGrp="1"/>
          </p:cNvSpPr>
          <p:nvPr>
            <p:ph type="title"/>
          </p:nvPr>
        </p:nvSpPr>
        <p:spPr/>
        <p:txBody>
          <a:bodyPr>
            <a:noAutofit/>
          </a:bodyPr>
          <a:lstStyle/>
          <a:p>
            <a:r>
              <a:rPr lang="en-US"/>
              <a:t>Section 2: Amazon DynamoDB</a:t>
            </a:r>
          </a:p>
        </p:txBody>
      </p:sp>
    </p:spTree>
    <p:custDataLst>
      <p:tags r:id="rId1"/>
    </p:custDataLst>
    <p:extLst>
      <p:ext uri="{BB962C8B-B14F-4D97-AF65-F5344CB8AC3E}">
        <p14:creationId xmlns:p14="http://schemas.microsoft.com/office/powerpoint/2010/main" val="4241358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897A7CD-E00C-9978-E0A6-3341CA015343}"/>
              </a:ext>
            </a:extLst>
          </p:cNvPr>
          <p:cNvSpPr>
            <a:spLocks noGrp="1"/>
          </p:cNvSpPr>
          <p:nvPr>
            <p:ph type="sldNum" sz="quarter" idx="20"/>
          </p:nvPr>
        </p:nvSpPr>
        <p:spPr/>
        <p:txBody>
          <a:bodyPr/>
          <a:lstStyle/>
          <a:p>
            <a:fld id="{930176A1-BCF0-4712-97A6-6B495F55390B}" type="slidenum">
              <a:rPr lang="en-US" smtClean="0"/>
              <a:pPr/>
              <a:t>4</a:t>
            </a:fld>
            <a:endParaRPr lang="en-US"/>
          </a:p>
        </p:txBody>
      </p:sp>
      <p:sp>
        <p:nvSpPr>
          <p:cNvPr id="2" name="Title 1"/>
          <p:cNvSpPr>
            <a:spLocks noGrp="1"/>
          </p:cNvSpPr>
          <p:nvPr>
            <p:ph type="title"/>
          </p:nvPr>
        </p:nvSpPr>
        <p:spPr/>
        <p:txBody>
          <a:bodyPr>
            <a:normAutofit fontScale="90000"/>
          </a:bodyPr>
          <a:lstStyle/>
          <a:p>
            <a:r>
              <a:rPr lang="en-US" sz="3600" dirty="0"/>
              <a:t>Relational </a:t>
            </a:r>
            <a:r>
              <a:rPr lang="en-US" sz="3600" dirty="0" smtClean="0"/>
              <a:t>(Str.) versus non-relational (Semi-Str.) </a:t>
            </a:r>
            <a:r>
              <a:rPr lang="en-US" sz="3600" dirty="0"/>
              <a:t>databases</a:t>
            </a:r>
          </a:p>
        </p:txBody>
      </p:sp>
      <p:graphicFrame>
        <p:nvGraphicFramePr>
          <p:cNvPr id="11" name="Content Placeholder 3">
            <a:extLst>
              <a:ext uri="{FF2B5EF4-FFF2-40B4-BE49-F238E27FC236}">
                <a16:creationId xmlns:a16="http://schemas.microsoft.com/office/drawing/2014/main" xmlns="" id="{49FB6F71-8935-41CA-AEA1-A0C657DDF9F7}"/>
              </a:ext>
            </a:extLst>
          </p:cNvPr>
          <p:cNvGraphicFramePr>
            <a:graphicFrameLocks/>
          </p:cNvGraphicFramePr>
          <p:nvPr>
            <p:extLst>
              <p:ext uri="{D42A27DB-BD31-4B8C-83A1-F6EECF244321}">
                <p14:modId xmlns:p14="http://schemas.microsoft.com/office/powerpoint/2010/main" val="3317501061"/>
              </p:ext>
            </p:extLst>
          </p:nvPr>
        </p:nvGraphicFramePr>
        <p:xfrm>
          <a:off x="419100" y="1294124"/>
          <a:ext cx="11404370" cy="5117967"/>
        </p:xfrm>
        <a:graphic>
          <a:graphicData uri="http://schemas.openxmlformats.org/drawingml/2006/table">
            <a:tbl>
              <a:tblPr firstRow="1" bandRow="1">
                <a:tableStyleId>{21E4AEA4-8DFA-4A89-87EB-49C32662AFE0}</a:tableStyleId>
              </a:tblPr>
              <a:tblGrid>
                <a:gridCol w="1773264">
                  <a:extLst>
                    <a:ext uri="{9D8B030D-6E8A-4147-A177-3AD203B41FA5}">
                      <a16:colId xmlns:a16="http://schemas.microsoft.com/office/drawing/2014/main" xmlns="" val="20000"/>
                    </a:ext>
                  </a:extLst>
                </a:gridCol>
                <a:gridCol w="5743725">
                  <a:extLst>
                    <a:ext uri="{9D8B030D-6E8A-4147-A177-3AD203B41FA5}">
                      <a16:colId xmlns:a16="http://schemas.microsoft.com/office/drawing/2014/main" xmlns="" val="20001"/>
                    </a:ext>
                  </a:extLst>
                </a:gridCol>
                <a:gridCol w="3887381">
                  <a:extLst>
                    <a:ext uri="{9D8B030D-6E8A-4147-A177-3AD203B41FA5}">
                      <a16:colId xmlns:a16="http://schemas.microsoft.com/office/drawing/2014/main" xmlns="" val="20002"/>
                    </a:ext>
                  </a:extLst>
                </a:gridCol>
              </a:tblGrid>
              <a:tr h="584033">
                <a:tc>
                  <a:txBody>
                    <a:bodyPr/>
                    <a:lstStyle/>
                    <a:p>
                      <a:endParaRPr lang="en-US" sz="1800" b="1">
                        <a:latin typeface="+mj-lt"/>
                        <a:ea typeface="Amazon Ember" panose="020B0603020204020204" pitchFamily="34" charset="0"/>
                        <a:cs typeface="Amazon Ember" panose="020B0603020204020204" pitchFamily="34" charset="0"/>
                      </a:endParaRPr>
                    </a:p>
                  </a:txBody>
                  <a:tcPr marL="110975" marR="110975" marT="60960" marB="60960" anchor="ctr"/>
                </a:tc>
                <a:tc>
                  <a:txBody>
                    <a:bodyPr/>
                    <a:lstStyle/>
                    <a:p>
                      <a:pPr algn="ctr"/>
                      <a:r>
                        <a:rPr lang="en-US" sz="2400" b="0" u="none">
                          <a:solidFill>
                            <a:schemeClr val="tx1"/>
                          </a:solidFill>
                        </a:rPr>
                        <a:t>Relational</a:t>
                      </a:r>
                      <a:r>
                        <a:rPr lang="en-US" sz="2400" b="0" baseline="0">
                          <a:solidFill>
                            <a:schemeClr val="tx1"/>
                          </a:solidFill>
                        </a:rPr>
                        <a:t> (</a:t>
                      </a:r>
                      <a:r>
                        <a:rPr lang="en-US" sz="2400" b="0" u="none">
                          <a:solidFill>
                            <a:schemeClr val="tx1"/>
                          </a:solidFill>
                        </a:rPr>
                        <a:t>SQL</a:t>
                      </a:r>
                      <a:r>
                        <a:rPr lang="en-US" sz="2400" b="0">
                          <a:solidFill>
                            <a:schemeClr val="tx1"/>
                          </a:solidFill>
                        </a:rPr>
                        <a:t>)</a:t>
                      </a:r>
                      <a:endParaRPr lang="en-US" sz="2400" b="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0975" marR="110975" marT="60960" marB="60960" anchor="ctr"/>
                </a:tc>
                <a:tc>
                  <a:txBody>
                    <a:bodyPr/>
                    <a:lstStyle/>
                    <a:p>
                      <a:pPr algn="ctr"/>
                      <a:r>
                        <a:rPr lang="en-US" sz="2400" b="0" u="none">
                          <a:solidFill>
                            <a:schemeClr val="tx1"/>
                          </a:solidFill>
                        </a:rPr>
                        <a:t>Non-Relational</a:t>
                      </a:r>
                      <a:endParaRPr lang="en-US" sz="2400" b="0">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10975" marR="110975" marT="60960" marB="60960" anchor="ctr"/>
                </a:tc>
                <a:extLst>
                  <a:ext uri="{0D108BD9-81ED-4DB2-BD59-A6C34878D82A}">
                    <a16:rowId xmlns:a16="http://schemas.microsoft.com/office/drawing/2014/main" xmlns="" val="10000"/>
                  </a:ext>
                </a:extLst>
              </a:tr>
              <a:tr h="415430">
                <a:tc>
                  <a:txBody>
                    <a:bodyPr/>
                    <a:lstStyle/>
                    <a:p>
                      <a:pPr marL="0" algn="l" defTabSz="457200" rtl="0" eaLnBrk="1" latinLnBrk="0" hangingPunct="1"/>
                      <a:r>
                        <a:rPr lang="en-US" sz="2000" b="0" u="none" kern="1200">
                          <a:solidFill>
                            <a:schemeClr val="tx1"/>
                          </a:solidFill>
                        </a:rPr>
                        <a:t>Data Storage</a:t>
                      </a:r>
                      <a:endParaRPr lang="en-US" sz="2000" b="0" u="none" kern="120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r>
                        <a:rPr lang="en-US" sz="2000" b="0" u="none">
                          <a:solidFill>
                            <a:srgbClr val="000000"/>
                          </a:solidFill>
                        </a:rPr>
                        <a:t>Rows</a:t>
                      </a:r>
                      <a:r>
                        <a:rPr lang="en-US" sz="2000" b="0" baseline="0"/>
                        <a:t> and </a:t>
                      </a:r>
                      <a:r>
                        <a:rPr lang="en-US" sz="2000" b="0" u="none" baseline="0">
                          <a:solidFill>
                            <a:srgbClr val="000000"/>
                          </a:solidFill>
                        </a:rPr>
                        <a:t>columns</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r>
                        <a:rPr lang="en-US" sz="2000" b="0" u="none">
                          <a:solidFill>
                            <a:srgbClr val="000000"/>
                          </a:solidFill>
                        </a:rPr>
                        <a:t>Key-value</a:t>
                      </a:r>
                      <a:r>
                        <a:rPr lang="en-US" sz="2000" b="0"/>
                        <a:t>, document, </a:t>
                      </a:r>
                      <a:r>
                        <a:rPr lang="en-US" sz="2000" b="0" u="none">
                          <a:solidFill>
                            <a:srgbClr val="000000"/>
                          </a:solidFill>
                        </a:rPr>
                        <a:t>graph</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xmlns="" val="10001"/>
                  </a:ext>
                </a:extLst>
              </a:tr>
              <a:tr h="415430">
                <a:tc>
                  <a:txBody>
                    <a:bodyPr/>
                    <a:lstStyle/>
                    <a:p>
                      <a:pPr marL="0" algn="l" defTabSz="457200" rtl="0" eaLnBrk="1" latinLnBrk="0" hangingPunct="1"/>
                      <a:r>
                        <a:rPr lang="en-US" sz="2000" b="0" u="none" kern="1200">
                          <a:solidFill>
                            <a:schemeClr val="tx1"/>
                          </a:solidFill>
                        </a:rPr>
                        <a:t>Schemas</a:t>
                      </a:r>
                      <a:endParaRPr lang="en-US" sz="2000" b="0" u="none" kern="120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r>
                        <a:rPr lang="en-US" sz="2000" b="0" u="none">
                          <a:solidFill>
                            <a:srgbClr val="000000"/>
                          </a:solidFill>
                        </a:rPr>
                        <a:t>Fixed</a:t>
                      </a:r>
                      <a:r>
                        <a:rPr lang="en-US" sz="2000" b="0"/>
                        <a:t> </a:t>
                      </a:r>
                      <a:endParaRPr lang="en-US" sz="2000" b="0" i="0">
                        <a:latin typeface="+mn-lt"/>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r>
                        <a:rPr lang="en-US" sz="2000" b="0" u="none">
                          <a:solidFill>
                            <a:srgbClr val="000000"/>
                          </a:solidFill>
                        </a:rPr>
                        <a:t>Dynamic</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xmlns="" val="10002"/>
                  </a:ext>
                </a:extLst>
              </a:tr>
              <a:tr h="415430">
                <a:tc>
                  <a:txBody>
                    <a:bodyPr/>
                    <a:lstStyle/>
                    <a:p>
                      <a:pPr marL="0" algn="l" defTabSz="457200" rtl="0" eaLnBrk="1" latinLnBrk="0" hangingPunct="1"/>
                      <a:r>
                        <a:rPr lang="en-US" sz="2000" b="0" u="none" kern="1200">
                          <a:solidFill>
                            <a:schemeClr val="tx1"/>
                          </a:solidFill>
                        </a:rPr>
                        <a:t>Querying</a:t>
                      </a:r>
                      <a:endParaRPr lang="en-US" sz="2000" b="0" u="none" kern="120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r>
                        <a:rPr lang="en-US" sz="2000" b="0" u="none">
                          <a:solidFill>
                            <a:srgbClr val="000000"/>
                          </a:solidFill>
                        </a:rPr>
                        <a:t>Uses</a:t>
                      </a:r>
                      <a:r>
                        <a:rPr lang="en-US" sz="2000" b="0" u="none" baseline="0">
                          <a:solidFill>
                            <a:srgbClr val="000000"/>
                          </a:solidFill>
                        </a:rPr>
                        <a:t> SQL</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r>
                        <a:rPr lang="en-US" sz="2000" b="0"/>
                        <a:t>Focuses on collection of documents</a:t>
                      </a:r>
                      <a:endParaRPr lang="en-US" sz="2000" b="0" i="0">
                        <a:latin typeface="+mn-lt"/>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xmlns="" val="10003"/>
                  </a:ext>
                </a:extLst>
              </a:tr>
              <a:tr h="415430">
                <a:tc>
                  <a:txBody>
                    <a:bodyPr/>
                    <a:lstStyle/>
                    <a:p>
                      <a:pPr marL="0" algn="l" defTabSz="457200" rtl="0" eaLnBrk="1" latinLnBrk="0" hangingPunct="1"/>
                      <a:r>
                        <a:rPr lang="en-US" sz="2000" b="0" u="none" kern="1200">
                          <a:solidFill>
                            <a:schemeClr val="tx1"/>
                          </a:solidFill>
                        </a:rPr>
                        <a:t>Scalability</a:t>
                      </a:r>
                      <a:endParaRPr lang="en-US" sz="2000" b="0" u="none" kern="120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r>
                        <a:rPr lang="en-US" sz="2000" b="0" u="none">
                          <a:solidFill>
                            <a:srgbClr val="000000"/>
                          </a:solidFill>
                        </a:rPr>
                        <a:t>Vertical</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r>
                        <a:rPr lang="en-US" sz="2000" b="0" u="none">
                          <a:solidFill>
                            <a:srgbClr val="000000"/>
                          </a:solidFill>
                        </a:rPr>
                        <a:t>Horizontal</a:t>
                      </a:r>
                      <a:endParaRPr lang="en-US" sz="20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xmlns="" val="10004"/>
                  </a:ext>
                </a:extLst>
              </a:tr>
              <a:tr h="2522254">
                <a:tc>
                  <a:txBody>
                    <a:bodyPr/>
                    <a:lstStyle/>
                    <a:p>
                      <a:pPr marL="0" algn="l" defTabSz="457200" rtl="0" eaLnBrk="1" latinLnBrk="0" hangingPunct="1"/>
                      <a:r>
                        <a:rPr lang="en-US" sz="2000" b="0" u="none" kern="1200">
                          <a:solidFill>
                            <a:schemeClr val="tx1"/>
                          </a:solidFill>
                        </a:rPr>
                        <a:t>Example</a:t>
                      </a:r>
                      <a:endParaRPr lang="en-US" sz="2000" b="0" u="none" kern="1200">
                        <a:solidFill>
                          <a:schemeClr val="tx1"/>
                        </a:solidFill>
                        <a:latin typeface="Amazon Ember"/>
                        <a:ea typeface="Amazon Ember" panose="02000000000000000000" pitchFamily="2" charset="0"/>
                        <a:cs typeface="Amazon Ember" panose="020B0603020204020204" pitchFamily="34" charset="0"/>
                      </a:endParaRPr>
                    </a:p>
                  </a:txBody>
                  <a:tcPr marL="110975" marR="110975" marT="60960" marB="60960" anchor="ctr"/>
                </a:tc>
                <a:tc>
                  <a:txBody>
                    <a:bodyPr/>
                    <a:lstStyle/>
                    <a:p>
                      <a:endParaRPr lang="en-US" sz="1800" b="0" i="0">
                        <a:latin typeface="+mj-lt"/>
                        <a:ea typeface="Amazon Ember Light" panose="020B0403020204020204" pitchFamily="34" charset="0"/>
                        <a:cs typeface="Amazon Ember Light" panose="020B0403020204020204" pitchFamily="34" charset="0"/>
                      </a:endParaRPr>
                    </a:p>
                  </a:txBody>
                  <a:tcPr marL="110975" marR="110975" marT="60960" marB="60960" anchor="ctr"/>
                </a:tc>
                <a:tc>
                  <a:txBody>
                    <a:bodyPr/>
                    <a:lstStyle/>
                    <a:p>
                      <a:endParaRPr lang="en-US" sz="1800" b="0"/>
                    </a:p>
                    <a:p>
                      <a:endParaRPr lang="en-US" sz="1800" b="0"/>
                    </a:p>
                    <a:p>
                      <a:endParaRPr lang="en-US" sz="1800" b="0"/>
                    </a:p>
                    <a:p>
                      <a:endParaRPr lang="en-US" sz="1800" b="0"/>
                    </a:p>
                    <a:p>
                      <a:endParaRPr lang="en-US" sz="1800" b="0"/>
                    </a:p>
                    <a:p>
                      <a:endParaRPr lang="en-US" sz="1800" b="0"/>
                    </a:p>
                    <a:p>
                      <a:endParaRPr lang="en-US" sz="1800" b="0" i="0">
                        <a:latin typeface="+mj-lt"/>
                        <a:ea typeface="Amazon Ember Light" panose="020B0403020204020204" pitchFamily="34" charset="0"/>
                        <a:cs typeface="Amazon Ember Light" panose="020B0403020204020204" pitchFamily="34" charset="0"/>
                      </a:endParaRPr>
                    </a:p>
                  </a:txBody>
                  <a:tcPr marL="110975" marR="110975" marT="60960" marB="60960" anchor="ctr"/>
                </a:tc>
                <a:extLst>
                  <a:ext uri="{0D108BD9-81ED-4DB2-BD59-A6C34878D82A}">
                    <a16:rowId xmlns:a16="http://schemas.microsoft.com/office/drawing/2014/main" xmlns="" val="1366436263"/>
                  </a:ext>
                </a:extLst>
              </a:tr>
            </a:tbl>
          </a:graphicData>
        </a:graphic>
      </p:graphicFrame>
      <p:graphicFrame>
        <p:nvGraphicFramePr>
          <p:cNvPr id="14" name="Table 13" descr="A data set showing two ISBNs, titles, authors, and formats.">
            <a:extLst>
              <a:ext uri="{FF2B5EF4-FFF2-40B4-BE49-F238E27FC236}">
                <a16:creationId xmlns:a16="http://schemas.microsoft.com/office/drawing/2014/main" xmlns="" id="{632ED4FA-7FC4-4738-908A-7F473C406274}"/>
              </a:ext>
            </a:extLst>
          </p:cNvPr>
          <p:cNvGraphicFramePr>
            <a:graphicFrameLocks noGrp="1"/>
          </p:cNvGraphicFramePr>
          <p:nvPr>
            <p:extLst>
              <p:ext uri="{D42A27DB-BD31-4B8C-83A1-F6EECF244321}">
                <p14:modId xmlns:p14="http://schemas.microsoft.com/office/powerpoint/2010/main" val="1119160957"/>
              </p:ext>
            </p:extLst>
          </p:nvPr>
        </p:nvGraphicFramePr>
        <p:xfrm>
          <a:off x="2351381" y="4150279"/>
          <a:ext cx="5392796" cy="1990209"/>
        </p:xfrm>
        <a:graphic>
          <a:graphicData uri="http://schemas.openxmlformats.org/drawingml/2006/table">
            <a:tbl>
              <a:tblPr firstRow="1" bandRow="1">
                <a:tableStyleId>{F5AB1C69-6EDB-4FF4-983F-18BD219EF322}</a:tableStyleId>
              </a:tblPr>
              <a:tblGrid>
                <a:gridCol w="1838632">
                  <a:extLst>
                    <a:ext uri="{9D8B030D-6E8A-4147-A177-3AD203B41FA5}">
                      <a16:colId xmlns:a16="http://schemas.microsoft.com/office/drawing/2014/main" xmlns="" val="20000"/>
                    </a:ext>
                  </a:extLst>
                </a:gridCol>
                <a:gridCol w="1199347">
                  <a:extLst>
                    <a:ext uri="{9D8B030D-6E8A-4147-A177-3AD203B41FA5}">
                      <a16:colId xmlns:a16="http://schemas.microsoft.com/office/drawing/2014/main" xmlns="" val="20001"/>
                    </a:ext>
                  </a:extLst>
                </a:gridCol>
                <a:gridCol w="1023833">
                  <a:extLst>
                    <a:ext uri="{9D8B030D-6E8A-4147-A177-3AD203B41FA5}">
                      <a16:colId xmlns:a16="http://schemas.microsoft.com/office/drawing/2014/main" xmlns="" val="20002"/>
                    </a:ext>
                  </a:extLst>
                </a:gridCol>
                <a:gridCol w="1330984">
                  <a:extLst>
                    <a:ext uri="{9D8B030D-6E8A-4147-A177-3AD203B41FA5}">
                      <a16:colId xmlns:a16="http://schemas.microsoft.com/office/drawing/2014/main" xmlns="" val="20003"/>
                    </a:ext>
                  </a:extLst>
                </a:gridCol>
              </a:tblGrid>
              <a:tr h="649737">
                <a:tc>
                  <a:txBody>
                    <a:bodyPr/>
                    <a:lstStyle/>
                    <a:p>
                      <a:pPr algn="ctr"/>
                      <a:r>
                        <a:rPr lang="en-US" sz="1600" u="none">
                          <a:solidFill>
                            <a:schemeClr val="tx1"/>
                          </a:solidFill>
                        </a:rPr>
                        <a:t>ISBN</a:t>
                      </a:r>
                      <a:endParaRPr lang="en-US" sz="1600" u="none">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a:r>
                        <a:rPr lang="en-US" sz="1600" u="none">
                          <a:solidFill>
                            <a:schemeClr val="tx1"/>
                          </a:solidFill>
                        </a:rPr>
                        <a:t>Title</a:t>
                      </a:r>
                      <a:endParaRPr lang="en-US" sz="1600" u="none">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a:r>
                        <a:rPr lang="en-US" sz="1600" u="none">
                          <a:solidFill>
                            <a:schemeClr val="tx1"/>
                          </a:solidFill>
                        </a:rPr>
                        <a:t>Author</a:t>
                      </a:r>
                      <a:endParaRPr lang="en-US" sz="1600" u="none">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tc>
                  <a:txBody>
                    <a:bodyPr/>
                    <a:lstStyle/>
                    <a:p>
                      <a:pPr algn="ctr"/>
                      <a:r>
                        <a:rPr lang="en-US" sz="1600" u="none">
                          <a:solidFill>
                            <a:schemeClr val="tx1"/>
                          </a:solidFill>
                        </a:rPr>
                        <a:t>Format</a:t>
                      </a:r>
                      <a:endParaRPr lang="en-US" sz="1600" u="none">
                        <a:solidFill>
                          <a:schemeClr val="tx1"/>
                        </a:solidFill>
                        <a:latin typeface="Amazon Ember" panose="02000000000000000000" pitchFamily="2" charset="0"/>
                        <a:ea typeface="Amazon Ember" panose="02000000000000000000" pitchFamily="2" charset="0"/>
                        <a:cs typeface="Amazon Ember" panose="020B0603020204020204" pitchFamily="34" charset="0"/>
                      </a:endParaRPr>
                    </a:p>
                  </a:txBody>
                  <a:tcPr marL="121920" marR="121920" marT="60960" marB="60960" anchor="ctr"/>
                </a:tc>
                <a:extLst>
                  <a:ext uri="{0D108BD9-81ED-4DB2-BD59-A6C34878D82A}">
                    <a16:rowId xmlns:a16="http://schemas.microsoft.com/office/drawing/2014/main" xmlns="" val="10000"/>
                  </a:ext>
                </a:extLst>
              </a:tr>
              <a:tr h="670236">
                <a:tc>
                  <a:txBody>
                    <a:bodyPr/>
                    <a:lstStyle/>
                    <a:p>
                      <a:pPr marL="0" algn="l" defTabSz="457200" rtl="0" eaLnBrk="1" latinLnBrk="0" hangingPunct="1"/>
                      <a:r>
                        <a:rPr lang="en-US" sz="1600" b="0" u="none" kern="1200">
                          <a:solidFill>
                            <a:srgbClr val="000000"/>
                          </a:solidFill>
                        </a:rPr>
                        <a:t>3111111223439</a:t>
                      </a:r>
                      <a:endParaRPr lang="en-US" sz="1600" b="0" i="0" u="none" kern="12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r>
                        <a:rPr lang="en-US" sz="1600" b="0" u="none">
                          <a:solidFill>
                            <a:srgbClr val="000000"/>
                          </a:solidFill>
                        </a:rPr>
                        <a:t>Withering</a:t>
                      </a:r>
                      <a:r>
                        <a:rPr lang="en-US" sz="1600" b="0" u="none" baseline="0">
                          <a:solidFill>
                            <a:srgbClr val="000000"/>
                          </a:solidFill>
                        </a:rPr>
                        <a:t> Depths</a:t>
                      </a:r>
                      <a:endParaRPr lang="en-US" sz="16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r>
                        <a:rPr lang="en-US" sz="1600" b="0" u="none">
                          <a:solidFill>
                            <a:srgbClr val="000000"/>
                          </a:solidFill>
                        </a:rPr>
                        <a:t>Jackson, Mateo</a:t>
                      </a:r>
                      <a:endParaRPr lang="en-US" sz="16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r>
                        <a:rPr lang="en-US" sz="1600" b="0" u="none">
                          <a:solidFill>
                            <a:srgbClr val="000000"/>
                          </a:solidFill>
                        </a:rPr>
                        <a:t>Paperback</a:t>
                      </a:r>
                      <a:endParaRPr lang="en-US" sz="1600" b="0" i="0" u="none">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xmlns="" val="10001"/>
                  </a:ext>
                </a:extLst>
              </a:tr>
              <a:tr h="670236">
                <a:tc>
                  <a:txBody>
                    <a:bodyPr/>
                    <a:lstStyle/>
                    <a:p>
                      <a:pPr marL="0" algn="l" defTabSz="457200" rtl="0" eaLnBrk="1" latinLnBrk="0" hangingPunct="1"/>
                      <a:r>
                        <a:rPr lang="en-US" sz="1600" b="0" u="none" kern="1200">
                          <a:solidFill>
                            <a:srgbClr val="000000"/>
                          </a:solidFill>
                        </a:rPr>
                        <a:t>3122222223439</a:t>
                      </a:r>
                      <a:endParaRPr lang="en-US" sz="1600" b="0" i="0" u="none" kern="12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n-US" sz="1600" b="0" u="none" kern="1200">
                          <a:solidFill>
                            <a:srgbClr val="000000"/>
                          </a:solidFill>
                        </a:rPr>
                        <a:t>Wily</a:t>
                      </a:r>
                      <a:r>
                        <a:rPr lang="en-US" sz="1600" b="0" u="none" kern="1200" baseline="0">
                          <a:solidFill>
                            <a:srgbClr val="000000"/>
                          </a:solidFill>
                        </a:rPr>
                        <a:t> Willy</a:t>
                      </a:r>
                      <a:r>
                        <a:rPr lang="en-US" sz="1600" b="0" kern="1200" baseline="0">
                          <a:solidFill>
                            <a:schemeClr val="dk1"/>
                          </a:solidFill>
                        </a:rPr>
                        <a:t> </a:t>
                      </a:r>
                      <a:endParaRPr lang="en-US" sz="1600" b="0" i="0" kern="1200">
                        <a:solidFill>
                          <a:schemeClr val="dk1"/>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n-US" sz="1600" b="0" u="none" kern="1200">
                          <a:solidFill>
                            <a:srgbClr val="000000"/>
                          </a:solidFill>
                        </a:rPr>
                        <a:t>Wang,</a:t>
                      </a:r>
                      <a:r>
                        <a:rPr lang="en-US" sz="1600" b="0" u="none" kern="1200" baseline="0">
                          <a:solidFill>
                            <a:srgbClr val="000000"/>
                          </a:solidFill>
                        </a:rPr>
                        <a:t> Xiulan</a:t>
                      </a:r>
                      <a:endParaRPr lang="en-US" sz="1600" b="0" i="0" u="none" kern="12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tc>
                  <a:txBody>
                    <a:bodyPr/>
                    <a:lstStyle/>
                    <a:p>
                      <a:pPr marL="0" algn="l" defTabSz="457200" rtl="0" eaLnBrk="1" latinLnBrk="0" hangingPunct="1"/>
                      <a:r>
                        <a:rPr lang="en-US" sz="1600" b="0" u="none" kern="1200" err="1">
                          <a:solidFill>
                            <a:srgbClr val="000000"/>
                          </a:solidFill>
                        </a:rPr>
                        <a:t>Ebook</a:t>
                      </a:r>
                      <a:endParaRPr lang="en-US" sz="1600" b="0" i="0" u="none" kern="120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xmlns="" val="10002"/>
                  </a:ext>
                </a:extLst>
              </a:tr>
            </a:tbl>
          </a:graphicData>
        </a:graphic>
      </p:graphicFrame>
      <p:sp>
        <p:nvSpPr>
          <p:cNvPr id="15" name="TextBox 14" descr="A non-relational database showing a listed ISBN, title, author, and format.">
            <a:extLst>
              <a:ext uri="{FF2B5EF4-FFF2-40B4-BE49-F238E27FC236}">
                <a16:creationId xmlns:a16="http://schemas.microsoft.com/office/drawing/2014/main" xmlns="" id="{DE2C3E03-A760-4554-9D52-65F95F31F2A9}"/>
              </a:ext>
            </a:extLst>
          </p:cNvPr>
          <p:cNvSpPr txBox="1"/>
          <p:nvPr/>
        </p:nvSpPr>
        <p:spPr>
          <a:xfrm>
            <a:off x="8230353" y="4244678"/>
            <a:ext cx="2940228" cy="1754326"/>
          </a:xfrm>
          <a:prstGeom prst="rect">
            <a:avLst/>
          </a:prstGeom>
          <a:solidFill>
            <a:schemeClr val="bg1"/>
          </a:solidFill>
          <a:ln w="19050">
            <a:solidFill>
              <a:schemeClr val="tx1"/>
            </a:solidFill>
          </a:ln>
        </p:spPr>
        <p:txBody>
          <a:bodyPr wrap="none" rtlCol="0">
            <a:spAutoFit/>
          </a:bodyPr>
          <a:lstStyle/>
          <a:p>
            <a:r>
              <a:rPr lang="en-US">
                <a:latin typeface="Amazon Ember" panose="020B0603020204020204" pitchFamily="34" charset="0"/>
                <a:ea typeface="Amazon Ember" panose="020B0603020204020204" pitchFamily="34" charset="0"/>
                <a:cs typeface="Amazon Ember" panose="020B0603020204020204" pitchFamily="34" charset="0"/>
              </a:rPr>
              <a:t>{</a:t>
            </a:r>
          </a:p>
          <a:p>
            <a:r>
              <a:rPr lang="en-US">
                <a:latin typeface="Amazon Ember" panose="020B0603020204020204" pitchFamily="34" charset="0"/>
                <a:ea typeface="Amazon Ember" panose="020B0603020204020204" pitchFamily="34" charset="0"/>
                <a:cs typeface="Amazon Ember" panose="020B0603020204020204" pitchFamily="34" charset="0"/>
              </a:rPr>
              <a:t> ISBN: 3111111223439,</a:t>
            </a:r>
          </a:p>
          <a:p>
            <a:r>
              <a:rPr lang="en-US">
                <a:latin typeface="Amazon Ember" panose="020B0603020204020204" pitchFamily="34" charset="0"/>
                <a:ea typeface="Amazon Ember" panose="020B0603020204020204" pitchFamily="34" charset="0"/>
                <a:cs typeface="Amazon Ember" panose="020B0603020204020204" pitchFamily="34" charset="0"/>
              </a:rPr>
              <a:t> Title: “Withering Depths”,</a:t>
            </a:r>
            <a:endParaRPr lang="en-US">
              <a:latin typeface="Amazon Ember" panose="020B0603020204020204"/>
              <a:ea typeface="Amazon Ember" panose="020B0603020204020204" pitchFamily="34" charset="0"/>
              <a:cs typeface="Amazon Ember" panose="020B0603020204020204" pitchFamily="34" charset="0"/>
            </a:endParaRPr>
          </a:p>
          <a:p>
            <a:r>
              <a:rPr lang="en-US">
                <a:latin typeface="Amazon Ember" panose="020B0603020204020204" pitchFamily="34" charset="0"/>
                <a:ea typeface="Amazon Ember" panose="020B0603020204020204" pitchFamily="34" charset="0"/>
                <a:cs typeface="Amazon Ember" panose="020B0603020204020204" pitchFamily="34" charset="0"/>
              </a:rPr>
              <a:t> Author: ”Jackson, Mateo”,</a:t>
            </a:r>
            <a:endParaRPr lang="en-US">
              <a:latin typeface="Amazon Ember" panose="020B0603020204020204"/>
              <a:ea typeface="Amazon Ember" panose="020B0603020204020204" pitchFamily="34" charset="0"/>
              <a:cs typeface="Amazon Ember" panose="020B0603020204020204" pitchFamily="34" charset="0"/>
            </a:endParaRPr>
          </a:p>
          <a:p>
            <a:r>
              <a:rPr lang="en-US">
                <a:latin typeface="Amazon Ember" panose="020B0603020204020204" pitchFamily="34" charset="0"/>
                <a:ea typeface="Amazon Ember" panose="020B0603020204020204" pitchFamily="34" charset="0"/>
                <a:cs typeface="Amazon Ember" panose="020B0603020204020204" pitchFamily="34" charset="0"/>
              </a:rPr>
              <a:t> Format: “Paperback”</a:t>
            </a:r>
          </a:p>
          <a:p>
            <a:r>
              <a:rPr lang="en-US">
                <a:latin typeface="Amazon Ember" panose="020B0603020204020204" pitchFamily="34" charset="0"/>
                <a:ea typeface="Amazon Ember" panose="020B0603020204020204" pitchFamily="34" charset="0"/>
                <a:cs typeface="Amazon Ember" panose="020B0603020204020204" pitchFamily="34" charset="0"/>
              </a:rPr>
              <a:t>}</a:t>
            </a:r>
          </a:p>
        </p:txBody>
      </p:sp>
    </p:spTree>
    <p:custDataLst>
      <p:tags r:id="rId1"/>
    </p:custDataLst>
    <p:extLst>
      <p:ext uri="{BB962C8B-B14F-4D97-AF65-F5344CB8AC3E}">
        <p14:creationId xmlns:p14="http://schemas.microsoft.com/office/powerpoint/2010/main" val="3028679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97BDE98-C65C-42F2-A31B-805D3D82779B}"/>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5</a:t>
            </a:fld>
            <a:endParaRPr lang="en-US"/>
          </a:p>
        </p:txBody>
      </p:sp>
      <p:sp>
        <p:nvSpPr>
          <p:cNvPr id="2" name="Title 1"/>
          <p:cNvSpPr>
            <a:spLocks noGrp="1"/>
          </p:cNvSpPr>
          <p:nvPr>
            <p:ph type="title"/>
          </p:nvPr>
        </p:nvSpPr>
        <p:spPr/>
        <p:txBody>
          <a:bodyPr/>
          <a:lstStyle/>
          <a:p>
            <a:r>
              <a:rPr lang="en-US"/>
              <a:t>What is Amazon DynamoDB? </a:t>
            </a:r>
          </a:p>
        </p:txBody>
      </p:sp>
      <p:sp>
        <p:nvSpPr>
          <p:cNvPr id="10" name="TextBox 9">
            <a:extLst>
              <a:ext uri="{FF2B5EF4-FFF2-40B4-BE49-F238E27FC236}">
                <a16:creationId xmlns:a16="http://schemas.microsoft.com/office/drawing/2014/main" xmlns="" id="{6073128F-DED4-458A-82CA-8D6BC0934816}"/>
              </a:ext>
            </a:extLst>
          </p:cNvPr>
          <p:cNvSpPr txBox="1"/>
          <p:nvPr/>
        </p:nvSpPr>
        <p:spPr>
          <a:xfrm>
            <a:off x="1477950" y="1180036"/>
            <a:ext cx="9286838" cy="726353"/>
          </a:xfrm>
          <a:prstGeom prst="rect">
            <a:avLst/>
          </a:prstGeom>
          <a:noFill/>
          <a:ln w="28575">
            <a:noFill/>
          </a:ln>
          <a:effectLst/>
        </p:spPr>
        <p:txBody>
          <a:bodyPr wrap="none" lIns="182880" tIns="146304" rIns="182880" bIns="146304" rtlCol="0">
            <a:spAutoFit/>
          </a:bodyPr>
          <a:lstStyle/>
          <a:p>
            <a:pPr algn="ctr"/>
            <a:r>
              <a:rPr lang="en-US" sz="2800"/>
              <a:t>Fast and flexible NoSQL database service for any scale</a:t>
            </a:r>
          </a:p>
        </p:txBody>
      </p:sp>
      <p:pic>
        <p:nvPicPr>
          <p:cNvPr id="8" name="Graphic 43">
            <a:extLst>
              <a:ext uri="{FF2B5EF4-FFF2-40B4-BE49-F238E27FC236}">
                <a16:creationId xmlns:a16="http://schemas.microsoft.com/office/drawing/2014/main" xmlns="" id="{90F65388-7121-4EF8-A938-BC65F858FF0B}"/>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383539" y="3024500"/>
            <a:ext cx="2149469" cy="2149469"/>
          </a:xfrm>
          <a:prstGeom prst="rect">
            <a:avLst/>
          </a:prstGeom>
        </p:spPr>
      </p:pic>
      <p:sp>
        <p:nvSpPr>
          <p:cNvPr id="9" name="TextBox 8">
            <a:extLst>
              <a:ext uri="{FF2B5EF4-FFF2-40B4-BE49-F238E27FC236}">
                <a16:creationId xmlns:a16="http://schemas.microsoft.com/office/drawing/2014/main" xmlns="" id="{C1DDD660-4DF0-4E6C-AF7A-45E500DF7758}"/>
              </a:ext>
            </a:extLst>
          </p:cNvPr>
          <p:cNvSpPr txBox="1"/>
          <p:nvPr/>
        </p:nvSpPr>
        <p:spPr>
          <a:xfrm>
            <a:off x="277577" y="5323161"/>
            <a:ext cx="4658659" cy="430887"/>
          </a:xfrm>
          <a:prstGeom prst="rect">
            <a:avLst/>
          </a:prstGeom>
          <a:noFill/>
        </p:spPr>
        <p:txBody>
          <a:bodyPr wrap="square" lIns="0" tIns="0" rIns="0" bIns="0" rtlCol="0" anchor="ctr">
            <a:spAutoFit/>
          </a:bodyPr>
          <a:lstStyle/>
          <a:p>
            <a:pPr algn="ctr"/>
            <a:r>
              <a:rPr lang="en-US" sz="2800" b="1">
                <a:latin typeface="Amazon Ember" panose="020B0603020204020204" pitchFamily="34" charset="0"/>
                <a:ea typeface="Amazon Ember" panose="020B0603020204020204" pitchFamily="34" charset="0"/>
                <a:cs typeface="Amazon Ember" panose="020B0603020204020204" pitchFamily="34" charset="0"/>
              </a:rPr>
              <a:t>Amazon DynamoDB</a:t>
            </a:r>
            <a:endParaRPr lang="en-US" sz="6000" b="1">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ounded Rectangle 12">
            <a:extLst>
              <a:ext uri="{FF2B5EF4-FFF2-40B4-BE49-F238E27FC236}">
                <a16:creationId xmlns:a16="http://schemas.microsoft.com/office/drawing/2014/main" xmlns="" id="{CE8A48F5-EF77-4605-B274-13E064D990B3}"/>
              </a:ext>
              <a:ext uri="{C183D7F6-B498-43B3-948B-1728B52AA6E4}">
                <adec:decorative xmlns:adec="http://schemas.microsoft.com/office/drawing/2017/decorative" xmlns="" val="1"/>
              </a:ext>
            </a:extLst>
          </p:cNvPr>
          <p:cNvSpPr/>
          <p:nvPr/>
        </p:nvSpPr>
        <p:spPr bwMode="auto">
          <a:xfrm>
            <a:off x="4896746" y="2056645"/>
            <a:ext cx="5868042" cy="3856338"/>
          </a:xfrm>
          <a:prstGeom prst="roundRect">
            <a:avLst>
              <a:gd name="adj" fmla="val 8618"/>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150000"/>
              </a:lnSpc>
              <a:spcBef>
                <a:spcPct val="0"/>
              </a:spcBef>
              <a:spcAft>
                <a:spcPts val="600"/>
              </a:spcAft>
            </a:pPr>
            <a:endParaRPr lang="en-US" sz="2400">
              <a:solidFill>
                <a:schemeClr val="tx1"/>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xmlns="" id="{2EFCFD39-753E-B54A-E6A5-B3C2CF83868A}"/>
              </a:ext>
            </a:extLst>
          </p:cNvPr>
          <p:cNvSpPr txBox="1"/>
          <p:nvPr/>
        </p:nvSpPr>
        <p:spPr>
          <a:xfrm>
            <a:off x="5248932" y="2150625"/>
            <a:ext cx="5163670" cy="3170099"/>
          </a:xfrm>
          <a:prstGeom prst="rect">
            <a:avLst/>
          </a:prstGeom>
          <a:noFill/>
        </p:spPr>
        <p:txBody>
          <a:bodyPr wrap="square" rtlCol="0">
            <a:spAutoFit/>
          </a:bodyPr>
          <a:lstStyle/>
          <a:p>
            <a:pPr marL="274320" indent="-342900" defTabSz="932472" fontAlgn="base">
              <a:lnSpc>
                <a:spcPct val="150000"/>
              </a:lnSpc>
              <a:spcBef>
                <a:spcPct val="0"/>
              </a:spcBef>
              <a:spcAft>
                <a:spcPts val="600"/>
              </a:spcAft>
              <a:buFont typeface="Arial" panose="020B0604020202020204" pitchFamily="34" charset="0"/>
              <a:buChar char="•"/>
            </a:pPr>
            <a:r>
              <a:rPr lang="en-US" sz="2400" dirty="0">
                <a:ea typeface="Segoe UI" pitchFamily="34" charset="0"/>
                <a:cs typeface="Segoe UI" pitchFamily="34" charset="0"/>
              </a:rPr>
              <a:t>NoSQL database tables</a:t>
            </a:r>
          </a:p>
          <a:p>
            <a:pPr marL="274320" indent="-342900" defTabSz="932472" fontAlgn="base">
              <a:lnSpc>
                <a:spcPct val="150000"/>
              </a:lnSpc>
              <a:spcBef>
                <a:spcPct val="0"/>
              </a:spcBef>
              <a:spcAft>
                <a:spcPts val="600"/>
              </a:spcAft>
              <a:buFont typeface="Arial" panose="020B0604020202020204" pitchFamily="34" charset="0"/>
              <a:buChar char="•"/>
            </a:pPr>
            <a:r>
              <a:rPr lang="en-US" sz="2400" dirty="0">
                <a:ea typeface="Segoe UI" pitchFamily="34" charset="0"/>
                <a:cs typeface="Segoe UI" pitchFamily="34" charset="0"/>
              </a:rPr>
              <a:t>Virtually </a:t>
            </a:r>
            <a:r>
              <a:rPr lang="en-US" sz="2400" dirty="0">
                <a:solidFill>
                  <a:srgbClr val="333399"/>
                </a:solidFill>
                <a:ea typeface="Segoe UI" pitchFamily="34" charset="0"/>
                <a:cs typeface="Segoe UI" pitchFamily="34" charset="0"/>
              </a:rPr>
              <a:t>unlimited</a:t>
            </a:r>
            <a:r>
              <a:rPr lang="en-US" sz="2400" dirty="0">
                <a:ea typeface="Segoe UI" pitchFamily="34" charset="0"/>
                <a:cs typeface="Segoe UI" pitchFamily="34" charset="0"/>
              </a:rPr>
              <a:t> storage</a:t>
            </a:r>
          </a:p>
          <a:p>
            <a:pPr marL="274320" indent="-342900" defTabSz="932472" fontAlgn="base">
              <a:lnSpc>
                <a:spcPct val="150000"/>
              </a:lnSpc>
              <a:spcBef>
                <a:spcPct val="0"/>
              </a:spcBef>
              <a:spcAft>
                <a:spcPts val="600"/>
              </a:spcAft>
              <a:buFont typeface="Arial" panose="020B0604020202020204" pitchFamily="34" charset="0"/>
              <a:buChar char="•"/>
            </a:pPr>
            <a:r>
              <a:rPr lang="en-US" sz="2400" dirty="0">
                <a:ea typeface="Segoe UI" pitchFamily="34" charset="0"/>
                <a:cs typeface="Segoe UI" pitchFamily="34" charset="0"/>
              </a:rPr>
              <a:t>Items can have differing </a:t>
            </a:r>
            <a:r>
              <a:rPr lang="en-US" sz="2400" dirty="0">
                <a:solidFill>
                  <a:srgbClr val="333399"/>
                </a:solidFill>
                <a:ea typeface="Segoe UI" pitchFamily="34" charset="0"/>
                <a:cs typeface="Segoe UI" pitchFamily="34" charset="0"/>
              </a:rPr>
              <a:t>attributes</a:t>
            </a:r>
          </a:p>
          <a:p>
            <a:pPr marL="274320" indent="-342900" defTabSz="932472" fontAlgn="base">
              <a:lnSpc>
                <a:spcPct val="150000"/>
              </a:lnSpc>
              <a:spcBef>
                <a:spcPct val="0"/>
              </a:spcBef>
              <a:spcAft>
                <a:spcPts val="600"/>
              </a:spcAft>
              <a:buFont typeface="Arial" panose="020B0604020202020204" pitchFamily="34" charset="0"/>
              <a:buChar char="•"/>
            </a:pPr>
            <a:r>
              <a:rPr lang="en-US" sz="2400" dirty="0">
                <a:ea typeface="Segoe UI" pitchFamily="34" charset="0"/>
                <a:cs typeface="Segoe UI" pitchFamily="34" charset="0"/>
              </a:rPr>
              <a:t>Low-latency queries</a:t>
            </a:r>
          </a:p>
          <a:p>
            <a:pPr marL="274320" indent="-342900" defTabSz="932472" fontAlgn="base">
              <a:lnSpc>
                <a:spcPct val="150000"/>
              </a:lnSpc>
              <a:spcBef>
                <a:spcPct val="0"/>
              </a:spcBef>
              <a:spcAft>
                <a:spcPts val="600"/>
              </a:spcAft>
              <a:buFont typeface="Arial" panose="020B0604020202020204" pitchFamily="34" charset="0"/>
              <a:buChar char="•"/>
            </a:pPr>
            <a:r>
              <a:rPr lang="en-US" sz="2400" dirty="0">
                <a:ea typeface="Segoe UI" pitchFamily="34" charset="0"/>
                <a:cs typeface="Segoe UI" pitchFamily="34" charset="0"/>
              </a:rPr>
              <a:t>Scalable </a:t>
            </a:r>
            <a:r>
              <a:rPr lang="en-US" sz="2400" dirty="0">
                <a:solidFill>
                  <a:srgbClr val="333399"/>
                </a:solidFill>
                <a:ea typeface="Segoe UI" pitchFamily="34" charset="0"/>
                <a:cs typeface="Segoe UI" pitchFamily="34" charset="0"/>
              </a:rPr>
              <a:t>read/write</a:t>
            </a:r>
            <a:r>
              <a:rPr lang="en-US" sz="2400" dirty="0">
                <a:ea typeface="Segoe UI" pitchFamily="34" charset="0"/>
                <a:cs typeface="Segoe UI" pitchFamily="34" charset="0"/>
              </a:rPr>
              <a:t> throughput</a:t>
            </a:r>
          </a:p>
        </p:txBody>
      </p:sp>
    </p:spTree>
    <p:custDataLst>
      <p:tags r:id="rId1"/>
    </p:custDataLst>
    <p:extLst>
      <p:ext uri="{BB962C8B-B14F-4D97-AF65-F5344CB8AC3E}">
        <p14:creationId xmlns:p14="http://schemas.microsoft.com/office/powerpoint/2010/main" val="3607856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2DEB106-2DA0-422D-A11F-E6B55163426A}"/>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pPr/>
              <a:t>6</a:t>
            </a:fld>
            <a:endParaRPr lang="en-US"/>
          </a:p>
        </p:txBody>
      </p:sp>
      <p:sp>
        <p:nvSpPr>
          <p:cNvPr id="2" name="Title 1"/>
          <p:cNvSpPr>
            <a:spLocks noGrp="1"/>
          </p:cNvSpPr>
          <p:nvPr>
            <p:ph type="title"/>
          </p:nvPr>
        </p:nvSpPr>
        <p:spPr/>
        <p:txBody>
          <a:bodyPr/>
          <a:lstStyle/>
          <a:p>
            <a:r>
              <a:rPr lang="en-US"/>
              <a:t>Amazon DynamoDB core components</a:t>
            </a:r>
          </a:p>
        </p:txBody>
      </p:sp>
      <p:sp>
        <p:nvSpPr>
          <p:cNvPr id="3" name="Content Placeholder 2"/>
          <p:cNvSpPr>
            <a:spLocks noGrp="1"/>
          </p:cNvSpPr>
          <p:nvPr>
            <p:ph sz="quarter" idx="21"/>
          </p:nvPr>
        </p:nvSpPr>
        <p:spPr/>
        <p:txBody>
          <a:bodyPr>
            <a:normAutofit/>
          </a:bodyPr>
          <a:lstStyle/>
          <a:p>
            <a:pPr algn="just"/>
            <a:r>
              <a:rPr lang="en-US" dirty="0"/>
              <a:t>Tables, items, and attributes are the core </a:t>
            </a:r>
            <a:r>
              <a:rPr lang="en-US" dirty="0" err="1"/>
              <a:t>DynamoDB</a:t>
            </a:r>
            <a:r>
              <a:rPr lang="en-US" dirty="0"/>
              <a:t> </a:t>
            </a:r>
            <a:r>
              <a:rPr lang="en-US" dirty="0" smtClean="0"/>
              <a:t>components</a:t>
            </a:r>
          </a:p>
          <a:p>
            <a:pPr lvl="1" algn="just"/>
            <a:r>
              <a:rPr lang="en-US" dirty="0" smtClean="0"/>
              <a:t>A </a:t>
            </a:r>
            <a:r>
              <a:rPr lang="en-US" dirty="0">
                <a:solidFill>
                  <a:srgbClr val="333399"/>
                </a:solidFill>
              </a:rPr>
              <a:t>table</a:t>
            </a:r>
            <a:r>
              <a:rPr lang="en-US" dirty="0"/>
              <a:t> is a collection of </a:t>
            </a:r>
            <a:r>
              <a:rPr lang="en-US" dirty="0" smtClean="0"/>
              <a:t>data.</a:t>
            </a:r>
          </a:p>
          <a:p>
            <a:pPr lvl="1" algn="just"/>
            <a:r>
              <a:rPr lang="en-US" dirty="0" smtClean="0"/>
              <a:t>Items </a:t>
            </a:r>
            <a:r>
              <a:rPr lang="en-US" dirty="0"/>
              <a:t>are a </a:t>
            </a:r>
            <a:r>
              <a:rPr lang="en-US" dirty="0">
                <a:solidFill>
                  <a:srgbClr val="333399"/>
                </a:solidFill>
              </a:rPr>
              <a:t>group of attributes </a:t>
            </a:r>
            <a:r>
              <a:rPr lang="en-US" dirty="0"/>
              <a:t>that is uniquely identifiable among all the other </a:t>
            </a:r>
            <a:r>
              <a:rPr lang="en-US" dirty="0" smtClean="0"/>
              <a:t>items.</a:t>
            </a:r>
          </a:p>
          <a:p>
            <a:pPr lvl="1" algn="just"/>
            <a:r>
              <a:rPr lang="en-US" dirty="0" smtClean="0"/>
              <a:t>Attributes </a:t>
            </a:r>
            <a:r>
              <a:rPr lang="en-US" dirty="0"/>
              <a:t>are a </a:t>
            </a:r>
            <a:r>
              <a:rPr lang="en-US" dirty="0">
                <a:solidFill>
                  <a:srgbClr val="333399"/>
                </a:solidFill>
              </a:rPr>
              <a:t>fundamental data element</a:t>
            </a:r>
            <a:r>
              <a:rPr lang="en-US" dirty="0"/>
              <a:t>, something that does not need to be broken down any further</a:t>
            </a:r>
            <a:r>
              <a:rPr lang="en-US" dirty="0" smtClean="0"/>
              <a:t>.</a:t>
            </a:r>
          </a:p>
          <a:p>
            <a:pPr lvl="1" algn="just"/>
            <a:r>
              <a:rPr lang="en-US" dirty="0" smtClean="0"/>
              <a:t>Friends, Items [Ali, Umar], Attribute [Name, Contact, Address]</a:t>
            </a:r>
            <a:endParaRPr lang="en-US" dirty="0"/>
          </a:p>
          <a:p>
            <a:pPr lvl="1" algn="just"/>
            <a:endParaRPr lang="en-US" dirty="0"/>
          </a:p>
          <a:p>
            <a:pPr algn="just"/>
            <a:r>
              <a:rPr lang="en-US" dirty="0" err="1"/>
              <a:t>DynamoDB</a:t>
            </a:r>
            <a:r>
              <a:rPr lang="en-US" dirty="0"/>
              <a:t> supports two different kinds of </a:t>
            </a:r>
            <a:r>
              <a:rPr lang="en-US" dirty="0">
                <a:solidFill>
                  <a:srgbClr val="333399"/>
                </a:solidFill>
              </a:rPr>
              <a:t>primary</a:t>
            </a:r>
            <a:r>
              <a:rPr lang="en-US" dirty="0"/>
              <a:t> keys: Partition key and partition and sort key</a:t>
            </a:r>
          </a:p>
        </p:txBody>
      </p:sp>
    </p:spTree>
    <p:custDataLst>
      <p:tags r:id="rId1"/>
    </p:custDataLst>
    <p:extLst>
      <p:ext uri="{BB962C8B-B14F-4D97-AF65-F5344CB8AC3E}">
        <p14:creationId xmlns:p14="http://schemas.microsoft.com/office/powerpoint/2010/main" val="616684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B1ACCDA8-2760-49B0-97E6-24F6C6A9CC07}"/>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7</a:t>
            </a:fld>
            <a:endParaRPr lang="en-US"/>
          </a:p>
        </p:txBody>
      </p:sp>
      <p:sp>
        <p:nvSpPr>
          <p:cNvPr id="3" name="Title 2"/>
          <p:cNvSpPr>
            <a:spLocks noGrp="1"/>
          </p:cNvSpPr>
          <p:nvPr>
            <p:ph type="title"/>
          </p:nvPr>
        </p:nvSpPr>
        <p:spPr/>
        <p:txBody>
          <a:bodyPr/>
          <a:lstStyle/>
          <a:p>
            <a:r>
              <a:rPr lang="en-US"/>
              <a:t>Partitioning</a:t>
            </a:r>
          </a:p>
        </p:txBody>
      </p:sp>
      <p:pic>
        <p:nvPicPr>
          <p:cNvPr id="5" name="Content Placeholder 5" descr="Partitioning as data grows. See description in slide notes.">
            <a:extLst>
              <a:ext uri="{FF2B5EF4-FFF2-40B4-BE49-F238E27FC236}">
                <a16:creationId xmlns:a16="http://schemas.microsoft.com/office/drawing/2014/main" xmlns="" id="{E6804B00-B0D1-8945-B49D-4B5BEADA9F3D}"/>
              </a:ext>
            </a:extLst>
          </p:cNvPr>
          <p:cNvPicPr>
            <a:picLocks noChangeAspect="1"/>
          </p:cNvPicPr>
          <p:nvPr/>
        </p:nvPicPr>
        <p:blipFill rotWithShape="1">
          <a:blip r:embed="rId4">
            <a:extLst>
              <a:ext uri="{28A0092B-C50C-407E-A947-70E740481C1C}">
                <a14:useLocalDpi xmlns:a14="http://schemas.microsoft.com/office/drawing/2010/main" val="0"/>
              </a:ext>
            </a:extLst>
          </a:blip>
          <a:srcRect r="308" b="5689"/>
          <a:stretch/>
        </p:blipFill>
        <p:spPr>
          <a:xfrm>
            <a:off x="184632" y="1166281"/>
            <a:ext cx="11492362" cy="5227196"/>
          </a:xfrm>
          <a:prstGeom prst="rect">
            <a:avLst/>
          </a:prstGeom>
        </p:spPr>
      </p:pic>
    </p:spTree>
    <p:custDataLst>
      <p:tags r:id="rId1"/>
    </p:custDataLst>
    <p:extLst>
      <p:ext uri="{BB962C8B-B14F-4D97-AF65-F5344CB8AC3E}">
        <p14:creationId xmlns:p14="http://schemas.microsoft.com/office/powerpoint/2010/main" val="3515041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BF1EED8-BC81-429C-B96F-562CCAD5D8C1}"/>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t>8</a:t>
            </a:fld>
            <a:endParaRPr lang="en-US"/>
          </a:p>
        </p:txBody>
      </p:sp>
      <p:sp>
        <p:nvSpPr>
          <p:cNvPr id="2" name="Title 1"/>
          <p:cNvSpPr>
            <a:spLocks noGrp="1"/>
          </p:cNvSpPr>
          <p:nvPr>
            <p:ph type="title"/>
          </p:nvPr>
        </p:nvSpPr>
        <p:spPr/>
        <p:txBody>
          <a:bodyPr/>
          <a:lstStyle/>
          <a:p>
            <a:r>
              <a:rPr lang="en-US"/>
              <a:t>Items in a table must have a key</a:t>
            </a:r>
          </a:p>
        </p:txBody>
      </p:sp>
      <p:pic>
        <p:nvPicPr>
          <p:cNvPr id="5" name="Content Placeholder 3" descr="Single key and compond key. See description in the slide notes.">
            <a:extLst>
              <a:ext uri="{FF2B5EF4-FFF2-40B4-BE49-F238E27FC236}">
                <a16:creationId xmlns:a16="http://schemas.microsoft.com/office/drawing/2014/main" xmlns="" id="{38DCA5EB-4A6C-704A-B5FD-38BD3C3E7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796300"/>
            <a:ext cx="12037325" cy="4563770"/>
          </a:xfrm>
          <a:prstGeom prst="rect">
            <a:avLst/>
          </a:prstGeom>
        </p:spPr>
      </p:pic>
    </p:spTree>
    <p:custDataLst>
      <p:tags r:id="rId1"/>
    </p:custDataLst>
    <p:extLst>
      <p:ext uri="{BB962C8B-B14F-4D97-AF65-F5344CB8AC3E}">
        <p14:creationId xmlns:p14="http://schemas.microsoft.com/office/powerpoint/2010/main" val="4129036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06E8B36-A7F8-3F48-8D41-4C8D5BF9F3EB}"/>
              </a:ext>
              <a:ext uri="{C183D7F6-B498-43B3-948B-1728B52AA6E4}">
                <adec:decorative xmlns:adec="http://schemas.microsoft.com/office/drawing/2017/decorative" xmlns="" val="1"/>
              </a:ext>
            </a:extLst>
          </p:cNvPr>
          <p:cNvSpPr>
            <a:spLocks noGrp="1"/>
          </p:cNvSpPr>
          <p:nvPr>
            <p:ph type="sldNum" sz="quarter" idx="20"/>
          </p:nvPr>
        </p:nvSpPr>
        <p:spPr/>
        <p:txBody>
          <a:bodyPr/>
          <a:lstStyle/>
          <a:p>
            <a:fld id="{B6A95138-A96E-2F42-A959-2EFD44FE4AB7}" type="slidenum">
              <a:rPr lang="en-US" smtClean="0"/>
              <a:pPr/>
              <a:t>9</a:t>
            </a:fld>
            <a:endParaRPr lang="en-US"/>
          </a:p>
        </p:txBody>
      </p:sp>
      <p:sp>
        <p:nvSpPr>
          <p:cNvPr id="3" name="Title 2">
            <a:extLst>
              <a:ext uri="{FF2B5EF4-FFF2-40B4-BE49-F238E27FC236}">
                <a16:creationId xmlns:a16="http://schemas.microsoft.com/office/drawing/2014/main" xmlns="" id="{34A9215D-56A1-C14C-8D1D-ECD06964D449}"/>
              </a:ext>
            </a:extLst>
          </p:cNvPr>
          <p:cNvSpPr>
            <a:spLocks noGrp="1"/>
          </p:cNvSpPr>
          <p:nvPr>
            <p:ph type="ctrTitle"/>
          </p:nvPr>
        </p:nvSpPr>
        <p:spPr/>
        <p:txBody>
          <a:bodyPr>
            <a:normAutofit/>
          </a:bodyPr>
          <a:lstStyle/>
          <a:p>
            <a:r>
              <a:rPr lang="en-US"/>
              <a:t>Section 2 key takeaways</a:t>
            </a:r>
          </a:p>
        </p:txBody>
      </p:sp>
      <p:sp>
        <p:nvSpPr>
          <p:cNvPr id="5" name="Content Placeholder 4">
            <a:extLst>
              <a:ext uri="{FF2B5EF4-FFF2-40B4-BE49-F238E27FC236}">
                <a16:creationId xmlns:a16="http://schemas.microsoft.com/office/drawing/2014/main" xmlns="" id="{5DED86B2-95F3-E144-93EC-D7312615DDBA}"/>
              </a:ext>
            </a:extLst>
          </p:cNvPr>
          <p:cNvSpPr>
            <a:spLocks noGrp="1"/>
          </p:cNvSpPr>
          <p:nvPr>
            <p:ph type="body" idx="1"/>
          </p:nvPr>
        </p:nvSpPr>
        <p:spPr/>
        <p:txBody>
          <a:bodyPr/>
          <a:lstStyle/>
          <a:p>
            <a:pPr marL="0" indent="0" algn="just">
              <a:buNone/>
            </a:pPr>
            <a:r>
              <a:rPr lang="en-US" dirty="0"/>
              <a:t>Amazon </a:t>
            </a:r>
            <a:r>
              <a:rPr lang="en-US" dirty="0" err="1"/>
              <a:t>DynamoDB</a:t>
            </a:r>
            <a:r>
              <a:rPr lang="en-US" dirty="0"/>
              <a:t>:</a:t>
            </a:r>
          </a:p>
          <a:p>
            <a:pPr algn="just"/>
            <a:r>
              <a:rPr lang="en-US" sz="2400" dirty="0"/>
              <a:t>Runs exclusively on </a:t>
            </a:r>
            <a:r>
              <a:rPr lang="en-US" sz="2400" dirty="0">
                <a:solidFill>
                  <a:srgbClr val="333399"/>
                </a:solidFill>
              </a:rPr>
              <a:t>SSDs</a:t>
            </a:r>
            <a:r>
              <a:rPr lang="en-US" sz="2400" dirty="0"/>
              <a:t>.</a:t>
            </a:r>
          </a:p>
          <a:p>
            <a:pPr algn="just"/>
            <a:r>
              <a:rPr lang="en-US" sz="2400" dirty="0"/>
              <a:t>Supports document and </a:t>
            </a:r>
            <a:r>
              <a:rPr lang="en-US" sz="2400" dirty="0">
                <a:solidFill>
                  <a:srgbClr val="333399"/>
                </a:solidFill>
              </a:rPr>
              <a:t>key-value store </a:t>
            </a:r>
            <a:r>
              <a:rPr lang="en-US" sz="2400" dirty="0"/>
              <a:t>models.</a:t>
            </a:r>
          </a:p>
          <a:p>
            <a:pPr algn="just"/>
            <a:r>
              <a:rPr lang="en-US" sz="2400" dirty="0"/>
              <a:t>Replicates your tables automatically across your choice of AWS Regions.</a:t>
            </a:r>
          </a:p>
          <a:p>
            <a:pPr algn="just"/>
            <a:r>
              <a:rPr lang="en-US" sz="2400" dirty="0"/>
              <a:t>Works well for mobile, web, gaming, </a:t>
            </a:r>
            <a:r>
              <a:rPr lang="en-US" sz="2400" dirty="0" err="1"/>
              <a:t>adtech</a:t>
            </a:r>
            <a:r>
              <a:rPr lang="en-US" sz="2400" dirty="0"/>
              <a:t>, and Internet of Things (</a:t>
            </a:r>
            <a:r>
              <a:rPr lang="en-US" sz="2400" dirty="0" err="1"/>
              <a:t>IoT</a:t>
            </a:r>
            <a:r>
              <a:rPr lang="en-US" sz="2400" dirty="0"/>
              <a:t>) applications.</a:t>
            </a:r>
          </a:p>
          <a:p>
            <a:pPr algn="just"/>
            <a:r>
              <a:rPr lang="en-US" sz="2400" dirty="0"/>
              <a:t>Is accessible via the console, the AWS CLI, and API calls.</a:t>
            </a:r>
          </a:p>
          <a:p>
            <a:pPr algn="just"/>
            <a:r>
              <a:rPr lang="en-US" sz="2400" dirty="0"/>
              <a:t>Provides consistent, </a:t>
            </a:r>
            <a:r>
              <a:rPr lang="en-US" sz="2400" dirty="0">
                <a:solidFill>
                  <a:srgbClr val="333399"/>
                </a:solidFill>
              </a:rPr>
              <a:t>single-digit millisecond </a:t>
            </a:r>
            <a:r>
              <a:rPr lang="en-US" sz="2400" dirty="0"/>
              <a:t>latency at any scale.</a:t>
            </a:r>
          </a:p>
          <a:p>
            <a:pPr algn="just"/>
            <a:r>
              <a:rPr lang="en-US" sz="2400" dirty="0"/>
              <a:t>Has </a:t>
            </a:r>
            <a:r>
              <a:rPr lang="en-US" sz="2400" dirty="0">
                <a:solidFill>
                  <a:srgbClr val="333399"/>
                </a:solidFill>
              </a:rPr>
              <a:t>no limits </a:t>
            </a:r>
            <a:r>
              <a:rPr lang="en-US" sz="2400" dirty="0"/>
              <a:t>on table size or throughput.</a:t>
            </a:r>
          </a:p>
        </p:txBody>
      </p:sp>
      <p:pic>
        <p:nvPicPr>
          <p:cNvPr id="6" name="Picture Placeholder 6">
            <a:extLst>
              <a:ext uri="{FF2B5EF4-FFF2-40B4-BE49-F238E27FC236}">
                <a16:creationId xmlns:a16="http://schemas.microsoft.com/office/drawing/2014/main" xmlns="" id="{DF245F4B-F83C-4547-948B-29463175E4C7}"/>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val="0"/>
              </a:ext>
            </a:extLst>
          </a:blip>
          <a:srcRect l="4146" r="4146"/>
          <a:stretch>
            <a:fillRect/>
          </a:stretch>
        </p:blipFill>
        <p:spPr>
          <a:xfrm>
            <a:off x="256032" y="2157984"/>
            <a:ext cx="3931314" cy="3104201"/>
          </a:xfrm>
          <a:prstGeom prst="rect">
            <a:avLst/>
          </a:prstGeom>
        </p:spPr>
      </p:pic>
    </p:spTree>
    <p:custDataLst>
      <p:tags r:id="rId1"/>
    </p:custDataLst>
    <p:extLst>
      <p:ext uri="{BB962C8B-B14F-4D97-AF65-F5344CB8AC3E}">
        <p14:creationId xmlns:p14="http://schemas.microsoft.com/office/powerpoint/2010/main" val="15454049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4_TC-2022-ONEBRAND" val="0csGKSIY"/>
  <p:tag name="ARTICULATE_SLIDE_COUNT" val="6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1">
      <a:dk1>
        <a:sysClr val="windowText" lastClr="000000"/>
      </a:dk1>
      <a:lt1>
        <a:sysClr val="window" lastClr="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B30683A6882D4798A1183E2061AB2B" ma:contentTypeVersion="6" ma:contentTypeDescription="Create a new document." ma:contentTypeScope="" ma:versionID="846e12e389a6305cd5a8a7fb8804a237">
  <xsd:schema xmlns:xsd="http://www.w3.org/2001/XMLSchema" xmlns:xs="http://www.w3.org/2001/XMLSchema" xmlns:p="http://schemas.microsoft.com/office/2006/metadata/properties" xmlns:ns2="3203751e-7f26-4ef4-9d45-82e84d52b1db" targetNamespace="http://schemas.microsoft.com/office/2006/metadata/properties" ma:root="true" ma:fieldsID="5ffe97e181145ec81612676624bca40f" ns2:_="">
    <xsd:import namespace="3203751e-7f26-4ef4-9d45-82e84d52b1d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3751e-7f26-4ef4-9d45-82e84d52b1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031036-21FA-4572-951E-F15692D3DBCC}">
  <ds:schemaRefs>
    <ds:schemaRef ds:uri="3203751e-7f26-4ef4-9d45-82e84d52b1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C0752BD-F26E-41FF-9FB5-6A9780D93A83}">
  <ds:schemaRefs>
    <ds:schemaRef ds:uri="http://www.w3.org/XML/1998/namespace"/>
    <ds:schemaRef ds:uri="3203751e-7f26-4ef4-9d45-82e84d52b1db"/>
    <ds:schemaRef ds:uri="http://purl.org/dc/terms/"/>
    <ds:schemaRef ds:uri="http://schemas.microsoft.com/office/2006/documentManagement/types"/>
    <ds:schemaRef ds:uri="http://purl.org/dc/elements/1.1/"/>
    <ds:schemaRef ds:uri="http://schemas.microsoft.com/office/2006/metadata/propertie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1507056-CAA4-4785-A519-2D6E82754C9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 OneBrand Template</Template>
  <TotalTime>263</TotalTime>
  <Words>710</Words>
  <Application>Microsoft Office PowerPoint</Application>
  <PresentationFormat>Widescreen</PresentationFormat>
  <Paragraphs>151</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Amazon Ember</vt:lpstr>
      <vt:lpstr>Amazon Ember Heavy</vt:lpstr>
      <vt:lpstr>Amazon Ember Light</vt:lpstr>
      <vt:lpstr>Arial</vt:lpstr>
      <vt:lpstr>Calibri</vt:lpstr>
      <vt:lpstr>Lucida Console</vt:lpstr>
      <vt:lpstr>Segoe UI</vt:lpstr>
      <vt:lpstr>4_TC-2022-OneBrand</vt:lpstr>
      <vt:lpstr>Intro to Cloud Computing CS4037 (BCS-6A) Lecture 16</vt:lpstr>
      <vt:lpstr>Module 8: Databases</vt:lpstr>
      <vt:lpstr>Section 2: Amazon DynamoDB</vt:lpstr>
      <vt:lpstr>Relational (Str.) versus non-relational (Semi-Str.) databases</vt:lpstr>
      <vt:lpstr>What is Amazon DynamoDB? </vt:lpstr>
      <vt:lpstr>Amazon DynamoDB core components</vt:lpstr>
      <vt:lpstr>Partitioning</vt:lpstr>
      <vt:lpstr>Items in a table must have a key</vt:lpstr>
      <vt:lpstr>Section 2 key takeaways</vt:lpstr>
      <vt:lpstr>Recorded demo: Amazon DynamoDB console </vt:lpstr>
      <vt:lpstr>Section 3: Amazon Redshift</vt:lpstr>
      <vt:lpstr>Amazon Redshift</vt:lpstr>
      <vt:lpstr>Introduction to Amazon Redshift</vt:lpstr>
      <vt:lpstr>Parallel processing architecture</vt:lpstr>
      <vt:lpstr>Automation and scaling</vt:lpstr>
      <vt:lpstr>Compatibility</vt:lpstr>
      <vt:lpstr>Amazon Redshift use cases (1 of 2)</vt:lpstr>
      <vt:lpstr>Amazon Redshift use cases (2 of 2)</vt:lpstr>
      <vt:lpstr>Section 3 key takeaways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Title</dc:title>
  <dc:creator>Stading, Katrina</dc:creator>
  <cp:lastModifiedBy>Danyal</cp:lastModifiedBy>
  <cp:revision>37</cp:revision>
  <cp:lastPrinted>2022-05-18T04:14:16Z</cp:lastPrinted>
  <dcterms:created xsi:type="dcterms:W3CDTF">2022-03-28T19:31:41Z</dcterms:created>
  <dcterms:modified xsi:type="dcterms:W3CDTF">2023-05-02T11:30:57Z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y fmtid="{D5CDD505-2E9C-101B-9397-08002B2CF9AE}" pid="4" name="ContentTypeId">
    <vt:lpwstr>0x0101004EB30683A6882D4798A1183E2061AB2B</vt:lpwstr>
  </property>
</Properties>
</file>