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886" r:id="rId2"/>
    <p:sldId id="888" r:id="rId3"/>
    <p:sldId id="889" r:id="rId4"/>
    <p:sldId id="890" r:id="rId5"/>
    <p:sldId id="891" r:id="rId6"/>
    <p:sldId id="892" r:id="rId7"/>
    <p:sldId id="894" r:id="rId8"/>
    <p:sldId id="895" r:id="rId9"/>
    <p:sldId id="896" r:id="rId10"/>
    <p:sldId id="897" r:id="rId11"/>
    <p:sldId id="898" r:id="rId12"/>
    <p:sldId id="899" r:id="rId13"/>
    <p:sldId id="900" r:id="rId14"/>
    <p:sldId id="901" r:id="rId15"/>
    <p:sldId id="902" r:id="rId16"/>
    <p:sldId id="903" r:id="rId17"/>
    <p:sldId id="904" r:id="rId18"/>
    <p:sldId id="905" r:id="rId19"/>
    <p:sldId id="906" r:id="rId20"/>
    <p:sldId id="907" r:id="rId21"/>
    <p:sldId id="908" r:id="rId22"/>
    <p:sldId id="909" r:id="rId23"/>
    <p:sldId id="910" r:id="rId24"/>
    <p:sldId id="911" r:id="rId25"/>
    <p:sldId id="912" r:id="rId26"/>
    <p:sldId id="913" r:id="rId27"/>
    <p:sldId id="914" r:id="rId28"/>
    <p:sldId id="915" r:id="rId29"/>
    <p:sldId id="916" r:id="rId30"/>
    <p:sldId id="917" r:id="rId31"/>
    <p:sldId id="918" r:id="rId32"/>
    <p:sldId id="363" r:id="rId33"/>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78C0919-EC10-499B-B967-56D588743C54}">
          <p14:sldIdLst>
            <p14:sldId id="886"/>
            <p14:sldId id="888"/>
            <p14:sldId id="889"/>
            <p14:sldId id="890"/>
            <p14:sldId id="891"/>
            <p14:sldId id="892"/>
            <p14:sldId id="894"/>
            <p14:sldId id="895"/>
            <p14:sldId id="896"/>
            <p14:sldId id="897"/>
            <p14:sldId id="898"/>
            <p14:sldId id="899"/>
            <p14:sldId id="900"/>
            <p14:sldId id="901"/>
            <p14:sldId id="902"/>
            <p14:sldId id="903"/>
            <p14:sldId id="904"/>
            <p14:sldId id="905"/>
            <p14:sldId id="906"/>
            <p14:sldId id="907"/>
            <p14:sldId id="908"/>
            <p14:sldId id="909"/>
            <p14:sldId id="910"/>
            <p14:sldId id="911"/>
            <p14:sldId id="912"/>
            <p14:sldId id="913"/>
            <p14:sldId id="914"/>
            <p14:sldId id="915"/>
            <p14:sldId id="916"/>
            <p14:sldId id="917"/>
            <p14:sldId id="918"/>
            <p14:sldId id="3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ris, Melissa" initials="HM" lastIdx="16" clrIdx="0">
    <p:extLst>
      <p:ext uri="{19B8F6BF-5375-455C-9EA6-DF929625EA0E}">
        <p15:presenceInfo xmlns:p15="http://schemas.microsoft.com/office/powerpoint/2012/main" userId="S-1-5-21-1407069837-2091007605-538272213-25781389" providerId="AD"/>
      </p:ext>
    </p:extLst>
  </p:cmAuthor>
  <p:cmAuthor id="2" name="Yoshii, June" initials="YJ" lastIdx="45" clrIdx="1">
    <p:extLst>
      <p:ext uri="{19B8F6BF-5375-455C-9EA6-DF929625EA0E}">
        <p15:presenceInfo xmlns:p15="http://schemas.microsoft.com/office/powerpoint/2012/main" userId="S-1-5-21-1407069837-2091007605-538272213-30032476" providerId="AD"/>
      </p:ext>
    </p:extLst>
  </p:cmAuthor>
  <p:cmAuthor id="3" name="David Mohr" initials="DM" lastIdx="8" clrIdx="2">
    <p:extLst>
      <p:ext uri="{19B8F6BF-5375-455C-9EA6-DF929625EA0E}">
        <p15:presenceInfo xmlns:p15="http://schemas.microsoft.com/office/powerpoint/2012/main" userId="David Mohr" providerId="None"/>
      </p:ext>
    </p:extLst>
  </p:cmAuthor>
  <p:cmAuthor id="4" name="Charrette, Jen" initials="CJ" lastIdx="7" clrIdx="3">
    <p:extLst>
      <p:ext uri="{19B8F6BF-5375-455C-9EA6-DF929625EA0E}">
        <p15:presenceInfo xmlns:p15="http://schemas.microsoft.com/office/powerpoint/2012/main" userId="Charrette, Jen" providerId="None"/>
      </p:ext>
    </p:extLst>
  </p:cmAuthor>
  <p:cmAuthor id="5" name="Microsoft Office User" initials="MOU" lastIdx="12" clrIdx="4">
    <p:extLst>
      <p:ext uri="{19B8F6BF-5375-455C-9EA6-DF929625EA0E}">
        <p15:presenceInfo xmlns:p15="http://schemas.microsoft.com/office/powerpoint/2012/main" userId="Microsoft Office User" providerId="None"/>
      </p:ext>
    </p:extLst>
  </p:cmAuthor>
  <p:cmAuthor id="6" name="Carol Reece" initials="CR" lastIdx="11" clrIdx="5">
    <p:extLst>
      <p:ext uri="{19B8F6BF-5375-455C-9EA6-DF929625EA0E}">
        <p15:presenceInfo xmlns:p15="http://schemas.microsoft.com/office/powerpoint/2012/main" userId="a67ae08b3f860e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C4C4C5"/>
    <a:srgbClr val="E3740E"/>
    <a:srgbClr val="2D75E7"/>
    <a:srgbClr val="16966D"/>
    <a:srgbClr val="4E24A7"/>
    <a:srgbClr val="E817E4"/>
    <a:srgbClr val="FE5496"/>
    <a:srgbClr val="B3EB5B"/>
    <a:srgbClr val="FF9B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972" autoAdjust="0"/>
    <p:restoredTop sz="93896" autoAdjust="0"/>
  </p:normalViewPr>
  <p:slideViewPr>
    <p:cSldViewPr snapToGrid="0" snapToObjects="1" showGuides="1">
      <p:cViewPr varScale="1">
        <p:scale>
          <a:sx n="70" d="100"/>
          <a:sy n="70" d="100"/>
        </p:scale>
        <p:origin x="252"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1/31/2023</a:t>
            </a:fld>
            <a:endParaRPr lang="en-US" dirty="0"/>
          </a:p>
        </p:txBody>
      </p:sp>
      <p:sp>
        <p:nvSpPr>
          <p:cNvPr id="4" name="Footer Placeholder 3">
            <a:extLst>
              <a:ext uri="{FF2B5EF4-FFF2-40B4-BE49-F238E27FC236}">
                <a16:creationId xmlns:a16="http://schemas.microsoft.com/office/drawing/2014/main" xmlns=""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1FDFC-8250-AD46-B773-8125051BCCF6}" type="datetimeFigureOut">
              <a:rPr lang="en-US" smtClean="0"/>
              <a:t>1/31/2023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Are Egress and Outbound traffic same?</a:t>
            </a:r>
          </a:p>
          <a:p>
            <a:endParaRPr lang="en-US" dirty="0"/>
          </a:p>
        </p:txBody>
      </p:sp>
    </p:spTree>
    <p:extLst>
      <p:ext uri="{BB962C8B-B14F-4D97-AF65-F5344CB8AC3E}">
        <p14:creationId xmlns:p14="http://schemas.microsoft.com/office/powerpoint/2010/main" val="1430066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338813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053906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483004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843253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434283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410941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442271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Thanks for participating!</a:t>
            </a:r>
          </a:p>
        </p:txBody>
      </p:sp>
    </p:spTree>
    <p:extLst>
      <p:ext uri="{BB962C8B-B14F-4D97-AF65-F5344CB8AC3E}">
        <p14:creationId xmlns:p14="http://schemas.microsoft.com/office/powerpoint/2010/main" val="3680167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Payment Card Industry Data Security Standard is an information security standard used to handle credit cards from major card brands. </a:t>
            </a:r>
          </a:p>
          <a:p>
            <a:endParaRPr lang="en-US" dirty="0"/>
          </a:p>
        </p:txBody>
      </p:sp>
    </p:spTree>
    <p:extLst>
      <p:ext uri="{BB962C8B-B14F-4D97-AF65-F5344CB8AC3E}">
        <p14:creationId xmlns:p14="http://schemas.microsoft.com/office/powerpoint/2010/main" val="1245346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Unified threat management is an approach to information security where a single hardware or software installation provides multiple security functions. To stop malware.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IPsec is a protocol suite for encrypting network communications.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Point-to-Site (P2S) VPN gateway connection lets you create a secure connection to your virtual network from an individual client computer.</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 site-to-site virtual private network (VPN) is a connection between two or more networks, such as a corporate network and a branch office network.</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Multiprotocol Label Switching (MPLS) is a protocol-agnostic routing technique designed to speed up and shape traffic flows across enterprise wide area and service provider networks.</a:t>
            </a:r>
          </a:p>
          <a:p>
            <a:pPr marL="628650" lvl="1"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MPLS allows most data packets to be forwarded at Layer 2 -- the switching level -- of the Open Systems Interconnection (OSI) model, rather than having to be passed up to Layer 3 -- the routing level. For this reason, it is often informally described as operating at Layer 2.5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The Session Initiation Protocol (SIP) is a signaling protocol used for initiating, maintaining, and terminating communication sessions that include voice calls, video conferencing, instant messaging, and media distribution.</a:t>
            </a:r>
          </a:p>
        </p:txBody>
      </p:sp>
    </p:spTree>
    <p:extLst>
      <p:ext uri="{BB962C8B-B14F-4D97-AF65-F5344CB8AC3E}">
        <p14:creationId xmlns:p14="http://schemas.microsoft.com/office/powerpoint/2010/main" val="300422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Endpoint detection and response (EDR) is an integrated endpoint security solution that combines real-time continuous monitoring and </a:t>
            </a:r>
            <a:r>
              <a:rPr lang="en-US" b="1" dirty="0" smtClean="0"/>
              <a:t>collection of endpoint threat data with rules-based automated response </a:t>
            </a:r>
            <a:r>
              <a:rPr lang="en-US" dirty="0" smtClean="0"/>
              <a:t>and </a:t>
            </a:r>
            <a:r>
              <a:rPr lang="en-US" b="1" dirty="0" smtClean="0"/>
              <a:t>analysis capabilities</a:t>
            </a:r>
            <a:r>
              <a:rPr lang="en-US" dirty="0" smtClean="0"/>
              <a:t>.</a:t>
            </a:r>
          </a:p>
          <a:p>
            <a:pPr marL="171450" indent="-171450">
              <a:buFont typeface="Arial" panose="020B0604020202020204" pitchFamily="34" charset="0"/>
              <a:buChar char="•"/>
            </a:pPr>
            <a:r>
              <a:rPr lang="en-US" dirty="0" smtClean="0"/>
              <a:t>Security information and event management is a field within the field of computer security, where software products and services combine security information management and security event management. They provide </a:t>
            </a:r>
            <a:r>
              <a:rPr lang="en-US" b="1" dirty="0" smtClean="0"/>
              <a:t>real-time analysis of security alerts </a:t>
            </a:r>
            <a:r>
              <a:rPr lang="en-US" dirty="0" smtClean="0"/>
              <a:t>generated by </a:t>
            </a:r>
            <a:r>
              <a:rPr lang="en-US" b="1" dirty="0" smtClean="0"/>
              <a:t>applications</a:t>
            </a:r>
            <a:r>
              <a:rPr lang="en-US" dirty="0" smtClean="0"/>
              <a:t> and </a:t>
            </a:r>
            <a:r>
              <a:rPr lang="en-US" b="1" dirty="0" smtClean="0"/>
              <a:t>network hardware</a:t>
            </a:r>
            <a:r>
              <a:rPr lang="en-US" dirty="0" smtClean="0"/>
              <a:t>. </a:t>
            </a:r>
          </a:p>
          <a:p>
            <a:pPr marL="171450" indent="-171450">
              <a:buFont typeface="Arial" panose="020B0604020202020204" pitchFamily="34" charset="0"/>
              <a:buChar char="•"/>
            </a:pPr>
            <a:r>
              <a:rPr lang="en-US" dirty="0" smtClean="0"/>
              <a:t>Jira is a proprietary </a:t>
            </a:r>
            <a:r>
              <a:rPr lang="en-US" b="1" dirty="0" smtClean="0"/>
              <a:t>issue tracking product </a:t>
            </a:r>
            <a:r>
              <a:rPr lang="en-US" dirty="0" smtClean="0"/>
              <a:t>developed by </a:t>
            </a:r>
            <a:r>
              <a:rPr lang="en-US" dirty="0" err="1" smtClean="0"/>
              <a:t>Atlassian</a:t>
            </a:r>
            <a:r>
              <a:rPr lang="en-US" dirty="0" smtClean="0"/>
              <a:t> that allows </a:t>
            </a:r>
            <a:r>
              <a:rPr lang="en-US" b="1" dirty="0" smtClean="0"/>
              <a:t>bug tracking </a:t>
            </a:r>
            <a:r>
              <a:rPr lang="en-US" dirty="0" smtClean="0"/>
              <a:t>and </a:t>
            </a:r>
            <a:r>
              <a:rPr lang="en-US" b="1" dirty="0" smtClean="0"/>
              <a:t>agile project management</a:t>
            </a:r>
            <a:r>
              <a:rPr lang="en-US" dirty="0" smtClean="0"/>
              <a:t>.</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221584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823092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955158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942885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69970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311551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xmlns=""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xmlns="" id="{63FC9937-4309-1345-9FFE-12A8DD2FC6B5}"/>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xmlns=""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sp>
        <p:nvSpPr>
          <p:cNvPr id="7" name="Footer Placeholder 4">
            <a:extLst>
              <a:ext uri="{FF2B5EF4-FFF2-40B4-BE49-F238E27FC236}">
                <a16:creationId xmlns:a16="http://schemas.microsoft.com/office/drawing/2014/main" xmlns="" id="{BE8EE179-7D32-EC44-9957-395A214B62CF}"/>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xmlns="" id="{FD64CDEF-A244-5649-B243-5BDF609659DF}"/>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xmlns=""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xmlns=""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3" name="Footer Placeholder 4">
            <a:extLst>
              <a:ext uri="{FF2B5EF4-FFF2-40B4-BE49-F238E27FC236}">
                <a16:creationId xmlns:a16="http://schemas.microsoft.com/office/drawing/2014/main" xmlns="" id="{69573A30-3961-C94C-A15D-1FC70640BAA5}"/>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xmlns="" id="{B49C5B5F-9EDC-CD4D-BA0B-49411FD11BBC}"/>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4" name="Picture Placeholder 3">
            <a:extLst>
              <a:ext uri="{FF2B5EF4-FFF2-40B4-BE49-F238E27FC236}">
                <a16:creationId xmlns:a16="http://schemas.microsoft.com/office/drawing/2014/main" xmlns=""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xmlns=""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2" name="Picture Placeholder 3">
            <a:extLst>
              <a:ext uri="{FF2B5EF4-FFF2-40B4-BE49-F238E27FC236}">
                <a16:creationId xmlns:a16="http://schemas.microsoft.com/office/drawing/2014/main" xmlns=""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xmlns=""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4" name="Picture Placeholder 3">
            <a:extLst>
              <a:ext uri="{FF2B5EF4-FFF2-40B4-BE49-F238E27FC236}">
                <a16:creationId xmlns:a16="http://schemas.microsoft.com/office/drawing/2014/main" xmlns=""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xmlns=""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6" name="Picture Placeholder 3">
            <a:extLst>
              <a:ext uri="{FF2B5EF4-FFF2-40B4-BE49-F238E27FC236}">
                <a16:creationId xmlns:a16="http://schemas.microsoft.com/office/drawing/2014/main" xmlns=""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sp>
        <p:nvSpPr>
          <p:cNvPr id="14" name="Footer Placeholder 4">
            <a:extLst>
              <a:ext uri="{FF2B5EF4-FFF2-40B4-BE49-F238E27FC236}">
                <a16:creationId xmlns:a16="http://schemas.microsoft.com/office/drawing/2014/main" xmlns="" id="{075ED423-869B-CA42-83F6-A40BF01C3EBF}"/>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xmlns="" id="{49A7927A-C274-E848-B9FC-75CF0763AED5}"/>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4" name="Picture Placeholder 3">
            <a:extLst>
              <a:ext uri="{FF2B5EF4-FFF2-40B4-BE49-F238E27FC236}">
                <a16:creationId xmlns:a16="http://schemas.microsoft.com/office/drawing/2014/main" xmlns=""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xmlns=""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19" name="Picture Placeholder 3">
            <a:extLst>
              <a:ext uri="{FF2B5EF4-FFF2-40B4-BE49-F238E27FC236}">
                <a16:creationId xmlns:a16="http://schemas.microsoft.com/office/drawing/2014/main" xmlns=""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xmlns=""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7" name="Picture Placeholder 3">
            <a:extLst>
              <a:ext uri="{FF2B5EF4-FFF2-40B4-BE49-F238E27FC236}">
                <a16:creationId xmlns:a16="http://schemas.microsoft.com/office/drawing/2014/main" xmlns=""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xmlns=""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5" name="Picture Placeholder 3">
            <a:extLst>
              <a:ext uri="{FF2B5EF4-FFF2-40B4-BE49-F238E27FC236}">
                <a16:creationId xmlns:a16="http://schemas.microsoft.com/office/drawing/2014/main" xmlns=""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xmlns=""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7" name="Picture Placeholder 3">
            <a:extLst>
              <a:ext uri="{FF2B5EF4-FFF2-40B4-BE49-F238E27FC236}">
                <a16:creationId xmlns:a16="http://schemas.microsoft.com/office/drawing/2014/main" xmlns=""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xmlns=""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9" name="Picture Placeholder 3">
            <a:extLst>
              <a:ext uri="{FF2B5EF4-FFF2-40B4-BE49-F238E27FC236}">
                <a16:creationId xmlns:a16="http://schemas.microsoft.com/office/drawing/2014/main" xmlns=""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21" name="Footer Placeholder 4">
            <a:extLst>
              <a:ext uri="{FF2B5EF4-FFF2-40B4-BE49-F238E27FC236}">
                <a16:creationId xmlns:a16="http://schemas.microsoft.com/office/drawing/2014/main" xmlns="" id="{FBF3F200-BB4F-664F-876E-B587463197ED}"/>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23" name="Picture 22">
            <a:extLst>
              <a:ext uri="{FF2B5EF4-FFF2-40B4-BE49-F238E27FC236}">
                <a16:creationId xmlns:a16="http://schemas.microsoft.com/office/drawing/2014/main" xmlns="" id="{C99A9892-B85D-B746-B8F0-8DD0CF1EABE7}"/>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Edit Master text styles</a:t>
            </a:r>
          </a:p>
        </p:txBody>
      </p:sp>
      <p:sp>
        <p:nvSpPr>
          <p:cNvPr id="4" name="Picture Placeholder 3">
            <a:extLst>
              <a:ext uri="{FF2B5EF4-FFF2-40B4-BE49-F238E27FC236}">
                <a16:creationId xmlns:a16="http://schemas.microsoft.com/office/drawing/2014/main" xmlns=""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xmlns=""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Edit Master text styles</a:t>
            </a:r>
          </a:p>
        </p:txBody>
      </p:sp>
      <p:sp>
        <p:nvSpPr>
          <p:cNvPr id="23" name="Text Placeholder 2">
            <a:extLst>
              <a:ext uri="{FF2B5EF4-FFF2-40B4-BE49-F238E27FC236}">
                <a16:creationId xmlns:a16="http://schemas.microsoft.com/office/drawing/2014/main" xmlns=""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Edit Master text styles</a:t>
            </a:r>
          </a:p>
        </p:txBody>
      </p:sp>
      <p:sp>
        <p:nvSpPr>
          <p:cNvPr id="25" name="Text Placeholder 2">
            <a:extLst>
              <a:ext uri="{FF2B5EF4-FFF2-40B4-BE49-F238E27FC236}">
                <a16:creationId xmlns:a16="http://schemas.microsoft.com/office/drawing/2014/main" xmlns=""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Edit Master text styles</a:t>
            </a:r>
          </a:p>
        </p:txBody>
      </p:sp>
      <p:sp>
        <p:nvSpPr>
          <p:cNvPr id="14" name="Picture Placeholder 3">
            <a:extLst>
              <a:ext uri="{FF2B5EF4-FFF2-40B4-BE49-F238E27FC236}">
                <a16:creationId xmlns:a16="http://schemas.microsoft.com/office/drawing/2014/main" xmlns=""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xmlns=""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xmlns=""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xmlns="" id="{A9C4F210-2650-3942-9632-6074E8F12704}"/>
              </a:ext>
              <a:ext uri="{C183D7F6-B498-43B3-948B-1728B52AA6E4}">
                <adec:decorative xmlns:adec="http://schemas.microsoft.com/office/drawing/2017/decorative" xmlns=""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34" name="Picture 33">
            <a:extLst>
              <a:ext uri="{FF2B5EF4-FFF2-40B4-BE49-F238E27FC236}">
                <a16:creationId xmlns:a16="http://schemas.microsoft.com/office/drawing/2014/main" xmlns="" id="{F7CCF82A-4490-0644-8968-C198DF5F3F30}"/>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09200" y="365126"/>
            <a:ext cx="1772652" cy="449072"/>
          </a:xfrm>
          <a:prstGeom prst="rect">
            <a:avLst/>
          </a:prstGeom>
        </p:spPr>
      </p:pic>
      <p:pic>
        <p:nvPicPr>
          <p:cNvPr id="13" name="Picture 12">
            <a:extLst>
              <a:ext uri="{FF2B5EF4-FFF2-40B4-BE49-F238E27FC236}">
                <a16:creationId xmlns:a16="http://schemas.microsoft.com/office/drawing/2014/main" xmlns=""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xmlns=""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xmlns=""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pic>
        <p:nvPicPr>
          <p:cNvPr id="7" name="Picture 6">
            <a:extLst>
              <a:ext uri="{FF2B5EF4-FFF2-40B4-BE49-F238E27FC236}">
                <a16:creationId xmlns:a16="http://schemas.microsoft.com/office/drawing/2014/main" xmlns="" id="{18DE245B-4FD3-2740-8BED-8269A8D5C217}"/>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xmlns="" id="{FE4A4D56-E7FB-BE4E-A7A1-0A8FD1819058}"/>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89352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xmlns="" id="{8DBCFF47-80C8-FA4F-9A18-B92FA7DC4DF7}"/>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936991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xmlns=""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1" name="Picture 10">
            <a:extLst>
              <a:ext uri="{FF2B5EF4-FFF2-40B4-BE49-F238E27FC236}">
                <a16:creationId xmlns:a16="http://schemas.microsoft.com/office/drawing/2014/main" xmlns="" id="{BE6AEB20-C247-9049-A91B-EA79979980DA}"/>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7EACD-31BA-5546-8DC5-A7D4FA41B908}"/>
              </a:ext>
              <a:ext uri="{C183D7F6-B498-43B3-948B-1728B52AA6E4}">
                <adec:decorative xmlns:adec="http://schemas.microsoft.com/office/drawing/2017/decorative" xmlns="" val="1"/>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7" name="Picture 6">
            <a:extLst>
              <a:ext uri="{FF2B5EF4-FFF2-40B4-BE49-F238E27FC236}">
                <a16:creationId xmlns:a16="http://schemas.microsoft.com/office/drawing/2014/main" xmlns="" id="{1FCA25A4-C80D-FC44-8153-D8376A9E41FE}"/>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a16="http://schemas.microsoft.com/office/drawing/2014/main" xmlns=""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xmlns=""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xmlns=""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xmlns="" id="{6636900F-FBBE-9846-A194-AC5CF173B39F}"/>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xmlns="" id="{68A38432-CE99-3E4B-B087-73EB0F09CDB2}"/>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xmlns="" id="{F86437D1-E7F9-2F42-864E-95D935B7DAF8}"/>
              </a:ext>
              <a:ext uri="{C183D7F6-B498-43B3-948B-1728B52AA6E4}">
                <adec:decorative xmlns:adec="http://schemas.microsoft.com/office/drawing/2017/decorative" xmlns=""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Slide Number Placeholder 5">
            <a:extLst>
              <a:ext uri="{FF2B5EF4-FFF2-40B4-BE49-F238E27FC236}">
                <a16:creationId xmlns:a16="http://schemas.microsoft.com/office/drawing/2014/main" xmlns="" id="{45F76685-5779-5D40-A261-B0BC701B3745}"/>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6" name="Picture 5">
            <a:extLst>
              <a:ext uri="{FF2B5EF4-FFF2-40B4-BE49-F238E27FC236}">
                <a16:creationId xmlns:a16="http://schemas.microsoft.com/office/drawing/2014/main" xmlns="" id="{40DE264E-2087-B647-8F60-282FE0A1DE11}"/>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09200" y="365125"/>
            <a:ext cx="1772652" cy="449072"/>
          </a:xfrm>
          <a:prstGeom prst="rect">
            <a:avLst/>
          </a:prstGeom>
        </p:spPr>
      </p:pic>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xmlns=""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xmlns="" id="{AA58D57C-542E-8B46-AF4A-1CE98190E16A}"/>
              </a:ext>
            </a:extLst>
          </p:cNvPr>
          <p:cNvSpPr>
            <a:spLocks noGrp="1"/>
          </p:cNvSpPr>
          <p:nvPr>
            <p:ph type="body" sz="quarter" idx="15"/>
          </p:nvPr>
        </p:nvSpPr>
        <p:spPr>
          <a:xfrm>
            <a:off x="6076191" y="1803345"/>
            <a:ext cx="2656066" cy="1879131"/>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19" name="Text Placeholder 3">
            <a:extLst>
              <a:ext uri="{FF2B5EF4-FFF2-40B4-BE49-F238E27FC236}">
                <a16:creationId xmlns:a16="http://schemas.microsoft.com/office/drawing/2014/main" xmlns="" id="{C3946CAB-375A-5941-A392-14D805556B47}"/>
              </a:ext>
            </a:extLst>
          </p:cNvPr>
          <p:cNvSpPr>
            <a:spLocks noGrp="1"/>
          </p:cNvSpPr>
          <p:nvPr>
            <p:ph type="body" sz="quarter" idx="16"/>
          </p:nvPr>
        </p:nvSpPr>
        <p:spPr>
          <a:xfrm>
            <a:off x="3251457" y="1803345"/>
            <a:ext cx="2656066" cy="1879131"/>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20" name="Text Placeholder 3">
            <a:extLst>
              <a:ext uri="{FF2B5EF4-FFF2-40B4-BE49-F238E27FC236}">
                <a16:creationId xmlns:a16="http://schemas.microsoft.com/office/drawing/2014/main" xmlns=""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xmlns="" id="{24CE8731-450D-3746-AF62-88C7CF836093}"/>
              </a:ext>
            </a:extLst>
          </p:cNvPr>
          <p:cNvSpPr>
            <a:spLocks noGrp="1"/>
          </p:cNvSpPr>
          <p:nvPr>
            <p:ph type="body" sz="quarter" idx="17"/>
          </p:nvPr>
        </p:nvSpPr>
        <p:spPr>
          <a:xfrm>
            <a:off x="419102" y="1803345"/>
            <a:ext cx="2656066" cy="1879131"/>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23" name="Rectangle 22">
            <a:extLst>
              <a:ext uri="{FF2B5EF4-FFF2-40B4-BE49-F238E27FC236}">
                <a16:creationId xmlns:a16="http://schemas.microsoft.com/office/drawing/2014/main" xmlns=""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xmlns=""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xmlns=""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27" name="Text Placeholder 3">
            <a:extLst>
              <a:ext uri="{FF2B5EF4-FFF2-40B4-BE49-F238E27FC236}">
                <a16:creationId xmlns:a16="http://schemas.microsoft.com/office/drawing/2014/main" xmlns=""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xmlns=""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xmlns="" id="{957FAEDA-E06F-0246-AE0E-09DEF5D51275}"/>
              </a:ext>
            </a:extLst>
          </p:cNvPr>
          <p:cNvSpPr>
            <a:spLocks noGrp="1"/>
          </p:cNvSpPr>
          <p:nvPr>
            <p:ph type="body" sz="quarter" idx="22"/>
          </p:nvPr>
        </p:nvSpPr>
        <p:spPr>
          <a:xfrm>
            <a:off x="790222" y="4444327"/>
            <a:ext cx="7571082" cy="1311187"/>
          </a:xfrm>
          <a:prstGeom prst="rect">
            <a:avLst/>
          </a:prstGeom>
        </p:spPr>
        <p:txBody>
          <a:bodyPr>
            <a:normAutofit/>
          </a:bodyPr>
          <a:lstStyle>
            <a:lvl1pPr marL="0" indent="0">
              <a:buNone/>
              <a:defRPr sz="2400"/>
            </a:lvl1pPr>
          </a:lstStyle>
          <a:p>
            <a:pPr lvl="0"/>
            <a:r>
              <a:rPr lang="en-US"/>
              <a:t>Edit Master text styles</a:t>
            </a:r>
          </a:p>
        </p:txBody>
      </p:sp>
      <p:sp>
        <p:nvSpPr>
          <p:cNvPr id="32" name="Text Placeholder 3">
            <a:extLst>
              <a:ext uri="{FF2B5EF4-FFF2-40B4-BE49-F238E27FC236}">
                <a16:creationId xmlns:a16="http://schemas.microsoft.com/office/drawing/2014/main" xmlns="" id="{5DB1EEED-3A61-7145-8CB8-D64E8B31FE3F}"/>
              </a:ext>
            </a:extLst>
          </p:cNvPr>
          <p:cNvSpPr>
            <a:spLocks noGrp="1"/>
          </p:cNvSpPr>
          <p:nvPr>
            <p:ph type="body" sz="quarter" idx="23"/>
          </p:nvPr>
        </p:nvSpPr>
        <p:spPr>
          <a:xfrm>
            <a:off x="790222" y="5870446"/>
            <a:ext cx="7942034" cy="413702"/>
          </a:xfrm>
          <a:prstGeom prst="rect">
            <a:avLst/>
          </a:prstGeom>
        </p:spPr>
        <p:txBody>
          <a:bodyPr>
            <a:noAutofit/>
          </a:bodyPr>
          <a:lstStyle>
            <a:lvl1pPr marL="0" indent="0">
              <a:buNone/>
              <a:defRPr sz="2000" b="0">
                <a:solidFill>
                  <a:schemeClr val="tx1"/>
                </a:solidFill>
              </a:defRPr>
            </a:lvl1pPr>
          </a:lstStyle>
          <a:p>
            <a:pPr lvl="0"/>
            <a:r>
              <a:rPr lang="en-US"/>
              <a:t>Edit Master text styles</a:t>
            </a:r>
          </a:p>
        </p:txBody>
      </p:sp>
      <p:pic>
        <p:nvPicPr>
          <p:cNvPr id="16" name="Picture 15">
            <a:extLst>
              <a:ext uri="{FF2B5EF4-FFF2-40B4-BE49-F238E27FC236}">
                <a16:creationId xmlns:a16="http://schemas.microsoft.com/office/drawing/2014/main" xmlns="" id="{A51D4E80-7282-594D-8256-F973AFF71D56}"/>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xmlns="" id="{D654C84E-7AFF-4E43-BC29-5AF15F0EFE3A}"/>
              </a:ext>
              <a:ext uri="{C183D7F6-B498-43B3-948B-1728B52AA6E4}">
                <adec:decorative xmlns:adec="http://schemas.microsoft.com/office/drawing/2017/decorative" xmlns="" val="1"/>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r>
              <a:rPr lang="en-US"/>
              <a:t>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r>
              <a:rPr lang="en-US"/>
              <a:t>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xmlns=""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xmlns="" id="{D654C84E-7AFF-4E43-BC29-5AF15F0EFE3A}"/>
              </a:ext>
              <a:ext uri="{C183D7F6-B498-43B3-948B-1728B52AA6E4}">
                <adec:decorative xmlns:adec="http://schemas.microsoft.com/office/drawing/2017/decorative" xmlns=""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6" name="Text Placeholder 3">
            <a:extLst>
              <a:ext uri="{FF2B5EF4-FFF2-40B4-BE49-F238E27FC236}">
                <a16:creationId xmlns:a16="http://schemas.microsoft.com/office/drawing/2014/main" xmlns=""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xmlns="" id="{A51D4E80-7282-594D-8256-F973AFF71D56}"/>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xmlns="" id="{7F32C9FB-A505-8F4E-99FC-1B161C930668}"/>
              </a:ext>
              <a:ext uri="{C183D7F6-B498-43B3-948B-1728B52AA6E4}">
                <adec:decorative xmlns:adec="http://schemas.microsoft.com/office/drawing/2017/decorative" xmlns="" val="0"/>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2019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xmlns=""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7" name="Picture 6">
            <a:extLst>
              <a:ext uri="{FF2B5EF4-FFF2-40B4-BE49-F238E27FC236}">
                <a16:creationId xmlns:a16="http://schemas.microsoft.com/office/drawing/2014/main" xmlns="" id="{91A5F71C-941B-424B-B0F4-B91497513EB8}"/>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xmlns=""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xmlns="" id="{7D651C47-09F6-C947-968C-92FC59515123}"/>
              </a:ext>
              <a:ext uri="{C183D7F6-B498-43B3-948B-1728B52AA6E4}">
                <adec:decorative xmlns:adec="http://schemas.microsoft.com/office/drawing/2017/decorative" xmlns="" val="1"/>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2019 Amazon Web Services, Inc. or its Affiliates. All rights reserved.</a:t>
            </a:r>
          </a:p>
        </p:txBody>
      </p:sp>
      <p:sp>
        <p:nvSpPr>
          <p:cNvPr id="2" name="Title 1">
            <a:extLst>
              <a:ext uri="{FF2B5EF4-FFF2-40B4-BE49-F238E27FC236}">
                <a16:creationId xmlns:a16="http://schemas.microsoft.com/office/drawing/2014/main" xmlns=""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xmlns=""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xmlns=""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xmlns="" id="{280E0825-B265-3846-8BB3-B9ECFCCA9B2D}"/>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xmlns="" id="{A9C4F210-2650-3942-9632-6074E8F12704}"/>
              </a:ext>
              <a:ext uri="{C183D7F6-B498-43B3-948B-1728B52AA6E4}">
                <adec:decorative xmlns:adec="http://schemas.microsoft.com/office/drawing/2017/decorative" xmlns=""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0" name="Title 1">
            <a:extLst>
              <a:ext uri="{FF2B5EF4-FFF2-40B4-BE49-F238E27FC236}">
                <a16:creationId xmlns:a16="http://schemas.microsoft.com/office/drawing/2014/main" xmlns=""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xmlns="" id="{3AA315D3-3937-1747-9C2E-0067F12A02F0}"/>
              </a:ext>
            </a:extLst>
          </p:cNvPr>
          <p:cNvPicPr>
            <a:picLocks noChangeAspect="1"/>
          </p:cNvPicPr>
          <p:nvPr userDrawn="1"/>
        </p:nvPicPr>
        <p:blipFill rotWithShape="1">
          <a:blip r:embed="rId3"/>
          <a:srcRect l="75552" t="60520" r="3438" b="3809"/>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xmlns="" id="{83936176-BBC4-344F-8FD9-CD6D76107A13}"/>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xmlns="" id="{18DE245B-4FD3-2740-8BED-8269A8D5C217}"/>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8" name="Slide Number Placeholder 5">
            <a:extLst>
              <a:ext uri="{FF2B5EF4-FFF2-40B4-BE49-F238E27FC236}">
                <a16:creationId xmlns:a16="http://schemas.microsoft.com/office/drawing/2014/main" xmlns=""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xmlns=""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xmlns=""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xmlns="" id="{69573A30-3961-C94C-A15D-1FC70640BAA5}"/>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xmlns="" id="{BF6D2BA4-6287-854B-A5A3-81A95726CF44}"/>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xmlns="" id="{F3BB2B80-1B59-A143-BE75-CCD366DF7CE5}"/>
              </a:ext>
            </a:extLst>
          </p:cNvPr>
          <p:cNvSpPr>
            <a:spLocks noGrp="1"/>
          </p:cNvSpPr>
          <p:nvPr>
            <p:ph idx="1"/>
          </p:nvPr>
        </p:nvSpPr>
        <p:spPr>
          <a:xfrm>
            <a:off x="419100"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xmlns="" id="{0C6EC767-E7A4-C245-BAA4-960E5F2420E0}"/>
              </a:ext>
            </a:extLst>
          </p:cNvPr>
          <p:cNvSpPr>
            <a:spLocks noGrp="1"/>
          </p:cNvSpPr>
          <p:nvPr>
            <p:ph idx="13"/>
          </p:nvPr>
        </p:nvSpPr>
        <p:spPr>
          <a:xfrm>
            <a:off x="8173686"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xmlns="" id="{F3CCBCC6-BD7A-204B-A666-6793093190FD}"/>
              </a:ext>
            </a:extLst>
          </p:cNvPr>
          <p:cNvSpPr>
            <a:spLocks noGrp="1"/>
          </p:cNvSpPr>
          <p:nvPr>
            <p:ph idx="14"/>
          </p:nvPr>
        </p:nvSpPr>
        <p:spPr>
          <a:xfrm>
            <a:off x="4314209"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a:extLst>
              <a:ext uri="{FF2B5EF4-FFF2-40B4-BE49-F238E27FC236}">
                <a16:creationId xmlns:a16="http://schemas.microsoft.com/office/drawing/2014/main" xmlns="" id="{EAED9FF8-3030-4E4D-ADC0-FA2315FD54F2}"/>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4" name="Picture 13">
            <a:extLst>
              <a:ext uri="{FF2B5EF4-FFF2-40B4-BE49-F238E27FC236}">
                <a16:creationId xmlns:a16="http://schemas.microsoft.com/office/drawing/2014/main" xmlns="" id="{BCD2DB21-CEFB-4A4D-B8DA-776FFE4E65ED}"/>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xmlns=""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14" name="Content Placeholder 2">
            <a:extLst>
              <a:ext uri="{FF2B5EF4-FFF2-40B4-BE49-F238E27FC236}">
                <a16:creationId xmlns:a16="http://schemas.microsoft.com/office/drawing/2014/main" xmlns=""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xmlns=""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10" name="Footer Placeholder 4">
            <a:extLst>
              <a:ext uri="{FF2B5EF4-FFF2-40B4-BE49-F238E27FC236}">
                <a16:creationId xmlns:a16="http://schemas.microsoft.com/office/drawing/2014/main" xmlns="" id="{6552EEA6-13B7-F947-9C14-50FE8967965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xmlns="" id="{503D402F-215B-FB47-825A-3E2774C59C1B}"/>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xmlns=""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10" name="Footer Placeholder 4">
            <a:extLst>
              <a:ext uri="{FF2B5EF4-FFF2-40B4-BE49-F238E27FC236}">
                <a16:creationId xmlns:a16="http://schemas.microsoft.com/office/drawing/2014/main" xmlns="" id="{99B9B80A-7CBE-8F4D-B2B0-66F7C285B4DD}"/>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5" name="Picture 14">
            <a:extLst>
              <a:ext uri="{FF2B5EF4-FFF2-40B4-BE49-F238E27FC236}">
                <a16:creationId xmlns:a16="http://schemas.microsoft.com/office/drawing/2014/main" xmlns="" id="{2D28D2B2-887B-C449-B54F-A6016CBDBCB1}"/>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xmlns=""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xmlns=""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25"/>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79" r:id="rId16"/>
    <p:sldLayoutId id="2147483680" r:id="rId17"/>
    <p:sldLayoutId id="2147483668" r:id="rId18"/>
    <p:sldLayoutId id="2147483672" r:id="rId19"/>
    <p:sldLayoutId id="2147483665" r:id="rId20"/>
    <p:sldLayoutId id="2147483677" r:id="rId21"/>
    <p:sldLayoutId id="2147483669" r:id="rId22"/>
    <p:sldLayoutId id="2147483660"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3.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C6B6C6-19C5-4814-8A23-E7A1FF5513E7}"/>
              </a:ext>
            </a:extLst>
          </p:cNvPr>
          <p:cNvSpPr>
            <a:spLocks noGrp="1"/>
          </p:cNvSpPr>
          <p:nvPr>
            <p:ph type="ctrTitle"/>
          </p:nvPr>
        </p:nvSpPr>
        <p:spPr>
          <a:xfrm>
            <a:off x="745587" y="1122363"/>
            <a:ext cx="10550769" cy="2387600"/>
          </a:xfrm>
        </p:spPr>
        <p:txBody>
          <a:bodyPr>
            <a:normAutofit fontScale="90000"/>
          </a:bodyPr>
          <a:lstStyle/>
          <a:p>
            <a:pPr algn="ctr"/>
            <a:r>
              <a:rPr lang="en-US" dirty="0" smtClean="0"/>
              <a:t>Intro to Cloud </a:t>
            </a:r>
            <a:r>
              <a:rPr lang="en-US" dirty="0"/>
              <a:t>Computing</a:t>
            </a:r>
            <a:br>
              <a:rPr lang="en-US" dirty="0"/>
            </a:br>
            <a:r>
              <a:rPr lang="en-US" dirty="0" smtClean="0"/>
              <a:t>CS4037 </a:t>
            </a:r>
            <a:r>
              <a:rPr lang="en-US" dirty="0"/>
              <a:t>(</a:t>
            </a:r>
            <a:r>
              <a:rPr lang="en-US" dirty="0" smtClean="0"/>
              <a:t>BCS-6A)</a:t>
            </a:r>
            <a:r>
              <a:rPr lang="en-US" dirty="0"/>
              <a:t/>
            </a:r>
            <a:br>
              <a:rPr lang="en-US" dirty="0"/>
            </a:br>
            <a:r>
              <a:rPr lang="en-US" dirty="0"/>
              <a:t>Lecture </a:t>
            </a:r>
            <a:r>
              <a:rPr lang="en-US" dirty="0" smtClean="0"/>
              <a:t>01</a:t>
            </a:r>
            <a:endParaRPr lang="en-US" dirty="0"/>
          </a:p>
        </p:txBody>
      </p:sp>
      <p:sp>
        <p:nvSpPr>
          <p:cNvPr id="3" name="Subtitle 2">
            <a:extLst>
              <a:ext uri="{FF2B5EF4-FFF2-40B4-BE49-F238E27FC236}">
                <a16:creationId xmlns="" xmlns:a16="http://schemas.microsoft.com/office/drawing/2014/main" id="{C8646435-1434-4F65-8F85-5E785E9B8571}"/>
              </a:ext>
            </a:extLst>
          </p:cNvPr>
          <p:cNvSpPr>
            <a:spLocks noGrp="1"/>
          </p:cNvSpPr>
          <p:nvPr>
            <p:ph type="subTitle" idx="4294967295"/>
          </p:nvPr>
        </p:nvSpPr>
        <p:spPr>
          <a:xfrm>
            <a:off x="1524000" y="4326970"/>
            <a:ext cx="9144000" cy="1655762"/>
          </a:xfrm>
          <a:prstGeom prst="rect">
            <a:avLst/>
          </a:prstGeom>
        </p:spPr>
        <p:txBody>
          <a:bodyPr/>
          <a:lstStyle/>
          <a:p>
            <a:pPr marL="0" indent="0" algn="ctr">
              <a:buNone/>
            </a:pPr>
            <a:r>
              <a:rPr lang="en-US" dirty="0"/>
              <a:t>Instructor: </a:t>
            </a:r>
            <a:r>
              <a:rPr lang="en-US" dirty="0" smtClean="0"/>
              <a:t>Danyal </a:t>
            </a:r>
            <a:r>
              <a:rPr lang="en-US" dirty="0" err="1" smtClean="0"/>
              <a:t>Farhat</a:t>
            </a:r>
            <a:endParaRPr lang="en-US" dirty="0"/>
          </a:p>
          <a:p>
            <a:pPr marL="0" indent="0" algn="ctr">
              <a:buNone/>
            </a:pPr>
            <a:r>
              <a:rPr lang="en-US" dirty="0" smtClean="0"/>
              <a:t>Lecturer, </a:t>
            </a:r>
            <a:r>
              <a:rPr lang="en-US" dirty="0"/>
              <a:t>Department of Computer Science, FAST</a:t>
            </a:r>
          </a:p>
          <a:p>
            <a:pPr marL="0" indent="0" algn="ctr">
              <a:buNone/>
            </a:pPr>
            <a:r>
              <a:rPr lang="en-US" dirty="0" smtClean="0"/>
              <a:t>24 January, 2023</a:t>
            </a:r>
            <a:endParaRPr lang="en-US" dirty="0"/>
          </a:p>
        </p:txBody>
      </p:sp>
    </p:spTree>
    <p:extLst>
      <p:ext uri="{BB962C8B-B14F-4D97-AF65-F5344CB8AC3E}">
        <p14:creationId xmlns:p14="http://schemas.microsoft.com/office/powerpoint/2010/main" val="1146245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Terminologies (Cont.)</a:t>
            </a:r>
          </a:p>
        </p:txBody>
      </p:sp>
      <p:sp>
        <p:nvSpPr>
          <p:cNvPr id="3" name="Content Placeholder 2"/>
          <p:cNvSpPr>
            <a:spLocks noGrp="1"/>
          </p:cNvSpPr>
          <p:nvPr>
            <p:ph idx="1"/>
          </p:nvPr>
        </p:nvSpPr>
        <p:spPr/>
        <p:txBody>
          <a:bodyPr/>
          <a:lstStyle/>
          <a:p>
            <a:pPr marL="0" indent="0" algn="just">
              <a:buNone/>
            </a:pPr>
            <a:r>
              <a:rPr lang="en-US" sz="2400" dirty="0">
                <a:solidFill>
                  <a:srgbClr val="333399"/>
                </a:solidFill>
              </a:rPr>
              <a:t>End of Row Switching</a:t>
            </a:r>
          </a:p>
          <a:p>
            <a:pPr algn="just"/>
            <a:r>
              <a:rPr lang="en-US" sz="2400" dirty="0"/>
              <a:t>In the end of row design, each server in individual racks is required to connect with a common </a:t>
            </a:r>
            <a:r>
              <a:rPr lang="en-US" sz="2400" dirty="0">
                <a:solidFill>
                  <a:srgbClr val="333399"/>
                </a:solidFill>
              </a:rPr>
              <a:t>aggregation switch </a:t>
            </a:r>
            <a:r>
              <a:rPr lang="en-US" sz="2400" dirty="0"/>
              <a:t>directly, without connecting to individual switches in each rack.  </a:t>
            </a:r>
          </a:p>
          <a:p>
            <a:endParaRPr lang="en-US" sz="2400" dirty="0"/>
          </a:p>
        </p:txBody>
      </p:sp>
      <p:sp>
        <p:nvSpPr>
          <p:cNvPr id="4" name="Slide Number Placeholder 3"/>
          <p:cNvSpPr>
            <a:spLocks noGrp="1"/>
          </p:cNvSpPr>
          <p:nvPr>
            <p:ph type="sldNum" sz="quarter" idx="12"/>
          </p:nvPr>
        </p:nvSpPr>
        <p:spPr/>
        <p:txBody>
          <a:bodyPr/>
          <a:lstStyle/>
          <a:p>
            <a:fld id="{B6A95138-A96E-2F42-A959-2EFD44FE4AB7}" type="slidenum">
              <a:rPr lang="en-US" smtClean="0"/>
              <a:t>10</a:t>
            </a:fld>
            <a:endParaRPr lang="en-US" dirty="0"/>
          </a:p>
        </p:txBody>
      </p:sp>
      <p:sp>
        <p:nvSpPr>
          <p:cNvPr id="6" name="Footer Placeholder 5"/>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9" name="Content Placeholder 6"/>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6288503" y="1528175"/>
            <a:ext cx="5420481" cy="3940195"/>
          </a:xfrm>
        </p:spPr>
      </p:pic>
    </p:spTree>
    <p:extLst>
      <p:ext uri="{BB962C8B-B14F-4D97-AF65-F5344CB8AC3E}">
        <p14:creationId xmlns:p14="http://schemas.microsoft.com/office/powerpoint/2010/main" val="269358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Terminologies (Cont.)</a:t>
            </a:r>
          </a:p>
        </p:txBody>
      </p:sp>
      <p:sp>
        <p:nvSpPr>
          <p:cNvPr id="3" name="Content Placeholder 2"/>
          <p:cNvSpPr>
            <a:spLocks noGrp="1"/>
          </p:cNvSpPr>
          <p:nvPr>
            <p:ph idx="1"/>
          </p:nvPr>
        </p:nvSpPr>
        <p:spPr/>
        <p:txBody>
          <a:bodyPr/>
          <a:lstStyle/>
          <a:p>
            <a:pPr algn="just"/>
            <a:r>
              <a:rPr lang="en-US" sz="2400" dirty="0">
                <a:solidFill>
                  <a:srgbClr val="333399"/>
                </a:solidFill>
              </a:rPr>
              <a:t>Egress Traffic</a:t>
            </a:r>
          </a:p>
          <a:p>
            <a:pPr lvl="1" algn="just"/>
            <a:r>
              <a:rPr lang="en-US" sz="2000" dirty="0"/>
              <a:t>Egress in the world of networking implies traffic that exits an entity or a network boundary.</a:t>
            </a:r>
          </a:p>
          <a:p>
            <a:pPr algn="just"/>
            <a:r>
              <a:rPr lang="en-US" sz="2400" dirty="0">
                <a:solidFill>
                  <a:srgbClr val="333399"/>
                </a:solidFill>
              </a:rPr>
              <a:t>Ingress Traffic</a:t>
            </a:r>
          </a:p>
          <a:p>
            <a:pPr lvl="1" algn="just"/>
            <a:r>
              <a:rPr lang="en-US" sz="2000" dirty="0"/>
              <a:t>Ingress is traffic that enters the boundary of a network. </a:t>
            </a:r>
          </a:p>
          <a:p>
            <a:pPr algn="just"/>
            <a:r>
              <a:rPr lang="en-US" sz="2400" dirty="0">
                <a:solidFill>
                  <a:srgbClr val="333399"/>
                </a:solidFill>
              </a:rPr>
              <a:t>Outbound Traffic</a:t>
            </a:r>
          </a:p>
          <a:p>
            <a:pPr lvl="1" algn="just"/>
            <a:r>
              <a:rPr lang="en-US" sz="2000" dirty="0"/>
              <a:t>Outbound traffic originates inside the network.</a:t>
            </a:r>
          </a:p>
          <a:p>
            <a:pPr algn="just"/>
            <a:r>
              <a:rPr lang="en-US" sz="2400" dirty="0">
                <a:solidFill>
                  <a:srgbClr val="333399"/>
                </a:solidFill>
              </a:rPr>
              <a:t>Inbound Traffic</a:t>
            </a:r>
          </a:p>
          <a:p>
            <a:pPr lvl="1" algn="just"/>
            <a:r>
              <a:rPr lang="en-US" sz="2000" dirty="0"/>
              <a:t>Inbound traffic originates from outside the network.</a:t>
            </a:r>
            <a:endParaRPr lang="en-US" sz="2000" dirty="0">
              <a:solidFill>
                <a:schemeClr val="accent1"/>
              </a:solidFill>
            </a:endParaRPr>
          </a:p>
          <a:p>
            <a:pPr lvl="1" algn="just"/>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11</a:t>
            </a:fld>
            <a:endParaRPr lang="en-US" dirty="0"/>
          </a:p>
        </p:txBody>
      </p:sp>
      <p:sp>
        <p:nvSpPr>
          <p:cNvPr id="6" name="Footer Placeholder 5"/>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8" name="Content Placeholder 5"/>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6612398" y="1528175"/>
            <a:ext cx="4772691" cy="4286838"/>
          </a:xfrm>
        </p:spPr>
      </p:pic>
    </p:spTree>
    <p:extLst>
      <p:ext uri="{BB962C8B-B14F-4D97-AF65-F5344CB8AC3E}">
        <p14:creationId xmlns:p14="http://schemas.microsoft.com/office/powerpoint/2010/main" val="2293388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Terminologies (Cont.)</a:t>
            </a:r>
            <a:endParaRPr lang="en-US" dirty="0"/>
          </a:p>
        </p:txBody>
      </p:sp>
      <p:sp>
        <p:nvSpPr>
          <p:cNvPr id="3" name="Content Placeholder 2"/>
          <p:cNvSpPr>
            <a:spLocks noGrp="1"/>
          </p:cNvSpPr>
          <p:nvPr>
            <p:ph idx="1"/>
          </p:nvPr>
        </p:nvSpPr>
        <p:spPr/>
        <p:txBody>
          <a:bodyPr/>
          <a:lstStyle/>
          <a:p>
            <a:pPr algn="just"/>
            <a:r>
              <a:rPr lang="en-US" sz="2400" dirty="0">
                <a:solidFill>
                  <a:srgbClr val="333399"/>
                </a:solidFill>
              </a:rPr>
              <a:t>Virtualization</a:t>
            </a:r>
          </a:p>
          <a:p>
            <a:pPr lvl="1" algn="just"/>
            <a:r>
              <a:rPr lang="en-US" sz="2000" dirty="0"/>
              <a:t>Virtualization is the creation of a virtual - rather than actual - version of something, such as an operating system (OS), a server, a storage device or network resources. </a:t>
            </a:r>
          </a:p>
          <a:p>
            <a:pPr lvl="1" algn="just"/>
            <a:r>
              <a:rPr lang="en-US" sz="2000" dirty="0"/>
              <a:t>Virtualization uses software that simulates hardware functionality to create a virtual system.</a:t>
            </a:r>
          </a:p>
          <a:p>
            <a:pPr lvl="1" algn="just"/>
            <a:r>
              <a:rPr lang="en-US" sz="2000" dirty="0"/>
              <a:t>VMware Workstation, Oracle VM Virtual </a:t>
            </a:r>
            <a:r>
              <a:rPr lang="en-US" sz="2000" dirty="0" smtClean="0"/>
              <a:t>Box, VMware Fusion. </a:t>
            </a:r>
            <a:endParaRPr lang="en-US" dirty="0">
              <a:solidFill>
                <a:schemeClr val="accent1"/>
              </a:solidFill>
            </a:endParaRPr>
          </a:p>
          <a:p>
            <a:pPr algn="just"/>
            <a:r>
              <a:rPr lang="en-US" sz="2400" dirty="0">
                <a:solidFill>
                  <a:srgbClr val="333399"/>
                </a:solidFill>
              </a:rPr>
              <a:t>Cloud Computing</a:t>
            </a:r>
          </a:p>
          <a:p>
            <a:pPr lvl="1" algn="just"/>
            <a:r>
              <a:rPr lang="en-US" sz="2000" dirty="0"/>
              <a:t>Collection of virtualized server in the form of single cluster or many clusters.</a:t>
            </a:r>
          </a:p>
          <a:p>
            <a:pPr lvl="1" algn="just"/>
            <a:r>
              <a:rPr lang="en-US" sz="2000" dirty="0"/>
              <a:t>Cloud computing is the on-demand availability of computer system resources, especially data storage and computing power, without direct active management by the user. </a:t>
            </a:r>
          </a:p>
          <a:p>
            <a:pPr lvl="1" algn="just"/>
            <a:r>
              <a:rPr lang="en-US" sz="2000" dirty="0"/>
              <a:t>Large clouds often have functions distributed over multiple locations, each of which is a data center.</a:t>
            </a:r>
          </a:p>
          <a:p>
            <a:pPr lvl="1" algn="just"/>
            <a:r>
              <a:rPr lang="en-US" sz="2000" dirty="0" smtClean="0"/>
              <a:t>VMware </a:t>
            </a:r>
            <a:r>
              <a:rPr lang="en-US" sz="2000" dirty="0"/>
              <a:t>vSphere, Microsoft Azure, Amazon Web </a:t>
            </a:r>
            <a:r>
              <a:rPr lang="en-US" sz="2000" dirty="0" smtClean="0"/>
              <a:t>Services,</a:t>
            </a:r>
            <a:endParaRPr lang="en-US" sz="2000" dirty="0"/>
          </a:p>
        </p:txBody>
      </p:sp>
      <p:sp>
        <p:nvSpPr>
          <p:cNvPr id="4" name="Slide Number Placeholder 3"/>
          <p:cNvSpPr>
            <a:spLocks noGrp="1"/>
          </p:cNvSpPr>
          <p:nvPr>
            <p:ph type="sldNum" sz="quarter" idx="12"/>
          </p:nvPr>
        </p:nvSpPr>
        <p:spPr/>
        <p:txBody>
          <a:bodyPr/>
          <a:lstStyle/>
          <a:p>
            <a:fld id="{B6A95138-A96E-2F42-A959-2EFD44FE4AB7}" type="slidenum">
              <a:rPr lang="en-US" smtClean="0"/>
              <a:t>12</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3163949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Terminologies (Cont.)</a:t>
            </a:r>
            <a:endParaRPr lang="en-US" dirty="0"/>
          </a:p>
        </p:txBody>
      </p:sp>
      <p:sp>
        <p:nvSpPr>
          <p:cNvPr id="3" name="Content Placeholder 2"/>
          <p:cNvSpPr>
            <a:spLocks noGrp="1"/>
          </p:cNvSpPr>
          <p:nvPr>
            <p:ph idx="1"/>
          </p:nvPr>
        </p:nvSpPr>
        <p:spPr/>
        <p:txBody>
          <a:bodyPr/>
          <a:lstStyle/>
          <a:p>
            <a:pPr algn="just"/>
            <a:r>
              <a:rPr lang="en-US" dirty="0">
                <a:solidFill>
                  <a:srgbClr val="333399"/>
                </a:solidFill>
              </a:rPr>
              <a:t>Parallel Computing</a:t>
            </a:r>
          </a:p>
          <a:p>
            <a:pPr lvl="1" algn="just"/>
            <a:r>
              <a:rPr lang="en-US" dirty="0"/>
              <a:t>Parallel computing is a type of computation in which many calculations or processes are carried out simultaneously. </a:t>
            </a:r>
          </a:p>
          <a:p>
            <a:pPr lvl="1" algn="just"/>
            <a:r>
              <a:rPr lang="en-US" dirty="0"/>
              <a:t>Large problems can often be divided into smaller ones, which can then be solved at the same time.</a:t>
            </a:r>
          </a:p>
          <a:p>
            <a:pPr algn="just"/>
            <a:r>
              <a:rPr lang="en-US" dirty="0">
                <a:solidFill>
                  <a:srgbClr val="333399"/>
                </a:solidFill>
              </a:rPr>
              <a:t>Distributed Computing</a:t>
            </a:r>
          </a:p>
          <a:p>
            <a:pPr lvl="1" algn="just"/>
            <a:r>
              <a:rPr lang="en-US" dirty="0"/>
              <a:t>A distributed system is a system whose components are located on different networked computers, which communicate and coordinate their actions by passing messages to one another from any system. </a:t>
            </a:r>
          </a:p>
          <a:p>
            <a:pPr lvl="1" algn="just"/>
            <a:r>
              <a:rPr lang="en-US" dirty="0"/>
              <a:t>Distributed computing is a field of computer science that studies </a:t>
            </a:r>
            <a:r>
              <a:rPr lang="en-US" dirty="0">
                <a:solidFill>
                  <a:schemeClr val="accent1"/>
                </a:solidFill>
              </a:rPr>
              <a:t>distributed systems.</a:t>
            </a:r>
            <a:endParaRPr lang="aa-ET" dirty="0">
              <a:solidFill>
                <a:schemeClr val="accent1"/>
              </a:solidFill>
            </a:endParaRPr>
          </a:p>
        </p:txBody>
      </p:sp>
      <p:sp>
        <p:nvSpPr>
          <p:cNvPr id="4" name="Slide Number Placeholder 3"/>
          <p:cNvSpPr>
            <a:spLocks noGrp="1"/>
          </p:cNvSpPr>
          <p:nvPr>
            <p:ph type="sldNum" sz="quarter" idx="12"/>
          </p:nvPr>
        </p:nvSpPr>
        <p:spPr/>
        <p:txBody>
          <a:bodyPr/>
          <a:lstStyle/>
          <a:p>
            <a:fld id="{B6A95138-A96E-2F42-A959-2EFD44FE4AB7}" type="slidenum">
              <a:rPr lang="en-US" smtClean="0"/>
              <a:t>13</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1124149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Academic Background</a:t>
            </a:r>
          </a:p>
        </p:txBody>
      </p:sp>
      <p:sp>
        <p:nvSpPr>
          <p:cNvPr id="3" name="Content Placeholder 2"/>
          <p:cNvSpPr>
            <a:spLocks noGrp="1"/>
          </p:cNvSpPr>
          <p:nvPr>
            <p:ph idx="1"/>
          </p:nvPr>
        </p:nvSpPr>
        <p:spPr/>
        <p:txBody>
          <a:bodyPr/>
          <a:lstStyle/>
          <a:p>
            <a:pPr algn="just"/>
            <a:r>
              <a:rPr lang="en-US" dirty="0">
                <a:solidFill>
                  <a:srgbClr val="333399"/>
                </a:solidFill>
              </a:rPr>
              <a:t>BSCS, FAST NUCES ISB</a:t>
            </a:r>
          </a:p>
          <a:p>
            <a:pPr lvl="1" algn="just"/>
            <a:r>
              <a:rPr lang="en-US" dirty="0"/>
              <a:t>FYP: AWD ANALYZER [Implemented in Python and ASP.NET] </a:t>
            </a:r>
          </a:p>
          <a:p>
            <a:pPr lvl="2" algn="just"/>
            <a:r>
              <a:rPr lang="en-US" dirty="0"/>
              <a:t>The web interface that provided </a:t>
            </a:r>
            <a:r>
              <a:rPr lang="en-US" dirty="0">
                <a:solidFill>
                  <a:srgbClr val="333399"/>
                </a:solidFill>
              </a:rPr>
              <a:t>analytical feedback </a:t>
            </a:r>
            <a:r>
              <a:rPr lang="en-US" dirty="0"/>
              <a:t>based on user reviews and product’s specifications. It scraped reviews data from different websites (under legal constraints) and provided feedback using sentiment analysis by implementing </a:t>
            </a:r>
            <a:r>
              <a:rPr lang="en-US" dirty="0">
                <a:solidFill>
                  <a:srgbClr val="333399"/>
                </a:solidFill>
              </a:rPr>
              <a:t>bag of words </a:t>
            </a:r>
            <a:r>
              <a:rPr lang="en-US" dirty="0"/>
              <a:t>and </a:t>
            </a:r>
            <a:r>
              <a:rPr lang="en-US" dirty="0">
                <a:solidFill>
                  <a:srgbClr val="333399"/>
                </a:solidFill>
              </a:rPr>
              <a:t>random forests </a:t>
            </a:r>
            <a:r>
              <a:rPr lang="en-US" dirty="0"/>
              <a:t>algorithms</a:t>
            </a:r>
            <a:r>
              <a:rPr lang="en-US" dirty="0" smtClean="0"/>
              <a:t>.</a:t>
            </a:r>
            <a:endParaRPr lang="en-US" dirty="0"/>
          </a:p>
          <a:p>
            <a:pPr algn="just"/>
            <a:r>
              <a:rPr lang="en-US" dirty="0">
                <a:solidFill>
                  <a:srgbClr val="333399"/>
                </a:solidFill>
              </a:rPr>
              <a:t>MSCS, UCP LHR</a:t>
            </a:r>
          </a:p>
          <a:p>
            <a:pPr lvl="1" algn="just"/>
            <a:r>
              <a:rPr lang="en-US" i="1" dirty="0"/>
              <a:t>Thesis: Cyber Risk Modelling for </a:t>
            </a:r>
            <a:r>
              <a:rPr lang="en-US" i="1" dirty="0">
                <a:solidFill>
                  <a:srgbClr val="333399"/>
                </a:solidFill>
              </a:rPr>
              <a:t>Ransomware Attacks </a:t>
            </a:r>
            <a:r>
              <a:rPr lang="en-US" i="1" dirty="0"/>
              <a:t>in Business Sectors [Implemented in R] </a:t>
            </a:r>
          </a:p>
          <a:p>
            <a:pPr lvl="2" algn="just"/>
            <a:r>
              <a:rPr lang="en-US" i="1" dirty="0"/>
              <a:t>It propose and implement a generalized mathematical model (consisting of parameters, mathematical equations and </a:t>
            </a:r>
            <a:r>
              <a:rPr lang="en-US" i="1" dirty="0">
                <a:solidFill>
                  <a:srgbClr val="333399"/>
                </a:solidFill>
              </a:rPr>
              <a:t>Monte Carlo simulation</a:t>
            </a:r>
            <a:r>
              <a:rPr lang="en-US" i="1" dirty="0"/>
              <a:t>) for cyber risk estimation of ransomware attacks on personal computers of different organization categories (micro, small, medium, large, and giant) and for different industrial sectors (information technology, finance, retails and other).</a:t>
            </a:r>
            <a:endParaRPr lang="aa-ET" dirty="0"/>
          </a:p>
          <a:p>
            <a:pPr marL="0" indent="0" algn="just">
              <a:buNone/>
            </a:pPr>
            <a:endParaRPr lang="aa-ET" dirty="0"/>
          </a:p>
        </p:txBody>
      </p:sp>
      <p:sp>
        <p:nvSpPr>
          <p:cNvPr id="4" name="Slide Number Placeholder 3"/>
          <p:cNvSpPr>
            <a:spLocks noGrp="1"/>
          </p:cNvSpPr>
          <p:nvPr>
            <p:ph type="sldNum" sz="quarter" idx="12"/>
          </p:nvPr>
        </p:nvSpPr>
        <p:spPr/>
        <p:txBody>
          <a:bodyPr/>
          <a:lstStyle/>
          <a:p>
            <a:fld id="{B6A95138-A96E-2F42-A959-2EFD44FE4AB7}" type="slidenum">
              <a:rPr lang="en-US" smtClean="0"/>
              <a:t>14</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1631803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Academic </a:t>
            </a:r>
            <a:r>
              <a:rPr lang="en-US" dirty="0" smtClean="0"/>
              <a:t>Background </a:t>
            </a:r>
            <a:endParaRPr lang="en-US" dirty="0"/>
          </a:p>
        </p:txBody>
      </p:sp>
      <p:sp>
        <p:nvSpPr>
          <p:cNvPr id="3" name="Content Placeholder 2"/>
          <p:cNvSpPr>
            <a:spLocks noGrp="1"/>
          </p:cNvSpPr>
          <p:nvPr>
            <p:ph idx="1"/>
          </p:nvPr>
        </p:nvSpPr>
        <p:spPr/>
        <p:txBody>
          <a:bodyPr/>
          <a:lstStyle/>
          <a:p>
            <a:pPr algn="just"/>
            <a:r>
              <a:rPr lang="en-US" dirty="0">
                <a:solidFill>
                  <a:srgbClr val="333399"/>
                </a:solidFill>
              </a:rPr>
              <a:t>Publication</a:t>
            </a:r>
          </a:p>
          <a:p>
            <a:pPr lvl="1" algn="just"/>
            <a:r>
              <a:rPr lang="en-US" dirty="0"/>
              <a:t>D. </a:t>
            </a:r>
            <a:r>
              <a:rPr lang="en-US" dirty="0" err="1"/>
              <a:t>Farhat</a:t>
            </a:r>
            <a:r>
              <a:rPr lang="en-US" dirty="0"/>
              <a:t> and M.S. Awan, "A Brief Survey on Ransomware with the Perspective of Internet Security Threat Reports," IEEE </a:t>
            </a:r>
            <a:r>
              <a:rPr lang="en-US" dirty="0" err="1"/>
              <a:t>Xplore</a:t>
            </a:r>
            <a:r>
              <a:rPr lang="en-US" dirty="0"/>
              <a:t>, 9</a:t>
            </a:r>
            <a:r>
              <a:rPr lang="en-US" baseline="30000" dirty="0"/>
              <a:t>th</a:t>
            </a:r>
            <a:r>
              <a:rPr lang="en-US" dirty="0"/>
              <a:t> International Symposium on Digital Forensics and Security (ISDFS), 28-29 Jun, 2021</a:t>
            </a:r>
          </a:p>
          <a:p>
            <a:pPr lvl="2" algn="just"/>
            <a:r>
              <a:rPr lang="en-US" dirty="0"/>
              <a:t>Link: https://ieeexplore.ieee.org/document/9486348</a:t>
            </a:r>
          </a:p>
          <a:p>
            <a:pPr algn="just"/>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15</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4183432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Industrial Background</a:t>
            </a:r>
          </a:p>
        </p:txBody>
      </p:sp>
      <p:sp>
        <p:nvSpPr>
          <p:cNvPr id="3" name="Content Placeholder 2"/>
          <p:cNvSpPr>
            <a:spLocks noGrp="1"/>
          </p:cNvSpPr>
          <p:nvPr>
            <p:ph idx="1"/>
          </p:nvPr>
        </p:nvSpPr>
        <p:spPr/>
        <p:txBody>
          <a:bodyPr/>
          <a:lstStyle/>
          <a:p>
            <a:pPr algn="just"/>
            <a:r>
              <a:rPr lang="en-US" sz="2400" dirty="0">
                <a:solidFill>
                  <a:srgbClr val="333399"/>
                </a:solidFill>
              </a:rPr>
              <a:t>Management Trainee, PTCL</a:t>
            </a:r>
            <a:endParaRPr lang="en-US" sz="2400" i="1" dirty="0">
              <a:solidFill>
                <a:srgbClr val="333399"/>
              </a:solidFill>
            </a:endParaRPr>
          </a:p>
          <a:p>
            <a:pPr lvl="1" algn="just"/>
            <a:r>
              <a:rPr lang="en-US" sz="2000" i="1" dirty="0"/>
              <a:t>Worked on a project to identify company’s </a:t>
            </a:r>
            <a:r>
              <a:rPr lang="en-US" sz="2000" i="1" dirty="0">
                <a:solidFill>
                  <a:srgbClr val="333399"/>
                </a:solidFill>
              </a:rPr>
              <a:t>grey areas </a:t>
            </a:r>
            <a:r>
              <a:rPr lang="en-US" sz="2000" i="1" dirty="0"/>
              <a:t>and to suggest strategies to remove or lesson those areas. </a:t>
            </a:r>
          </a:p>
          <a:p>
            <a:pPr lvl="1" algn="just"/>
            <a:r>
              <a:rPr lang="en-US" sz="2000" i="1" dirty="0"/>
              <a:t>Worked in traffic shaping implementation using pipes in Free BSD OS, provide presentations on CRM of call centers, carrier and wholesale services, digital services, and after sales services</a:t>
            </a:r>
            <a:r>
              <a:rPr lang="en-US" sz="2000" i="1" dirty="0" smtClean="0"/>
              <a:t>.</a:t>
            </a:r>
            <a:endParaRPr lang="en-US" sz="2000" dirty="0"/>
          </a:p>
          <a:p>
            <a:pPr algn="just"/>
            <a:r>
              <a:rPr lang="en-US" sz="2400" dirty="0">
                <a:solidFill>
                  <a:srgbClr val="333399"/>
                </a:solidFill>
              </a:rPr>
              <a:t>Assistant Manager Network Support – Data Center Operations, PTCL</a:t>
            </a:r>
          </a:p>
          <a:p>
            <a:pPr lvl="1" algn="just"/>
            <a:r>
              <a:rPr lang="en-US" sz="2000" dirty="0"/>
              <a:t>Worked in TIA-942 certified Tier-3 co-location data center on Schneider Electric infrastructure and on Juniper networks. </a:t>
            </a:r>
          </a:p>
          <a:p>
            <a:pPr lvl="1" algn="just"/>
            <a:r>
              <a:rPr lang="en-US" sz="2000" dirty="0"/>
              <a:t>Provide assistance in managing the Shell part of Data Center which includes BMS monitoring, Access Control systems, Heating, Ventilation, and Air Conditioning (</a:t>
            </a:r>
            <a:r>
              <a:rPr lang="en-US" sz="2000" dirty="0">
                <a:solidFill>
                  <a:srgbClr val="333399"/>
                </a:solidFill>
              </a:rPr>
              <a:t>HVAC</a:t>
            </a:r>
            <a:r>
              <a:rPr lang="en-US" sz="2000" dirty="0"/>
              <a:t>) system, Very Early Smoke Detection Apparatus (</a:t>
            </a:r>
            <a:r>
              <a:rPr lang="en-US" sz="2000" dirty="0">
                <a:solidFill>
                  <a:srgbClr val="333399"/>
                </a:solidFill>
              </a:rPr>
              <a:t>VESDA</a:t>
            </a:r>
            <a:r>
              <a:rPr lang="en-US" sz="2000" dirty="0"/>
              <a:t>) system, and Power Management Module (</a:t>
            </a:r>
            <a:r>
              <a:rPr lang="en-US" sz="2000" dirty="0">
                <a:solidFill>
                  <a:srgbClr val="333399"/>
                </a:solidFill>
              </a:rPr>
              <a:t>PMM</a:t>
            </a:r>
            <a:r>
              <a:rPr lang="en-US" sz="2000" dirty="0"/>
              <a:t>) for data centers.</a:t>
            </a:r>
          </a:p>
          <a:p>
            <a:pPr lvl="1" algn="just"/>
            <a:r>
              <a:rPr lang="en-US" sz="2000" dirty="0"/>
              <a:t>Involved in the </a:t>
            </a:r>
            <a:r>
              <a:rPr lang="en-US" sz="2000" dirty="0">
                <a:solidFill>
                  <a:srgbClr val="333399"/>
                </a:solidFill>
              </a:rPr>
              <a:t>HP</a:t>
            </a:r>
            <a:r>
              <a:rPr lang="en-US" sz="2000" dirty="0">
                <a:solidFill>
                  <a:schemeClr val="accent1"/>
                </a:solidFill>
              </a:rPr>
              <a:t> </a:t>
            </a:r>
            <a:r>
              <a:rPr lang="en-US" sz="2000" dirty="0">
                <a:solidFill>
                  <a:srgbClr val="333399"/>
                </a:solidFill>
              </a:rPr>
              <a:t>ProLiant</a:t>
            </a:r>
            <a:r>
              <a:rPr lang="en-US" sz="2000" dirty="0">
                <a:solidFill>
                  <a:schemeClr val="accent1"/>
                </a:solidFill>
              </a:rPr>
              <a:t> </a:t>
            </a:r>
            <a:r>
              <a:rPr lang="en-US" sz="2000" dirty="0"/>
              <a:t>servers configurations during cloud infrastructure deployment</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fld id="{B6A95138-A96E-2F42-A959-2EFD44FE4AB7}" type="slidenum">
              <a:rPr lang="en-US" smtClean="0"/>
              <a:t>16</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1351186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Industrial Background</a:t>
            </a:r>
          </a:p>
        </p:txBody>
      </p:sp>
      <p:sp>
        <p:nvSpPr>
          <p:cNvPr id="3" name="Content Placeholder 2"/>
          <p:cNvSpPr>
            <a:spLocks noGrp="1"/>
          </p:cNvSpPr>
          <p:nvPr>
            <p:ph idx="1"/>
          </p:nvPr>
        </p:nvSpPr>
        <p:spPr/>
        <p:txBody>
          <a:bodyPr/>
          <a:lstStyle/>
          <a:p>
            <a:r>
              <a:rPr lang="en-US" sz="2400" i="1" dirty="0">
                <a:solidFill>
                  <a:srgbClr val="333399"/>
                </a:solidFill>
              </a:rPr>
              <a:t>Assistant Manager Network Support – Cloud Operations, PTCL</a:t>
            </a:r>
          </a:p>
          <a:p>
            <a:pPr lvl="1"/>
            <a:r>
              <a:rPr lang="en-US" sz="2200" i="1" dirty="0"/>
              <a:t>Public Cloud management on platforms like </a:t>
            </a:r>
            <a:r>
              <a:rPr lang="en-US" sz="2200" i="1" dirty="0">
                <a:solidFill>
                  <a:srgbClr val="333399"/>
                </a:solidFill>
              </a:rPr>
              <a:t>VMware vSphere </a:t>
            </a:r>
            <a:r>
              <a:rPr lang="en-US" sz="2200" i="1" dirty="0"/>
              <a:t>(</a:t>
            </a:r>
            <a:r>
              <a:rPr lang="en-US" sz="2200" i="1" dirty="0" err="1"/>
              <a:t>vCloud</a:t>
            </a:r>
            <a:r>
              <a:rPr lang="en-US" sz="2200" i="1" dirty="0"/>
              <a:t> Director, </a:t>
            </a:r>
            <a:r>
              <a:rPr lang="en-US" sz="2200" i="1" dirty="0" err="1"/>
              <a:t>vCenter</a:t>
            </a:r>
            <a:r>
              <a:rPr lang="en-US" sz="2200" i="1" dirty="0"/>
              <a:t>, and </a:t>
            </a:r>
            <a:r>
              <a:rPr lang="en-US" sz="2200" i="1" dirty="0" err="1"/>
              <a:t>vRealize</a:t>
            </a:r>
            <a:r>
              <a:rPr lang="en-US" sz="2200" i="1" dirty="0"/>
              <a:t> Operations), </a:t>
            </a:r>
            <a:r>
              <a:rPr lang="en-US" sz="2200" i="1" dirty="0">
                <a:solidFill>
                  <a:srgbClr val="333399"/>
                </a:solidFill>
              </a:rPr>
              <a:t>Microsoft Azure Stack </a:t>
            </a:r>
            <a:r>
              <a:rPr lang="en-US" sz="2200" i="1" dirty="0"/>
              <a:t>and Microsoft Hyper-V.</a:t>
            </a:r>
          </a:p>
          <a:p>
            <a:pPr lvl="1"/>
            <a:r>
              <a:rPr lang="en-US" sz="2200" i="1" dirty="0"/>
              <a:t>Interact with stakeholders (tenants, data center, transmission, network, and business teams) to ensure coordinated operations management of cloud services and to provide technical details relating to cloud services platforms and their comparisons as per clients’ services requirements.</a:t>
            </a:r>
          </a:p>
          <a:p>
            <a:pPr lvl="1"/>
            <a:r>
              <a:rPr lang="en-US" sz="2200" i="1" dirty="0"/>
              <a:t>Supervise process of configuration management, patch management and vulnerability assessment across cloud infrastructure to ensure security, governance, and compliance objectives of the department.</a:t>
            </a:r>
          </a:p>
          <a:p>
            <a:pPr lvl="1"/>
            <a:r>
              <a:rPr lang="en-US" sz="2200" i="1" dirty="0"/>
              <a:t>Ensure process improvement, documentation and audit activities related to different certifications i.e. </a:t>
            </a:r>
            <a:r>
              <a:rPr lang="en-US" sz="2200" i="1" dirty="0">
                <a:solidFill>
                  <a:srgbClr val="333399"/>
                </a:solidFill>
              </a:rPr>
              <a:t>PCI DSS</a:t>
            </a:r>
            <a:r>
              <a:rPr lang="en-US" sz="2200" i="1" dirty="0"/>
              <a:t>, and ISO, for cloud and NOC functions, catering both current and future needs.</a:t>
            </a:r>
          </a:p>
          <a:p>
            <a:pPr marL="0" indent="0">
              <a:buNone/>
            </a:pPr>
            <a:endParaRPr lang="aa-ET" dirty="0"/>
          </a:p>
        </p:txBody>
      </p:sp>
      <p:sp>
        <p:nvSpPr>
          <p:cNvPr id="4" name="Slide Number Placeholder 3"/>
          <p:cNvSpPr>
            <a:spLocks noGrp="1"/>
          </p:cNvSpPr>
          <p:nvPr>
            <p:ph type="sldNum" sz="quarter" idx="12"/>
          </p:nvPr>
        </p:nvSpPr>
        <p:spPr/>
        <p:txBody>
          <a:bodyPr/>
          <a:lstStyle/>
          <a:p>
            <a:fld id="{B6A95138-A96E-2F42-A959-2EFD44FE4AB7}" type="slidenum">
              <a:rPr lang="en-US" smtClean="0"/>
              <a:t>17</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3904088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Industrial Background</a:t>
            </a:r>
          </a:p>
        </p:txBody>
      </p:sp>
      <p:sp>
        <p:nvSpPr>
          <p:cNvPr id="3" name="Content Placeholder 2"/>
          <p:cNvSpPr>
            <a:spLocks noGrp="1"/>
          </p:cNvSpPr>
          <p:nvPr>
            <p:ph idx="1"/>
          </p:nvPr>
        </p:nvSpPr>
        <p:spPr/>
        <p:txBody>
          <a:bodyPr/>
          <a:lstStyle/>
          <a:p>
            <a:pPr algn="just"/>
            <a:r>
              <a:rPr lang="en-US" sz="2400" dirty="0">
                <a:solidFill>
                  <a:srgbClr val="333399"/>
                </a:solidFill>
              </a:rPr>
              <a:t>Cloud Specialist – JAZZ </a:t>
            </a:r>
            <a:r>
              <a:rPr lang="en-US" sz="2400" dirty="0" err="1">
                <a:solidFill>
                  <a:srgbClr val="333399"/>
                </a:solidFill>
              </a:rPr>
              <a:t>Garaj</a:t>
            </a:r>
            <a:r>
              <a:rPr lang="en-US" sz="2400" dirty="0">
                <a:solidFill>
                  <a:srgbClr val="333399"/>
                </a:solidFill>
              </a:rPr>
              <a:t> Cloud Services, </a:t>
            </a:r>
            <a:r>
              <a:rPr lang="en-US" sz="2400" dirty="0" err="1">
                <a:solidFill>
                  <a:srgbClr val="333399"/>
                </a:solidFill>
              </a:rPr>
              <a:t>Multilynx</a:t>
            </a:r>
            <a:endParaRPr lang="en-US" sz="2400" dirty="0">
              <a:solidFill>
                <a:srgbClr val="333399"/>
              </a:solidFill>
            </a:endParaRPr>
          </a:p>
          <a:p>
            <a:pPr lvl="1" algn="just"/>
            <a:r>
              <a:rPr lang="en-US" sz="2000" dirty="0"/>
              <a:t>Worked as cloud specialist in </a:t>
            </a:r>
            <a:r>
              <a:rPr lang="en-US" sz="2000" dirty="0" err="1"/>
              <a:t>Multilynx</a:t>
            </a:r>
            <a:r>
              <a:rPr lang="en-US" sz="2000" dirty="0"/>
              <a:t> cloud support on Jazz’s </a:t>
            </a:r>
            <a:r>
              <a:rPr lang="en-US" sz="2000" dirty="0" err="1"/>
              <a:t>Garaj</a:t>
            </a:r>
            <a:r>
              <a:rPr lang="en-US" sz="2000" dirty="0"/>
              <a:t> cloud services project.</a:t>
            </a:r>
          </a:p>
          <a:p>
            <a:pPr lvl="1" algn="just"/>
            <a:endParaRPr lang="en-US" sz="2000" dirty="0"/>
          </a:p>
          <a:p>
            <a:pPr lvl="1" algn="just"/>
            <a:r>
              <a:rPr lang="en-US" sz="2000" dirty="0"/>
              <a:t>Public cloud management on VMware vSphere (</a:t>
            </a:r>
            <a:r>
              <a:rPr lang="en-US" sz="2000" dirty="0" err="1"/>
              <a:t>vCloud</a:t>
            </a:r>
            <a:r>
              <a:rPr lang="en-US" sz="2000" dirty="0"/>
              <a:t> Director 10.2, </a:t>
            </a:r>
            <a:r>
              <a:rPr lang="en-US" sz="2000" dirty="0" err="1"/>
              <a:t>vCenter</a:t>
            </a:r>
            <a:r>
              <a:rPr lang="en-US" sz="2000" dirty="0"/>
              <a:t> 7, </a:t>
            </a:r>
            <a:r>
              <a:rPr lang="en-US" sz="2000" dirty="0" err="1"/>
              <a:t>vRealize</a:t>
            </a:r>
            <a:r>
              <a:rPr lang="en-US" sz="2000" dirty="0"/>
              <a:t> Operations 8.2, and NSX-T 3.0).</a:t>
            </a:r>
          </a:p>
          <a:p>
            <a:pPr lvl="1" algn="just"/>
            <a:endParaRPr lang="en-US" sz="2000" dirty="0"/>
          </a:p>
          <a:p>
            <a:pPr lvl="1" algn="just"/>
            <a:r>
              <a:rPr lang="en-US" sz="2000" dirty="0"/>
              <a:t>Providing managed services (like Windows, Linux, Ubuntu, and </a:t>
            </a:r>
            <a:r>
              <a:rPr lang="en-US" sz="2000" dirty="0" err="1"/>
              <a:t>RedHat</a:t>
            </a:r>
            <a:r>
              <a:rPr lang="en-US" sz="2000" dirty="0"/>
              <a:t> OS level support along with web-hosting and database server configurations) to cloud tenants.</a:t>
            </a:r>
          </a:p>
          <a:p>
            <a:pPr lvl="1" algn="just"/>
            <a:endParaRPr lang="en-US" sz="2000" dirty="0"/>
          </a:p>
          <a:p>
            <a:pPr lvl="1" algn="just"/>
            <a:r>
              <a:rPr lang="en-US" sz="2000" dirty="0"/>
              <a:t>Interactions with internal teams to ensure </a:t>
            </a:r>
            <a:r>
              <a:rPr lang="en-US" sz="2000" dirty="0">
                <a:solidFill>
                  <a:srgbClr val="333399"/>
                </a:solidFill>
              </a:rPr>
              <a:t>UTM </a:t>
            </a:r>
            <a:r>
              <a:rPr lang="en-US" sz="2000" dirty="0"/>
              <a:t>enablement, </a:t>
            </a:r>
            <a:r>
              <a:rPr lang="en-US" sz="2000" dirty="0">
                <a:solidFill>
                  <a:srgbClr val="333399"/>
                </a:solidFill>
              </a:rPr>
              <a:t>IP Sec VPN</a:t>
            </a:r>
            <a:r>
              <a:rPr lang="en-US" sz="2000" dirty="0"/>
              <a:t>, </a:t>
            </a:r>
            <a:r>
              <a:rPr lang="en-US" sz="2000" dirty="0">
                <a:solidFill>
                  <a:srgbClr val="333399"/>
                </a:solidFill>
              </a:rPr>
              <a:t>Point to Site VPN</a:t>
            </a:r>
            <a:r>
              <a:rPr lang="en-US" sz="2000" dirty="0"/>
              <a:t>, </a:t>
            </a:r>
            <a:r>
              <a:rPr lang="en-US" sz="2000" dirty="0">
                <a:solidFill>
                  <a:srgbClr val="333399"/>
                </a:solidFill>
              </a:rPr>
              <a:t>Site to Site VPN</a:t>
            </a:r>
            <a:r>
              <a:rPr lang="en-US" sz="2000" dirty="0"/>
              <a:t>, </a:t>
            </a:r>
            <a:r>
              <a:rPr lang="en-US" sz="2000" dirty="0">
                <a:solidFill>
                  <a:srgbClr val="333399"/>
                </a:solidFill>
              </a:rPr>
              <a:t>MPLS</a:t>
            </a:r>
            <a:r>
              <a:rPr lang="en-US" sz="2000" dirty="0"/>
              <a:t>, and </a:t>
            </a:r>
            <a:r>
              <a:rPr lang="en-US" sz="2000" dirty="0">
                <a:solidFill>
                  <a:srgbClr val="333399"/>
                </a:solidFill>
              </a:rPr>
              <a:t>SIP </a:t>
            </a:r>
            <a:r>
              <a:rPr lang="en-US" sz="2000" dirty="0"/>
              <a:t>connectivity for cloud tenants.</a:t>
            </a:r>
          </a:p>
        </p:txBody>
      </p:sp>
      <p:sp>
        <p:nvSpPr>
          <p:cNvPr id="4" name="Slide Number Placeholder 3"/>
          <p:cNvSpPr>
            <a:spLocks noGrp="1"/>
          </p:cNvSpPr>
          <p:nvPr>
            <p:ph type="sldNum" sz="quarter" idx="12"/>
          </p:nvPr>
        </p:nvSpPr>
        <p:spPr/>
        <p:txBody>
          <a:bodyPr/>
          <a:lstStyle/>
          <a:p>
            <a:fld id="{B6A95138-A96E-2F42-A959-2EFD44FE4AB7}" type="slidenum">
              <a:rPr lang="en-US" smtClean="0"/>
              <a:t>18</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40072133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Industrial Background</a:t>
            </a:r>
          </a:p>
        </p:txBody>
      </p:sp>
      <p:sp>
        <p:nvSpPr>
          <p:cNvPr id="3" name="Content Placeholder 2"/>
          <p:cNvSpPr>
            <a:spLocks noGrp="1"/>
          </p:cNvSpPr>
          <p:nvPr>
            <p:ph idx="1"/>
          </p:nvPr>
        </p:nvSpPr>
        <p:spPr/>
        <p:txBody>
          <a:bodyPr/>
          <a:lstStyle/>
          <a:p>
            <a:pPr algn="just"/>
            <a:r>
              <a:rPr lang="en-US" dirty="0">
                <a:solidFill>
                  <a:srgbClr val="333399"/>
                </a:solidFill>
              </a:rPr>
              <a:t>Cloud Specialist – JAZZ </a:t>
            </a:r>
            <a:r>
              <a:rPr lang="en-US" dirty="0" err="1">
                <a:solidFill>
                  <a:srgbClr val="333399"/>
                </a:solidFill>
              </a:rPr>
              <a:t>Garaj</a:t>
            </a:r>
            <a:r>
              <a:rPr lang="en-US" dirty="0">
                <a:solidFill>
                  <a:srgbClr val="333399"/>
                </a:solidFill>
              </a:rPr>
              <a:t> Cloud Services, </a:t>
            </a:r>
            <a:r>
              <a:rPr lang="en-US" dirty="0" err="1">
                <a:solidFill>
                  <a:srgbClr val="333399"/>
                </a:solidFill>
              </a:rPr>
              <a:t>Multilynx</a:t>
            </a:r>
            <a:endParaRPr lang="en-US" dirty="0">
              <a:solidFill>
                <a:srgbClr val="333399"/>
              </a:solidFill>
            </a:endParaRPr>
          </a:p>
          <a:p>
            <a:pPr lvl="1" algn="just"/>
            <a:endParaRPr lang="en-US" dirty="0"/>
          </a:p>
          <a:p>
            <a:pPr lvl="1" algn="just"/>
            <a:r>
              <a:rPr lang="en-US" dirty="0"/>
              <a:t>Providing managed services related to security like Endpoint Detection and Response (</a:t>
            </a:r>
            <a:r>
              <a:rPr lang="en-US" dirty="0">
                <a:solidFill>
                  <a:srgbClr val="333399"/>
                </a:solidFill>
              </a:rPr>
              <a:t>EDR</a:t>
            </a:r>
            <a:r>
              <a:rPr lang="en-US" dirty="0"/>
              <a:t>), Vulnerabilities Assessment using </a:t>
            </a:r>
            <a:r>
              <a:rPr lang="en-US" dirty="0" err="1">
                <a:solidFill>
                  <a:srgbClr val="333399"/>
                </a:solidFill>
              </a:rPr>
              <a:t>Qualys</a:t>
            </a:r>
            <a:r>
              <a:rPr lang="en-US" dirty="0">
                <a:solidFill>
                  <a:srgbClr val="333399"/>
                </a:solidFill>
              </a:rPr>
              <a:t> </a:t>
            </a:r>
            <a:r>
              <a:rPr lang="en-US" dirty="0"/>
              <a:t>Agent, and Linux Security Information and Event Management</a:t>
            </a:r>
            <a:r>
              <a:rPr lang="en-US" dirty="0">
                <a:solidFill>
                  <a:schemeClr val="accent1"/>
                </a:solidFill>
              </a:rPr>
              <a:t> </a:t>
            </a:r>
            <a:r>
              <a:rPr lang="en-US" dirty="0"/>
              <a:t>(</a:t>
            </a:r>
            <a:r>
              <a:rPr lang="en-US" dirty="0">
                <a:solidFill>
                  <a:srgbClr val="333399"/>
                </a:solidFill>
              </a:rPr>
              <a:t>SIEM</a:t>
            </a:r>
            <a:r>
              <a:rPr lang="en-US" dirty="0"/>
              <a:t>) configurations for SOC team to ensure cloud infrastructure security. </a:t>
            </a:r>
          </a:p>
          <a:p>
            <a:pPr lvl="1" algn="just"/>
            <a:endParaRPr lang="en-US" dirty="0"/>
          </a:p>
          <a:p>
            <a:pPr lvl="1" algn="just"/>
            <a:r>
              <a:rPr lang="en-US" dirty="0"/>
              <a:t>Public cloud management logs tracking using </a:t>
            </a:r>
            <a:r>
              <a:rPr lang="en-US" dirty="0">
                <a:solidFill>
                  <a:srgbClr val="333399"/>
                </a:solidFill>
              </a:rPr>
              <a:t>Jira </a:t>
            </a:r>
            <a:r>
              <a:rPr lang="en-US" dirty="0"/>
              <a:t>for smooth operations of cloud services.</a:t>
            </a:r>
            <a:endParaRPr lang="aa-ET" dirty="0"/>
          </a:p>
        </p:txBody>
      </p:sp>
      <p:sp>
        <p:nvSpPr>
          <p:cNvPr id="4" name="Slide Number Placeholder 3"/>
          <p:cNvSpPr>
            <a:spLocks noGrp="1"/>
          </p:cNvSpPr>
          <p:nvPr>
            <p:ph type="sldNum" sz="quarter" idx="12"/>
          </p:nvPr>
        </p:nvSpPr>
        <p:spPr/>
        <p:txBody>
          <a:bodyPr/>
          <a:lstStyle/>
          <a:p>
            <a:fld id="{B6A95138-A96E-2F42-A959-2EFD44FE4AB7}" type="slidenum">
              <a:rPr lang="en-US" smtClean="0"/>
              <a:t>19</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3892015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Lecture’s Agenda</a:t>
            </a:r>
          </a:p>
        </p:txBody>
      </p:sp>
      <p:sp>
        <p:nvSpPr>
          <p:cNvPr id="3" name="Content Placeholder 2"/>
          <p:cNvSpPr>
            <a:spLocks noGrp="1"/>
          </p:cNvSpPr>
          <p:nvPr>
            <p:ph idx="1"/>
          </p:nvPr>
        </p:nvSpPr>
        <p:spPr/>
        <p:txBody>
          <a:bodyPr/>
          <a:lstStyle/>
          <a:p>
            <a:r>
              <a:rPr lang="en-US" sz="2400" dirty="0"/>
              <a:t>Classroom Etiquettes</a:t>
            </a:r>
          </a:p>
          <a:p>
            <a:r>
              <a:rPr lang="en-US" sz="2400" dirty="0"/>
              <a:t>Grading Policy – Tentative (may be changed)</a:t>
            </a:r>
          </a:p>
          <a:p>
            <a:r>
              <a:rPr lang="en-US" sz="2400" dirty="0"/>
              <a:t>Basic Terminologies</a:t>
            </a:r>
          </a:p>
          <a:p>
            <a:r>
              <a:rPr lang="en-US" sz="2400" dirty="0"/>
              <a:t>Instructor Academic Background</a:t>
            </a:r>
          </a:p>
          <a:p>
            <a:r>
              <a:rPr lang="en-US" sz="2400" dirty="0"/>
              <a:t>Instructor Industrial Background</a:t>
            </a:r>
          </a:p>
          <a:p>
            <a:r>
              <a:rPr lang="en-US" sz="2400" dirty="0"/>
              <a:t>Administrative Information</a:t>
            </a:r>
          </a:p>
          <a:p>
            <a:r>
              <a:rPr lang="en-US" sz="2400" dirty="0"/>
              <a:t>Textbooks</a:t>
            </a:r>
          </a:p>
          <a:p>
            <a:r>
              <a:rPr lang="en-US" sz="2400" dirty="0"/>
              <a:t>Reference Books</a:t>
            </a:r>
          </a:p>
          <a:p>
            <a:r>
              <a:rPr lang="en-US" sz="2400" dirty="0"/>
              <a:t>Course Objectives</a:t>
            </a:r>
          </a:p>
          <a:p>
            <a:r>
              <a:rPr lang="en-US" sz="2400" dirty="0"/>
              <a:t>Course Outline </a:t>
            </a:r>
          </a:p>
        </p:txBody>
      </p:sp>
      <p:sp>
        <p:nvSpPr>
          <p:cNvPr id="4" name="Slide Number Placeholder 3"/>
          <p:cNvSpPr>
            <a:spLocks noGrp="1"/>
          </p:cNvSpPr>
          <p:nvPr>
            <p:ph type="sldNum" sz="quarter" idx="12"/>
          </p:nvPr>
        </p:nvSpPr>
        <p:spPr/>
        <p:txBody>
          <a:bodyPr/>
          <a:lstStyle/>
          <a:p>
            <a:fld id="{B6A95138-A96E-2F42-A959-2EFD44FE4AB7}" type="slidenum">
              <a:rPr lang="en-US" smtClean="0"/>
              <a:t>2</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1625901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Information</a:t>
            </a:r>
          </a:p>
        </p:txBody>
      </p:sp>
      <p:sp>
        <p:nvSpPr>
          <p:cNvPr id="3" name="Content Placeholder 2"/>
          <p:cNvSpPr>
            <a:spLocks noGrp="1"/>
          </p:cNvSpPr>
          <p:nvPr>
            <p:ph idx="1"/>
          </p:nvPr>
        </p:nvSpPr>
        <p:spPr/>
        <p:txBody>
          <a:bodyPr/>
          <a:lstStyle/>
          <a:p>
            <a:r>
              <a:rPr lang="en-US" dirty="0"/>
              <a:t>Office: To be announce </a:t>
            </a:r>
          </a:p>
          <a:p>
            <a:endParaRPr lang="en-US" dirty="0" smtClean="0"/>
          </a:p>
          <a:p>
            <a:r>
              <a:rPr lang="en-US" dirty="0" smtClean="0"/>
              <a:t>Email</a:t>
            </a:r>
            <a:r>
              <a:rPr lang="en-US" dirty="0"/>
              <a:t>: </a:t>
            </a:r>
          </a:p>
          <a:p>
            <a:pPr lvl="1"/>
            <a:r>
              <a:rPr lang="en-US" dirty="0"/>
              <a:t>danyal.farhat@nu.edu.pk</a:t>
            </a:r>
          </a:p>
          <a:p>
            <a:pPr lvl="1"/>
            <a:r>
              <a:rPr lang="en-US" dirty="0" smtClean="0"/>
              <a:t>danyal.farhat@lhr.nu.edu.pk</a:t>
            </a:r>
            <a:endParaRPr lang="en-US" dirty="0"/>
          </a:p>
          <a:p>
            <a:endParaRPr lang="en-US" dirty="0" smtClean="0"/>
          </a:p>
          <a:p>
            <a:r>
              <a:rPr lang="en-US" dirty="0" smtClean="0"/>
              <a:t>Office </a:t>
            </a:r>
            <a:r>
              <a:rPr lang="en-US" dirty="0"/>
              <a:t>Hours: To be announce </a:t>
            </a:r>
          </a:p>
          <a:p>
            <a:endParaRPr lang="en-US" dirty="0" smtClean="0"/>
          </a:p>
          <a:p>
            <a:r>
              <a:rPr lang="en-US" dirty="0" smtClean="0"/>
              <a:t>Website</a:t>
            </a:r>
            <a:r>
              <a:rPr lang="en-US" dirty="0"/>
              <a:t>: </a:t>
            </a:r>
          </a:p>
          <a:p>
            <a:pPr lvl="1"/>
            <a:r>
              <a:rPr lang="en-US" dirty="0"/>
              <a:t>Classroom Code </a:t>
            </a:r>
            <a:r>
              <a:rPr lang="en-US" dirty="0" smtClean="0"/>
              <a:t>6A: </a:t>
            </a:r>
            <a:r>
              <a:rPr lang="en-US" dirty="0" err="1" smtClean="0">
                <a:solidFill>
                  <a:srgbClr val="333399"/>
                </a:solidFill>
              </a:rPr>
              <a:t>uukjblg</a:t>
            </a:r>
            <a:endParaRPr lang="en-US" dirty="0">
              <a:solidFill>
                <a:srgbClr val="333399"/>
              </a:solidFill>
            </a:endParaRPr>
          </a:p>
        </p:txBody>
      </p:sp>
      <p:sp>
        <p:nvSpPr>
          <p:cNvPr id="4" name="Slide Number Placeholder 3"/>
          <p:cNvSpPr>
            <a:spLocks noGrp="1"/>
          </p:cNvSpPr>
          <p:nvPr>
            <p:ph type="sldNum" sz="quarter" idx="12"/>
          </p:nvPr>
        </p:nvSpPr>
        <p:spPr/>
        <p:txBody>
          <a:bodyPr/>
          <a:lstStyle/>
          <a:p>
            <a:fld id="{B6A95138-A96E-2F42-A959-2EFD44FE4AB7}" type="slidenum">
              <a:rPr lang="en-US" smtClean="0"/>
              <a:t>20</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1333440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Textbooks</a:t>
            </a:r>
          </a:p>
        </p:txBody>
      </p:sp>
      <p:sp>
        <p:nvSpPr>
          <p:cNvPr id="3" name="Content Placeholder 2"/>
          <p:cNvSpPr>
            <a:spLocks noGrp="1"/>
          </p:cNvSpPr>
          <p:nvPr>
            <p:ph idx="1"/>
          </p:nvPr>
        </p:nvSpPr>
        <p:spPr/>
        <p:txBody>
          <a:bodyPr/>
          <a:lstStyle/>
          <a:p>
            <a:r>
              <a:rPr lang="en-US" dirty="0">
                <a:solidFill>
                  <a:srgbClr val="333399"/>
                </a:solidFill>
              </a:rPr>
              <a:t>Student Handbook </a:t>
            </a:r>
            <a:r>
              <a:rPr lang="en-US" dirty="0"/>
              <a:t>of the AWS Cloud Foundation Course.</a:t>
            </a:r>
          </a:p>
          <a:p>
            <a:endParaRPr lang="en-US" dirty="0"/>
          </a:p>
          <a:p>
            <a:r>
              <a:rPr lang="en-US" dirty="0">
                <a:solidFill>
                  <a:srgbClr val="333399"/>
                </a:solidFill>
              </a:rPr>
              <a:t>Distributed and Cloud Computing </a:t>
            </a:r>
            <a:r>
              <a:rPr lang="en-US" dirty="0"/>
              <a:t>by Kai </a:t>
            </a:r>
            <a:r>
              <a:rPr lang="en-US" dirty="0" err="1"/>
              <a:t>Huwang</a:t>
            </a:r>
            <a:r>
              <a:rPr lang="en-US" dirty="0"/>
              <a:t>, Geoffrey C. Fox and Jack J. </a:t>
            </a:r>
            <a:r>
              <a:rPr lang="en-US" dirty="0" err="1"/>
              <a:t>Dongarra</a:t>
            </a:r>
            <a:endParaRPr lang="en-US" dirty="0"/>
          </a:p>
          <a:p>
            <a:endParaRPr lang="en-US" dirty="0"/>
          </a:p>
          <a:p>
            <a:r>
              <a:rPr lang="en-US" dirty="0">
                <a:solidFill>
                  <a:srgbClr val="333399"/>
                </a:solidFill>
              </a:rPr>
              <a:t>Cloud computing Concepts, Technology and Architecture </a:t>
            </a:r>
            <a:r>
              <a:rPr lang="en-US" dirty="0"/>
              <a:t>by Thomas </a:t>
            </a:r>
            <a:r>
              <a:rPr lang="en-US" dirty="0" err="1"/>
              <a:t>Erl</a:t>
            </a:r>
            <a:endParaRPr lang="en-US" dirty="0"/>
          </a:p>
          <a:p>
            <a:endParaRPr lang="en-US" dirty="0"/>
          </a:p>
          <a:p>
            <a:r>
              <a:rPr lang="en-US" dirty="0">
                <a:solidFill>
                  <a:srgbClr val="333399"/>
                </a:solidFill>
              </a:rPr>
              <a:t>Architecting the cloud </a:t>
            </a:r>
            <a:r>
              <a:rPr lang="en-US" dirty="0"/>
              <a:t>by Michael J. </a:t>
            </a:r>
            <a:r>
              <a:rPr lang="en-US" dirty="0" err="1"/>
              <a:t>Kavis</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21</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359411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Books</a:t>
            </a:r>
          </a:p>
        </p:txBody>
      </p:sp>
      <p:sp>
        <p:nvSpPr>
          <p:cNvPr id="3" name="Content Placeholder 2"/>
          <p:cNvSpPr>
            <a:spLocks noGrp="1"/>
          </p:cNvSpPr>
          <p:nvPr>
            <p:ph idx="1"/>
          </p:nvPr>
        </p:nvSpPr>
        <p:spPr/>
        <p:txBody>
          <a:bodyPr/>
          <a:lstStyle/>
          <a:p>
            <a:r>
              <a:rPr lang="en-US" dirty="0">
                <a:solidFill>
                  <a:srgbClr val="333399"/>
                </a:solidFill>
              </a:rPr>
              <a:t>Cloud Computing: Principles and Paradigms </a:t>
            </a:r>
            <a:r>
              <a:rPr lang="en-US" dirty="0"/>
              <a:t>by </a:t>
            </a:r>
            <a:r>
              <a:rPr lang="en-US" dirty="0" err="1"/>
              <a:t>Buyya</a:t>
            </a:r>
            <a:r>
              <a:rPr lang="en-US" dirty="0"/>
              <a:t> R.</a:t>
            </a:r>
          </a:p>
          <a:p>
            <a:endParaRPr lang="en-US" dirty="0">
              <a:solidFill>
                <a:schemeClr val="accent1"/>
              </a:solidFill>
            </a:endParaRPr>
          </a:p>
          <a:p>
            <a:r>
              <a:rPr lang="en-US" dirty="0">
                <a:solidFill>
                  <a:srgbClr val="333399"/>
                </a:solidFill>
              </a:rPr>
              <a:t>Modern Operating Systems </a:t>
            </a:r>
            <a:r>
              <a:rPr lang="en-US" dirty="0"/>
              <a:t>by Andrew S. Tanenbaum 4th edition</a:t>
            </a:r>
          </a:p>
          <a:p>
            <a:endParaRPr lang="en-US" dirty="0">
              <a:solidFill>
                <a:srgbClr val="333399"/>
              </a:solidFill>
            </a:endParaRPr>
          </a:p>
          <a:p>
            <a:r>
              <a:rPr lang="en-US" dirty="0">
                <a:solidFill>
                  <a:srgbClr val="333399"/>
                </a:solidFill>
              </a:rPr>
              <a:t>Mastering Cloud Computing </a:t>
            </a:r>
            <a:r>
              <a:rPr lang="en-US" dirty="0"/>
              <a:t>by </a:t>
            </a:r>
            <a:r>
              <a:rPr lang="en-US" dirty="0" err="1"/>
              <a:t>Buyya</a:t>
            </a:r>
            <a:r>
              <a:rPr lang="en-US" dirty="0"/>
              <a:t> R.</a:t>
            </a:r>
          </a:p>
          <a:p>
            <a:endParaRPr lang="en-US" dirty="0"/>
          </a:p>
          <a:p>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22</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2060336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p:txBody>
          <a:bodyPr/>
          <a:lstStyle/>
          <a:p>
            <a:r>
              <a:rPr lang="en-US" i="1" dirty="0"/>
              <a:t>Demonstrate familiarity with the </a:t>
            </a:r>
            <a:r>
              <a:rPr lang="en-US" i="1" dirty="0">
                <a:solidFill>
                  <a:srgbClr val="333399"/>
                </a:solidFill>
              </a:rPr>
              <a:t>need and significance </a:t>
            </a:r>
            <a:r>
              <a:rPr lang="en-US" i="1" dirty="0"/>
              <a:t>of cloud </a:t>
            </a:r>
            <a:r>
              <a:rPr lang="en-US" i="1" dirty="0" smtClean="0"/>
              <a:t>computing</a:t>
            </a:r>
            <a:endParaRPr lang="en-US" i="1" dirty="0"/>
          </a:p>
          <a:p>
            <a:r>
              <a:rPr lang="en-US" i="1" dirty="0"/>
              <a:t>Demonstrate familiarity with </a:t>
            </a:r>
            <a:r>
              <a:rPr lang="en-US" i="1" dirty="0">
                <a:solidFill>
                  <a:srgbClr val="333399"/>
                </a:solidFill>
              </a:rPr>
              <a:t>cloud service </a:t>
            </a:r>
            <a:r>
              <a:rPr lang="en-US" i="1" dirty="0">
                <a:solidFill>
                  <a:schemeClr val="accent1"/>
                </a:solidFill>
              </a:rPr>
              <a:t>and </a:t>
            </a:r>
            <a:r>
              <a:rPr lang="en-US" i="1" dirty="0">
                <a:solidFill>
                  <a:srgbClr val="333399"/>
                </a:solidFill>
              </a:rPr>
              <a:t>deployment </a:t>
            </a:r>
            <a:r>
              <a:rPr lang="en-US" i="1" dirty="0" smtClean="0">
                <a:solidFill>
                  <a:srgbClr val="333399"/>
                </a:solidFill>
              </a:rPr>
              <a:t>models</a:t>
            </a:r>
            <a:endParaRPr lang="en-US" i="1" dirty="0">
              <a:solidFill>
                <a:srgbClr val="333399"/>
              </a:solidFill>
            </a:endParaRPr>
          </a:p>
          <a:p>
            <a:r>
              <a:rPr lang="en-US" i="1" dirty="0"/>
              <a:t>Demonstrate familiarity with </a:t>
            </a:r>
            <a:r>
              <a:rPr lang="en-US" i="1" dirty="0">
                <a:solidFill>
                  <a:srgbClr val="333399"/>
                </a:solidFill>
              </a:rPr>
              <a:t>virtualization</a:t>
            </a:r>
            <a:r>
              <a:rPr lang="en-US" i="1" dirty="0"/>
              <a:t>, the </a:t>
            </a:r>
            <a:r>
              <a:rPr lang="en-US" i="1" dirty="0">
                <a:solidFill>
                  <a:srgbClr val="333399"/>
                </a:solidFill>
              </a:rPr>
              <a:t>Internet </a:t>
            </a:r>
            <a:r>
              <a:rPr lang="en-US" i="1" dirty="0"/>
              <a:t>and other </a:t>
            </a:r>
            <a:r>
              <a:rPr lang="en-US" i="1" dirty="0">
                <a:solidFill>
                  <a:srgbClr val="333399"/>
                </a:solidFill>
              </a:rPr>
              <a:t>technologies enabling cloud </a:t>
            </a:r>
            <a:r>
              <a:rPr lang="en-US" i="1" dirty="0" smtClean="0">
                <a:solidFill>
                  <a:srgbClr val="333399"/>
                </a:solidFill>
              </a:rPr>
              <a:t>computing</a:t>
            </a:r>
            <a:endParaRPr lang="en-US" i="1" dirty="0">
              <a:solidFill>
                <a:srgbClr val="333399"/>
              </a:solidFill>
            </a:endParaRPr>
          </a:p>
          <a:p>
            <a:r>
              <a:rPr lang="en-US" i="1" dirty="0"/>
              <a:t>Demonstrate an understanding of the </a:t>
            </a:r>
            <a:r>
              <a:rPr lang="en-US" i="1" dirty="0">
                <a:solidFill>
                  <a:srgbClr val="333399"/>
                </a:solidFill>
              </a:rPr>
              <a:t>data center </a:t>
            </a:r>
            <a:r>
              <a:rPr lang="en-US" i="1" dirty="0" smtClean="0">
                <a:solidFill>
                  <a:srgbClr val="333399"/>
                </a:solidFill>
              </a:rPr>
              <a:t>architecture</a:t>
            </a:r>
            <a:endParaRPr lang="en-US" i="1" dirty="0">
              <a:solidFill>
                <a:srgbClr val="333399"/>
              </a:solidFill>
            </a:endParaRPr>
          </a:p>
          <a:p>
            <a:r>
              <a:rPr lang="en-US" i="1" dirty="0"/>
              <a:t>Use cloud computing in </a:t>
            </a:r>
            <a:r>
              <a:rPr lang="en-US" i="1" dirty="0">
                <a:solidFill>
                  <a:srgbClr val="333399"/>
                </a:solidFill>
              </a:rPr>
              <a:t>software development </a:t>
            </a:r>
            <a:r>
              <a:rPr lang="en-US" i="1" dirty="0"/>
              <a:t>and/or take up </a:t>
            </a:r>
            <a:r>
              <a:rPr lang="en-US" i="1" dirty="0">
                <a:solidFill>
                  <a:srgbClr val="333399"/>
                </a:solidFill>
              </a:rPr>
              <a:t>research </a:t>
            </a:r>
            <a:r>
              <a:rPr lang="en-US" i="1" dirty="0"/>
              <a:t>in cloud computing</a:t>
            </a:r>
          </a:p>
        </p:txBody>
      </p:sp>
      <p:sp>
        <p:nvSpPr>
          <p:cNvPr id="4" name="Slide Number Placeholder 3"/>
          <p:cNvSpPr>
            <a:spLocks noGrp="1"/>
          </p:cNvSpPr>
          <p:nvPr>
            <p:ph type="sldNum" sz="quarter" idx="12"/>
          </p:nvPr>
        </p:nvSpPr>
        <p:spPr/>
        <p:txBody>
          <a:bodyPr/>
          <a:lstStyle/>
          <a:p>
            <a:fld id="{B6A95138-A96E-2F42-A959-2EFD44FE4AB7}" type="slidenum">
              <a:rPr lang="en-US" smtClean="0"/>
              <a:t>23</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1744908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p>
        </p:txBody>
      </p:sp>
      <p:sp>
        <p:nvSpPr>
          <p:cNvPr id="3" name="Content Placeholder 2"/>
          <p:cNvSpPr>
            <a:spLocks noGrp="1"/>
          </p:cNvSpPr>
          <p:nvPr>
            <p:ph idx="1"/>
          </p:nvPr>
        </p:nvSpPr>
        <p:spPr/>
        <p:txBody>
          <a:bodyPr/>
          <a:lstStyle/>
          <a:p>
            <a:r>
              <a:rPr lang="en-US" dirty="0">
                <a:solidFill>
                  <a:srgbClr val="333399"/>
                </a:solidFill>
              </a:rPr>
              <a:t>Module 1: Cloud Concepts Overview</a:t>
            </a:r>
          </a:p>
          <a:p>
            <a:pPr lvl="1"/>
            <a:r>
              <a:rPr lang="en-US" dirty="0"/>
              <a:t>Define different types of cloud computing models</a:t>
            </a:r>
          </a:p>
          <a:p>
            <a:pPr lvl="1"/>
            <a:r>
              <a:rPr lang="en-US" dirty="0"/>
              <a:t>Describe six advantages of cloud computing</a:t>
            </a:r>
          </a:p>
          <a:p>
            <a:pPr lvl="1"/>
            <a:r>
              <a:rPr lang="en-US" dirty="0"/>
              <a:t>Recognize the main AWS service categories and core services</a:t>
            </a:r>
          </a:p>
          <a:p>
            <a:pPr lvl="1"/>
            <a:r>
              <a:rPr lang="en-US" dirty="0"/>
              <a:t>Review the AWS Cloud Adoption Framework (AWS CAF)</a:t>
            </a:r>
          </a:p>
          <a:p>
            <a:r>
              <a:rPr lang="en-US" dirty="0">
                <a:solidFill>
                  <a:srgbClr val="333399"/>
                </a:solidFill>
              </a:rPr>
              <a:t>Module 2 - Cloud Economics and Billing</a:t>
            </a:r>
          </a:p>
          <a:p>
            <a:pPr lvl="1"/>
            <a:r>
              <a:rPr lang="en-US" dirty="0"/>
              <a:t>AWS TCO Calculator</a:t>
            </a:r>
          </a:p>
          <a:p>
            <a:pPr lvl="1"/>
            <a:r>
              <a:rPr lang="en-US" dirty="0"/>
              <a:t>AWS Simple Monthly Calculator</a:t>
            </a:r>
          </a:p>
          <a:p>
            <a:pPr lvl="1"/>
            <a:r>
              <a:rPr lang="en-US" dirty="0"/>
              <a:t>AWS Organizations</a:t>
            </a:r>
          </a:p>
          <a:p>
            <a:pPr lvl="1"/>
            <a:r>
              <a:rPr lang="en-US" dirty="0"/>
              <a:t>AWS Billing Dashboard</a:t>
            </a:r>
          </a:p>
        </p:txBody>
      </p:sp>
      <p:sp>
        <p:nvSpPr>
          <p:cNvPr id="4" name="Slide Number Placeholder 3"/>
          <p:cNvSpPr>
            <a:spLocks noGrp="1"/>
          </p:cNvSpPr>
          <p:nvPr>
            <p:ph type="sldNum" sz="quarter" idx="12"/>
          </p:nvPr>
        </p:nvSpPr>
        <p:spPr/>
        <p:txBody>
          <a:bodyPr/>
          <a:lstStyle/>
          <a:p>
            <a:fld id="{B6A95138-A96E-2F42-A959-2EFD44FE4AB7}" type="slidenum">
              <a:rPr lang="en-US" smtClean="0"/>
              <a:t>24</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15356548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t>
            </a:r>
            <a:r>
              <a:rPr lang="en-US" dirty="0" smtClean="0"/>
              <a:t>Outline (Cont.) </a:t>
            </a:r>
            <a:endParaRPr lang="en-US" dirty="0"/>
          </a:p>
        </p:txBody>
      </p:sp>
      <p:sp>
        <p:nvSpPr>
          <p:cNvPr id="3" name="Content Placeholder 2"/>
          <p:cNvSpPr>
            <a:spLocks noGrp="1"/>
          </p:cNvSpPr>
          <p:nvPr>
            <p:ph idx="1"/>
          </p:nvPr>
        </p:nvSpPr>
        <p:spPr/>
        <p:txBody>
          <a:bodyPr/>
          <a:lstStyle/>
          <a:p>
            <a:r>
              <a:rPr lang="en-US" sz="2400" dirty="0">
                <a:solidFill>
                  <a:srgbClr val="333399"/>
                </a:solidFill>
              </a:rPr>
              <a:t>Module 3: AWS Global Infrastructure Overview</a:t>
            </a:r>
          </a:p>
          <a:p>
            <a:pPr lvl="1"/>
            <a:r>
              <a:rPr lang="en-US" sz="2000" dirty="0"/>
              <a:t>Identify the difference between AWS Regions, Availability Zones, and edge locations</a:t>
            </a:r>
          </a:p>
          <a:p>
            <a:pPr lvl="1"/>
            <a:r>
              <a:rPr lang="en-US" sz="2000" dirty="0"/>
              <a:t>Identify AWS services and service categories</a:t>
            </a:r>
          </a:p>
          <a:p>
            <a:endParaRPr lang="en-US" sz="2400" dirty="0" smtClean="0">
              <a:solidFill>
                <a:srgbClr val="333399"/>
              </a:solidFill>
            </a:endParaRPr>
          </a:p>
          <a:p>
            <a:r>
              <a:rPr lang="en-US" sz="2400" dirty="0" smtClean="0">
                <a:solidFill>
                  <a:srgbClr val="333399"/>
                </a:solidFill>
              </a:rPr>
              <a:t>Module </a:t>
            </a:r>
            <a:r>
              <a:rPr lang="en-US" sz="2400" dirty="0">
                <a:solidFill>
                  <a:srgbClr val="333399"/>
                </a:solidFill>
              </a:rPr>
              <a:t>4: AWS Cloud Security</a:t>
            </a:r>
          </a:p>
          <a:p>
            <a:pPr lvl="1"/>
            <a:r>
              <a:rPr lang="en-US" sz="2000" dirty="0"/>
              <a:t>Recognize the shared responsibility model</a:t>
            </a:r>
          </a:p>
          <a:p>
            <a:pPr lvl="1"/>
            <a:r>
              <a:rPr lang="en-US" sz="2000" dirty="0"/>
              <a:t>Identify the responsibility of the customer and AWS</a:t>
            </a:r>
          </a:p>
          <a:p>
            <a:pPr lvl="1"/>
            <a:r>
              <a:rPr lang="en-US" sz="2000" dirty="0"/>
              <a:t>Recognize IAM users, groups, and roles</a:t>
            </a:r>
          </a:p>
          <a:p>
            <a:pPr lvl="1"/>
            <a:r>
              <a:rPr lang="en-US" sz="2000" dirty="0"/>
              <a:t>Describe different types of security credentials in IAM</a:t>
            </a:r>
          </a:p>
          <a:p>
            <a:pPr lvl="1"/>
            <a:r>
              <a:rPr lang="en-US" sz="2000" dirty="0"/>
              <a:t>Identify the steps to securing a new AWS account</a:t>
            </a:r>
          </a:p>
          <a:p>
            <a:pPr lvl="1"/>
            <a:r>
              <a:rPr lang="en-US" sz="2000" dirty="0"/>
              <a:t>Explore IAM users and groups</a:t>
            </a:r>
          </a:p>
          <a:p>
            <a:pPr lvl="1"/>
            <a:r>
              <a:rPr lang="en-US" sz="2000" dirty="0"/>
              <a:t>Recognize how to secure AWS data</a:t>
            </a:r>
          </a:p>
          <a:p>
            <a:pPr lvl="1"/>
            <a:r>
              <a:rPr lang="en-US" sz="2000" dirty="0"/>
              <a:t>Recognize AWS compliance programs</a:t>
            </a:r>
          </a:p>
        </p:txBody>
      </p:sp>
      <p:sp>
        <p:nvSpPr>
          <p:cNvPr id="4" name="Slide Number Placeholder 3"/>
          <p:cNvSpPr>
            <a:spLocks noGrp="1"/>
          </p:cNvSpPr>
          <p:nvPr>
            <p:ph type="sldNum" sz="quarter" idx="12"/>
          </p:nvPr>
        </p:nvSpPr>
        <p:spPr/>
        <p:txBody>
          <a:bodyPr/>
          <a:lstStyle/>
          <a:p>
            <a:fld id="{B6A95138-A96E-2F42-A959-2EFD44FE4AB7}" type="slidenum">
              <a:rPr lang="en-US" smtClean="0"/>
              <a:t>25</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1853814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t>
            </a:r>
            <a:r>
              <a:rPr lang="en-US" dirty="0" smtClean="0"/>
              <a:t>Outline (Cont.) </a:t>
            </a:r>
            <a:endParaRPr lang="en-US" dirty="0"/>
          </a:p>
        </p:txBody>
      </p:sp>
      <p:sp>
        <p:nvSpPr>
          <p:cNvPr id="3" name="Content Placeholder 2"/>
          <p:cNvSpPr>
            <a:spLocks noGrp="1"/>
          </p:cNvSpPr>
          <p:nvPr>
            <p:ph idx="1"/>
          </p:nvPr>
        </p:nvSpPr>
        <p:spPr/>
        <p:txBody>
          <a:bodyPr/>
          <a:lstStyle/>
          <a:p>
            <a:r>
              <a:rPr lang="en-US" dirty="0">
                <a:solidFill>
                  <a:srgbClr val="333399"/>
                </a:solidFill>
              </a:rPr>
              <a:t>Module 5: Networking and Content Delivery</a:t>
            </a:r>
          </a:p>
          <a:p>
            <a:pPr lvl="1"/>
            <a:r>
              <a:rPr lang="en-US" dirty="0"/>
              <a:t>Recognize the basics of networking</a:t>
            </a:r>
          </a:p>
          <a:p>
            <a:pPr lvl="1"/>
            <a:r>
              <a:rPr lang="en-US" dirty="0"/>
              <a:t>Describe virtual networking in the cloud with Amazon VPC</a:t>
            </a:r>
          </a:p>
          <a:p>
            <a:pPr lvl="1"/>
            <a:r>
              <a:rPr lang="en-US" dirty="0"/>
              <a:t>Label a network diagram</a:t>
            </a:r>
          </a:p>
          <a:p>
            <a:pPr lvl="1"/>
            <a:r>
              <a:rPr lang="en-US" dirty="0"/>
              <a:t>Design a basic VPC architecture</a:t>
            </a:r>
          </a:p>
          <a:p>
            <a:pPr lvl="1"/>
            <a:r>
              <a:rPr lang="en-US" dirty="0"/>
              <a:t>Indicate the steps to build a VPC</a:t>
            </a:r>
          </a:p>
          <a:p>
            <a:pPr lvl="1"/>
            <a:r>
              <a:rPr lang="en-US" dirty="0"/>
              <a:t>Identify security groups</a:t>
            </a:r>
          </a:p>
          <a:p>
            <a:pPr lvl="1"/>
            <a:r>
              <a:rPr lang="en-US" dirty="0"/>
              <a:t>Create their own VPC and add additional components to it to produce a customized network</a:t>
            </a:r>
          </a:p>
          <a:p>
            <a:pPr lvl="1"/>
            <a:r>
              <a:rPr lang="en-US" dirty="0"/>
              <a:t>Identify the fundamentals of Amazon Route 53</a:t>
            </a:r>
          </a:p>
          <a:p>
            <a:pPr lvl="1"/>
            <a:r>
              <a:rPr lang="en-US" dirty="0"/>
              <a:t>Recognize the benefits of Amazon </a:t>
            </a:r>
            <a:r>
              <a:rPr lang="en-US" dirty="0" err="1"/>
              <a:t>CloudFront</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26</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8776275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t>
            </a:r>
            <a:r>
              <a:rPr lang="en-US" dirty="0" smtClean="0"/>
              <a:t>Outline (Cont.) </a:t>
            </a:r>
            <a:endParaRPr lang="en-US" dirty="0"/>
          </a:p>
        </p:txBody>
      </p:sp>
      <p:sp>
        <p:nvSpPr>
          <p:cNvPr id="3" name="Content Placeholder 2"/>
          <p:cNvSpPr>
            <a:spLocks noGrp="1"/>
          </p:cNvSpPr>
          <p:nvPr>
            <p:ph idx="1"/>
          </p:nvPr>
        </p:nvSpPr>
        <p:spPr/>
        <p:txBody>
          <a:bodyPr/>
          <a:lstStyle/>
          <a:p>
            <a:r>
              <a:rPr lang="en-US" dirty="0">
                <a:solidFill>
                  <a:srgbClr val="333399"/>
                </a:solidFill>
              </a:rPr>
              <a:t>Module 6: Compute</a:t>
            </a:r>
          </a:p>
          <a:p>
            <a:pPr lvl="1"/>
            <a:r>
              <a:rPr lang="en-US" dirty="0"/>
              <a:t>Provide an overview of different AWS compute services in the cloud</a:t>
            </a:r>
          </a:p>
          <a:p>
            <a:pPr lvl="1"/>
            <a:r>
              <a:rPr lang="en-US" dirty="0"/>
              <a:t>Demonstrate why to use Amazon Elastic Compute Cloud (Amazon EC2)</a:t>
            </a:r>
          </a:p>
          <a:p>
            <a:pPr lvl="1"/>
            <a:r>
              <a:rPr lang="en-US" dirty="0"/>
              <a:t>Identify the functionality in the Amazon EC2 console</a:t>
            </a:r>
          </a:p>
          <a:p>
            <a:pPr lvl="1"/>
            <a:r>
              <a:rPr lang="en-US" dirty="0"/>
              <a:t>Perform basic functions in Amazon EC2 to build a virtual computing environment</a:t>
            </a:r>
          </a:p>
          <a:p>
            <a:pPr lvl="1"/>
            <a:r>
              <a:rPr lang="en-US" dirty="0"/>
              <a:t>Identify Amazon EC2 cost-</a:t>
            </a:r>
            <a:r>
              <a:rPr lang="en-US" dirty="0" err="1"/>
              <a:t>optimizationelements</a:t>
            </a:r>
            <a:endParaRPr lang="en-US" dirty="0"/>
          </a:p>
          <a:p>
            <a:pPr lvl="1"/>
            <a:r>
              <a:rPr lang="en-US" dirty="0"/>
              <a:t>Demonstrate when to use AWS Elastic Beanstalk</a:t>
            </a:r>
          </a:p>
          <a:p>
            <a:pPr lvl="1"/>
            <a:r>
              <a:rPr lang="en-US" dirty="0"/>
              <a:t>Demonstrate when to use AWS Lambda</a:t>
            </a:r>
          </a:p>
          <a:p>
            <a:pPr lvl="1"/>
            <a:r>
              <a:rPr lang="en-US" dirty="0"/>
              <a:t>Identify how to run containerized applications in a cluster of managed servers</a:t>
            </a:r>
          </a:p>
          <a:p>
            <a:pPr lvl="1"/>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27</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10931352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t>
            </a:r>
            <a:r>
              <a:rPr lang="en-US" dirty="0" smtClean="0"/>
              <a:t>Outline (Cont.) </a:t>
            </a:r>
            <a:endParaRPr lang="en-US" dirty="0"/>
          </a:p>
        </p:txBody>
      </p:sp>
      <p:sp>
        <p:nvSpPr>
          <p:cNvPr id="3" name="Content Placeholder 2"/>
          <p:cNvSpPr>
            <a:spLocks noGrp="1"/>
          </p:cNvSpPr>
          <p:nvPr>
            <p:ph idx="1"/>
          </p:nvPr>
        </p:nvSpPr>
        <p:spPr/>
        <p:txBody>
          <a:bodyPr/>
          <a:lstStyle/>
          <a:p>
            <a:r>
              <a:rPr lang="en-US" sz="2400" dirty="0">
                <a:solidFill>
                  <a:srgbClr val="333399"/>
                </a:solidFill>
              </a:rPr>
              <a:t>Module 7: Storage</a:t>
            </a:r>
          </a:p>
          <a:p>
            <a:pPr lvl="1"/>
            <a:r>
              <a:rPr lang="en-US" sz="2200" dirty="0"/>
              <a:t>Identify the different types of storage</a:t>
            </a:r>
          </a:p>
          <a:p>
            <a:pPr lvl="1"/>
            <a:r>
              <a:rPr lang="en-US" sz="2200" dirty="0"/>
              <a:t>Explain Amazon Simple Storage Service (Amazon S3)</a:t>
            </a:r>
          </a:p>
          <a:p>
            <a:pPr lvl="1"/>
            <a:r>
              <a:rPr lang="en-US" sz="2200" dirty="0"/>
              <a:t>Identify the functionality in Amazon S3</a:t>
            </a:r>
          </a:p>
          <a:p>
            <a:pPr lvl="1"/>
            <a:r>
              <a:rPr lang="en-US" sz="2200" dirty="0"/>
              <a:t>Explain Amazon Elastic Block Store (Amazon EBS)</a:t>
            </a:r>
          </a:p>
          <a:p>
            <a:pPr lvl="1"/>
            <a:r>
              <a:rPr lang="en-US" sz="2200" dirty="0"/>
              <a:t>Identify the functionality in Amazon EBS</a:t>
            </a:r>
          </a:p>
          <a:p>
            <a:pPr lvl="1"/>
            <a:r>
              <a:rPr lang="en-US" sz="2200" dirty="0"/>
              <a:t>Perform functions in Amazon EBS to build an EC2 storage solution</a:t>
            </a:r>
          </a:p>
          <a:p>
            <a:pPr lvl="1"/>
            <a:r>
              <a:rPr lang="en-US" sz="2200" dirty="0"/>
              <a:t>Explain Amazon Elastic File System (Amazon EFS)</a:t>
            </a:r>
          </a:p>
          <a:p>
            <a:pPr lvl="1"/>
            <a:r>
              <a:rPr lang="en-US" sz="2200" dirty="0"/>
              <a:t>Identify the functionality in Amazon EFS</a:t>
            </a:r>
          </a:p>
          <a:p>
            <a:pPr lvl="1"/>
            <a:r>
              <a:rPr lang="en-US" sz="2200" dirty="0"/>
              <a:t>Explain Amazon Simple Storage Service Glacier</a:t>
            </a:r>
          </a:p>
          <a:p>
            <a:pPr lvl="1"/>
            <a:r>
              <a:rPr lang="en-US" sz="2200" dirty="0"/>
              <a:t>Identify the functionality in Amazon S3 Glacier</a:t>
            </a:r>
          </a:p>
          <a:p>
            <a:pPr lvl="1"/>
            <a:r>
              <a:rPr lang="en-US" sz="2200" dirty="0"/>
              <a:t>Differentiate between Amazon EBS, Amazon S3, Amazon EFS, and Amazon S3 Glacier</a:t>
            </a:r>
          </a:p>
        </p:txBody>
      </p:sp>
      <p:sp>
        <p:nvSpPr>
          <p:cNvPr id="4" name="Slide Number Placeholder 3"/>
          <p:cNvSpPr>
            <a:spLocks noGrp="1"/>
          </p:cNvSpPr>
          <p:nvPr>
            <p:ph type="sldNum" sz="quarter" idx="12"/>
          </p:nvPr>
        </p:nvSpPr>
        <p:spPr/>
        <p:txBody>
          <a:bodyPr/>
          <a:lstStyle/>
          <a:p>
            <a:fld id="{B6A95138-A96E-2F42-A959-2EFD44FE4AB7}" type="slidenum">
              <a:rPr lang="en-US" smtClean="0"/>
              <a:t>28</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31112613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t>
            </a:r>
            <a:r>
              <a:rPr lang="en-US" dirty="0" smtClean="0"/>
              <a:t>Outline (Cont.) </a:t>
            </a:r>
            <a:endParaRPr lang="en-US" dirty="0"/>
          </a:p>
        </p:txBody>
      </p:sp>
      <p:sp>
        <p:nvSpPr>
          <p:cNvPr id="3" name="Content Placeholder 2"/>
          <p:cNvSpPr>
            <a:spLocks noGrp="1"/>
          </p:cNvSpPr>
          <p:nvPr>
            <p:ph idx="1"/>
          </p:nvPr>
        </p:nvSpPr>
        <p:spPr/>
        <p:txBody>
          <a:bodyPr/>
          <a:lstStyle/>
          <a:p>
            <a:r>
              <a:rPr lang="en-US" dirty="0">
                <a:solidFill>
                  <a:srgbClr val="333399"/>
                </a:solidFill>
              </a:rPr>
              <a:t>Module 8: Databases</a:t>
            </a:r>
          </a:p>
          <a:p>
            <a:pPr lvl="1"/>
            <a:r>
              <a:rPr lang="en-US" dirty="0"/>
              <a:t>Explain Amazon Relational Database Service (Amazon RDS)</a:t>
            </a:r>
          </a:p>
          <a:p>
            <a:pPr lvl="1"/>
            <a:r>
              <a:rPr lang="en-US" dirty="0"/>
              <a:t>Identify the functionality in Amazon RDS</a:t>
            </a:r>
          </a:p>
          <a:p>
            <a:pPr lvl="1"/>
            <a:r>
              <a:rPr lang="en-US" dirty="0"/>
              <a:t>Explain Amazon </a:t>
            </a:r>
            <a:r>
              <a:rPr lang="en-US" dirty="0" err="1"/>
              <a:t>DynamoDB</a:t>
            </a:r>
            <a:endParaRPr lang="en-US" dirty="0"/>
          </a:p>
          <a:p>
            <a:pPr lvl="1"/>
            <a:r>
              <a:rPr lang="en-US" dirty="0"/>
              <a:t>Identify the functionality in Amazon </a:t>
            </a:r>
            <a:r>
              <a:rPr lang="en-US" dirty="0" err="1"/>
              <a:t>DynamoDB</a:t>
            </a:r>
            <a:endParaRPr lang="en-US" dirty="0"/>
          </a:p>
          <a:p>
            <a:pPr lvl="1"/>
            <a:r>
              <a:rPr lang="en-US" dirty="0"/>
              <a:t>Explain Amazon Redshift</a:t>
            </a:r>
          </a:p>
          <a:p>
            <a:pPr lvl="1"/>
            <a:r>
              <a:rPr lang="en-US" dirty="0"/>
              <a:t>Explain Amazon Aurora</a:t>
            </a:r>
          </a:p>
          <a:p>
            <a:pPr lvl="1"/>
            <a:r>
              <a:rPr lang="en-US" dirty="0"/>
              <a:t>Perform tasks in an Amazon RDS database such as launching, configuring, and interacting</a:t>
            </a:r>
          </a:p>
        </p:txBody>
      </p:sp>
      <p:sp>
        <p:nvSpPr>
          <p:cNvPr id="4" name="Slide Number Placeholder 3"/>
          <p:cNvSpPr>
            <a:spLocks noGrp="1"/>
          </p:cNvSpPr>
          <p:nvPr>
            <p:ph type="sldNum" sz="quarter" idx="12"/>
          </p:nvPr>
        </p:nvSpPr>
        <p:spPr/>
        <p:txBody>
          <a:bodyPr/>
          <a:lstStyle/>
          <a:p>
            <a:fld id="{B6A95138-A96E-2F42-A959-2EFD44FE4AB7}" type="slidenum">
              <a:rPr lang="en-US" smtClean="0"/>
              <a:t>29</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276620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Etiquettes</a:t>
            </a:r>
          </a:p>
        </p:txBody>
      </p:sp>
      <p:sp>
        <p:nvSpPr>
          <p:cNvPr id="3" name="Content Placeholder 2"/>
          <p:cNvSpPr>
            <a:spLocks noGrp="1"/>
          </p:cNvSpPr>
          <p:nvPr>
            <p:ph idx="1"/>
          </p:nvPr>
        </p:nvSpPr>
        <p:spPr/>
        <p:txBody>
          <a:bodyPr/>
          <a:lstStyle/>
          <a:p>
            <a:r>
              <a:rPr lang="en-US" dirty="0"/>
              <a:t>Please come on time and attend class with attention, </a:t>
            </a:r>
            <a:r>
              <a:rPr lang="en-US" dirty="0" smtClean="0">
                <a:solidFill>
                  <a:srgbClr val="333399"/>
                </a:solidFill>
              </a:rPr>
              <a:t>there </a:t>
            </a:r>
            <a:r>
              <a:rPr lang="en-US" dirty="0">
                <a:solidFill>
                  <a:srgbClr val="333399"/>
                </a:solidFill>
              </a:rPr>
              <a:t>will be questions from class </a:t>
            </a:r>
            <a:r>
              <a:rPr lang="en-US" dirty="0" smtClean="0">
                <a:solidFill>
                  <a:srgbClr val="333399"/>
                </a:solidFill>
              </a:rPr>
              <a:t>discussion</a:t>
            </a:r>
            <a:endParaRPr lang="en-US" dirty="0">
              <a:solidFill>
                <a:schemeClr val="accent1"/>
              </a:solidFill>
            </a:endParaRPr>
          </a:p>
          <a:p>
            <a:r>
              <a:rPr lang="en-US" dirty="0"/>
              <a:t>Talking among each other is not appreciated, </a:t>
            </a:r>
            <a:r>
              <a:rPr lang="en-US" dirty="0">
                <a:solidFill>
                  <a:srgbClr val="333399"/>
                </a:solidFill>
              </a:rPr>
              <a:t>while I am teaching</a:t>
            </a:r>
          </a:p>
          <a:p>
            <a:r>
              <a:rPr lang="en-US" dirty="0"/>
              <a:t>Leaving the class to attend a phone call </a:t>
            </a:r>
            <a:r>
              <a:rPr lang="en-US" dirty="0">
                <a:solidFill>
                  <a:srgbClr val="333399"/>
                </a:solidFill>
              </a:rPr>
              <a:t>is not appreciated</a:t>
            </a:r>
          </a:p>
          <a:p>
            <a:r>
              <a:rPr lang="en-US" dirty="0"/>
              <a:t>Quizzes will in general be </a:t>
            </a:r>
            <a:r>
              <a:rPr lang="en-US" dirty="0">
                <a:solidFill>
                  <a:srgbClr val="333399"/>
                </a:solidFill>
              </a:rPr>
              <a:t>announced</a:t>
            </a:r>
          </a:p>
          <a:p>
            <a:pPr lvl="1"/>
            <a:r>
              <a:rPr lang="en-US" dirty="0"/>
              <a:t>They can be held at the start or end of class</a:t>
            </a:r>
          </a:p>
          <a:p>
            <a:r>
              <a:rPr lang="en-US" dirty="0"/>
              <a:t>Cases of </a:t>
            </a:r>
            <a:r>
              <a:rPr lang="en-US" dirty="0">
                <a:solidFill>
                  <a:srgbClr val="333399"/>
                </a:solidFill>
              </a:rPr>
              <a:t>plagiarism</a:t>
            </a:r>
            <a:r>
              <a:rPr lang="en-US" dirty="0"/>
              <a:t> (copying of other people’s work) will lead to marks and/or grade </a:t>
            </a:r>
            <a:r>
              <a:rPr lang="en-US" dirty="0">
                <a:solidFill>
                  <a:srgbClr val="333399"/>
                </a:solidFill>
              </a:rPr>
              <a:t>reductions</a:t>
            </a:r>
          </a:p>
          <a:p>
            <a:pPr marL="0" indent="0">
              <a:buNone/>
            </a:pP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59678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t>
            </a:r>
            <a:r>
              <a:rPr lang="en-US" dirty="0" smtClean="0"/>
              <a:t>Outline (Cont.) </a:t>
            </a:r>
            <a:endParaRPr lang="en-US" dirty="0"/>
          </a:p>
        </p:txBody>
      </p:sp>
      <p:sp>
        <p:nvSpPr>
          <p:cNvPr id="3" name="Content Placeholder 2"/>
          <p:cNvSpPr>
            <a:spLocks noGrp="1"/>
          </p:cNvSpPr>
          <p:nvPr>
            <p:ph idx="1"/>
          </p:nvPr>
        </p:nvSpPr>
        <p:spPr/>
        <p:txBody>
          <a:bodyPr/>
          <a:lstStyle/>
          <a:p>
            <a:r>
              <a:rPr lang="en-US" dirty="0">
                <a:solidFill>
                  <a:srgbClr val="333399"/>
                </a:solidFill>
              </a:rPr>
              <a:t>Module 9: Cloud Architecture</a:t>
            </a:r>
          </a:p>
          <a:p>
            <a:pPr lvl="1"/>
            <a:r>
              <a:rPr lang="en-US" dirty="0"/>
              <a:t>Describe the AWS Well-Architected Framework, including the five pillars</a:t>
            </a:r>
          </a:p>
          <a:p>
            <a:pPr lvl="1"/>
            <a:r>
              <a:rPr lang="en-US" dirty="0"/>
              <a:t>Identify the design principles of the AWS Well-Architected Framework</a:t>
            </a:r>
          </a:p>
          <a:p>
            <a:pPr lvl="1"/>
            <a:r>
              <a:rPr lang="en-US" dirty="0"/>
              <a:t>Explain the importance of reliability and high availability</a:t>
            </a:r>
          </a:p>
          <a:p>
            <a:pPr lvl="1"/>
            <a:r>
              <a:rPr lang="en-US" dirty="0"/>
              <a:t>Identify how AWS Trusted Advisor helps customers</a:t>
            </a:r>
          </a:p>
          <a:p>
            <a:pPr lvl="1"/>
            <a:r>
              <a:rPr lang="en-US" dirty="0"/>
              <a:t>Interpret AWS Trusted Advisor recommendations</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30</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37217564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t>
            </a:r>
            <a:r>
              <a:rPr lang="en-US" dirty="0" smtClean="0"/>
              <a:t>Outline (Cont.) </a:t>
            </a:r>
            <a:endParaRPr lang="en-US" dirty="0"/>
          </a:p>
        </p:txBody>
      </p:sp>
      <p:sp>
        <p:nvSpPr>
          <p:cNvPr id="3" name="Content Placeholder 2"/>
          <p:cNvSpPr>
            <a:spLocks noGrp="1"/>
          </p:cNvSpPr>
          <p:nvPr>
            <p:ph idx="1"/>
          </p:nvPr>
        </p:nvSpPr>
        <p:spPr/>
        <p:txBody>
          <a:bodyPr/>
          <a:lstStyle/>
          <a:p>
            <a:r>
              <a:rPr lang="en-US" dirty="0">
                <a:solidFill>
                  <a:srgbClr val="333399"/>
                </a:solidFill>
              </a:rPr>
              <a:t>Module 10: Automatic Scaling and Monitoring</a:t>
            </a:r>
          </a:p>
          <a:p>
            <a:pPr lvl="1"/>
            <a:r>
              <a:rPr lang="en-US" dirty="0"/>
              <a:t>Indicate how to distribute traffic across Amazon EC2 instances by using Elastic Load Balancing</a:t>
            </a:r>
          </a:p>
          <a:p>
            <a:pPr lvl="1"/>
            <a:r>
              <a:rPr lang="en-US" dirty="0"/>
              <a:t>Identify how Amazon </a:t>
            </a:r>
            <a:r>
              <a:rPr lang="en-US" dirty="0" err="1"/>
              <a:t>CloudWatch</a:t>
            </a:r>
            <a:r>
              <a:rPr lang="en-US" dirty="0"/>
              <a:t> enables you to monitor AWS resources and applications in real time</a:t>
            </a:r>
          </a:p>
          <a:p>
            <a:pPr lvl="1"/>
            <a:r>
              <a:rPr lang="en-US" dirty="0"/>
              <a:t>Explain how Amazon EC2 Auto Scaling launches and releases servers in response to workload changes</a:t>
            </a:r>
          </a:p>
          <a:p>
            <a:pPr lvl="1"/>
            <a:r>
              <a:rPr lang="en-US" dirty="0"/>
              <a:t>Perform scaling and load balancing tasks to improve an architecture</a:t>
            </a:r>
          </a:p>
          <a:p>
            <a:pPr lvl="1"/>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31</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706028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8787E3C5-F017-5342-A18A-0774633BEB95}"/>
              </a:ext>
            </a:extLst>
          </p:cNvPr>
          <p:cNvSpPr>
            <a:spLocks noGrp="1"/>
          </p:cNvSpPr>
          <p:nvPr>
            <p:ph type="title"/>
          </p:nvPr>
        </p:nvSpPr>
        <p:spPr/>
        <p:txBody>
          <a:bodyPr>
            <a:noAutofit/>
          </a:bodyPr>
          <a:lstStyle/>
          <a:p>
            <a:r>
              <a:rPr lang="en-US" dirty="0"/>
              <a:t>Thank You</a:t>
            </a:r>
            <a:endParaRPr lang="en-US" u="sng" dirty="0"/>
          </a:p>
        </p:txBody>
      </p:sp>
    </p:spTree>
    <p:custDataLst>
      <p:tags r:id="rId1"/>
    </p:custDataLst>
    <p:extLst>
      <p:ext uri="{BB962C8B-B14F-4D97-AF65-F5344CB8AC3E}">
        <p14:creationId xmlns:p14="http://schemas.microsoft.com/office/powerpoint/2010/main" val="172757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 – </a:t>
            </a:r>
            <a:r>
              <a:rPr lang="en-US" dirty="0" smtClean="0"/>
              <a:t>Tentative</a:t>
            </a:r>
            <a:endParaRPr lang="en-US" dirty="0"/>
          </a:p>
        </p:txBody>
      </p:sp>
      <p:sp>
        <p:nvSpPr>
          <p:cNvPr id="3" name="Content Placeholder 2"/>
          <p:cNvSpPr>
            <a:spLocks noGrp="1"/>
          </p:cNvSpPr>
          <p:nvPr>
            <p:ph idx="1"/>
          </p:nvPr>
        </p:nvSpPr>
        <p:spPr/>
        <p:txBody>
          <a:bodyPr/>
          <a:lstStyle/>
          <a:p>
            <a:r>
              <a:rPr lang="en-US" dirty="0"/>
              <a:t>Quizzes </a:t>
            </a:r>
            <a:r>
              <a:rPr lang="en-US" dirty="0">
                <a:sym typeface="Wingdings" panose="05000000000000000000" pitchFamily="2" charset="2"/>
              </a:rPr>
              <a:t> 1</a:t>
            </a:r>
            <a:r>
              <a:rPr lang="en-US" dirty="0"/>
              <a:t>0%</a:t>
            </a:r>
          </a:p>
          <a:p>
            <a:pPr lvl="1"/>
            <a:r>
              <a:rPr lang="en-US" dirty="0"/>
              <a:t>If we have 7 or more quizzes, we will choose the best 5 or 6</a:t>
            </a:r>
          </a:p>
          <a:p>
            <a:r>
              <a:rPr lang="en-US" dirty="0"/>
              <a:t>Assignments </a:t>
            </a:r>
            <a:r>
              <a:rPr lang="en-US" dirty="0">
                <a:sym typeface="Wingdings" panose="05000000000000000000" pitchFamily="2" charset="2"/>
              </a:rPr>
              <a:t> 1</a:t>
            </a:r>
            <a:r>
              <a:rPr lang="en-US" dirty="0"/>
              <a:t>0%</a:t>
            </a:r>
          </a:p>
          <a:p>
            <a:pPr lvl="1"/>
            <a:r>
              <a:rPr lang="en-US" dirty="0"/>
              <a:t>All assignments will count to your grade</a:t>
            </a:r>
          </a:p>
          <a:p>
            <a:r>
              <a:rPr lang="en-US" dirty="0"/>
              <a:t>Presentation / Class Participation </a:t>
            </a:r>
            <a:r>
              <a:rPr lang="en-US" dirty="0">
                <a:sym typeface="Wingdings" panose="05000000000000000000" pitchFamily="2" charset="2"/>
              </a:rPr>
              <a:t> 5+5=10</a:t>
            </a:r>
            <a:r>
              <a:rPr lang="en-US" dirty="0"/>
              <a:t>%</a:t>
            </a:r>
          </a:p>
          <a:p>
            <a:r>
              <a:rPr lang="en-US" dirty="0"/>
              <a:t>Midterm I and Midterm II </a:t>
            </a:r>
            <a:r>
              <a:rPr lang="en-US" dirty="0">
                <a:sym typeface="Wingdings" panose="05000000000000000000" pitchFamily="2" charset="2"/>
              </a:rPr>
              <a:t> </a:t>
            </a:r>
            <a:r>
              <a:rPr lang="en-US" dirty="0"/>
              <a:t>30%</a:t>
            </a:r>
          </a:p>
          <a:p>
            <a:r>
              <a:rPr lang="en-US" dirty="0"/>
              <a:t>Final Exam </a:t>
            </a:r>
            <a:r>
              <a:rPr lang="en-US" dirty="0">
                <a:sym typeface="Wingdings" panose="05000000000000000000" pitchFamily="2" charset="2"/>
              </a:rPr>
              <a:t> 40%</a:t>
            </a:r>
            <a:endParaRPr lang="en-US" dirty="0"/>
          </a:p>
          <a:p>
            <a:pPr lvl="1"/>
            <a:r>
              <a:rPr lang="en-US" dirty="0"/>
              <a:t>Comprehensive exam (all course contents included)</a:t>
            </a:r>
          </a:p>
          <a:p>
            <a:pPr lvl="1"/>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4</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3249998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Terminologies</a:t>
            </a:r>
          </a:p>
        </p:txBody>
      </p:sp>
      <p:sp>
        <p:nvSpPr>
          <p:cNvPr id="3" name="Content Placeholder 2"/>
          <p:cNvSpPr>
            <a:spLocks noGrp="1"/>
          </p:cNvSpPr>
          <p:nvPr>
            <p:ph idx="1"/>
          </p:nvPr>
        </p:nvSpPr>
        <p:spPr/>
        <p:txBody>
          <a:bodyPr/>
          <a:lstStyle/>
          <a:p>
            <a:pPr algn="just"/>
            <a:r>
              <a:rPr lang="en-US" dirty="0">
                <a:solidFill>
                  <a:srgbClr val="333399"/>
                </a:solidFill>
              </a:rPr>
              <a:t>Dedicated Link</a:t>
            </a:r>
          </a:p>
          <a:p>
            <a:pPr lvl="1" algn="just"/>
            <a:r>
              <a:rPr lang="en-US" dirty="0"/>
              <a:t>A Dedicated Link or an IP Link is a dedicated network connection, meaning it is a guarantee of 100% of contracted capacity (</a:t>
            </a:r>
            <a:r>
              <a:rPr lang="en-US" dirty="0">
                <a:solidFill>
                  <a:srgbClr val="333399"/>
                </a:solidFill>
              </a:rPr>
              <a:t>full duplex</a:t>
            </a:r>
            <a:r>
              <a:rPr lang="en-US" dirty="0"/>
              <a:t>).</a:t>
            </a:r>
            <a:endParaRPr lang="en-US" dirty="0">
              <a:solidFill>
                <a:schemeClr val="accent1"/>
              </a:solidFill>
            </a:endParaRPr>
          </a:p>
          <a:p>
            <a:pPr algn="just"/>
            <a:r>
              <a:rPr lang="en-US" dirty="0">
                <a:solidFill>
                  <a:srgbClr val="333399"/>
                </a:solidFill>
              </a:rPr>
              <a:t>Personal Computer</a:t>
            </a:r>
          </a:p>
          <a:p>
            <a:pPr lvl="1" algn="just"/>
            <a:r>
              <a:rPr lang="en-US" dirty="0"/>
              <a:t>A personal computer (PC) is a multi-purpose microcomputer whose size, capabilities, and price make it feasible for individual use.</a:t>
            </a:r>
          </a:p>
          <a:p>
            <a:pPr algn="just"/>
            <a:r>
              <a:rPr lang="en-US" dirty="0">
                <a:solidFill>
                  <a:srgbClr val="333399"/>
                </a:solidFill>
              </a:rPr>
              <a:t>Server</a:t>
            </a:r>
          </a:p>
          <a:p>
            <a:pPr lvl="1" algn="just"/>
            <a:r>
              <a:rPr lang="en-US" dirty="0"/>
              <a:t>A server is a computer program or device that provides a service to another computer program and its user, also known as the client.</a:t>
            </a:r>
          </a:p>
          <a:p>
            <a:pPr algn="just"/>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B6A95138-A96E-2F42-A959-2EFD44FE4AB7}" type="slidenum">
              <a:rPr lang="en-US" smtClean="0"/>
              <a:t>5</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3055279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t>
            </a:r>
            <a:r>
              <a:rPr lang="en-US" dirty="0" smtClean="0"/>
              <a:t>Terminologies (Cont.)</a:t>
            </a:r>
            <a:endParaRPr lang="en-US" dirty="0"/>
          </a:p>
        </p:txBody>
      </p:sp>
      <p:sp>
        <p:nvSpPr>
          <p:cNvPr id="3" name="Content Placeholder 2"/>
          <p:cNvSpPr>
            <a:spLocks noGrp="1"/>
          </p:cNvSpPr>
          <p:nvPr>
            <p:ph idx="1"/>
          </p:nvPr>
        </p:nvSpPr>
        <p:spPr/>
        <p:txBody>
          <a:bodyPr/>
          <a:lstStyle/>
          <a:p>
            <a:pPr algn="just"/>
            <a:r>
              <a:rPr lang="en-US" dirty="0">
                <a:solidFill>
                  <a:srgbClr val="333399"/>
                </a:solidFill>
              </a:rPr>
              <a:t>Cluster</a:t>
            </a:r>
          </a:p>
          <a:p>
            <a:pPr lvl="1" algn="just"/>
            <a:r>
              <a:rPr lang="en-US" dirty="0"/>
              <a:t>A cluster is a collection of </a:t>
            </a:r>
            <a:r>
              <a:rPr lang="en-US" dirty="0">
                <a:solidFill>
                  <a:srgbClr val="333399"/>
                </a:solidFill>
              </a:rPr>
              <a:t>virtualized servers </a:t>
            </a:r>
            <a:r>
              <a:rPr lang="en-US" dirty="0"/>
              <a:t>whose hardware resources are abstracted and aggregated as single </a:t>
            </a:r>
            <a:r>
              <a:rPr lang="en-US" dirty="0">
                <a:solidFill>
                  <a:schemeClr val="accent1"/>
                </a:solidFill>
              </a:rPr>
              <a:t>resource pool</a:t>
            </a:r>
            <a:r>
              <a:rPr lang="en-US" dirty="0" smtClean="0">
                <a:solidFill>
                  <a:schemeClr val="accent1"/>
                </a:solidFill>
              </a:rPr>
              <a:t>.</a:t>
            </a:r>
            <a:endParaRPr lang="en-US" dirty="0">
              <a:solidFill>
                <a:schemeClr val="accent1"/>
              </a:solidFill>
            </a:endParaRPr>
          </a:p>
          <a:p>
            <a:pPr algn="just"/>
            <a:r>
              <a:rPr lang="en-US" dirty="0">
                <a:solidFill>
                  <a:srgbClr val="333399"/>
                </a:solidFill>
              </a:rPr>
              <a:t>Server Rack</a:t>
            </a:r>
          </a:p>
          <a:p>
            <a:pPr lvl="1" algn="just"/>
            <a:r>
              <a:rPr lang="en-US" dirty="0"/>
              <a:t>The modern server rack and cabinet dimensions are of 42U size, i.e. 24 inches (2 feet) wide, and 73.6 inches (~6.2 feet) tall. </a:t>
            </a:r>
            <a:endParaRPr lang="en-US" dirty="0">
              <a:solidFill>
                <a:schemeClr val="accent1"/>
              </a:solidFill>
            </a:endParaRPr>
          </a:p>
          <a:p>
            <a:pPr algn="just"/>
            <a:r>
              <a:rPr lang="en-US" dirty="0">
                <a:solidFill>
                  <a:srgbClr val="333399"/>
                </a:solidFill>
              </a:rPr>
              <a:t>Data Center</a:t>
            </a:r>
          </a:p>
          <a:p>
            <a:pPr lvl="1" algn="just"/>
            <a:r>
              <a:rPr lang="en-US" dirty="0"/>
              <a:t>Collection of hundreds of server racks, thousands of physical servers mounted inside server racks, and associated equipment (PMM, HVAC, switches and routers etc.)</a:t>
            </a:r>
          </a:p>
        </p:txBody>
      </p:sp>
      <p:sp>
        <p:nvSpPr>
          <p:cNvPr id="4" name="Slide Number Placeholder 3"/>
          <p:cNvSpPr>
            <a:spLocks noGrp="1"/>
          </p:cNvSpPr>
          <p:nvPr>
            <p:ph type="sldNum" sz="quarter" idx="12"/>
          </p:nvPr>
        </p:nvSpPr>
        <p:spPr/>
        <p:txBody>
          <a:bodyPr/>
          <a:lstStyle/>
          <a:p>
            <a:fld id="{B6A95138-A96E-2F42-A959-2EFD44FE4AB7}" type="slidenum">
              <a:rPr lang="en-US" smtClean="0"/>
              <a:t>6</a:t>
            </a:fld>
            <a:endParaRPr lang="en-US" dirty="0"/>
          </a:p>
        </p:txBody>
      </p:sp>
      <p:sp>
        <p:nvSpPr>
          <p:cNvPr id="5" name="Footer Placeholder 4"/>
          <p:cNvSpPr>
            <a:spLocks noGrp="1"/>
          </p:cNvSpPr>
          <p:nvPr>
            <p:ph type="ftr" sz="quarter" idx="3"/>
          </p:nvPr>
        </p:nvSpPr>
        <p:spPr/>
        <p:txBody>
          <a:bodyPr/>
          <a:lstStyle/>
          <a:p>
            <a:r>
              <a:rPr lang="en-US" smtClean="0"/>
              <a:t>© 2019 Amazon Web Services, Inc. or its Affiliates. All rights reserved.</a:t>
            </a:r>
            <a:endParaRPr lang="en-US" dirty="0"/>
          </a:p>
        </p:txBody>
      </p:sp>
    </p:spTree>
    <p:extLst>
      <p:ext uri="{BB962C8B-B14F-4D97-AF65-F5344CB8AC3E}">
        <p14:creationId xmlns:p14="http://schemas.microsoft.com/office/powerpoint/2010/main" val="290450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Terminologies (Cont.)</a:t>
            </a:r>
          </a:p>
        </p:txBody>
      </p:sp>
      <p:sp>
        <p:nvSpPr>
          <p:cNvPr id="3" name="Content Placeholder 2"/>
          <p:cNvSpPr>
            <a:spLocks noGrp="1"/>
          </p:cNvSpPr>
          <p:nvPr>
            <p:ph idx="1"/>
          </p:nvPr>
        </p:nvSpPr>
        <p:spPr/>
        <p:txBody>
          <a:bodyPr/>
          <a:lstStyle/>
          <a:p>
            <a:r>
              <a:rPr lang="en-US" dirty="0"/>
              <a:t>HP ProLiant Server</a:t>
            </a:r>
          </a:p>
          <a:p>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7</a:t>
            </a:fld>
            <a:endParaRPr lang="en-US" dirty="0"/>
          </a:p>
        </p:txBody>
      </p:sp>
      <p:sp>
        <p:nvSpPr>
          <p:cNvPr id="5" name="Content Placeholder 4"/>
          <p:cNvSpPr>
            <a:spLocks noGrp="1"/>
          </p:cNvSpPr>
          <p:nvPr>
            <p:ph idx="13"/>
          </p:nvPr>
        </p:nvSpPr>
        <p:spPr/>
        <p:txBody>
          <a:bodyPr/>
          <a:lstStyle/>
          <a:p>
            <a:r>
              <a:rPr lang="en-US" dirty="0"/>
              <a:t>42 U Server Rack</a:t>
            </a:r>
          </a:p>
          <a:p>
            <a:endParaRPr lang="en-US" dirty="0"/>
          </a:p>
        </p:txBody>
      </p:sp>
      <p:sp>
        <p:nvSpPr>
          <p:cNvPr id="6" name="Footer Placeholder 5"/>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3031366"/>
            <a:ext cx="5157787" cy="1634509"/>
          </a:xfrm>
          <a:prstGeom prst="rect">
            <a:avLst/>
          </a:prstGeom>
        </p:spPr>
      </p:pic>
      <p:pic>
        <p:nvPicPr>
          <p:cNvPr id="8"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7624" y="2210093"/>
            <a:ext cx="3143689" cy="3277057"/>
          </a:xfrm>
          <a:prstGeom prst="rect">
            <a:avLst/>
          </a:prstGeom>
        </p:spPr>
      </p:pic>
    </p:spTree>
    <p:extLst>
      <p:ext uri="{BB962C8B-B14F-4D97-AF65-F5344CB8AC3E}">
        <p14:creationId xmlns:p14="http://schemas.microsoft.com/office/powerpoint/2010/main" val="251368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Terminologies (Cont.)</a:t>
            </a:r>
          </a:p>
        </p:txBody>
      </p:sp>
      <p:sp>
        <p:nvSpPr>
          <p:cNvPr id="3" name="Content Placeholder 2"/>
          <p:cNvSpPr>
            <a:spLocks noGrp="1"/>
          </p:cNvSpPr>
          <p:nvPr>
            <p:ph idx="1"/>
          </p:nvPr>
        </p:nvSpPr>
        <p:spPr/>
        <p:txBody>
          <a:bodyPr/>
          <a:lstStyle/>
          <a:p>
            <a:pPr algn="just"/>
            <a:r>
              <a:rPr lang="en-US" sz="2400" dirty="0">
                <a:solidFill>
                  <a:srgbClr val="333399"/>
                </a:solidFill>
              </a:rPr>
              <a:t>Access Switch</a:t>
            </a:r>
          </a:p>
          <a:p>
            <a:pPr lvl="1" algn="just"/>
            <a:r>
              <a:rPr lang="en-US" sz="2000" dirty="0"/>
              <a:t>The access switch is used to access the terminal</a:t>
            </a:r>
            <a:r>
              <a:rPr lang="en-US" sz="2000" dirty="0">
                <a:solidFill>
                  <a:schemeClr val="accent1"/>
                </a:solidFill>
              </a:rPr>
              <a:t>. </a:t>
            </a:r>
          </a:p>
          <a:p>
            <a:endParaRPr lang="en-US" sz="2400" dirty="0" smtClean="0">
              <a:solidFill>
                <a:srgbClr val="333399"/>
              </a:solidFill>
            </a:endParaRPr>
          </a:p>
          <a:p>
            <a:r>
              <a:rPr lang="en-US" sz="2400" dirty="0" smtClean="0">
                <a:solidFill>
                  <a:srgbClr val="333399"/>
                </a:solidFill>
              </a:rPr>
              <a:t>Aggregation </a:t>
            </a:r>
            <a:r>
              <a:rPr lang="en-US" sz="2400" dirty="0">
                <a:solidFill>
                  <a:srgbClr val="333399"/>
                </a:solidFill>
              </a:rPr>
              <a:t>/ Distribution Switch</a:t>
            </a:r>
          </a:p>
          <a:p>
            <a:pPr lvl="1"/>
            <a:r>
              <a:rPr lang="en-US" sz="2000" dirty="0"/>
              <a:t>The aggregation switch is used to aggregate the access switch.</a:t>
            </a:r>
          </a:p>
          <a:p>
            <a:pPr algn="just"/>
            <a:endParaRPr lang="en-US" sz="2400" dirty="0" smtClean="0">
              <a:solidFill>
                <a:srgbClr val="333399"/>
              </a:solidFill>
            </a:endParaRPr>
          </a:p>
          <a:p>
            <a:pPr algn="just"/>
            <a:r>
              <a:rPr lang="en-US" sz="2400" dirty="0" smtClean="0">
                <a:solidFill>
                  <a:srgbClr val="333399"/>
                </a:solidFill>
              </a:rPr>
              <a:t>Core </a:t>
            </a:r>
            <a:r>
              <a:rPr lang="en-US" sz="2400" dirty="0">
                <a:solidFill>
                  <a:srgbClr val="333399"/>
                </a:solidFill>
              </a:rPr>
              <a:t>Switch</a:t>
            </a:r>
          </a:p>
          <a:p>
            <a:pPr lvl="1" algn="just"/>
            <a:r>
              <a:rPr lang="en-US" sz="2000" dirty="0"/>
              <a:t>The core switch is used to aggregate the aggregation switch and is also responsible for connecting to the Internet.</a:t>
            </a:r>
          </a:p>
        </p:txBody>
      </p:sp>
      <p:sp>
        <p:nvSpPr>
          <p:cNvPr id="4" name="Slide Number Placeholder 3"/>
          <p:cNvSpPr>
            <a:spLocks noGrp="1"/>
          </p:cNvSpPr>
          <p:nvPr>
            <p:ph type="sldNum" sz="quarter" idx="12"/>
          </p:nvPr>
        </p:nvSpPr>
        <p:spPr/>
        <p:txBody>
          <a:bodyPr/>
          <a:lstStyle/>
          <a:p>
            <a:fld id="{B6A95138-A96E-2F42-A959-2EFD44FE4AB7}" type="slidenum">
              <a:rPr lang="en-US" smtClean="0"/>
              <a:t>8</a:t>
            </a:fld>
            <a:endParaRPr lang="en-US" dirty="0"/>
          </a:p>
        </p:txBody>
      </p:sp>
      <p:sp>
        <p:nvSpPr>
          <p:cNvPr id="6" name="Footer Placeholder 5"/>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9" name="Content Placeholder 7"/>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6246813" y="1528176"/>
            <a:ext cx="5503862" cy="4648787"/>
          </a:xfrm>
        </p:spPr>
      </p:pic>
    </p:spTree>
    <p:extLst>
      <p:ext uri="{BB962C8B-B14F-4D97-AF65-F5344CB8AC3E}">
        <p14:creationId xmlns:p14="http://schemas.microsoft.com/office/powerpoint/2010/main" val="329195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Terminologies (Cont.)</a:t>
            </a:r>
          </a:p>
        </p:txBody>
      </p:sp>
      <p:sp>
        <p:nvSpPr>
          <p:cNvPr id="3" name="Content Placeholder 2"/>
          <p:cNvSpPr>
            <a:spLocks noGrp="1"/>
          </p:cNvSpPr>
          <p:nvPr>
            <p:ph idx="1"/>
          </p:nvPr>
        </p:nvSpPr>
        <p:spPr/>
        <p:txBody>
          <a:bodyPr/>
          <a:lstStyle/>
          <a:p>
            <a:pPr marL="0" indent="0" algn="just">
              <a:buNone/>
            </a:pPr>
            <a:r>
              <a:rPr lang="en-US" sz="2400" dirty="0">
                <a:solidFill>
                  <a:srgbClr val="333399"/>
                </a:solidFill>
              </a:rPr>
              <a:t>Top of Rack Switching</a:t>
            </a:r>
          </a:p>
          <a:p>
            <a:pPr algn="just"/>
            <a:r>
              <a:rPr lang="en-US" sz="2400" dirty="0"/>
              <a:t>Top-of-rack switching is a </a:t>
            </a:r>
            <a:r>
              <a:rPr lang="en-US" sz="2400" dirty="0">
                <a:solidFill>
                  <a:srgbClr val="333399"/>
                </a:solidFill>
              </a:rPr>
              <a:t>data center architecture design</a:t>
            </a:r>
            <a:r>
              <a:rPr lang="en-US" sz="2400" dirty="0">
                <a:solidFill>
                  <a:schemeClr val="accent1"/>
                </a:solidFill>
              </a:rPr>
              <a:t> </a:t>
            </a:r>
            <a:r>
              <a:rPr lang="en-US" sz="2400" dirty="0"/>
              <a:t>in which computing equipment like servers, appliances and other switches located within the same or adjacent rack are connected to an </a:t>
            </a:r>
            <a:r>
              <a:rPr lang="en-US" sz="2400" dirty="0">
                <a:solidFill>
                  <a:srgbClr val="333399"/>
                </a:solidFill>
              </a:rPr>
              <a:t>in-rack network switch.</a:t>
            </a:r>
          </a:p>
          <a:p>
            <a:endParaRPr lang="en-US" sz="2400" dirty="0"/>
          </a:p>
        </p:txBody>
      </p:sp>
      <p:sp>
        <p:nvSpPr>
          <p:cNvPr id="4" name="Slide Number Placeholder 3"/>
          <p:cNvSpPr>
            <a:spLocks noGrp="1"/>
          </p:cNvSpPr>
          <p:nvPr>
            <p:ph type="sldNum" sz="quarter" idx="12"/>
          </p:nvPr>
        </p:nvSpPr>
        <p:spPr/>
        <p:txBody>
          <a:bodyPr/>
          <a:lstStyle/>
          <a:p>
            <a:fld id="{B6A95138-A96E-2F42-A959-2EFD44FE4AB7}" type="slidenum">
              <a:rPr lang="en-US" smtClean="0"/>
              <a:t>9</a:t>
            </a:fld>
            <a:endParaRPr lang="en-US" dirty="0"/>
          </a:p>
        </p:txBody>
      </p:sp>
      <p:sp>
        <p:nvSpPr>
          <p:cNvPr id="6" name="Footer Placeholder 5"/>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8" name="Content Placeholder 5"/>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6246813" y="1528175"/>
            <a:ext cx="5503862" cy="3986212"/>
          </a:xfrm>
        </p:spPr>
      </p:pic>
    </p:spTree>
    <p:extLst>
      <p:ext uri="{BB962C8B-B14F-4D97-AF65-F5344CB8AC3E}">
        <p14:creationId xmlns:p14="http://schemas.microsoft.com/office/powerpoint/2010/main" val="17020463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DESIGN_ID_1_OFFICE THEME" val="8Hl2j28C"/>
  <p:tag name="ARTICULATE_SLIDE_COUNT" val="4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Academy_2019_Accessible" id="{0B1EFAAE-1898-4168-A8E4-48C906B750E4}" vid="{0BAE7003-4F32-4828-986F-3F3EE3E6BA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Academy_2019_Accessible</Template>
  <TotalTime>10458</TotalTime>
  <Words>2861</Words>
  <Application>Microsoft Office PowerPoint</Application>
  <PresentationFormat>Widescreen</PresentationFormat>
  <Paragraphs>315</Paragraphs>
  <Slides>32</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Amazon Ember</vt:lpstr>
      <vt:lpstr>Amazon Ember Light</vt:lpstr>
      <vt:lpstr>Arial</vt:lpstr>
      <vt:lpstr>Calibri</vt:lpstr>
      <vt:lpstr>Lucida Console</vt:lpstr>
      <vt:lpstr>Wingdings</vt:lpstr>
      <vt:lpstr>Office Theme</vt:lpstr>
      <vt:lpstr>Intro to Cloud Computing CS4037 (BCS-6A) Lecture 01</vt:lpstr>
      <vt:lpstr>Lecture’s Agenda</vt:lpstr>
      <vt:lpstr>Classroom Etiquettes</vt:lpstr>
      <vt:lpstr>Grading Policy – Tentative</vt:lpstr>
      <vt:lpstr>Basic Terminologies</vt:lpstr>
      <vt:lpstr>Basic Terminologies (Cont.)</vt:lpstr>
      <vt:lpstr>Basic Terminologies (Cont.)</vt:lpstr>
      <vt:lpstr>Basic Terminologies (Cont.)</vt:lpstr>
      <vt:lpstr>Basic Terminologies (Cont.)</vt:lpstr>
      <vt:lpstr>Basic Terminologies (Cont.)</vt:lpstr>
      <vt:lpstr>Basic Terminologies (Cont.)</vt:lpstr>
      <vt:lpstr>Basic Terminologies (Cont.)</vt:lpstr>
      <vt:lpstr>Basic Terminologies (Cont.)</vt:lpstr>
      <vt:lpstr>Instructor Academic Background</vt:lpstr>
      <vt:lpstr>Instructor Academic Background </vt:lpstr>
      <vt:lpstr>Instructor Industrial Background</vt:lpstr>
      <vt:lpstr>Instructor Industrial Background</vt:lpstr>
      <vt:lpstr>Instructor Industrial Background</vt:lpstr>
      <vt:lpstr>Instructor Industrial Background</vt:lpstr>
      <vt:lpstr>Administrative Information</vt:lpstr>
      <vt:lpstr>Textbooks</vt:lpstr>
      <vt:lpstr>Reference Books</vt:lpstr>
      <vt:lpstr>Course Objectives</vt:lpstr>
      <vt:lpstr>Course Outline </vt:lpstr>
      <vt:lpstr>Course Outline (Cont.) </vt:lpstr>
      <vt:lpstr>Course Outline (Cont.) </vt:lpstr>
      <vt:lpstr>Course Outline (Cont.) </vt:lpstr>
      <vt:lpstr>Course Outline (Cont.) </vt:lpstr>
      <vt:lpstr>Course Outline (Cont.) </vt:lpstr>
      <vt:lpstr>Course Outline (Cont.) </vt:lpstr>
      <vt:lpstr>Course Outline (Cont.) </vt:lpstr>
      <vt:lpstr>Thank You</vt:lpstr>
    </vt:vector>
  </TitlesOfParts>
  <Company>Amazon Corporate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Harris, Melissa</dc:creator>
  <cp:keywords>v 2.0.0</cp:keywords>
  <cp:lastModifiedBy>Danyal</cp:lastModifiedBy>
  <cp:revision>617</cp:revision>
  <cp:lastPrinted>2018-12-10T23:37:28Z</cp:lastPrinted>
  <dcterms:created xsi:type="dcterms:W3CDTF">2019-09-17T20:22:09Z</dcterms:created>
  <dcterms:modified xsi:type="dcterms:W3CDTF">2023-01-31T05:54:48Z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ies>
</file>