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64"/>
  </p:normalViewPr>
  <p:slideViewPr>
    <p:cSldViewPr>
      <p:cViewPr varScale="1">
        <p:scale>
          <a:sx n="87" d="100"/>
          <a:sy n="87" d="100"/>
        </p:scale>
        <p:origin x="172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D16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D16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8991600" y="2514600"/>
                </a:lnTo>
                <a:lnTo>
                  <a:pt x="8991600" y="6705600"/>
                </a:lnTo>
                <a:lnTo>
                  <a:pt x="152400" y="6705600"/>
                </a:lnTo>
                <a:lnTo>
                  <a:pt x="152400" y="2514600"/>
                </a:lnTo>
                <a:lnTo>
                  <a:pt x="8991600" y="2514600"/>
                </a:ln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251460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6705600"/>
                </a:lnTo>
                <a:lnTo>
                  <a:pt x="9144000" y="2514600"/>
                </a:lnTo>
                <a:lnTo>
                  <a:pt x="9144000" y="3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5447" y="2420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0"/>
                </a:moveTo>
                <a:lnTo>
                  <a:pt x="8833104" y="0"/>
                </a:lnTo>
                <a:lnTo>
                  <a:pt x="8833104" y="6547104"/>
                </a:lnTo>
                <a:lnTo>
                  <a:pt x="0" y="654710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B98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67200" y="2115311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9718" y="305815"/>
            <a:ext cx="6544563" cy="109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D1634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7B98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0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7B98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7B98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42BC2-B128-1A4F-9C4D-728B21A8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sz="3600">
                <a:solidFill>
                  <a:srgbClr val="FBF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F6486-7897-1A45-B508-0D8A292C873E}"/>
              </a:ext>
            </a:extLst>
          </p:cNvPr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696A7-1253-344E-9B3C-32CB0E5B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PK" sz="4800" b="1">
                <a:solidFill>
                  <a:srgbClr val="139CB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9B3EDB-43DE-4A49-AB72-72AFE91F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EA73D7-2DB9-D54C-A699-DAF2A12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4E6FA-57E8-A942-A585-5ED1F70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CC6A1437-53B6-BF4F-9A15-AE8674313390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0367633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380"/>
            <a:ext cx="8839200" cy="4995545"/>
          </a:xfrm>
          <a:custGeom>
            <a:avLst/>
            <a:gdLst/>
            <a:ahLst/>
            <a:cxnLst/>
            <a:rect l="l" t="t" r="r" b="b"/>
            <a:pathLst>
              <a:path w="8839200" h="4995545">
                <a:moveTo>
                  <a:pt x="0" y="4994998"/>
                </a:moveTo>
                <a:lnTo>
                  <a:pt x="8839200" y="4994998"/>
                </a:lnTo>
                <a:lnTo>
                  <a:pt x="8839200" y="0"/>
                </a:lnTo>
                <a:lnTo>
                  <a:pt x="0" y="0"/>
                </a:lnTo>
                <a:lnTo>
                  <a:pt x="0" y="4994998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6697941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658"/>
                </a:moveTo>
                <a:lnTo>
                  <a:pt x="8839200" y="7658"/>
                </a:lnTo>
                <a:lnTo>
                  <a:pt x="8839200" y="0"/>
                </a:lnTo>
                <a:lnTo>
                  <a:pt x="0" y="0"/>
                </a:lnTo>
                <a:lnTo>
                  <a:pt x="0" y="7658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38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380"/>
                </a:lnTo>
                <a:lnTo>
                  <a:pt x="8991600" y="139338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3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352" y="6388379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0"/>
                </a:moveTo>
                <a:lnTo>
                  <a:pt x="8833104" y="0"/>
                </a:lnTo>
                <a:lnTo>
                  <a:pt x="8833104" y="6547104"/>
                </a:lnTo>
                <a:lnTo>
                  <a:pt x="0" y="654710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B98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400" y="1276742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200" y="956035"/>
            <a:ext cx="6096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1912" y="2540"/>
            <a:ext cx="54540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7B98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549" y="1775714"/>
            <a:ext cx="8470900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dirty="0"/>
              <a:t>University of Management and Technology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134ED0-6105-D04A-A1A8-791B13873148}"/>
              </a:ext>
            </a:extLst>
          </p:cNvPr>
          <p:cNvSpPr/>
          <p:nvPr/>
        </p:nvSpPr>
        <p:spPr>
          <a:xfrm>
            <a:off x="6435725" y="559593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Resource Person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Dr. Asma Naseer</a:t>
            </a:r>
          </a:p>
        </p:txBody>
      </p:sp>
      <p:pic>
        <p:nvPicPr>
          <p:cNvPr id="4100" name="Picture 4" descr="National University of Computer and Emerging Sciences - Wikipedia">
            <a:extLst>
              <a:ext uri="{FF2B5EF4-FFF2-40B4-BE49-F238E27FC236}">
                <a16:creationId xmlns:a16="http://schemas.microsoft.com/office/drawing/2014/main" id="{D82AB557-98D9-3747-B339-FDF24593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507" y="609600"/>
            <a:ext cx="1058985" cy="1058985"/>
          </a:xfrm>
          <a:prstGeom prst="ellipse">
            <a:avLst/>
          </a:prstGeom>
          <a:noFill/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6BE452F-B9F6-BC4F-B0D3-761C3A5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69332"/>
          </a:xfrm>
        </p:spPr>
        <p:txBody>
          <a:bodyPr/>
          <a:lstStyle/>
          <a:p>
            <a:pPr marL="0" indent="0" algn="ctr" rtl="0">
              <a:buNone/>
            </a:pPr>
            <a:r>
              <a:rPr lang="en-PK" dirty="0"/>
              <a:t>Text Processing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4D44177-1694-1246-A8EC-0E5ED07D4D55}"/>
              </a:ext>
            </a:extLst>
          </p:cNvPr>
          <p:cNvSpPr txBox="1">
            <a:spLocks/>
          </p:cNvSpPr>
          <p:nvPr/>
        </p:nvSpPr>
        <p:spPr>
          <a:xfrm>
            <a:off x="383540" y="6444734"/>
            <a:ext cx="4371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pc="-5">
                <a:solidFill>
                  <a:schemeClr val="bg1"/>
                </a:solidFill>
              </a:rPr>
              <a:t>FAST-NUCES</a:t>
            </a:r>
            <a:endParaRPr lang="en-US"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210" y="416305"/>
            <a:ext cx="1703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Question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07340" y="989279"/>
            <a:ext cx="8579485" cy="46031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15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10</a:t>
            </a:r>
            <a:endParaRPr sz="1600">
              <a:latin typeface="Georgia"/>
              <a:cs typeface="Georgia"/>
            </a:endParaRPr>
          </a:p>
          <a:p>
            <a:pPr marL="286385" marR="150495" indent="-274320">
              <a:lnSpc>
                <a:spcPct val="80000"/>
              </a:lnSpc>
              <a:spcBef>
                <a:spcPts val="1380"/>
              </a:spcBef>
              <a:tabLst>
                <a:tab pos="286385" algn="l"/>
              </a:tabLst>
            </a:pPr>
            <a:r>
              <a:rPr sz="95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950" dirty="0">
                <a:solidFill>
                  <a:srgbClr val="D16349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We saw that the words 'd' and 's' appear frequently in the word tokenization results of  Shakespeare writings. Which of following reasons might explain</a:t>
            </a:r>
            <a:r>
              <a:rPr sz="1700" spc="9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this?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Georgia"/>
              <a:cs typeface="Georgia"/>
            </a:endParaRPr>
          </a:p>
          <a:p>
            <a:pPr marL="527050" marR="394970" indent="-514350">
              <a:lnSpc>
                <a:spcPct val="77300"/>
              </a:lnSpc>
              <a:tabLst>
                <a:tab pos="526415" algn="l"/>
              </a:tabLst>
            </a:pPr>
            <a:r>
              <a:rPr sz="2050" spc="-5" dirty="0">
                <a:solidFill>
                  <a:srgbClr val="D16349"/>
                </a:solidFill>
                <a:latin typeface="Georgia"/>
                <a:cs typeface="Georgia"/>
              </a:rPr>
              <a:t>A.	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The words "s" and "d" are archaic words that were more popular during the time  that Shakespeare was</a:t>
            </a:r>
            <a:r>
              <a:rPr sz="1700" spc="3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writing.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50">
              <a:latin typeface="Georgia"/>
              <a:cs typeface="Georgia"/>
            </a:endParaRPr>
          </a:p>
          <a:p>
            <a:pPr marL="527050" marR="92075" indent="-514350">
              <a:lnSpc>
                <a:spcPct val="78600"/>
              </a:lnSpc>
              <a:tabLst>
                <a:tab pos="526415" algn="l"/>
              </a:tabLst>
            </a:pPr>
            <a:r>
              <a:rPr sz="2050" spc="-10" dirty="0">
                <a:solidFill>
                  <a:srgbClr val="D16349"/>
                </a:solidFill>
                <a:latin typeface="Georgia"/>
                <a:cs typeface="Georgia"/>
              </a:rPr>
              <a:t>B.	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The words "s" and "d" were not very common during the time that Shakespeare was  writing, but they are among the many words which Shakespeare appears to have  made up</a:t>
            </a:r>
            <a:r>
              <a:rPr sz="1700" spc="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himself.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50">
              <a:latin typeface="Georgia"/>
              <a:cs typeface="Georgia"/>
            </a:endParaRPr>
          </a:p>
          <a:p>
            <a:pPr marL="526415" marR="187960" indent="-514350">
              <a:lnSpc>
                <a:spcPct val="78600"/>
              </a:lnSpc>
              <a:spcBef>
                <a:spcPts val="5"/>
              </a:spcBef>
              <a:tabLst>
                <a:tab pos="526415" algn="l"/>
              </a:tabLst>
            </a:pPr>
            <a:r>
              <a:rPr sz="2050" spc="-10" dirty="0">
                <a:solidFill>
                  <a:srgbClr val="D16349"/>
                </a:solidFill>
                <a:latin typeface="Georgia"/>
                <a:cs typeface="Georgia"/>
              </a:rPr>
              <a:t>C.	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The tokenizer splits on all non-alphabetical characters, which includes the  apostrophe. This mean that words like "Ophelia's" and '"dimm'd" will be tokenized  to "Ophelia s" and "dimm</a:t>
            </a:r>
            <a:r>
              <a:rPr sz="1700" spc="4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d".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Georgia"/>
              <a:cs typeface="Georgia"/>
            </a:endParaRPr>
          </a:p>
          <a:p>
            <a:pPr marL="527050" marR="5080" indent="-514350">
              <a:lnSpc>
                <a:spcPct val="77300"/>
              </a:lnSpc>
              <a:tabLst>
                <a:tab pos="526415" algn="l"/>
              </a:tabLst>
            </a:pPr>
            <a:r>
              <a:rPr sz="2050" spc="-10" dirty="0">
                <a:solidFill>
                  <a:srgbClr val="D16349"/>
                </a:solidFill>
                <a:latin typeface="Georgia"/>
                <a:cs typeface="Georgia"/>
              </a:rPr>
              <a:t>D.	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The Tokenizer splits words into smaller subparts named morphemes. "s" and "d" are  two very common such morphemes because they tend to occur at the end of</a:t>
            </a:r>
            <a:r>
              <a:rPr sz="1700" spc="17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002060"/>
                </a:solidFill>
                <a:latin typeface="Georgia"/>
                <a:cs typeface="Georgia"/>
              </a:rPr>
              <a:t>words.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ts val="2860"/>
              </a:lnSpc>
            </a:pPr>
            <a:r>
              <a:rPr sz="2400" b="1" spc="-5" dirty="0">
                <a:solidFill>
                  <a:srgbClr val="002060"/>
                </a:solidFill>
                <a:latin typeface="Georgia"/>
                <a:cs typeface="Georgia"/>
              </a:rPr>
              <a:t>Answer:</a:t>
            </a:r>
            <a:r>
              <a:rPr sz="2400" b="1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Georgia"/>
                <a:cs typeface="Georgia"/>
              </a:rPr>
              <a:t>C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D30753B-04F4-BA42-9C06-DE7F51ACF85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278" y="413258"/>
            <a:ext cx="4170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Issues </a:t>
            </a:r>
            <a:r>
              <a:rPr sz="3300" dirty="0"/>
              <a:t>in</a:t>
            </a:r>
            <a:r>
              <a:rPr sz="3300" spc="-30" dirty="0"/>
              <a:t> </a:t>
            </a:r>
            <a:r>
              <a:rPr sz="3300" spc="-5" dirty="0"/>
              <a:t>Tokenization</a:t>
            </a:r>
            <a:endParaRPr sz="33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8509"/>
              </p:ext>
            </p:extLst>
          </p:nvPr>
        </p:nvGraphicFramePr>
        <p:xfrm>
          <a:off x="364490" y="1891024"/>
          <a:ext cx="8137522" cy="151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140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1350" spc="-10" dirty="0">
                          <a:solidFill>
                            <a:srgbClr val="D16349"/>
                          </a:solidFill>
                          <a:latin typeface="Wingdings 2"/>
                          <a:cs typeface="Wingdings 2"/>
                        </a:rPr>
                        <a:t></a:t>
                      </a:r>
                      <a:r>
                        <a:rPr sz="1350" spc="240" dirty="0">
                          <a:solidFill>
                            <a:srgbClr val="D163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Finland’s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0340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capital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1610">
                        <a:lnSpc>
                          <a:spcPts val="2480"/>
                        </a:lnSpc>
                        <a:tabLst>
                          <a:tab pos="847090" algn="l"/>
                        </a:tabLst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Finland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Finlands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 gridSpan="2">
                  <a:txBody>
                    <a:bodyPr/>
                    <a:lstStyle/>
                    <a:p>
                      <a:pPr marL="306070">
                        <a:lnSpc>
                          <a:spcPts val="2525"/>
                        </a:lnSpc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Finland’s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9554">
                        <a:lnSpc>
                          <a:spcPts val="2525"/>
                        </a:lnSpc>
                      </a:pPr>
                      <a:r>
                        <a:rPr sz="2400" i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D16349"/>
                          </a:solidFill>
                          <a:latin typeface="Wingdings 2"/>
                          <a:cs typeface="Wingdings 2"/>
                        </a:rPr>
                        <a:t></a:t>
                      </a:r>
                      <a:endParaRPr sz="1350">
                        <a:latin typeface="Wingdings 2"/>
                        <a:cs typeface="Wingdings 2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182880" indent="-635">
                        <a:lnSpc>
                          <a:spcPts val="287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what’re, 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I’m,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isn’t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What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are,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am,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2400" spc="-5" dirty="0" err="1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90720" y="3370326"/>
            <a:ext cx="3935729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678180" algn="l"/>
              </a:tabLst>
            </a:pPr>
            <a:r>
              <a:rPr sz="2400" dirty="0">
                <a:solidFill>
                  <a:srgbClr val="00206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Hewlett Packard</a:t>
            </a:r>
            <a:r>
              <a:rPr sz="2400" spc="-6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060"/>
                </a:solidFill>
                <a:latin typeface="Georgia"/>
                <a:cs typeface="Georgia"/>
              </a:rPr>
              <a:t>?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78180" algn="l"/>
              </a:tabLst>
            </a:pPr>
            <a:r>
              <a:rPr sz="2400" dirty="0">
                <a:solidFill>
                  <a:srgbClr val="00206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state of the art</a:t>
            </a:r>
            <a:r>
              <a:rPr sz="2400" spc="-8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370326"/>
            <a:ext cx="3223895" cy="25723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27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Hewlett-Packard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24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state-of-the-art</a:t>
            </a:r>
            <a:endParaRPr sz="2400" dirty="0">
              <a:latin typeface="Courier New"/>
              <a:cs typeface="Courier New"/>
            </a:endParaRPr>
          </a:p>
          <a:p>
            <a:pPr marL="287020" marR="780415" indent="-274320">
              <a:lnSpc>
                <a:spcPts val="2820"/>
              </a:lnSpc>
              <a:spcBef>
                <a:spcPts val="775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Lowercase  lower case</a:t>
            </a:r>
            <a:r>
              <a:rPr sz="2400" spc="-9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  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San Francisco</a:t>
            </a:r>
            <a:r>
              <a:rPr sz="2400" spc="-78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2060"/>
                </a:solidFill>
                <a:latin typeface="Symbol"/>
                <a:cs typeface="Symbol"/>
              </a:rPr>
              <a:t></a:t>
            </a:r>
            <a:endParaRPr sz="24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755265" algn="l"/>
              </a:tabLst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1350" spc="29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lang="en-GB" sz="2400" spc="-5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r>
              <a:rPr lang="en-GB" sz="2400" spc="-5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002060"/>
                </a:solidFill>
                <a:latin typeface="Calibri"/>
                <a:cs typeface="Calibri"/>
              </a:rPr>
              <a:t>.h.,</a:t>
            </a:r>
            <a:r>
              <a:rPr sz="2400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2060"/>
                </a:solidFill>
                <a:latin typeface="Calibri"/>
                <a:cs typeface="Calibri"/>
              </a:rPr>
              <a:t>PhD.	</a:t>
            </a:r>
            <a:r>
              <a:rPr sz="2400" dirty="0">
                <a:solidFill>
                  <a:srgbClr val="002060"/>
                </a:solidFill>
                <a:latin typeface="Symbol"/>
                <a:cs typeface="Symbol"/>
              </a:rPr>
              <a:t>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1203" y="4314444"/>
            <a:ext cx="4593590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dirty="0">
                <a:solidFill>
                  <a:srgbClr val="00206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lower-case</a:t>
            </a:r>
            <a:r>
              <a:rPr sz="2400" spc="-4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ourier New"/>
                <a:cs typeface="Courier New"/>
              </a:rPr>
              <a:t>lowercase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Calibri"/>
                <a:cs typeface="Calibri"/>
              </a:rPr>
              <a:t>one </a:t>
            </a:r>
            <a:r>
              <a:rPr sz="2400" spc="-25" dirty="0">
                <a:solidFill>
                  <a:srgbClr val="002060"/>
                </a:solidFill>
                <a:latin typeface="Calibri"/>
                <a:cs typeface="Calibri"/>
              </a:rPr>
              <a:t>token </a:t>
            </a:r>
            <a:r>
              <a:rPr sz="2400" spc="-5" dirty="0">
                <a:solidFill>
                  <a:srgbClr val="002060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Calibri"/>
                <a:cs typeface="Calibri"/>
              </a:rPr>
              <a:t>two?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2060"/>
                </a:solidFill>
                <a:latin typeface="Calibri"/>
                <a:cs typeface="Calibri"/>
              </a:rPr>
              <a:t>??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9513" y="1105556"/>
            <a:ext cx="201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8305A34-A1A0-4C4D-934C-8D705DC2B5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68" y="413258"/>
            <a:ext cx="5548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Tokenization: language issues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3540" y="1105556"/>
            <a:ext cx="7118350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476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12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4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French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5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Georgia"/>
                <a:cs typeface="Georgia"/>
              </a:rPr>
              <a:t>L'ensemble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one </a:t>
            </a:r>
            <a:r>
              <a:rPr sz="2200" spc="-5" dirty="0">
                <a:latin typeface="Georgia"/>
                <a:cs typeface="Georgia"/>
              </a:rPr>
              <a:t>token </a:t>
            </a:r>
            <a:r>
              <a:rPr sz="2200" dirty="0">
                <a:latin typeface="Georgia"/>
                <a:cs typeface="Georgia"/>
              </a:rPr>
              <a:t>or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two?</a:t>
            </a:r>
            <a:endParaRPr sz="22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L </a:t>
            </a:r>
            <a:r>
              <a:rPr sz="2000" spc="-5" dirty="0">
                <a:latin typeface="Georgia"/>
                <a:cs typeface="Georgia"/>
              </a:rPr>
              <a:t>? </a:t>
            </a:r>
            <a:r>
              <a:rPr sz="2000" b="1" i="1" spc="-5" dirty="0">
                <a:latin typeface="Georgia"/>
                <a:cs typeface="Georgia"/>
              </a:rPr>
              <a:t>L’ </a:t>
            </a:r>
            <a:r>
              <a:rPr sz="2000" spc="-5" dirty="0">
                <a:latin typeface="Georgia"/>
                <a:cs typeface="Georgia"/>
              </a:rPr>
              <a:t>? </a:t>
            </a:r>
            <a:r>
              <a:rPr sz="2000" b="1" i="1" spc="-5" dirty="0">
                <a:latin typeface="Georgia"/>
                <a:cs typeface="Georgia"/>
              </a:rPr>
              <a:t>Le</a:t>
            </a:r>
            <a:r>
              <a:rPr sz="2000" b="1" i="1" spc="1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Want </a:t>
            </a:r>
            <a:r>
              <a:rPr sz="2000" b="1" i="1" spc="-5" dirty="0">
                <a:latin typeface="Georgia"/>
                <a:cs typeface="Georgia"/>
              </a:rPr>
              <a:t>l’ensemble </a:t>
            </a:r>
            <a:r>
              <a:rPr sz="2000" spc="-5" dirty="0">
                <a:latin typeface="Georgia"/>
                <a:cs typeface="Georgia"/>
              </a:rPr>
              <a:t>to match with </a:t>
            </a:r>
            <a:r>
              <a:rPr sz="2000" b="1" i="1" spc="-5" dirty="0">
                <a:latin typeface="Georgia"/>
                <a:cs typeface="Georgia"/>
              </a:rPr>
              <a:t>un</a:t>
            </a:r>
            <a:r>
              <a:rPr sz="2000" b="1" i="1" spc="120" dirty="0">
                <a:latin typeface="Georgia"/>
                <a:cs typeface="Georgia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ensemble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German noun compounds are not</a:t>
            </a:r>
            <a:r>
              <a:rPr sz="2700" spc="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segmented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00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2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Lebensversicherungsgesellschaftsangestellter</a:t>
            </a:r>
            <a:endParaRPr sz="20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‘life insurance company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employee’</a:t>
            </a:r>
            <a:endParaRPr sz="20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German information retrieval needs </a:t>
            </a:r>
            <a:r>
              <a:rPr sz="2000" b="1" spc="-5" dirty="0">
                <a:latin typeface="Georgia"/>
                <a:cs typeface="Georgia"/>
              </a:rPr>
              <a:t>compound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splitter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35F2AFB-E72A-5644-968C-A4AB9BE5E20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116" y="340105"/>
            <a:ext cx="5548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Tokenization: language issues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886460" y="2207463"/>
            <a:ext cx="3124200" cy="7543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159000" algn="l"/>
              </a:tabLst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1400" spc="22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MS Gothic"/>
                <a:cs typeface="MS Gothic"/>
              </a:rPr>
              <a:t>莎拉波</a:t>
            </a:r>
            <a:r>
              <a:rPr sz="2000" spc="-5" dirty="0">
                <a:latin typeface="MS Gothic"/>
                <a:cs typeface="MS Gothic"/>
              </a:rPr>
              <a:t>娃</a:t>
            </a:r>
            <a:r>
              <a:rPr sz="2000" spc="95" dirty="0">
                <a:latin typeface="MS Gothic"/>
                <a:cs typeface="MS Gothic"/>
              </a:rPr>
              <a:t> </a:t>
            </a:r>
            <a:r>
              <a:rPr sz="2000" dirty="0">
                <a:latin typeface="MingLiU"/>
                <a:cs typeface="MingLiU"/>
              </a:rPr>
              <a:t>现</a:t>
            </a:r>
            <a:r>
              <a:rPr sz="2000" spc="-5" dirty="0">
                <a:latin typeface="MingLiU"/>
                <a:cs typeface="MingLiU"/>
              </a:rPr>
              <a:t>在	</a:t>
            </a:r>
            <a:r>
              <a:rPr sz="2000" dirty="0">
                <a:latin typeface="MS Gothic"/>
                <a:cs typeface="MS Gothic"/>
              </a:rPr>
              <a:t>居</a:t>
            </a:r>
            <a:r>
              <a:rPr sz="2000" spc="-5" dirty="0">
                <a:latin typeface="MS Gothic"/>
                <a:cs typeface="MS Gothic"/>
              </a:rPr>
              <a:t>住</a:t>
            </a:r>
            <a:r>
              <a:rPr sz="2000" spc="45" dirty="0">
                <a:latin typeface="MS Gothic"/>
                <a:cs typeface="MS Gothic"/>
              </a:rPr>
              <a:t> </a:t>
            </a:r>
            <a:r>
              <a:rPr sz="2000" spc="-5" dirty="0">
                <a:latin typeface="MS Gothic"/>
                <a:cs typeface="MS Gothic"/>
              </a:rPr>
              <a:t>在</a:t>
            </a:r>
            <a:endParaRPr sz="20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319655" algn="l"/>
              </a:tabLst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1400" spc="2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Sharapova</a:t>
            </a:r>
            <a:r>
              <a:rPr sz="2000" spc="30" dirty="0">
                <a:solidFill>
                  <a:srgbClr val="595958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now	lives</a:t>
            </a:r>
            <a:r>
              <a:rPr sz="2000" spc="-65" dirty="0">
                <a:solidFill>
                  <a:srgbClr val="595958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in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881" y="2207463"/>
            <a:ext cx="3570604" cy="7543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28345" algn="l"/>
                <a:tab pos="1839595" algn="l"/>
                <a:tab pos="2374265" algn="l"/>
              </a:tabLst>
            </a:pPr>
            <a:r>
              <a:rPr sz="2000" dirty="0">
                <a:latin typeface="MS Gothic"/>
                <a:cs typeface="MS Gothic"/>
              </a:rPr>
              <a:t>美</a:t>
            </a:r>
            <a:r>
              <a:rPr sz="2000" spc="-5" dirty="0">
                <a:latin typeface="MS Gothic"/>
                <a:cs typeface="MS Gothic"/>
              </a:rPr>
              <a:t>国	</a:t>
            </a:r>
            <a:r>
              <a:rPr sz="2000" dirty="0">
                <a:latin typeface="MingLiU"/>
                <a:cs typeface="MingLiU"/>
              </a:rPr>
              <a:t>东南</a:t>
            </a:r>
            <a:r>
              <a:rPr sz="2000" spc="-5" dirty="0">
                <a:latin typeface="MingLiU"/>
                <a:cs typeface="MingLiU"/>
              </a:rPr>
              <a:t>部	</a:t>
            </a:r>
            <a:r>
              <a:rPr sz="2000" spc="-5" dirty="0">
                <a:latin typeface="MS Gothic"/>
                <a:cs typeface="MS Gothic"/>
              </a:rPr>
              <a:t>的	</a:t>
            </a:r>
            <a:r>
              <a:rPr sz="2000" dirty="0">
                <a:latin typeface="MS Gothic"/>
                <a:cs typeface="MS Gothic"/>
              </a:rPr>
              <a:t>佛</a:t>
            </a:r>
            <a:r>
              <a:rPr sz="2000" dirty="0">
                <a:latin typeface="MingLiU"/>
                <a:cs typeface="MingLiU"/>
              </a:rPr>
              <a:t>罗里达</a:t>
            </a:r>
            <a:endParaRPr sz="2000">
              <a:latin typeface="MingLiU"/>
              <a:cs typeface="MingLiU"/>
            </a:endParaRPr>
          </a:p>
          <a:p>
            <a:pPr marL="215900">
              <a:lnSpc>
                <a:spcPct val="100000"/>
              </a:lnSpc>
              <a:spcBef>
                <a:spcPts val="470"/>
              </a:spcBef>
              <a:tabLst>
                <a:tab pos="982980" algn="l"/>
                <a:tab pos="2744470" algn="l"/>
              </a:tabLst>
            </a:pP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US	southeaste</a:t>
            </a:r>
            <a:r>
              <a:rPr sz="2000" spc="-10" dirty="0">
                <a:solidFill>
                  <a:srgbClr val="595958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595958"/>
                </a:solidFill>
                <a:latin typeface="Georgia"/>
                <a:cs typeface="Georgia"/>
              </a:rPr>
              <a:t>	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F</a:t>
            </a:r>
            <a:r>
              <a:rPr sz="2000" spc="-10" dirty="0">
                <a:solidFill>
                  <a:srgbClr val="595958"/>
                </a:solidFill>
                <a:latin typeface="Georgia"/>
                <a:cs typeface="Georgia"/>
              </a:rPr>
              <a:t>l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o</a:t>
            </a:r>
            <a:r>
              <a:rPr sz="2000" spc="-10" dirty="0">
                <a:solidFill>
                  <a:srgbClr val="595958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595958"/>
                </a:solidFill>
                <a:latin typeface="Georgia"/>
                <a:cs typeface="Georgia"/>
              </a:rPr>
              <a:t>i</a:t>
            </a:r>
            <a:r>
              <a:rPr sz="2000" spc="-10" dirty="0">
                <a:solidFill>
                  <a:srgbClr val="595958"/>
                </a:solidFill>
                <a:latin typeface="Georgia"/>
                <a:cs typeface="Georgia"/>
              </a:rPr>
              <a:t>da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007105"/>
            <a:ext cx="6668134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Further complicated in Japanese, with multiple  alphabets intermingled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Dates/amounts in multiple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formats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024646"/>
            <a:ext cx="6819900" cy="1207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136015" algn="ctr">
              <a:lnSpc>
                <a:spcPct val="100000"/>
              </a:lnSpc>
              <a:spcBef>
                <a:spcPts val="74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13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Chinese and Japanese no spaces between</a:t>
            </a:r>
            <a:r>
              <a:rPr sz="2400" spc="-2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words: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09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2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MS Gothic"/>
                <a:cs typeface="MS Gothic"/>
              </a:rPr>
              <a:t>莎拉波娃</a:t>
            </a:r>
            <a:r>
              <a:rPr sz="2000" dirty="0">
                <a:latin typeface="MingLiU"/>
                <a:cs typeface="MingLiU"/>
              </a:rPr>
              <a:t>现</a:t>
            </a:r>
            <a:r>
              <a:rPr sz="2000" spc="-5" dirty="0">
                <a:latin typeface="MingLiU"/>
                <a:cs typeface="MingLiU"/>
              </a:rPr>
              <a:t>在</a:t>
            </a:r>
            <a:r>
              <a:rPr sz="2000" spc="-5" dirty="0">
                <a:latin typeface="MS Gothic"/>
                <a:cs typeface="MS Gothic"/>
              </a:rPr>
              <a:t>居</a:t>
            </a:r>
            <a:r>
              <a:rPr sz="2000" dirty="0">
                <a:latin typeface="MS Gothic"/>
                <a:cs typeface="MS Gothic"/>
              </a:rPr>
              <a:t>住</a:t>
            </a:r>
            <a:r>
              <a:rPr sz="2000" spc="-5" dirty="0">
                <a:latin typeface="MS Gothic"/>
                <a:cs typeface="MS Gothic"/>
              </a:rPr>
              <a:t>在美</a:t>
            </a:r>
            <a:r>
              <a:rPr sz="2000" dirty="0">
                <a:latin typeface="MS Gothic"/>
                <a:cs typeface="MS Gothic"/>
              </a:rPr>
              <a:t>国</a:t>
            </a:r>
            <a:r>
              <a:rPr sz="2000" spc="-5" dirty="0">
                <a:latin typeface="MingLiU"/>
                <a:cs typeface="MingLiU"/>
              </a:rPr>
              <a:t>东南</a:t>
            </a:r>
            <a:r>
              <a:rPr sz="2000" dirty="0">
                <a:latin typeface="MingLiU"/>
                <a:cs typeface="MingLiU"/>
              </a:rPr>
              <a:t>部</a:t>
            </a:r>
            <a:r>
              <a:rPr sz="2000" spc="-5" dirty="0">
                <a:latin typeface="MingLiU"/>
                <a:cs typeface="MingLiU"/>
              </a:rPr>
              <a:t>的佛</a:t>
            </a:r>
            <a:r>
              <a:rPr sz="2000" dirty="0">
                <a:latin typeface="MingLiU"/>
                <a:cs typeface="MingLiU"/>
              </a:rPr>
              <a:t>罗</a:t>
            </a:r>
            <a:r>
              <a:rPr sz="2000" spc="-5" dirty="0">
                <a:latin typeface="MingLiU"/>
                <a:cs typeface="MingLiU"/>
              </a:rPr>
              <a:t>里达。</a:t>
            </a:r>
            <a:endParaRPr sz="2000">
              <a:latin typeface="MingLiU"/>
              <a:cs typeface="MingLiU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E0ABF09-F2D6-D54F-9C38-35F7F0F0470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234" y="413258"/>
            <a:ext cx="56349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Word Tokenization in</a:t>
            </a:r>
            <a:r>
              <a:rPr sz="3300" spc="-15" dirty="0"/>
              <a:t> </a:t>
            </a:r>
            <a:r>
              <a:rPr sz="3300" spc="-5" dirty="0"/>
              <a:t>Chinese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467103"/>
            <a:ext cx="6955155" cy="27158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Also called </a:t>
            </a:r>
            <a:r>
              <a:rPr sz="2700" b="1" spc="-5" dirty="0">
                <a:solidFill>
                  <a:srgbClr val="002060"/>
                </a:solidFill>
                <a:latin typeface="Georgia"/>
                <a:cs typeface="Georgia"/>
              </a:rPr>
              <a:t>Word</a:t>
            </a:r>
            <a:r>
              <a:rPr sz="2700" b="1" spc="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002060"/>
                </a:solidFill>
                <a:latin typeface="Georgia"/>
                <a:cs typeface="Georgia"/>
              </a:rPr>
              <a:t>Segmentation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Chinese words are composed of</a:t>
            </a:r>
            <a:r>
              <a:rPr sz="2700" spc="-3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characters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Characters are generally </a:t>
            </a:r>
            <a:r>
              <a:rPr sz="2200" dirty="0">
                <a:latin typeface="Georgia"/>
                <a:cs typeface="Georgia"/>
              </a:rPr>
              <a:t>1 syllable and 1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morpheme.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3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Average word </a:t>
            </a:r>
            <a:r>
              <a:rPr sz="2200" dirty="0">
                <a:latin typeface="Georgia"/>
                <a:cs typeface="Georgia"/>
              </a:rPr>
              <a:t>is 2.4 </a:t>
            </a:r>
            <a:r>
              <a:rPr sz="2200" spc="-5" dirty="0">
                <a:latin typeface="Georgia"/>
                <a:cs typeface="Georgia"/>
              </a:rPr>
              <a:t>characters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long.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Standard baseline segmentation</a:t>
            </a:r>
            <a:r>
              <a:rPr sz="2700" spc="5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algorithm: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40"/>
              </a:spcBef>
              <a:tabLst>
                <a:tab pos="3214370" algn="l"/>
              </a:tabLst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1550" spc="3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Maximum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Matching	(also </a:t>
            </a:r>
            <a:r>
              <a:rPr sz="2200" spc="-5" dirty="0">
                <a:latin typeface="Georgia"/>
                <a:cs typeface="Georgia"/>
              </a:rPr>
              <a:t>called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Greedy)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829" y="1105556"/>
            <a:ext cx="2286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39345ED-9CBF-4149-B483-F55CB184E36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  <p:pic>
        <p:nvPicPr>
          <p:cNvPr id="1026" name="Picture 2" descr="Main Difference - Morpheme vs Syllable">
            <a:extLst>
              <a:ext uri="{FF2B5EF4-FFF2-40B4-BE49-F238E27FC236}">
                <a16:creationId xmlns:a16="http://schemas.microsoft.com/office/drawing/2014/main" id="{80866821-467F-7942-8544-0A4C0383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90" y="4182998"/>
            <a:ext cx="4005648" cy="22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363" y="78740"/>
            <a:ext cx="5213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8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Maximum Matching  Word Segmentation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5309"/>
            <a:ext cx="8068945" cy="24682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45465" algn="l"/>
              </a:tabLst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Given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wordlist of Chinese, and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</a:t>
            </a:r>
            <a:r>
              <a:rPr sz="2700" spc="-4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string.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45"/>
              </a:spcBef>
              <a:tabLst>
                <a:tab pos="819785" algn="l"/>
              </a:tabLst>
            </a:pPr>
            <a:r>
              <a:rPr sz="2200" dirty="0">
                <a:solidFill>
                  <a:srgbClr val="D16349"/>
                </a:solidFill>
                <a:latin typeface="Georgia"/>
                <a:cs typeface="Georgia"/>
              </a:rPr>
              <a:t>1)	</a:t>
            </a:r>
            <a:r>
              <a:rPr sz="2200" spc="-5" dirty="0">
                <a:latin typeface="Georgia"/>
                <a:cs typeface="Georgia"/>
              </a:rPr>
              <a:t>Start </a:t>
            </a:r>
            <a:r>
              <a:rPr sz="2200" dirty="0">
                <a:latin typeface="Georgia"/>
                <a:cs typeface="Georgia"/>
              </a:rPr>
              <a:t>a </a:t>
            </a:r>
            <a:r>
              <a:rPr sz="2200" spc="-5" dirty="0">
                <a:latin typeface="Georgia"/>
                <a:cs typeface="Georgia"/>
              </a:rPr>
              <a:t>pointer </a:t>
            </a:r>
            <a:r>
              <a:rPr sz="2200" dirty="0">
                <a:latin typeface="Georgia"/>
                <a:cs typeface="Georgia"/>
              </a:rPr>
              <a:t>at the beginning of the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string</a:t>
            </a:r>
            <a:endParaRPr sz="2200">
              <a:latin typeface="Georgia"/>
              <a:cs typeface="Georgia"/>
            </a:endParaRPr>
          </a:p>
          <a:p>
            <a:pPr marL="819785" marR="5080" indent="-533400">
              <a:lnSpc>
                <a:spcPct val="100000"/>
              </a:lnSpc>
              <a:spcBef>
                <a:spcPts val="525"/>
              </a:spcBef>
              <a:tabLst>
                <a:tab pos="819785" algn="l"/>
              </a:tabLst>
            </a:pPr>
            <a:r>
              <a:rPr sz="2200" dirty="0">
                <a:solidFill>
                  <a:srgbClr val="D16349"/>
                </a:solidFill>
                <a:latin typeface="Georgia"/>
                <a:cs typeface="Georgia"/>
              </a:rPr>
              <a:t>2)	</a:t>
            </a:r>
            <a:r>
              <a:rPr sz="2200" dirty="0">
                <a:latin typeface="Georgia"/>
                <a:cs typeface="Georgia"/>
              </a:rPr>
              <a:t>Find the </a:t>
            </a:r>
            <a:r>
              <a:rPr sz="2200" spc="-5" dirty="0">
                <a:latin typeface="Georgia"/>
                <a:cs typeface="Georgia"/>
              </a:rPr>
              <a:t>longest word </a:t>
            </a:r>
            <a:r>
              <a:rPr sz="2200" dirty="0">
                <a:latin typeface="Georgia"/>
                <a:cs typeface="Georgia"/>
              </a:rPr>
              <a:t>in dictionary that </a:t>
            </a:r>
            <a:r>
              <a:rPr sz="2200" spc="-5" dirty="0">
                <a:latin typeface="Georgia"/>
                <a:cs typeface="Georgia"/>
              </a:rPr>
              <a:t>matches </a:t>
            </a:r>
            <a:r>
              <a:rPr sz="220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string  </a:t>
            </a:r>
            <a:r>
              <a:rPr sz="2200" dirty="0">
                <a:latin typeface="Georgia"/>
                <a:cs typeface="Georgia"/>
              </a:rPr>
              <a:t>starting at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pointer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30"/>
              </a:spcBef>
              <a:tabLst>
                <a:tab pos="819785" algn="l"/>
              </a:tabLst>
            </a:pPr>
            <a:r>
              <a:rPr sz="2200" spc="-5" dirty="0">
                <a:solidFill>
                  <a:srgbClr val="D16349"/>
                </a:solidFill>
                <a:latin typeface="Georgia"/>
                <a:cs typeface="Georgia"/>
              </a:rPr>
              <a:t>3)	</a:t>
            </a:r>
            <a:r>
              <a:rPr sz="2200" spc="-5" dirty="0">
                <a:latin typeface="Georgia"/>
                <a:cs typeface="Georgia"/>
              </a:rPr>
              <a:t>Move </a:t>
            </a:r>
            <a:r>
              <a:rPr sz="220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pointer over </a:t>
            </a:r>
            <a:r>
              <a:rPr sz="220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word </a:t>
            </a:r>
            <a:r>
              <a:rPr sz="2200" dirty="0">
                <a:latin typeface="Georgia"/>
                <a:cs typeface="Georgia"/>
              </a:rPr>
              <a:t>in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string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30"/>
              </a:spcBef>
              <a:tabLst>
                <a:tab pos="819785" algn="l"/>
              </a:tabLst>
            </a:pPr>
            <a:r>
              <a:rPr sz="2200" spc="-5" dirty="0">
                <a:solidFill>
                  <a:srgbClr val="D16349"/>
                </a:solidFill>
                <a:latin typeface="Georgia"/>
                <a:cs typeface="Georgia"/>
              </a:rPr>
              <a:t>4)	</a:t>
            </a:r>
            <a:r>
              <a:rPr sz="2200" dirty="0">
                <a:latin typeface="Georgia"/>
                <a:cs typeface="Georgia"/>
              </a:rPr>
              <a:t>Go to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9639" y="1105556"/>
            <a:ext cx="22097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15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E511949-9B16-114E-9694-BDAE20581D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554" y="340105"/>
            <a:ext cx="6921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Max-match segmentation</a:t>
            </a:r>
            <a:r>
              <a:rPr sz="3300" spc="20" dirty="0"/>
              <a:t> </a:t>
            </a:r>
            <a:r>
              <a:rPr sz="3300" spc="-5" dirty="0"/>
              <a:t>illustration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12140" y="1343914"/>
            <a:ext cx="234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24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Thecatinthehat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221738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254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Thetabledownthere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538473"/>
            <a:ext cx="814070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Doesn’t generally work in</a:t>
            </a:r>
            <a:r>
              <a:rPr sz="240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English!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But works astonishingly well in</a:t>
            </a:r>
            <a:r>
              <a:rPr sz="2400" spc="-2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Chinese</a:t>
            </a:r>
            <a:endParaRPr sz="24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2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MS PMincho"/>
                <a:cs typeface="MS PMincho"/>
              </a:rPr>
              <a:t>莎拉波娃</a:t>
            </a:r>
            <a:r>
              <a:rPr sz="2000" spc="-5" dirty="0">
                <a:latin typeface="PMingLiU"/>
                <a:cs typeface="PMingLiU"/>
              </a:rPr>
              <a:t>现</a:t>
            </a:r>
            <a:r>
              <a:rPr sz="2000" spc="-5" dirty="0">
                <a:latin typeface="MS PMincho"/>
                <a:cs typeface="MS PMincho"/>
              </a:rPr>
              <a:t>在居住在美国</a:t>
            </a:r>
            <a:r>
              <a:rPr sz="2000" spc="-5" dirty="0">
                <a:latin typeface="PMingLiU"/>
                <a:cs typeface="PMingLiU"/>
              </a:rPr>
              <a:t>东</a:t>
            </a:r>
            <a:r>
              <a:rPr sz="2000" spc="-5" dirty="0">
                <a:latin typeface="MS PMincho"/>
                <a:cs typeface="MS PMincho"/>
              </a:rPr>
              <a:t>南部的</a:t>
            </a:r>
            <a:r>
              <a:rPr sz="2000" dirty="0">
                <a:latin typeface="MS PMincho"/>
                <a:cs typeface="MS PMincho"/>
              </a:rPr>
              <a:t>佛</a:t>
            </a:r>
            <a:r>
              <a:rPr sz="2000" spc="-5" dirty="0">
                <a:latin typeface="PMingLiU"/>
                <a:cs typeface="PMingLiU"/>
              </a:rPr>
              <a:t>罗</a:t>
            </a:r>
            <a:r>
              <a:rPr sz="2000" spc="-5" dirty="0">
                <a:latin typeface="MS PMincho"/>
                <a:cs typeface="MS PMincho"/>
              </a:rPr>
              <a:t>里达。</a:t>
            </a:r>
            <a:endParaRPr sz="2000">
              <a:latin typeface="MS PMincho"/>
              <a:cs typeface="MS PMincho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  <a:tabLst>
                <a:tab pos="2393315" algn="l"/>
                <a:tab pos="3088005" algn="l"/>
                <a:tab pos="4159250" algn="l"/>
                <a:tab pos="5230495" algn="l"/>
              </a:tabLst>
            </a:pPr>
            <a:r>
              <a:rPr sz="1400" spc="-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400" spc="-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1400" spc="22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MS PMincho"/>
                <a:cs typeface="MS PMincho"/>
              </a:rPr>
              <a:t>莎拉波娃</a:t>
            </a:r>
            <a:r>
              <a:rPr sz="2000" spc="370" dirty="0">
                <a:latin typeface="MS PMincho"/>
                <a:cs typeface="MS PMincho"/>
              </a:rPr>
              <a:t> </a:t>
            </a:r>
            <a:r>
              <a:rPr sz="2000" spc="-5" dirty="0">
                <a:latin typeface="PMingLiU"/>
                <a:cs typeface="PMingLiU"/>
              </a:rPr>
              <a:t>现</a:t>
            </a:r>
            <a:r>
              <a:rPr sz="2000" spc="-5" dirty="0">
                <a:latin typeface="MS PMincho"/>
                <a:cs typeface="MS PMincho"/>
              </a:rPr>
              <a:t>在	居住	在</a:t>
            </a:r>
            <a:r>
              <a:rPr sz="2000" spc="365" dirty="0">
                <a:latin typeface="MS PMincho"/>
                <a:cs typeface="MS PMincho"/>
              </a:rPr>
              <a:t> </a:t>
            </a:r>
            <a:r>
              <a:rPr sz="2000" spc="-5" dirty="0">
                <a:latin typeface="MS PMincho"/>
                <a:cs typeface="MS PMincho"/>
              </a:rPr>
              <a:t>美国	</a:t>
            </a:r>
            <a:r>
              <a:rPr sz="2000" spc="-5" dirty="0">
                <a:latin typeface="PMingLiU"/>
                <a:cs typeface="PMingLiU"/>
              </a:rPr>
              <a:t>东</a:t>
            </a:r>
            <a:r>
              <a:rPr sz="2000" spc="-5" dirty="0">
                <a:latin typeface="MS PMincho"/>
                <a:cs typeface="MS PMincho"/>
              </a:rPr>
              <a:t>南部	的</a:t>
            </a:r>
            <a:r>
              <a:rPr sz="2000" spc="360" dirty="0">
                <a:latin typeface="MS PMincho"/>
                <a:cs typeface="MS PMincho"/>
              </a:rPr>
              <a:t> </a:t>
            </a:r>
            <a:r>
              <a:rPr sz="2000" spc="-5" dirty="0">
                <a:latin typeface="MS PMincho"/>
                <a:cs typeface="MS PMincho"/>
              </a:rPr>
              <a:t>佛</a:t>
            </a:r>
            <a:r>
              <a:rPr sz="2000" spc="-5" dirty="0">
                <a:latin typeface="PMingLiU"/>
                <a:cs typeface="PMingLiU"/>
              </a:rPr>
              <a:t>罗</a:t>
            </a:r>
            <a:r>
              <a:rPr sz="2000" spc="-5" dirty="0">
                <a:latin typeface="MS PMincho"/>
                <a:cs typeface="MS PMincho"/>
              </a:rPr>
              <a:t>里达</a:t>
            </a:r>
            <a:endParaRPr sz="2000">
              <a:latin typeface="MS PMincho"/>
              <a:cs typeface="MS PMincho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Modern probabilistic segmentation algorithms even</a:t>
            </a:r>
            <a:r>
              <a:rPr sz="2400" spc="5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better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940" y="1549324"/>
            <a:ext cx="1906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Georgia"/>
                <a:cs typeface="Georgia"/>
              </a:rPr>
              <a:t>the cat in the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hat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8940" y="2082698"/>
            <a:ext cx="2402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499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the table down there  theta bled own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there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829" y="1105556"/>
            <a:ext cx="2286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11BF58D-90C4-6449-87B2-E331194A4B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734" y="413258"/>
            <a:ext cx="1693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Stopping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549400"/>
            <a:ext cx="7696834" cy="347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Function words (determiners, prepositions) have  little meaning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on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their</a:t>
            </a:r>
            <a:r>
              <a:rPr sz="2700" spc="-2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own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High occurrence frequencies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Treated as </a:t>
            </a:r>
            <a:r>
              <a:rPr sz="2700" i="1" spc="-5" dirty="0">
                <a:solidFill>
                  <a:srgbClr val="002060"/>
                </a:solidFill>
                <a:latin typeface="Georgia"/>
                <a:cs typeface="Georgia"/>
              </a:rPr>
              <a:t>stopwords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(i.e.</a:t>
            </a:r>
            <a:r>
              <a:rPr sz="2700" spc="1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removed)</a:t>
            </a:r>
            <a:endParaRPr sz="2700">
              <a:latin typeface="Georgia"/>
              <a:cs typeface="Georgia"/>
            </a:endParaRPr>
          </a:p>
          <a:p>
            <a:pPr marL="560705" marR="663575" indent="-274320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reduce index space, improve response time, improve  effectiveness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Can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be important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in</a:t>
            </a:r>
            <a:r>
              <a:rPr sz="2700" spc="2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combinations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4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e.g., </a:t>
            </a:r>
            <a:r>
              <a:rPr sz="2200" dirty="0">
                <a:latin typeface="Georgia"/>
                <a:cs typeface="Georgia"/>
              </a:rPr>
              <a:t>“to be or not to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be”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2687" y="1105556"/>
            <a:ext cx="2159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5AB2EAB-A1BF-D54E-BEA1-18415A5070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734" y="413258"/>
            <a:ext cx="1693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Stopping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549400"/>
            <a:ext cx="8166100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06400" indent="-27432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Stopword list can be created from high-frequency  words or based on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standard</a:t>
            </a:r>
            <a:r>
              <a:rPr sz="2700" spc="-4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list</a:t>
            </a:r>
            <a:endParaRPr sz="2700">
              <a:latin typeface="Georgia"/>
              <a:cs typeface="Georgia"/>
            </a:endParaRPr>
          </a:p>
          <a:p>
            <a:pPr marL="287020" marR="119380" indent="-274320">
              <a:lnSpc>
                <a:spcPct val="100000"/>
              </a:lnSpc>
              <a:spcBef>
                <a:spcPts val="64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Lists are customized for applications, domains, and  even parts of</a:t>
            </a:r>
            <a:r>
              <a:rPr sz="2700" spc="-4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documents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4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e.g., </a:t>
            </a:r>
            <a:r>
              <a:rPr sz="2200" dirty="0">
                <a:latin typeface="Georgia"/>
                <a:cs typeface="Georgia"/>
              </a:rPr>
              <a:t>“click” is a good stopword </a:t>
            </a:r>
            <a:r>
              <a:rPr sz="2200" spc="-5" dirty="0">
                <a:latin typeface="Georgia"/>
                <a:cs typeface="Georgia"/>
              </a:rPr>
              <a:t>for </a:t>
            </a:r>
            <a:r>
              <a:rPr sz="2200" dirty="0">
                <a:latin typeface="Georgia"/>
                <a:cs typeface="Georgia"/>
              </a:rPr>
              <a:t>anchor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text</a:t>
            </a:r>
            <a:endParaRPr sz="22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3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Best policy is to index all words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in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documents, make  decisions about which words to use at query</a:t>
            </a:r>
            <a:r>
              <a:rPr sz="2700" spc="-6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time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781" y="1105556"/>
            <a:ext cx="2349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350095D-9960-8F45-90F1-0976508F3B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983" y="413258"/>
            <a:ext cx="22987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Case</a:t>
            </a:r>
            <a:r>
              <a:rPr sz="3300" spc="-45" dirty="0"/>
              <a:t> </a:t>
            </a:r>
            <a:r>
              <a:rPr sz="3300" spc="-5" dirty="0"/>
              <a:t>folding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461809"/>
            <a:ext cx="8313420" cy="38938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5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Applications like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IR: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reduce all letters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to lower</a:t>
            </a:r>
            <a:r>
              <a:rPr sz="2800" spc="-3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case</a:t>
            </a:r>
            <a:endParaRPr sz="28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8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orgia"/>
                <a:cs typeface="Georgia"/>
              </a:rPr>
              <a:t>Since users tend to use lower</a:t>
            </a:r>
            <a:r>
              <a:rPr sz="2400" spc="-2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case</a:t>
            </a:r>
            <a:endParaRPr sz="24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orgia"/>
                <a:cs typeface="Georgia"/>
              </a:rPr>
              <a:t>Possible exception: upper case in</a:t>
            </a:r>
            <a:r>
              <a:rPr sz="2400" spc="-2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mid-sentence?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e.g., </a:t>
            </a:r>
            <a:r>
              <a:rPr sz="2000" b="1" i="1" spc="-5" dirty="0">
                <a:latin typeface="Georgia"/>
                <a:cs typeface="Georgia"/>
              </a:rPr>
              <a:t>General</a:t>
            </a:r>
            <a:r>
              <a:rPr sz="2000" b="1" i="1" spc="65" dirty="0">
                <a:latin typeface="Georgia"/>
                <a:cs typeface="Georgia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Motors</a:t>
            </a:r>
            <a:endParaRPr sz="20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Fed </a:t>
            </a:r>
            <a:r>
              <a:rPr sz="2000" spc="-5" dirty="0">
                <a:latin typeface="Georgia"/>
                <a:cs typeface="Georgia"/>
              </a:rPr>
              <a:t>vs.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fed</a:t>
            </a:r>
            <a:endParaRPr sz="20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SAIL </a:t>
            </a:r>
            <a:r>
              <a:rPr sz="2000" spc="-5" dirty="0">
                <a:latin typeface="Georgia"/>
                <a:cs typeface="Georgia"/>
              </a:rPr>
              <a:t>vs.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b="1" i="1" spc="-5" dirty="0">
                <a:latin typeface="Georgia"/>
                <a:cs typeface="Georgia"/>
              </a:rPr>
              <a:t>sail</a:t>
            </a:r>
            <a:endParaRPr sz="2000">
              <a:latin typeface="Georgia"/>
              <a:cs typeface="Georgia"/>
            </a:endParaRPr>
          </a:p>
          <a:p>
            <a:pPr marL="287020" marR="1624330" indent="-274320">
              <a:lnSpc>
                <a:spcPct val="100000"/>
              </a:lnSpc>
              <a:spcBef>
                <a:spcPts val="650"/>
              </a:spcBef>
            </a:pPr>
            <a:r>
              <a:rPr sz="15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5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For sentiment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analysis,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MT,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Information  extraction</a:t>
            </a:r>
            <a:endParaRPr sz="28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8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orgia"/>
                <a:cs typeface="Georgia"/>
              </a:rPr>
              <a:t>Case is helpful (</a:t>
            </a:r>
            <a:r>
              <a:rPr sz="2400" b="1" i="1" spc="-5" dirty="0">
                <a:latin typeface="Georgia"/>
                <a:cs typeface="Georgia"/>
              </a:rPr>
              <a:t>US </a:t>
            </a:r>
            <a:r>
              <a:rPr sz="2400" spc="-5" dirty="0">
                <a:latin typeface="Georgia"/>
                <a:cs typeface="Georgia"/>
              </a:rPr>
              <a:t>versus </a:t>
            </a:r>
            <a:r>
              <a:rPr sz="2400" b="1" i="1" spc="-5" dirty="0">
                <a:latin typeface="Georgia"/>
                <a:cs typeface="Georgia"/>
              </a:rPr>
              <a:t>us </a:t>
            </a:r>
            <a:r>
              <a:rPr sz="2400" spc="-5" dirty="0">
                <a:latin typeface="Georgia"/>
                <a:cs typeface="Georgia"/>
              </a:rPr>
              <a:t>is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important)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829" y="1105556"/>
            <a:ext cx="2286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19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8BF0C9A-66CE-6245-B608-57093BCF73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736" y="413258"/>
            <a:ext cx="29356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Processing</a:t>
            </a:r>
            <a:r>
              <a:rPr sz="3300" spc="-65" dirty="0"/>
              <a:t> </a:t>
            </a:r>
            <a:r>
              <a:rPr sz="3300" spc="-5" dirty="0"/>
              <a:t>Text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987068"/>
            <a:ext cx="8270240" cy="416716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endParaRPr sz="1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Converting documents to </a:t>
            </a:r>
            <a:r>
              <a:rPr sz="2700" i="1" spc="-5" dirty="0">
                <a:solidFill>
                  <a:srgbClr val="002060"/>
                </a:solidFill>
                <a:latin typeface="Georgia"/>
                <a:cs typeface="Georgia"/>
              </a:rPr>
              <a:t>index</a:t>
            </a:r>
            <a:r>
              <a:rPr sz="2700" i="1" spc="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i="1" spc="-5" dirty="0">
                <a:solidFill>
                  <a:srgbClr val="002060"/>
                </a:solidFill>
                <a:latin typeface="Georgia"/>
                <a:cs typeface="Georgia"/>
              </a:rPr>
              <a:t>terms</a:t>
            </a:r>
            <a:endParaRPr sz="27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4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Why?</a:t>
            </a:r>
            <a:endParaRPr sz="2700" dirty="0">
              <a:latin typeface="Georgia"/>
              <a:cs typeface="Georgia"/>
            </a:endParaRPr>
          </a:p>
          <a:p>
            <a:pPr marL="560705" marR="5080" indent="-274320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Matching the </a:t>
            </a:r>
            <a:r>
              <a:rPr sz="2200" spc="-5" dirty="0">
                <a:latin typeface="Georgia"/>
                <a:cs typeface="Georgia"/>
              </a:rPr>
              <a:t>exact string </a:t>
            </a:r>
            <a:r>
              <a:rPr sz="2200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characters typed </a:t>
            </a:r>
            <a:r>
              <a:rPr sz="2200" dirty="0">
                <a:latin typeface="Georgia"/>
                <a:cs typeface="Georgia"/>
              </a:rPr>
              <a:t>by the </a:t>
            </a:r>
            <a:r>
              <a:rPr sz="2200" spc="-5" dirty="0">
                <a:latin typeface="Georgia"/>
                <a:cs typeface="Georgia"/>
              </a:rPr>
              <a:t>user </a:t>
            </a:r>
            <a:r>
              <a:rPr sz="2200" dirty="0">
                <a:latin typeface="Georgia"/>
                <a:cs typeface="Georgia"/>
              </a:rPr>
              <a:t>is too  </a:t>
            </a:r>
            <a:r>
              <a:rPr sz="2200" spc="-5" dirty="0">
                <a:latin typeface="Georgia"/>
                <a:cs typeface="Georgia"/>
              </a:rPr>
              <a:t>restrictive</a:t>
            </a:r>
            <a:endParaRPr sz="22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i.e., it doesn’t work very well in terms of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effectiveness</a:t>
            </a:r>
            <a:endParaRPr sz="2000" dirty="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2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Not all </a:t>
            </a:r>
            <a:r>
              <a:rPr sz="2200" spc="-5" dirty="0">
                <a:latin typeface="Georgia"/>
                <a:cs typeface="Georgia"/>
              </a:rPr>
              <a:t>words are </a:t>
            </a:r>
            <a:r>
              <a:rPr sz="2200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equal value </a:t>
            </a:r>
            <a:r>
              <a:rPr sz="2200" dirty="0">
                <a:latin typeface="Georgia"/>
                <a:cs typeface="Georgia"/>
              </a:rPr>
              <a:t>in a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search</a:t>
            </a:r>
            <a:endParaRPr sz="2200" dirty="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2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Sometimes </a:t>
            </a:r>
            <a:r>
              <a:rPr sz="2200" dirty="0">
                <a:latin typeface="Georgia"/>
                <a:cs typeface="Georgia"/>
              </a:rPr>
              <a:t>not </a:t>
            </a:r>
            <a:r>
              <a:rPr sz="2200" spc="-5" dirty="0">
                <a:latin typeface="Georgia"/>
                <a:cs typeface="Georgia"/>
              </a:rPr>
              <a:t>clear where words begin </a:t>
            </a:r>
            <a:r>
              <a:rPr sz="2200" dirty="0">
                <a:latin typeface="Georgia"/>
                <a:cs typeface="Georgia"/>
              </a:rPr>
              <a:t>and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end</a:t>
            </a:r>
            <a:endParaRPr sz="22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Not even clear what a word is in some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languages</a:t>
            </a:r>
            <a:endParaRPr sz="2000" dirty="0">
              <a:latin typeface="Georgia"/>
              <a:cs typeface="Georgia"/>
            </a:endParaRPr>
          </a:p>
          <a:p>
            <a:pPr marL="881380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solidFill>
                  <a:srgbClr val="8C7B70"/>
                </a:solidFill>
                <a:latin typeface="Wingdings"/>
                <a:cs typeface="Wingdings"/>
              </a:rPr>
              <a:t></a:t>
            </a:r>
            <a:r>
              <a:rPr sz="1400" spc="-5" dirty="0">
                <a:solidFill>
                  <a:srgbClr val="8C7B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46B86"/>
                </a:solidFill>
                <a:latin typeface="Georgia"/>
                <a:cs typeface="Georgia"/>
              </a:rPr>
              <a:t>e.g., Chinese,</a:t>
            </a:r>
            <a:r>
              <a:rPr sz="2000" spc="-165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646B86"/>
                </a:solidFill>
                <a:latin typeface="Georgia"/>
                <a:cs typeface="Georgia"/>
              </a:rPr>
              <a:t>Korean</a:t>
            </a:r>
            <a:endParaRPr lang="en-US" sz="2000" spc="-5" dirty="0">
              <a:solidFill>
                <a:srgbClr val="646B86"/>
              </a:solidFill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9CEFB80-D5BA-F646-BD76-2D9DF1D712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77000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078" y="413258"/>
            <a:ext cx="22840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M</a:t>
            </a:r>
            <a:r>
              <a:rPr sz="3300" spc="-10" dirty="0"/>
              <a:t>or</a:t>
            </a:r>
            <a:r>
              <a:rPr sz="3300" spc="-5" dirty="0"/>
              <a:t>ph</a:t>
            </a:r>
            <a:r>
              <a:rPr sz="3300" spc="-10" dirty="0"/>
              <a:t>olo</a:t>
            </a:r>
            <a:r>
              <a:rPr sz="3300" spc="-5" dirty="0"/>
              <a:t>gy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461809"/>
            <a:ext cx="6983730" cy="22961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50" spc="37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Georgia"/>
                <a:cs typeface="Georgia"/>
              </a:rPr>
              <a:t>Morphemes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8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orgia"/>
                <a:cs typeface="Georgia"/>
              </a:rPr>
              <a:t>The small meaningful units that make up</a:t>
            </a:r>
            <a:r>
              <a:rPr sz="2400" spc="-2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words</a:t>
            </a:r>
            <a:endParaRPr sz="24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Stems</a:t>
            </a:r>
            <a:r>
              <a:rPr sz="2400" spc="-5" dirty="0">
                <a:latin typeface="Georgia"/>
                <a:cs typeface="Georgia"/>
              </a:rPr>
              <a:t>: The core meaning-bearing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units</a:t>
            </a:r>
            <a:endParaRPr sz="24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Affixes</a:t>
            </a:r>
            <a:r>
              <a:rPr sz="2400" spc="-5" dirty="0">
                <a:latin typeface="Georgia"/>
                <a:cs typeface="Georgia"/>
              </a:rPr>
              <a:t>: Bits and pieces that adhere to</a:t>
            </a:r>
            <a:r>
              <a:rPr sz="2400" spc="-2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stems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580"/>
              </a:spcBef>
            </a:pPr>
            <a:r>
              <a:rPr sz="1800" spc="3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2400" spc="30" dirty="0">
                <a:latin typeface="Georgia"/>
                <a:cs typeface="Georgia"/>
              </a:rPr>
              <a:t>Often </a:t>
            </a:r>
            <a:r>
              <a:rPr sz="2400" spc="-5" dirty="0">
                <a:latin typeface="Georgia"/>
                <a:cs typeface="Georgia"/>
              </a:rPr>
              <a:t>with grammatical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8303" y="1105556"/>
            <a:ext cx="264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245A20F-B029-4B43-8602-F23D7BB90D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625" y="413258"/>
            <a:ext cx="19297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Stemming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105556"/>
            <a:ext cx="7290434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21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Stemming is crude chopping of</a:t>
            </a:r>
            <a:r>
              <a:rPr sz="2700" spc="-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affixes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Language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dependant</a:t>
            </a:r>
            <a:endParaRPr sz="2200">
              <a:latin typeface="Georgia"/>
              <a:cs typeface="Georgia"/>
            </a:endParaRPr>
          </a:p>
          <a:p>
            <a:pPr marL="561340" marR="5080" indent="-274320">
              <a:lnSpc>
                <a:spcPct val="100000"/>
              </a:lnSpc>
              <a:spcBef>
                <a:spcPts val="530"/>
              </a:spcBef>
              <a:tabLst>
                <a:tab pos="6131560" algn="l"/>
              </a:tabLst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 </a:t>
            </a:r>
            <a:r>
              <a:rPr sz="2200" dirty="0">
                <a:latin typeface="Georgia"/>
                <a:cs typeface="Georgia"/>
              </a:rPr>
              <a:t>E.g., </a:t>
            </a:r>
            <a:r>
              <a:rPr sz="2200" spc="-5" dirty="0">
                <a:latin typeface="Georgia"/>
                <a:cs typeface="Georgia"/>
              </a:rPr>
              <a:t>automate(s), </a:t>
            </a:r>
            <a:r>
              <a:rPr sz="2200" dirty="0">
                <a:latin typeface="Georgia"/>
                <a:cs typeface="Georgia"/>
              </a:rPr>
              <a:t>automatic,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automation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all	</a:t>
            </a:r>
            <a:r>
              <a:rPr sz="2200" spc="-5" dirty="0">
                <a:latin typeface="Georgia"/>
                <a:cs typeface="Georgia"/>
              </a:rPr>
              <a:t>reduce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to  automat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867104A-4766-0A42-8770-CFD9D87061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625" y="413258"/>
            <a:ext cx="19297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Stemming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309862"/>
            <a:ext cx="7815580" cy="35407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Many morphological variations of</a:t>
            </a:r>
            <a:r>
              <a:rPr sz="2700" spc="-1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words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4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Georgia"/>
                <a:cs typeface="Georgia"/>
              </a:rPr>
              <a:t>inflectional </a:t>
            </a:r>
            <a:r>
              <a:rPr sz="2200" dirty="0">
                <a:latin typeface="Georgia"/>
                <a:cs typeface="Georgia"/>
              </a:rPr>
              <a:t>(plurals,</a:t>
            </a:r>
            <a:r>
              <a:rPr sz="2200" spc="-5" dirty="0">
                <a:latin typeface="Georgia"/>
                <a:cs typeface="Georgia"/>
              </a:rPr>
              <a:t> tenses)</a:t>
            </a:r>
            <a:endParaRPr sz="22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2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Georgia"/>
                <a:cs typeface="Georgia"/>
              </a:rPr>
              <a:t>derivational </a:t>
            </a:r>
            <a:r>
              <a:rPr sz="2200" dirty="0">
                <a:latin typeface="Georgia"/>
                <a:cs typeface="Georgia"/>
              </a:rPr>
              <a:t>(making </a:t>
            </a:r>
            <a:r>
              <a:rPr sz="2200" spc="-5" dirty="0">
                <a:latin typeface="Georgia"/>
                <a:cs typeface="Georgia"/>
              </a:rPr>
              <a:t>verbs </a:t>
            </a:r>
            <a:r>
              <a:rPr sz="2200" dirty="0">
                <a:latin typeface="Georgia"/>
                <a:cs typeface="Georgia"/>
              </a:rPr>
              <a:t>nouns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etc.)</a:t>
            </a:r>
            <a:endParaRPr sz="22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spcBef>
                <a:spcPts val="63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In most cases, these have the same or very similar  meanings</a:t>
            </a:r>
            <a:endParaRPr sz="2700">
              <a:latin typeface="Georgia"/>
              <a:cs typeface="Georgia"/>
            </a:endParaRPr>
          </a:p>
          <a:p>
            <a:pPr marL="286385" marR="955040" indent="-27432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Stemmers attempt to reduce morphological  variations of words to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common</a:t>
            </a:r>
            <a:r>
              <a:rPr sz="2700" spc="-7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stem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usually </a:t>
            </a:r>
            <a:r>
              <a:rPr sz="2200" spc="-5" dirty="0">
                <a:latin typeface="Georgia"/>
                <a:cs typeface="Georgia"/>
              </a:rPr>
              <a:t>involves removing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suffixes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3604" y="1105556"/>
            <a:ext cx="25272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6E8C636-616C-9246-93EB-323BD8838B7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625" y="413258"/>
            <a:ext cx="19297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Stemming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470152"/>
            <a:ext cx="7654290" cy="165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73709" indent="-27432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Generally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small but significant effectiveness  improvement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4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can be crucial </a:t>
            </a:r>
            <a:r>
              <a:rPr sz="2200" spc="-5" dirty="0">
                <a:latin typeface="Georgia"/>
                <a:cs typeface="Georgia"/>
              </a:rPr>
              <a:t>for some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languages</a:t>
            </a:r>
            <a:endParaRPr sz="22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30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Georgia"/>
                <a:cs typeface="Georgia"/>
              </a:rPr>
              <a:t>e.g., 5-10% improvement for </a:t>
            </a:r>
            <a:r>
              <a:rPr sz="2200" dirty="0">
                <a:latin typeface="Georgia"/>
                <a:cs typeface="Georgia"/>
              </a:rPr>
              <a:t>English, up to </a:t>
            </a:r>
            <a:r>
              <a:rPr sz="2200" spc="-5" dirty="0">
                <a:latin typeface="Georgia"/>
                <a:cs typeface="Georgia"/>
              </a:rPr>
              <a:t>50% </a:t>
            </a:r>
            <a:r>
              <a:rPr sz="2200" dirty="0">
                <a:latin typeface="Georgia"/>
                <a:cs typeface="Georgia"/>
              </a:rPr>
              <a:t>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Arabic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352800"/>
            <a:ext cx="2632760" cy="208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339" y="5817361"/>
            <a:ext cx="320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Words with the Arabic root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ktb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4399" y="110555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F97F013-464B-D045-84BC-E2623F127A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542" y="413258"/>
            <a:ext cx="29933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Porter</a:t>
            </a:r>
            <a:r>
              <a:rPr sz="3300" spc="-60" dirty="0"/>
              <a:t> </a:t>
            </a:r>
            <a:r>
              <a:rPr sz="3300" spc="-5" dirty="0"/>
              <a:t>Stemmer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549400"/>
            <a:ext cx="7966075" cy="274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Algorithmic stemmer used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in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IR experiments since  the</a:t>
            </a:r>
            <a:r>
              <a:rPr sz="2700" spc="-1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70s</a:t>
            </a:r>
            <a:endParaRPr sz="2700">
              <a:latin typeface="Georgia"/>
              <a:cs typeface="Georgia"/>
            </a:endParaRPr>
          </a:p>
          <a:p>
            <a:pPr marL="287020" marR="55244" indent="-274320">
              <a:lnSpc>
                <a:spcPct val="100000"/>
              </a:lnSpc>
              <a:spcBef>
                <a:spcPts val="64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Consists of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series of rules designed to the longest  possible suffix at each</a:t>
            </a:r>
            <a:r>
              <a:rPr sz="2700" spc="-5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step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Produces </a:t>
            </a:r>
            <a:r>
              <a:rPr sz="2700" i="1" spc="-5" dirty="0">
                <a:solidFill>
                  <a:srgbClr val="002060"/>
                </a:solidFill>
                <a:latin typeface="Georgia"/>
                <a:cs typeface="Georgia"/>
              </a:rPr>
              <a:t>stems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not</a:t>
            </a:r>
            <a:r>
              <a:rPr sz="2700" spc="-1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i="1" spc="-5" dirty="0">
                <a:solidFill>
                  <a:srgbClr val="002060"/>
                </a:solidFill>
                <a:latin typeface="Georgia"/>
                <a:cs typeface="Georgia"/>
              </a:rPr>
              <a:t>words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Makes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number of errors and difficult to</a:t>
            </a:r>
            <a:r>
              <a:rPr sz="2700" spc="-3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modify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842" y="1105556"/>
            <a:ext cx="25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108544B-08BE-A44D-A559-1F0BE859041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536" y="2540"/>
            <a:ext cx="3089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Porter’s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8737" y="2150098"/>
          <a:ext cx="5755637" cy="1714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sses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caresses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caress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ies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ponies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poni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351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ø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caress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caress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78966" y="3884015"/>
            <a:ext cx="95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2060"/>
                </a:solidFill>
                <a:latin typeface="Calibri"/>
                <a:cs typeface="Calibri"/>
              </a:rPr>
              <a:t>Step</a:t>
            </a:r>
            <a:r>
              <a:rPr sz="2400" spc="-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2060"/>
                </a:solidFill>
                <a:latin typeface="Calibri"/>
                <a:cs typeface="Calibri"/>
              </a:rPr>
              <a:t>1b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0566" y="4344658"/>
          <a:ext cx="6235064" cy="127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(*v*)ing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ø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walking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walk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1674495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(*v*)ed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63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ø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solidFill>
                      <a:srgbClr val="C5D1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957705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sing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plastered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plaster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25905" y="459740"/>
            <a:ext cx="6601459" cy="163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The most common English</a:t>
            </a:r>
            <a:r>
              <a:rPr sz="3000" spc="-20" dirty="0">
                <a:solidFill>
                  <a:srgbClr val="7B989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stemmer</a:t>
            </a:r>
            <a:endParaRPr sz="3000">
              <a:latin typeface="Georgia"/>
              <a:cs typeface="Georgia"/>
            </a:endParaRPr>
          </a:p>
          <a:p>
            <a:pPr marL="526415" algn="ctr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Step </a:t>
            </a:r>
            <a:r>
              <a:rPr sz="2400" dirty="0">
                <a:solidFill>
                  <a:srgbClr val="002060"/>
                </a:solidFill>
                <a:latin typeface="Georgia"/>
                <a:cs typeface="Georgia"/>
              </a:rPr>
              <a:t>1a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87913EC-4D54-FB42-82AA-A280877186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528" y="154940"/>
            <a:ext cx="6117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Porter’s</a:t>
            </a:r>
            <a:r>
              <a:rPr spc="-20" dirty="0"/>
              <a:t> </a:t>
            </a:r>
            <a:r>
              <a:rPr spc="-5" dirty="0"/>
              <a:t>algorithm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The most common English</a:t>
            </a:r>
            <a:r>
              <a:rPr spc="-20" dirty="0"/>
              <a:t> </a:t>
            </a:r>
            <a:r>
              <a:rPr spc="-5" dirty="0"/>
              <a:t>stemmer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233" y="1397152"/>
            <a:ext cx="6685280" cy="268637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Step </a:t>
            </a:r>
            <a:r>
              <a:rPr sz="2400" dirty="0">
                <a:solidFill>
                  <a:srgbClr val="002060"/>
                </a:solidFill>
                <a:latin typeface="Georgia"/>
                <a:cs typeface="Georgia"/>
              </a:rPr>
              <a:t>2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(for long</a:t>
            </a:r>
            <a:r>
              <a:rPr sz="2400" spc="-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stems)</a:t>
            </a:r>
            <a:endParaRPr sz="2400" dirty="0">
              <a:latin typeface="Georgia"/>
              <a:cs typeface="Georgia"/>
            </a:endParaRPr>
          </a:p>
          <a:p>
            <a:pPr marL="250190" marR="5080">
              <a:lnSpc>
                <a:spcPct val="120000"/>
              </a:lnSpc>
              <a:spcBef>
                <a:spcPts val="5"/>
              </a:spcBef>
              <a:tabLst>
                <a:tab pos="1463040" algn="l"/>
                <a:tab pos="2009775" algn="l"/>
                <a:tab pos="2901315" algn="l"/>
                <a:tab pos="4726305" algn="l"/>
                <a:tab pos="5048885" algn="l"/>
                <a:tab pos="5208905" algn="l"/>
              </a:tabLst>
            </a:pPr>
            <a:r>
              <a:rPr sz="2400" spc="-5" dirty="0">
                <a:latin typeface="Courier New"/>
                <a:cs typeface="Courier New"/>
              </a:rPr>
              <a:t>ational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ate</a:t>
            </a:r>
            <a:r>
              <a:rPr sz="2400" spc="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relational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relate  izer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ize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sz="2400" spc="-5" dirty="0">
                <a:latin typeface="Courier New"/>
                <a:cs typeface="Courier New"/>
              </a:rPr>
              <a:t>digitizer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Courier New"/>
                <a:cs typeface="Courier New"/>
              </a:rPr>
              <a:t>digitize  ator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ate	</a:t>
            </a:r>
            <a:r>
              <a:rPr lang="en-US" sz="2400" spc="-5" dirty="0">
                <a:latin typeface="Courier New"/>
                <a:cs typeface="Courier New"/>
              </a:rPr>
              <a:t>    </a:t>
            </a:r>
            <a:r>
              <a:rPr sz="2400" spc="-5" dirty="0">
                <a:latin typeface="Courier New"/>
                <a:cs typeface="Courier New"/>
              </a:rPr>
              <a:t>operator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Courier New"/>
                <a:cs typeface="Courier New"/>
              </a:rPr>
              <a:t>operate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dirty="0">
              <a:latin typeface="Courier New"/>
              <a:cs typeface="Courier New"/>
            </a:endParaRPr>
          </a:p>
          <a:p>
            <a:pPr marL="66675">
              <a:lnSpc>
                <a:spcPct val="100000"/>
              </a:lnSpc>
            </a:pPr>
            <a:r>
              <a:rPr sz="2400" spc="-10" dirty="0">
                <a:solidFill>
                  <a:srgbClr val="002060"/>
                </a:solidFill>
                <a:latin typeface="Calibri"/>
                <a:cs typeface="Calibri"/>
              </a:rPr>
              <a:t>Step </a:t>
            </a:r>
            <a:r>
              <a:rPr sz="2400" dirty="0">
                <a:solidFill>
                  <a:srgbClr val="002060"/>
                </a:solidFill>
                <a:latin typeface="Calibri"/>
                <a:cs typeface="Calibri"/>
              </a:rPr>
              <a:t>3 </a:t>
            </a:r>
            <a:r>
              <a:rPr sz="2400" spc="-15" dirty="0">
                <a:solidFill>
                  <a:srgbClr val="002060"/>
                </a:solidFill>
                <a:latin typeface="Calibri"/>
                <a:cs typeface="Calibri"/>
              </a:rPr>
              <a:t>(for </a:t>
            </a:r>
            <a:r>
              <a:rPr sz="2400" spc="-10" dirty="0">
                <a:solidFill>
                  <a:srgbClr val="002060"/>
                </a:solidFill>
                <a:latin typeface="Calibri"/>
                <a:cs typeface="Calibri"/>
              </a:rPr>
              <a:t>longer</a:t>
            </a:r>
            <a:r>
              <a:rPr sz="2400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2060"/>
                </a:solidFill>
                <a:latin typeface="Calibri"/>
                <a:cs typeface="Calibri"/>
              </a:rPr>
              <a:t>stems)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842" y="4116058"/>
          <a:ext cx="5834379" cy="127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ø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revival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reviv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3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able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ø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ø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adjustable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activate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adjust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activ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62842" y="1105556"/>
            <a:ext cx="254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B8AB4CC-1D6A-F04F-8B37-58CC07BF84E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 morphology in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459740"/>
            <a:ext cx="7956550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Why only strip –ing if there is </a:t>
            </a:r>
            <a:r>
              <a:rPr sz="3000" dirty="0">
                <a:solidFill>
                  <a:srgbClr val="7B9899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7B989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vowel?</a:t>
            </a:r>
            <a:endParaRPr sz="3000">
              <a:latin typeface="Georgia"/>
              <a:cs typeface="Georgia"/>
            </a:endParaRPr>
          </a:p>
          <a:p>
            <a:pPr marL="456565" algn="ctr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27</a:t>
            </a:r>
            <a:endParaRPr sz="16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15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Given the description you saw on earlier slides, the  Porter stemmer would stem the word 'aching'</a:t>
            </a:r>
            <a:r>
              <a:rPr sz="2700" spc="-4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as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A.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aching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B.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26415" algn="l"/>
              </a:tabLst>
            </a:pPr>
            <a:r>
              <a:rPr sz="2700" spc="-5" dirty="0">
                <a:solidFill>
                  <a:srgbClr val="D16349"/>
                </a:solidFill>
                <a:latin typeface="Georgia"/>
                <a:cs typeface="Georgia"/>
              </a:rPr>
              <a:t>C.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ache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D.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aches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BF2966C-6D56-D24D-B930-0BFD463994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92" y="304800"/>
            <a:ext cx="5454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 morphology in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620" y="762000"/>
            <a:ext cx="7956550" cy="489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Why only strip –ing if there is </a:t>
            </a:r>
            <a:r>
              <a:rPr sz="3000" dirty="0">
                <a:solidFill>
                  <a:srgbClr val="7B9899"/>
                </a:solidFill>
                <a:latin typeface="Georgia"/>
                <a:cs typeface="Georgia"/>
              </a:rPr>
              <a:t>a</a:t>
            </a:r>
            <a:r>
              <a:rPr sz="3000" spc="15" dirty="0">
                <a:solidFill>
                  <a:srgbClr val="7B9899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7B9899"/>
                </a:solidFill>
                <a:latin typeface="Georgia"/>
                <a:cs typeface="Georgia"/>
              </a:rPr>
              <a:t>vowel?</a:t>
            </a:r>
            <a:endParaRPr sz="3000">
              <a:latin typeface="Georgia"/>
              <a:cs typeface="Georgia"/>
            </a:endParaRPr>
          </a:p>
          <a:p>
            <a:pPr marL="455930" algn="ctr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28</a:t>
            </a:r>
            <a:endParaRPr sz="16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15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Given the description you saw on earlier slides, the  Porter stemmer would stem the word 'aching'</a:t>
            </a:r>
            <a:r>
              <a:rPr sz="2700" spc="-4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as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A.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aching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B.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526415" algn="l"/>
              </a:tabLst>
            </a:pPr>
            <a:r>
              <a:rPr sz="2700" spc="-5" dirty="0">
                <a:solidFill>
                  <a:srgbClr val="D16349"/>
                </a:solidFill>
                <a:latin typeface="Georgia"/>
                <a:cs typeface="Georgia"/>
              </a:rPr>
              <a:t>C.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ache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526415" algn="l"/>
              </a:tabLst>
            </a:pPr>
            <a:r>
              <a:rPr sz="2700" dirty="0">
                <a:solidFill>
                  <a:srgbClr val="D16349"/>
                </a:solidFill>
                <a:latin typeface="Georgia"/>
                <a:cs typeface="Georgia"/>
              </a:rPr>
              <a:t>D.	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aches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Answer:</a:t>
            </a:r>
            <a:r>
              <a:rPr sz="2700" spc="-2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dirty="0">
                <a:solidFill>
                  <a:srgbClr val="002060"/>
                </a:solidFill>
                <a:latin typeface="Georgia"/>
                <a:cs typeface="Georgia"/>
              </a:rPr>
              <a:t>B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83F16EC-DAB0-AC40-9F9F-CA49DDD6DE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104" y="413258"/>
            <a:ext cx="23818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Slide</a:t>
            </a:r>
            <a:r>
              <a:rPr sz="3300" spc="-40" dirty="0"/>
              <a:t> </a:t>
            </a:r>
            <a:r>
              <a:rPr sz="3300" spc="-5" dirty="0"/>
              <a:t>Credits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2050034"/>
            <a:ext cx="792734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Lecture Notes, Text Retrieval and Mining by Christopher  Manning and Prabhakar Raghavan, Stanford</a:t>
            </a:r>
            <a:r>
              <a:rPr sz="2400" spc="3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University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James Allan </a:t>
            </a:r>
            <a:r>
              <a:rPr sz="2400" dirty="0">
                <a:solidFill>
                  <a:srgbClr val="002060"/>
                </a:solidFill>
                <a:latin typeface="Georgia"/>
                <a:cs typeface="Georgia"/>
              </a:rPr>
              <a:t>-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University of Massachusetts,</a:t>
            </a:r>
            <a:r>
              <a:rPr sz="2400" spc="-4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Amherst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Javed Aslam – Northeastern</a:t>
            </a:r>
            <a:r>
              <a:rPr sz="2400" spc="-3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Georgia"/>
                <a:cs typeface="Georgia"/>
              </a:rPr>
              <a:t>University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842" y="1105556"/>
            <a:ext cx="254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B9899"/>
                </a:solidFill>
                <a:latin typeface="Georgia"/>
                <a:cs typeface="Georgia"/>
              </a:rPr>
              <a:t>2</a:t>
            </a: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B869A5-F6F5-DF40-BF0F-95849B6F15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798" y="413258"/>
            <a:ext cx="3468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many</a:t>
            </a:r>
            <a:r>
              <a:rPr sz="3300" spc="-40" dirty="0"/>
              <a:t> </a:t>
            </a:r>
            <a:r>
              <a:rPr sz="3300" spc="-5" dirty="0"/>
              <a:t>words?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461809"/>
            <a:ext cx="7936865" cy="313483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5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I do uh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main- mainly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business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data</a:t>
            </a:r>
            <a:r>
              <a:rPr sz="2800" spc="-10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processing</a:t>
            </a:r>
            <a:endParaRPr sz="2800" dirty="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85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eorgia"/>
                <a:cs typeface="Georgia"/>
              </a:rPr>
              <a:t>Fragments, filled</a:t>
            </a:r>
            <a:r>
              <a:rPr sz="2400" spc="-229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pauses</a:t>
            </a:r>
            <a:endParaRPr sz="2400" dirty="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5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50" spc="10" dirty="0">
                <a:solidFill>
                  <a:srgbClr val="D16349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Seuss’s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cat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in the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hat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is </a:t>
            </a:r>
            <a:r>
              <a:rPr sz="2800" spc="-5" dirty="0">
                <a:solidFill>
                  <a:srgbClr val="002060"/>
                </a:solidFill>
                <a:latin typeface="Georgia"/>
                <a:cs typeface="Georgia"/>
              </a:rPr>
              <a:t>different from </a:t>
            </a:r>
            <a:r>
              <a:rPr sz="2800" dirty="0">
                <a:solidFill>
                  <a:srgbClr val="002060"/>
                </a:solidFill>
                <a:latin typeface="Georgia"/>
                <a:cs typeface="Georgia"/>
              </a:rPr>
              <a:t>other</a:t>
            </a:r>
            <a:r>
              <a:rPr sz="2800" spc="-5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Georgia"/>
                <a:cs typeface="Georgia"/>
              </a:rPr>
              <a:t>cats!</a:t>
            </a:r>
            <a:endParaRPr sz="2800" dirty="0">
              <a:latin typeface="Georgia"/>
              <a:cs typeface="Georgia"/>
            </a:endParaRPr>
          </a:p>
          <a:p>
            <a:pPr marR="19685" algn="r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 </a:t>
            </a:r>
            <a:r>
              <a:rPr sz="2400" b="1" spc="-5" dirty="0">
                <a:latin typeface="Georgia"/>
                <a:cs typeface="Georgia"/>
              </a:rPr>
              <a:t>Lemma</a:t>
            </a:r>
            <a:r>
              <a:rPr sz="2400" spc="-5" dirty="0">
                <a:latin typeface="Georgia"/>
                <a:cs typeface="Georgia"/>
              </a:rPr>
              <a:t>: same stem, part of speech, rough word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sense</a:t>
            </a:r>
            <a:endParaRPr sz="24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cat </a:t>
            </a:r>
            <a:r>
              <a:rPr sz="2000" spc="-5" dirty="0"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cats </a:t>
            </a:r>
            <a:r>
              <a:rPr sz="2000" spc="-5" dirty="0">
                <a:latin typeface="Georgia"/>
                <a:cs typeface="Georgia"/>
              </a:rPr>
              <a:t>= same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lemma</a:t>
            </a:r>
            <a:endParaRPr sz="2000" dirty="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60"/>
              </a:spcBef>
            </a:pPr>
            <a:r>
              <a:rPr sz="1650" spc="25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650" spc="2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Georgia"/>
                <a:cs typeface="Georgia"/>
              </a:rPr>
              <a:t>Wordform</a:t>
            </a:r>
            <a:r>
              <a:rPr sz="2400" spc="-5" dirty="0">
                <a:latin typeface="Georgia"/>
                <a:cs typeface="Georgia"/>
              </a:rPr>
              <a:t>: the full inflected </a:t>
            </a:r>
            <a:r>
              <a:rPr sz="2400" spc="-5" dirty="0" err="1">
                <a:latin typeface="Georgia"/>
                <a:cs typeface="Georgia"/>
              </a:rPr>
              <a:t>surce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</a:t>
            </a:r>
            <a:endParaRPr sz="24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solidFill>
                  <a:srgbClr val="8CADAE"/>
                </a:solidFill>
                <a:latin typeface="Wingdings 2"/>
                <a:cs typeface="Wingdings 2"/>
              </a:rPr>
              <a:t></a:t>
            </a:r>
            <a:r>
              <a:rPr sz="1500" dirty="0">
                <a:solidFill>
                  <a:srgbClr val="8CADA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cat </a:t>
            </a:r>
            <a:r>
              <a:rPr sz="2000" spc="-5" dirty="0"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cats </a:t>
            </a:r>
            <a:r>
              <a:rPr sz="2000" spc="-5" dirty="0">
                <a:latin typeface="Georgia"/>
                <a:cs typeface="Georgia"/>
              </a:rPr>
              <a:t>= different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wordforms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549" y="1105556"/>
            <a:ext cx="1377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C36F0EE-FF39-F540-8C76-BD90AEBCF2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77000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090" y="413258"/>
            <a:ext cx="20935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Definitions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8506543" y="6523291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972815"/>
            <a:ext cx="7914005" cy="286639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1145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4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Georgia"/>
              <a:cs typeface="Georgia"/>
            </a:endParaRPr>
          </a:p>
          <a:p>
            <a:pPr marL="287020" marR="344805" indent="-274320">
              <a:lnSpc>
                <a:spcPct val="100000"/>
              </a:lnSpc>
            </a:pPr>
            <a:r>
              <a:rPr sz="2650" spc="-5" dirty="0">
                <a:solidFill>
                  <a:srgbClr val="D16349"/>
                </a:solidFill>
                <a:latin typeface="Wingdings"/>
                <a:cs typeface="Wingdings"/>
              </a:rPr>
              <a:t></a:t>
            </a:r>
            <a:r>
              <a:rPr sz="2650" spc="-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Georgia"/>
                <a:cs typeface="Georgia"/>
              </a:rPr>
              <a:t>Word </a:t>
            </a:r>
            <a:r>
              <a:rPr sz="2200" dirty="0">
                <a:latin typeface="Georgia"/>
                <a:cs typeface="Georgia"/>
              </a:rPr>
              <a:t>– A </a:t>
            </a:r>
            <a:r>
              <a:rPr sz="2200" spc="-5" dirty="0">
                <a:latin typeface="Georgia"/>
                <a:cs typeface="Georgia"/>
              </a:rPr>
              <a:t>delimited string </a:t>
            </a:r>
            <a:r>
              <a:rPr sz="2200" dirty="0">
                <a:latin typeface="Georgia"/>
                <a:cs typeface="Georgia"/>
              </a:rPr>
              <a:t>of </a:t>
            </a:r>
            <a:r>
              <a:rPr sz="2200" spc="-5" dirty="0">
                <a:latin typeface="Georgia"/>
                <a:cs typeface="Georgia"/>
              </a:rPr>
              <a:t>characters </a:t>
            </a:r>
            <a:r>
              <a:rPr sz="2200" dirty="0">
                <a:latin typeface="Georgia"/>
                <a:cs typeface="Georgia"/>
              </a:rPr>
              <a:t>as it </a:t>
            </a:r>
            <a:r>
              <a:rPr sz="2200" spc="-5" dirty="0">
                <a:latin typeface="Georgia"/>
                <a:cs typeface="Georgia"/>
              </a:rPr>
              <a:t>appears </a:t>
            </a:r>
            <a:r>
              <a:rPr sz="2200" dirty="0">
                <a:latin typeface="Georgia"/>
                <a:cs typeface="Georgia"/>
              </a:rPr>
              <a:t>in the  </a:t>
            </a:r>
            <a:r>
              <a:rPr sz="2200" spc="-5" dirty="0">
                <a:latin typeface="Georgia"/>
                <a:cs typeface="Georgia"/>
              </a:rPr>
              <a:t>text.</a:t>
            </a:r>
            <a:endParaRPr sz="22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700"/>
              </a:spcBef>
            </a:pPr>
            <a:r>
              <a:rPr sz="2650" spc="-5" dirty="0">
                <a:solidFill>
                  <a:srgbClr val="D16349"/>
                </a:solidFill>
                <a:latin typeface="Wingdings"/>
                <a:cs typeface="Wingdings"/>
              </a:rPr>
              <a:t></a:t>
            </a:r>
            <a:r>
              <a:rPr sz="2650" spc="-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Georgia"/>
                <a:cs typeface="Georgia"/>
              </a:rPr>
              <a:t>Term </a:t>
            </a:r>
            <a:r>
              <a:rPr sz="2200" dirty="0">
                <a:latin typeface="Georgia"/>
                <a:cs typeface="Georgia"/>
              </a:rPr>
              <a:t>– A </a:t>
            </a:r>
            <a:r>
              <a:rPr sz="2200" spc="-5" dirty="0">
                <a:latin typeface="Georgia"/>
                <a:cs typeface="Georgia"/>
              </a:rPr>
              <a:t>“normalized” word (case, morphology, spelling etc);  </a:t>
            </a:r>
            <a:r>
              <a:rPr sz="2200" dirty="0">
                <a:latin typeface="Georgia"/>
                <a:cs typeface="Georgia"/>
              </a:rPr>
              <a:t>an </a:t>
            </a:r>
            <a:r>
              <a:rPr sz="2200" spc="-5" dirty="0">
                <a:latin typeface="Georgia"/>
                <a:cs typeface="Georgia"/>
              </a:rPr>
              <a:t>equivalence </a:t>
            </a:r>
            <a:r>
              <a:rPr sz="2200" dirty="0">
                <a:latin typeface="Georgia"/>
                <a:cs typeface="Georgia"/>
              </a:rPr>
              <a:t>class of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words.</a:t>
            </a:r>
            <a:endParaRPr sz="2200">
              <a:latin typeface="Georgia"/>
              <a:cs typeface="Georgia"/>
            </a:endParaRPr>
          </a:p>
          <a:p>
            <a:pPr marL="287020" marR="1105535" indent="-274320">
              <a:lnSpc>
                <a:spcPct val="100000"/>
              </a:lnSpc>
              <a:spcBef>
                <a:spcPts val="700"/>
              </a:spcBef>
            </a:pPr>
            <a:r>
              <a:rPr sz="2650" spc="-5" dirty="0">
                <a:solidFill>
                  <a:srgbClr val="D16349"/>
                </a:solidFill>
                <a:latin typeface="Wingdings"/>
                <a:cs typeface="Wingdings"/>
              </a:rPr>
              <a:t></a:t>
            </a:r>
            <a:r>
              <a:rPr sz="2650" spc="-5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Georgia"/>
                <a:cs typeface="Georgia"/>
              </a:rPr>
              <a:t>Token </a:t>
            </a:r>
            <a:r>
              <a:rPr sz="2200" dirty="0">
                <a:latin typeface="Georgia"/>
                <a:cs typeface="Georgia"/>
              </a:rPr>
              <a:t>– </a:t>
            </a:r>
            <a:r>
              <a:rPr sz="2200" spc="-5" dirty="0">
                <a:latin typeface="Georgia"/>
                <a:cs typeface="Georgia"/>
              </a:rPr>
              <a:t>An </a:t>
            </a:r>
            <a:r>
              <a:rPr sz="2200" dirty="0">
                <a:latin typeface="Georgia"/>
                <a:cs typeface="Georgia"/>
              </a:rPr>
              <a:t>instance of a </a:t>
            </a:r>
            <a:r>
              <a:rPr sz="2200" spc="-5" dirty="0">
                <a:latin typeface="Georgia"/>
                <a:cs typeface="Georgia"/>
              </a:rPr>
              <a:t>word </a:t>
            </a:r>
            <a:r>
              <a:rPr sz="2200" dirty="0">
                <a:latin typeface="Georgia"/>
                <a:cs typeface="Georgia"/>
              </a:rPr>
              <a:t>or </a:t>
            </a:r>
            <a:r>
              <a:rPr sz="2200" spc="-5" dirty="0">
                <a:latin typeface="Georgia"/>
                <a:cs typeface="Georgia"/>
              </a:rPr>
              <a:t>term occurring </a:t>
            </a:r>
            <a:r>
              <a:rPr sz="2200" dirty="0">
                <a:latin typeface="Georgia"/>
                <a:cs typeface="Georgia"/>
              </a:rPr>
              <a:t>in a  </a:t>
            </a:r>
            <a:r>
              <a:rPr sz="2200" spc="-5" dirty="0">
                <a:latin typeface="Georgia"/>
                <a:cs typeface="Georgia"/>
              </a:rPr>
              <a:t>document.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4916322-B72B-D34B-AECE-BD3CCD0428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798" y="413258"/>
            <a:ext cx="3468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many</a:t>
            </a:r>
            <a:r>
              <a:rPr sz="3300" spc="-40" dirty="0"/>
              <a:t> </a:t>
            </a:r>
            <a:r>
              <a:rPr sz="3300" spc="-5" dirty="0"/>
              <a:t>words?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5940" y="1105556"/>
            <a:ext cx="828230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73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FF0000"/>
                </a:solidFill>
                <a:latin typeface="Georgia"/>
                <a:cs typeface="Georgia"/>
              </a:rPr>
              <a:t>He laid back on the San Francisco </a:t>
            </a:r>
            <a:r>
              <a:rPr sz="2200" spc="-5" dirty="0">
                <a:solidFill>
                  <a:srgbClr val="FF0000"/>
                </a:solidFill>
                <a:latin typeface="Georgia"/>
                <a:cs typeface="Georgia"/>
              </a:rPr>
              <a:t>grass </a:t>
            </a:r>
            <a:r>
              <a:rPr sz="2200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2200" spc="-5" dirty="0">
                <a:solidFill>
                  <a:srgbClr val="FF0000"/>
                </a:solidFill>
                <a:latin typeface="Georgia"/>
                <a:cs typeface="Georgia"/>
              </a:rPr>
              <a:t>looked </a:t>
            </a:r>
            <a:r>
              <a:rPr sz="2200" dirty="0">
                <a:solidFill>
                  <a:srgbClr val="FF0000"/>
                </a:solidFill>
                <a:latin typeface="Georgia"/>
                <a:cs typeface="Georgia"/>
              </a:rPr>
              <a:t>at the </a:t>
            </a:r>
            <a:r>
              <a:rPr sz="2200" spc="-5" dirty="0">
                <a:solidFill>
                  <a:srgbClr val="FF0000"/>
                </a:solidFill>
                <a:latin typeface="Georgia"/>
                <a:cs typeface="Georgia"/>
              </a:rPr>
              <a:t>stars</a:t>
            </a:r>
            <a:r>
              <a:rPr sz="2200" spc="-15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0000"/>
                </a:solidFill>
                <a:latin typeface="Georgia"/>
                <a:cs typeface="Georgia"/>
              </a:rPr>
              <a:t>and  his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latin typeface="Georgia"/>
                <a:cs typeface="Georgia"/>
              </a:rPr>
              <a:t>Type</a:t>
            </a:r>
            <a:r>
              <a:rPr sz="2700" dirty="0">
                <a:latin typeface="Georgia"/>
                <a:cs typeface="Georgia"/>
              </a:rPr>
              <a:t>: an </a:t>
            </a:r>
            <a:r>
              <a:rPr sz="2700" spc="-5" dirty="0">
                <a:latin typeface="Georgia"/>
                <a:cs typeface="Georgia"/>
              </a:rPr>
              <a:t>element of the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vocabulary.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Georgia"/>
                <a:cs typeface="Georgia"/>
              </a:rPr>
              <a:t>Token</a:t>
            </a:r>
            <a:r>
              <a:rPr sz="2700" spc="-5" dirty="0">
                <a:latin typeface="Georgia"/>
                <a:cs typeface="Georgia"/>
              </a:rPr>
              <a:t>: </a:t>
            </a:r>
            <a:r>
              <a:rPr sz="2700" dirty="0">
                <a:latin typeface="Georgia"/>
                <a:cs typeface="Georgia"/>
              </a:rPr>
              <a:t>an </a:t>
            </a:r>
            <a:r>
              <a:rPr sz="2700" spc="-5" dirty="0">
                <a:latin typeface="Georgia"/>
                <a:cs typeface="Georgia"/>
              </a:rPr>
              <a:t>instance of that type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running</a:t>
            </a:r>
            <a:r>
              <a:rPr sz="2700" spc="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text.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50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500" spc="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How</a:t>
            </a:r>
            <a:r>
              <a:rPr sz="2700" spc="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Georgia"/>
                <a:cs typeface="Georgia"/>
              </a:rPr>
              <a:t>many?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4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15 </a:t>
            </a:r>
            <a:r>
              <a:rPr sz="2200" spc="-5" dirty="0">
                <a:latin typeface="Georgia"/>
                <a:cs typeface="Georgia"/>
              </a:rPr>
              <a:t>tokens </a:t>
            </a:r>
            <a:r>
              <a:rPr sz="2200" dirty="0">
                <a:latin typeface="Georgia"/>
                <a:cs typeface="Georgia"/>
              </a:rPr>
              <a:t>(or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14)</a:t>
            </a:r>
            <a:endParaRPr sz="22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525"/>
              </a:spcBef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Georgia"/>
                <a:cs typeface="Georgia"/>
              </a:rPr>
              <a:t>13 </a:t>
            </a:r>
            <a:r>
              <a:rPr sz="2200" spc="-5" dirty="0">
                <a:latin typeface="Georgia"/>
                <a:cs typeface="Georgia"/>
              </a:rPr>
              <a:t>types </a:t>
            </a:r>
            <a:r>
              <a:rPr sz="2200" dirty="0">
                <a:latin typeface="Georgia"/>
                <a:cs typeface="Georgia"/>
              </a:rPr>
              <a:t>(or 12) (or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11?)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72CECEB6-8366-8846-A20F-FF43CA6EA4A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798" y="413258"/>
            <a:ext cx="3468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many</a:t>
            </a:r>
            <a:r>
              <a:rPr sz="3300" spc="-40" dirty="0"/>
              <a:t> </a:t>
            </a:r>
            <a:r>
              <a:rPr sz="3300" spc="-5" dirty="0"/>
              <a:t>words?</a:t>
            </a:r>
            <a:endParaRPr sz="3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How many wordform types and tokens are in this</a:t>
            </a:r>
            <a:r>
              <a:rPr spc="10" dirty="0"/>
              <a:t> </a:t>
            </a:r>
            <a:r>
              <a:rPr spc="-5" dirty="0"/>
              <a:t>sentence:</a:t>
            </a:r>
            <a:endParaRPr sz="13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35"/>
              </a:spcBef>
            </a:pPr>
            <a:endParaRPr sz="2500"/>
          </a:p>
          <a:p>
            <a:pPr marL="486409">
              <a:lnSpc>
                <a:spcPct val="100000"/>
              </a:lnSpc>
              <a:spcBef>
                <a:spcPts val="5"/>
              </a:spcBef>
            </a:pPr>
            <a:r>
              <a:rPr dirty="0"/>
              <a:t>I </a:t>
            </a:r>
            <a:r>
              <a:rPr spc="-5" dirty="0"/>
              <a:t>want to cook </a:t>
            </a:r>
            <a:r>
              <a:rPr dirty="0"/>
              <a:t>a </a:t>
            </a:r>
            <a:r>
              <a:rPr spc="-5" dirty="0"/>
              <a:t>dish that </a:t>
            </a:r>
            <a:r>
              <a:rPr dirty="0"/>
              <a:t>I </a:t>
            </a:r>
            <a:r>
              <a:rPr spc="-5" dirty="0"/>
              <a:t>never cooked</a:t>
            </a:r>
            <a:r>
              <a:rPr spc="-30" dirty="0"/>
              <a:t> </a:t>
            </a:r>
            <a:r>
              <a:rPr spc="-5" dirty="0"/>
              <a:t>before</a:t>
            </a:r>
          </a:p>
          <a:p>
            <a:pPr marL="199390">
              <a:lnSpc>
                <a:spcPct val="100000"/>
              </a:lnSpc>
              <a:spcBef>
                <a:spcPts val="15"/>
              </a:spcBef>
            </a:pPr>
            <a:endParaRPr sz="3100"/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D16349"/>
                </a:solidFill>
              </a:rPr>
              <a:t>A. </a:t>
            </a:r>
            <a:r>
              <a:rPr sz="2800" dirty="0"/>
              <a:t>10 types 11</a:t>
            </a:r>
            <a:r>
              <a:rPr sz="2800" spc="185" dirty="0"/>
              <a:t> </a:t>
            </a:r>
            <a:r>
              <a:rPr sz="2800" spc="-5" dirty="0"/>
              <a:t>tokens</a:t>
            </a:r>
            <a:endParaRPr sz="2800"/>
          </a:p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669290" algn="l"/>
              </a:tabLst>
            </a:pPr>
            <a:r>
              <a:rPr sz="2800" spc="-5" dirty="0">
                <a:solidFill>
                  <a:srgbClr val="D16349"/>
                </a:solidFill>
              </a:rPr>
              <a:t>B.	</a:t>
            </a:r>
            <a:r>
              <a:rPr sz="2800" dirty="0"/>
              <a:t>11 types 10</a:t>
            </a:r>
            <a:r>
              <a:rPr sz="2800" spc="-125" dirty="0"/>
              <a:t> </a:t>
            </a:r>
            <a:r>
              <a:rPr sz="2800" spc="-5" dirty="0"/>
              <a:t>tokens</a:t>
            </a:r>
            <a:endParaRPr sz="2800"/>
          </a:p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669290" algn="l"/>
              </a:tabLst>
            </a:pPr>
            <a:r>
              <a:rPr sz="2800" dirty="0">
                <a:solidFill>
                  <a:srgbClr val="D16349"/>
                </a:solidFill>
              </a:rPr>
              <a:t>C.	</a:t>
            </a:r>
            <a:r>
              <a:rPr sz="2800" dirty="0"/>
              <a:t>11 types 11</a:t>
            </a:r>
            <a:r>
              <a:rPr sz="2800" spc="-55" dirty="0"/>
              <a:t> </a:t>
            </a:r>
            <a:r>
              <a:rPr sz="2800" spc="-5" dirty="0"/>
              <a:t>tokens</a:t>
            </a:r>
            <a:endParaRPr sz="2800"/>
          </a:p>
          <a:p>
            <a:pPr marL="21209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D16349"/>
                </a:solidFill>
              </a:rPr>
              <a:t>D. </a:t>
            </a:r>
            <a:r>
              <a:rPr sz="2800" dirty="0"/>
              <a:t>10 types 10</a:t>
            </a:r>
            <a:r>
              <a:rPr sz="2800" spc="15" dirty="0"/>
              <a:t> </a:t>
            </a:r>
            <a:r>
              <a:rPr sz="2800" spc="-5" dirty="0"/>
              <a:t>tokens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519992" y="1105556"/>
            <a:ext cx="1409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6E4030C-4973-3848-B563-AF095C6B0A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798" y="413258"/>
            <a:ext cx="3468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How many</a:t>
            </a:r>
            <a:r>
              <a:rPr sz="3300" spc="-40" dirty="0"/>
              <a:t> </a:t>
            </a:r>
            <a:r>
              <a:rPr sz="3300" spc="-5" dirty="0"/>
              <a:t>words?</a:t>
            </a:r>
            <a:endParaRPr sz="3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6549" y="1775714"/>
            <a:ext cx="8470900" cy="466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350" spc="-10" dirty="0">
                <a:solidFill>
                  <a:srgbClr val="D16349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How many wordform types and tokens are in this</a:t>
            </a:r>
            <a:r>
              <a:rPr spc="10" dirty="0"/>
              <a:t> </a:t>
            </a:r>
            <a:r>
              <a:rPr spc="-5" dirty="0"/>
              <a:t>sentence:</a:t>
            </a:r>
            <a:endParaRPr sz="1350" dirty="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35"/>
              </a:spcBef>
            </a:pPr>
            <a:endParaRPr sz="2500" dirty="0"/>
          </a:p>
          <a:p>
            <a:pPr marL="486409">
              <a:lnSpc>
                <a:spcPct val="100000"/>
              </a:lnSpc>
              <a:spcBef>
                <a:spcPts val="5"/>
              </a:spcBef>
            </a:pPr>
            <a:r>
              <a:rPr dirty="0"/>
              <a:t>I </a:t>
            </a:r>
            <a:r>
              <a:rPr spc="-5" dirty="0"/>
              <a:t>want to cook </a:t>
            </a:r>
            <a:r>
              <a:rPr dirty="0"/>
              <a:t>a </a:t>
            </a:r>
            <a:r>
              <a:rPr spc="-5" dirty="0"/>
              <a:t>dish that </a:t>
            </a:r>
            <a:r>
              <a:rPr dirty="0"/>
              <a:t>I </a:t>
            </a:r>
            <a:r>
              <a:rPr spc="-5" dirty="0"/>
              <a:t>never </a:t>
            </a:r>
            <a:r>
              <a:rPr lang="en-US" spc="-5" dirty="0"/>
              <a:t>ate</a:t>
            </a:r>
            <a:r>
              <a:rPr spc="-30" dirty="0"/>
              <a:t> </a:t>
            </a:r>
            <a:r>
              <a:rPr spc="-5" dirty="0"/>
              <a:t>before</a:t>
            </a:r>
          </a:p>
          <a:p>
            <a:pPr marL="199390">
              <a:lnSpc>
                <a:spcPct val="100000"/>
              </a:lnSpc>
              <a:spcBef>
                <a:spcPts val="15"/>
              </a:spcBef>
            </a:pPr>
            <a:endParaRPr sz="3100" dirty="0"/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D16349"/>
                </a:solidFill>
              </a:rPr>
              <a:t>A. </a:t>
            </a:r>
            <a:r>
              <a:rPr sz="2800" dirty="0"/>
              <a:t>10 types 11</a:t>
            </a:r>
            <a:r>
              <a:rPr sz="2800" spc="185" dirty="0"/>
              <a:t> </a:t>
            </a:r>
            <a:r>
              <a:rPr sz="2800" spc="-5" dirty="0"/>
              <a:t>tokens</a:t>
            </a:r>
            <a:endParaRPr sz="2800" dirty="0"/>
          </a:p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669290" algn="l"/>
              </a:tabLst>
            </a:pPr>
            <a:r>
              <a:rPr sz="2800" spc="-5" dirty="0">
                <a:solidFill>
                  <a:srgbClr val="D16349"/>
                </a:solidFill>
              </a:rPr>
              <a:t>B.	</a:t>
            </a:r>
            <a:r>
              <a:rPr sz="2800" dirty="0"/>
              <a:t>11 types 10</a:t>
            </a:r>
            <a:r>
              <a:rPr sz="2800" spc="-125" dirty="0"/>
              <a:t> </a:t>
            </a:r>
            <a:r>
              <a:rPr sz="2800" spc="-5" dirty="0"/>
              <a:t>tokens</a:t>
            </a:r>
            <a:endParaRPr sz="2800" dirty="0"/>
          </a:p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669290" algn="l"/>
              </a:tabLst>
            </a:pPr>
            <a:r>
              <a:rPr sz="2800" dirty="0">
                <a:solidFill>
                  <a:srgbClr val="D16349"/>
                </a:solidFill>
              </a:rPr>
              <a:t>C.	</a:t>
            </a:r>
            <a:r>
              <a:rPr sz="2800" dirty="0"/>
              <a:t>11 types 11</a:t>
            </a:r>
            <a:r>
              <a:rPr sz="2800" spc="-55" dirty="0"/>
              <a:t> </a:t>
            </a:r>
            <a:r>
              <a:rPr sz="2800" spc="-5" dirty="0"/>
              <a:t>tokens</a:t>
            </a:r>
            <a:endParaRPr sz="2800" dirty="0"/>
          </a:p>
          <a:p>
            <a:pPr marL="21209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D16349"/>
                </a:solidFill>
              </a:rPr>
              <a:t>D. </a:t>
            </a:r>
            <a:r>
              <a:rPr sz="2800" dirty="0"/>
              <a:t>10 types 10</a:t>
            </a:r>
            <a:r>
              <a:rPr sz="2800" spc="15" dirty="0"/>
              <a:t> </a:t>
            </a:r>
            <a:r>
              <a:rPr sz="2800" spc="-5" dirty="0"/>
              <a:t>tokens</a:t>
            </a:r>
            <a:endParaRPr sz="2800" dirty="0"/>
          </a:p>
          <a:p>
            <a:pPr marL="199390">
              <a:lnSpc>
                <a:spcPct val="100000"/>
              </a:lnSpc>
              <a:spcBef>
                <a:spcPts val="45"/>
              </a:spcBef>
            </a:pPr>
            <a:endParaRPr sz="4100" dirty="0"/>
          </a:p>
          <a:p>
            <a:pPr marL="212090">
              <a:lnSpc>
                <a:spcPct val="100000"/>
              </a:lnSpc>
            </a:pPr>
            <a:r>
              <a:rPr sz="2800" spc="-5" dirty="0"/>
              <a:t>Answer:</a:t>
            </a:r>
            <a:r>
              <a:rPr sz="2800" spc="-30" dirty="0"/>
              <a:t> </a:t>
            </a:r>
            <a:r>
              <a:rPr sz="2800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6088" y="110555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649FDF6-1853-6B44-84CC-8AF774856E8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190" y="340105"/>
            <a:ext cx="2077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Tokenizing</a:t>
            </a:r>
            <a:endParaRPr sz="33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9889" y="2640155"/>
          <a:ext cx="1435100" cy="2756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73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23243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22225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18618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and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16339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15687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12780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12163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you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10839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9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73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8954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5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75420" y="3962398"/>
            <a:ext cx="5325745" cy="1284605"/>
          </a:xfrm>
          <a:custGeom>
            <a:avLst/>
            <a:gdLst/>
            <a:ahLst/>
            <a:cxnLst/>
            <a:rect l="l" t="t" r="r" b="b"/>
            <a:pathLst>
              <a:path w="5325745" h="1284604">
                <a:moveTo>
                  <a:pt x="3325329" y="812799"/>
                </a:moveTo>
                <a:lnTo>
                  <a:pt x="2468079" y="812799"/>
                </a:lnTo>
                <a:lnTo>
                  <a:pt x="0" y="1284338"/>
                </a:lnTo>
                <a:lnTo>
                  <a:pt x="3325329" y="812799"/>
                </a:lnTo>
                <a:close/>
              </a:path>
              <a:path w="5325745" h="1284604">
                <a:moveTo>
                  <a:pt x="5190109" y="0"/>
                </a:moveTo>
                <a:lnTo>
                  <a:pt x="2032050" y="0"/>
                </a:lnTo>
                <a:lnTo>
                  <a:pt x="1989232" y="6906"/>
                </a:lnTo>
                <a:lnTo>
                  <a:pt x="1952044" y="26138"/>
                </a:lnTo>
                <a:lnTo>
                  <a:pt x="1922718" y="55464"/>
                </a:lnTo>
                <a:lnTo>
                  <a:pt x="1903486" y="92652"/>
                </a:lnTo>
                <a:lnTo>
                  <a:pt x="1896579" y="135470"/>
                </a:lnTo>
                <a:lnTo>
                  <a:pt x="1896579" y="677329"/>
                </a:lnTo>
                <a:lnTo>
                  <a:pt x="1903486" y="720147"/>
                </a:lnTo>
                <a:lnTo>
                  <a:pt x="1922718" y="757335"/>
                </a:lnTo>
                <a:lnTo>
                  <a:pt x="1952044" y="786661"/>
                </a:lnTo>
                <a:lnTo>
                  <a:pt x="1989232" y="805893"/>
                </a:lnTo>
                <a:lnTo>
                  <a:pt x="2032050" y="812799"/>
                </a:lnTo>
                <a:lnTo>
                  <a:pt x="5190109" y="812799"/>
                </a:lnTo>
                <a:lnTo>
                  <a:pt x="5232927" y="805893"/>
                </a:lnTo>
                <a:lnTo>
                  <a:pt x="5270115" y="786661"/>
                </a:lnTo>
                <a:lnTo>
                  <a:pt x="5299441" y="757335"/>
                </a:lnTo>
                <a:lnTo>
                  <a:pt x="5318673" y="720147"/>
                </a:lnTo>
                <a:lnTo>
                  <a:pt x="5325579" y="677329"/>
                </a:lnTo>
                <a:lnTo>
                  <a:pt x="5325579" y="135470"/>
                </a:lnTo>
                <a:lnTo>
                  <a:pt x="5318673" y="92652"/>
                </a:lnTo>
                <a:lnTo>
                  <a:pt x="5299441" y="55464"/>
                </a:lnTo>
                <a:lnTo>
                  <a:pt x="5270115" y="26138"/>
                </a:lnTo>
                <a:lnTo>
                  <a:pt x="5232927" y="6906"/>
                </a:lnTo>
                <a:lnTo>
                  <a:pt x="519010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0417" y="4166361"/>
            <a:ext cx="319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ucida Sans"/>
                <a:cs typeface="Lucida Sans"/>
              </a:rPr>
              <a:t>What happened</a:t>
            </a:r>
            <a:r>
              <a:rPr sz="2400" spc="-75" dirty="0">
                <a:latin typeface="Lucida Sans"/>
                <a:cs typeface="Lucida Sans"/>
              </a:rPr>
              <a:t> </a:t>
            </a:r>
            <a:r>
              <a:rPr sz="2400" spc="-5" dirty="0">
                <a:latin typeface="Lucida Sans"/>
                <a:cs typeface="Lucida Sans"/>
              </a:rPr>
              <a:t>here?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6944" y="1105556"/>
            <a:ext cx="146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B67AC21-66D5-0C4F-94E3-08B65D765B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210" y="416305"/>
            <a:ext cx="1703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Question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07340" y="1007527"/>
            <a:ext cx="8539480" cy="51174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869"/>
              </a:spcBef>
            </a:pPr>
            <a:r>
              <a:rPr sz="1600" dirty="0">
                <a:solidFill>
                  <a:srgbClr val="7B9899"/>
                </a:solidFill>
                <a:latin typeface="Georgia"/>
                <a:cs typeface="Georgia"/>
              </a:rPr>
              <a:t>9</a:t>
            </a:r>
            <a:endParaRPr sz="1600">
              <a:latin typeface="Georgia"/>
              <a:cs typeface="Georgia"/>
            </a:endParaRPr>
          </a:p>
          <a:p>
            <a:pPr marL="286385" marR="200660" indent="-274320">
              <a:lnSpc>
                <a:spcPts val="1820"/>
              </a:lnSpc>
              <a:spcBef>
                <a:spcPts val="1365"/>
              </a:spcBef>
              <a:tabLst>
                <a:tab pos="286385" algn="l"/>
              </a:tabLst>
            </a:pPr>
            <a:r>
              <a:rPr sz="1050" spc="10" dirty="0">
                <a:solidFill>
                  <a:srgbClr val="D16349"/>
                </a:solidFill>
                <a:latin typeface="Wingdings 2"/>
                <a:cs typeface="Wingdings 2"/>
              </a:rPr>
              <a:t></a:t>
            </a:r>
            <a:r>
              <a:rPr sz="1050" spc="10" dirty="0">
                <a:solidFill>
                  <a:srgbClr val="D16349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We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saw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that the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'd'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and 's'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appear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frequently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in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tokenization  results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of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Shakespeare writings.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Which of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following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reasons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might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explain 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this?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50">
              <a:latin typeface="Georgia"/>
              <a:cs typeface="Georgia"/>
            </a:endParaRPr>
          </a:p>
          <a:p>
            <a:pPr marL="527050" marR="5080" indent="-514350">
              <a:lnSpc>
                <a:spcPct val="77600"/>
              </a:lnSpc>
              <a:tabLst>
                <a:tab pos="526415" algn="l"/>
              </a:tabLst>
            </a:pPr>
            <a:r>
              <a:rPr sz="2250" spc="10" dirty="0">
                <a:solidFill>
                  <a:srgbClr val="D16349"/>
                </a:solidFill>
                <a:latin typeface="Georgia"/>
                <a:cs typeface="Georgia"/>
              </a:rPr>
              <a:t>A.	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"s" and "d"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are archaic words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that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were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more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popular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during the  time that Shakespeare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was</a:t>
            </a:r>
            <a:r>
              <a:rPr sz="1900" spc="-2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writing.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Georgia"/>
              <a:cs typeface="Georgia"/>
            </a:endParaRPr>
          </a:p>
          <a:p>
            <a:pPr marL="527050" marR="739775" indent="-514350">
              <a:lnSpc>
                <a:spcPct val="78800"/>
              </a:lnSpc>
              <a:tabLst>
                <a:tab pos="526415" algn="l"/>
              </a:tabLst>
            </a:pPr>
            <a:r>
              <a:rPr sz="2250" spc="10" dirty="0">
                <a:solidFill>
                  <a:srgbClr val="D16349"/>
                </a:solidFill>
                <a:latin typeface="Georgia"/>
                <a:cs typeface="Georgia"/>
              </a:rPr>
              <a:t>B.	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"s" and "d"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were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not very common during the time that  Shakespeare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was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writing, but they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are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among the many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which 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Shakespeare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appears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to have made up</a:t>
            </a:r>
            <a:r>
              <a:rPr sz="1900" spc="-4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himself.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Georgia"/>
              <a:cs typeface="Georgia"/>
            </a:endParaRPr>
          </a:p>
          <a:p>
            <a:pPr marL="526415" marR="139700" indent="-514350">
              <a:lnSpc>
                <a:spcPct val="78800"/>
              </a:lnSpc>
              <a:tabLst>
                <a:tab pos="526415" algn="l"/>
              </a:tabLst>
            </a:pPr>
            <a:r>
              <a:rPr sz="2250" spc="10" dirty="0">
                <a:solidFill>
                  <a:srgbClr val="D16349"/>
                </a:solidFill>
                <a:latin typeface="Georgia"/>
                <a:cs typeface="Georgia"/>
              </a:rPr>
              <a:t>C.	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tokenizer splits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on all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non-alphabetical characters,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which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includes the 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apostrophe.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This mean that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like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"Ophelia's" and '"dimm'd"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will be 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tokenized to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"Ophelia s"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and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"dimm</a:t>
            </a:r>
            <a:r>
              <a:rPr sz="1900" spc="-1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d".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Georgia"/>
              <a:cs typeface="Georgia"/>
            </a:endParaRPr>
          </a:p>
          <a:p>
            <a:pPr marL="526415" marR="102870" indent="-514350">
              <a:lnSpc>
                <a:spcPct val="78800"/>
              </a:lnSpc>
              <a:tabLst>
                <a:tab pos="526415" algn="l"/>
              </a:tabLst>
            </a:pPr>
            <a:r>
              <a:rPr sz="2250" spc="15" dirty="0">
                <a:solidFill>
                  <a:srgbClr val="D16349"/>
                </a:solidFill>
                <a:latin typeface="Georgia"/>
                <a:cs typeface="Georgia"/>
              </a:rPr>
              <a:t>D.	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Tokenizer splits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into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smaller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subparts named morphemes. "s"  and "d"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are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two very common such morphemes because they tend to occur 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at </a:t>
            </a:r>
            <a:r>
              <a:rPr sz="1900" spc="-5" dirty="0">
                <a:solidFill>
                  <a:srgbClr val="002060"/>
                </a:solidFill>
                <a:latin typeface="Georgia"/>
                <a:cs typeface="Georgia"/>
              </a:rPr>
              <a:t>the end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of</a:t>
            </a:r>
            <a:r>
              <a:rPr sz="1900" spc="-30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002060"/>
                </a:solidFill>
                <a:latin typeface="Georgia"/>
                <a:cs typeface="Georgia"/>
              </a:rPr>
              <a:t>words.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223B319-0C04-0346-BAB0-088BF67AEE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83540" y="6451946"/>
            <a:ext cx="4371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FAST-NUCES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{5E0AAB19-E6A9-854A-B531-25D9FC6BB853}tf10001072</Template>
  <TotalTime>2895</TotalTime>
  <Words>1828</Words>
  <Application>Microsoft Macintosh PowerPoint</Application>
  <PresentationFormat>On-screen Show (4:3)</PresentationFormat>
  <Paragraphs>365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MingLiU</vt:lpstr>
      <vt:lpstr>MS Gothic</vt:lpstr>
      <vt:lpstr>MS PMincho</vt:lpstr>
      <vt:lpstr>PMingLiU</vt:lpstr>
      <vt:lpstr>Calibri</vt:lpstr>
      <vt:lpstr>Courier New</vt:lpstr>
      <vt:lpstr>Georgia</vt:lpstr>
      <vt:lpstr>Lucida Sans</vt:lpstr>
      <vt:lpstr>Symbol</vt:lpstr>
      <vt:lpstr>Times New Roman</vt:lpstr>
      <vt:lpstr>Wingdings</vt:lpstr>
      <vt:lpstr>Wingdings 2</vt:lpstr>
      <vt:lpstr>Office Theme</vt:lpstr>
      <vt:lpstr>PowerPoint Presentation</vt:lpstr>
      <vt:lpstr>Processing Text</vt:lpstr>
      <vt:lpstr>How many words?</vt:lpstr>
      <vt:lpstr>Definitions</vt:lpstr>
      <vt:lpstr>How many words?</vt:lpstr>
      <vt:lpstr>How many words?</vt:lpstr>
      <vt:lpstr>How many words?</vt:lpstr>
      <vt:lpstr>Tokenizing</vt:lpstr>
      <vt:lpstr>Question</vt:lpstr>
      <vt:lpstr>Question</vt:lpstr>
      <vt:lpstr>Issues in Tokenization</vt:lpstr>
      <vt:lpstr>Tokenization: language issues</vt:lpstr>
      <vt:lpstr>Tokenization: language issues</vt:lpstr>
      <vt:lpstr>Word Tokenization in Chinese</vt:lpstr>
      <vt:lpstr>Maximum Matching  Word Segmentation Algorithm</vt:lpstr>
      <vt:lpstr>Max-match segmentation illustration</vt:lpstr>
      <vt:lpstr>Stopping</vt:lpstr>
      <vt:lpstr>Stopping</vt:lpstr>
      <vt:lpstr>Case folding</vt:lpstr>
      <vt:lpstr>Morphology</vt:lpstr>
      <vt:lpstr>Stemming</vt:lpstr>
      <vt:lpstr>Stemming</vt:lpstr>
      <vt:lpstr>Stemming</vt:lpstr>
      <vt:lpstr>Porter Stemmer</vt:lpstr>
      <vt:lpstr>Porter’s algorithm</vt:lpstr>
      <vt:lpstr>Porter’s algorithm The most common English stemmer</vt:lpstr>
      <vt:lpstr>Viewing morphology in a corpus</vt:lpstr>
      <vt:lpstr>Viewing morphology in a corpus</vt:lpstr>
      <vt:lpstr>Slide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maryam.bashir</dc:creator>
  <cp:lastModifiedBy>Microsoft Office User</cp:lastModifiedBy>
  <cp:revision>24</cp:revision>
  <dcterms:created xsi:type="dcterms:W3CDTF">2021-03-17T13:58:39Z</dcterms:created>
  <dcterms:modified xsi:type="dcterms:W3CDTF">2024-02-11T08:41:37Z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2016-08-25T00:00:00Z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2021-03-17T00:00:00Z</vt:filetime>
  </property>
</Properties>
</file>