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76"/>
  </p:notesMasterIdLst>
  <p:handoutMasterIdLst>
    <p:handoutMasterId r:id="rId77"/>
  </p:handoutMasterIdLst>
  <p:sldIdLst>
    <p:sldId id="256" r:id="rId3"/>
    <p:sldId id="872" r:id="rId4"/>
    <p:sldId id="974" r:id="rId5"/>
    <p:sldId id="975" r:id="rId6"/>
    <p:sldId id="310" r:id="rId7"/>
    <p:sldId id="1039" r:id="rId8"/>
    <p:sldId id="1037" r:id="rId9"/>
    <p:sldId id="1215" r:id="rId10"/>
    <p:sldId id="976" r:id="rId11"/>
    <p:sldId id="977" r:id="rId12"/>
    <p:sldId id="978" r:id="rId13"/>
    <p:sldId id="979" r:id="rId14"/>
    <p:sldId id="980" r:id="rId15"/>
    <p:sldId id="981" r:id="rId16"/>
    <p:sldId id="982" r:id="rId17"/>
    <p:sldId id="1212" r:id="rId18"/>
    <p:sldId id="983" r:id="rId19"/>
    <p:sldId id="984" r:id="rId20"/>
    <p:sldId id="985" r:id="rId21"/>
    <p:sldId id="1216" r:id="rId22"/>
    <p:sldId id="986" r:id="rId23"/>
    <p:sldId id="987" r:id="rId24"/>
    <p:sldId id="988" r:id="rId25"/>
    <p:sldId id="989" r:id="rId26"/>
    <p:sldId id="990" r:id="rId27"/>
    <p:sldId id="991" r:id="rId28"/>
    <p:sldId id="992" r:id="rId29"/>
    <p:sldId id="993" r:id="rId30"/>
    <p:sldId id="994" r:id="rId31"/>
    <p:sldId id="995" r:id="rId32"/>
    <p:sldId id="996" r:id="rId33"/>
    <p:sldId id="997" r:id="rId34"/>
    <p:sldId id="998" r:id="rId35"/>
    <p:sldId id="1000" r:id="rId36"/>
    <p:sldId id="1213" r:id="rId37"/>
    <p:sldId id="999" r:id="rId38"/>
    <p:sldId id="1001" r:id="rId39"/>
    <p:sldId id="1002" r:id="rId40"/>
    <p:sldId id="1003" r:id="rId41"/>
    <p:sldId id="1004" r:id="rId42"/>
    <p:sldId id="1005" r:id="rId43"/>
    <p:sldId id="1214" r:id="rId44"/>
    <p:sldId id="1006" r:id="rId45"/>
    <p:sldId id="1007" r:id="rId46"/>
    <p:sldId id="1008" r:id="rId47"/>
    <p:sldId id="1009" r:id="rId48"/>
    <p:sldId id="1010" r:id="rId49"/>
    <p:sldId id="1217" r:id="rId50"/>
    <p:sldId id="1011" r:id="rId51"/>
    <p:sldId id="1012" r:id="rId52"/>
    <p:sldId id="1014" r:id="rId53"/>
    <p:sldId id="1015" r:id="rId54"/>
    <p:sldId id="1016" r:id="rId55"/>
    <p:sldId id="1017" r:id="rId56"/>
    <p:sldId id="1018" r:id="rId57"/>
    <p:sldId id="1036" r:id="rId58"/>
    <p:sldId id="1019" r:id="rId59"/>
    <p:sldId id="1020" r:id="rId60"/>
    <p:sldId id="1021" r:id="rId61"/>
    <p:sldId id="1022" r:id="rId62"/>
    <p:sldId id="1023" r:id="rId63"/>
    <p:sldId id="1024" r:id="rId64"/>
    <p:sldId id="1025" r:id="rId65"/>
    <p:sldId id="1026" r:id="rId66"/>
    <p:sldId id="1027" r:id="rId67"/>
    <p:sldId id="1028" r:id="rId68"/>
    <p:sldId id="1029" r:id="rId69"/>
    <p:sldId id="1030" r:id="rId70"/>
    <p:sldId id="1031" r:id="rId71"/>
    <p:sldId id="1032" r:id="rId72"/>
    <p:sldId id="1033" r:id="rId73"/>
    <p:sldId id="1034" r:id="rId74"/>
    <p:sldId id="1035" r:id="rId7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5238" autoAdjust="0"/>
  </p:normalViewPr>
  <p:slideViewPr>
    <p:cSldViewPr>
      <p:cViewPr varScale="1">
        <p:scale>
          <a:sx n="88" d="100"/>
          <a:sy n="88" d="100"/>
        </p:scale>
        <p:origin x="1328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27.03.24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de-DE" dirty="0"/>
              <a:t>WDM 57,58,59,60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de-DE"/>
              <a:t>FAM-in</a:t>
            </a:r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de-DE" dirty="0"/>
              <a:t>Jaccard       1/11 =0.091,       2 / 6=1/3 = 0.33,       2/8 = 1/4 = 0.25</a:t>
            </a:r>
          </a:p>
          <a:p>
            <a:r>
              <a:rPr lang="de-DE" dirty="0" err="1"/>
              <a:t>tf</a:t>
            </a:r>
            <a:r>
              <a:rPr lang="de-DE" dirty="0"/>
              <a:t>                 1,                        1+log(3)*2= 2.9         2</a:t>
            </a:r>
          </a:p>
          <a:p>
            <a:endParaRPr lang="de-DE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65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de-DE" dirty="0"/>
              <a:t>Jaccard       1/11 =0.091,       2 / 6=1/3 = 0.33,       2/8 = 1/4 = 0.25</a:t>
            </a:r>
          </a:p>
          <a:p>
            <a:r>
              <a:rPr lang="de-DE" dirty="0" err="1"/>
              <a:t>tf</a:t>
            </a:r>
            <a:r>
              <a:rPr lang="de-DE" dirty="0"/>
              <a:t>                 1,                        1+log(3)*2= 2.9        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08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69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Scoring, Term Weighting, The Vector Space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r>
              <a:rPr lang="de-DE" sz="3600" dirty="0" err="1">
                <a:solidFill>
                  <a:schemeClr val="tx1"/>
                </a:solidFill>
                <a:latin typeface="+mj-lt"/>
              </a:rPr>
              <a:t>Dictionary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string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1857364"/>
            <a:ext cx="648510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r>
              <a:rPr lang="de-DE" sz="3600" dirty="0">
                <a:solidFill>
                  <a:schemeClr val="tx1"/>
                </a:solidFill>
                <a:latin typeface="+mj-lt"/>
              </a:rPr>
              <a:t>Gap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encoding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 descr="6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8459794" cy="16430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Variable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byte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(VB)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code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Dedicate 1 bit (high bit) to be a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continuation bit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If the gap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fits within 7 bits, binary-encode it in the 7 available bits and set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Else: set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0, encode high-order 7 bits and then use one or more additional bytes to encode the lower order bits using the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same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nn-NO" sz="3600" dirty="0">
                <a:solidFill>
                  <a:schemeClr val="tx1"/>
                </a:solidFill>
              </a:rPr>
              <a:t>Gamma codes for gap encoding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30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Represent a gap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as a pair of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length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offset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Offset is the gap in binary, with the leading bit chopped off.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Length is the length of offset.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Encode length in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unary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Gamma code is the concatenation of length and offset.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Reuters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472" y="1687188"/>
          <a:ext cx="7286676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120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kern="1200" baseline="0" dirty="0"/>
                        <a:t>data structure</a:t>
                      </a:r>
                      <a:endParaRPr lang="en-US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kern="1200" baseline="0" dirty="0"/>
                        <a:t>size in MB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baseline="0" dirty="0" err="1"/>
                        <a:t>dictionary</a:t>
                      </a:r>
                      <a:r>
                        <a:rPr lang="de-DE" sz="2400" kern="1200" baseline="0" dirty="0"/>
                        <a:t>, </a:t>
                      </a:r>
                      <a:r>
                        <a:rPr lang="de-DE" sz="2400" kern="1200" baseline="0" dirty="0" err="1"/>
                        <a:t>fixed-width</a:t>
                      </a:r>
                      <a:r>
                        <a:rPr lang="de-DE" sz="2400" kern="1200" baseline="0" dirty="0"/>
                        <a:t> </a:t>
                      </a:r>
                    </a:p>
                    <a:p>
                      <a:r>
                        <a:rPr lang="en-US" sz="2400" kern="1200" baseline="0" dirty="0"/>
                        <a:t>dictionary, term pointers into string </a:t>
                      </a:r>
                    </a:p>
                    <a:p>
                      <a:r>
                        <a:rPr lang="en-US" sz="2400" kern="1200" baseline="0" dirty="0"/>
                        <a:t>∼, with blocking, k = 4 </a:t>
                      </a:r>
                    </a:p>
                    <a:p>
                      <a:r>
                        <a:rPr lang="en-US" sz="2400" kern="1200" baseline="0" dirty="0"/>
                        <a:t>∼, with blocking &amp; front coding </a:t>
                      </a:r>
                    </a:p>
                    <a:p>
                      <a:r>
                        <a:rPr lang="de-DE" sz="2400" kern="1200" baseline="0" dirty="0" err="1"/>
                        <a:t>collection</a:t>
                      </a:r>
                      <a:r>
                        <a:rPr lang="de-DE" sz="2400" kern="1200" baseline="0" dirty="0"/>
                        <a:t> (</a:t>
                      </a:r>
                      <a:r>
                        <a:rPr lang="de-DE" sz="2400" kern="1200" baseline="0" dirty="0" err="1"/>
                        <a:t>text</a:t>
                      </a:r>
                      <a:r>
                        <a:rPr lang="de-DE" sz="2400" kern="1200" baseline="0" dirty="0"/>
                        <a:t>, </a:t>
                      </a:r>
                      <a:r>
                        <a:rPr lang="de-DE" sz="2400" kern="1200" baseline="0" dirty="0" err="1"/>
                        <a:t>xml</a:t>
                      </a:r>
                      <a:r>
                        <a:rPr lang="de-DE" sz="2400" kern="1200" baseline="0" dirty="0"/>
                        <a:t> </a:t>
                      </a:r>
                      <a:r>
                        <a:rPr lang="de-DE" sz="2400" kern="1200" baseline="0" dirty="0" err="1"/>
                        <a:t>markup</a:t>
                      </a:r>
                      <a:r>
                        <a:rPr lang="de-DE" sz="2400" kern="1200" baseline="0" dirty="0"/>
                        <a:t> </a:t>
                      </a:r>
                      <a:r>
                        <a:rPr lang="de-DE" sz="2400" kern="1200" baseline="0" dirty="0" err="1"/>
                        <a:t>etc</a:t>
                      </a:r>
                      <a:r>
                        <a:rPr lang="de-DE" sz="2400" kern="1200" baseline="0" dirty="0"/>
                        <a:t>) </a:t>
                      </a:r>
                    </a:p>
                    <a:p>
                      <a:r>
                        <a:rPr lang="de-DE" sz="2400" kern="1200" baseline="0" dirty="0" err="1"/>
                        <a:t>collection</a:t>
                      </a:r>
                      <a:r>
                        <a:rPr lang="de-DE" sz="2400" kern="1200" baseline="0" dirty="0"/>
                        <a:t> (</a:t>
                      </a:r>
                      <a:r>
                        <a:rPr lang="de-DE" sz="2400" kern="1200" baseline="0" dirty="0" err="1"/>
                        <a:t>text</a:t>
                      </a:r>
                      <a:r>
                        <a:rPr lang="de-DE" sz="2400" kern="1200" baseline="0" dirty="0"/>
                        <a:t>) </a:t>
                      </a:r>
                    </a:p>
                    <a:p>
                      <a:r>
                        <a:rPr lang="de-DE" sz="2400" kern="1200" baseline="0" dirty="0"/>
                        <a:t>T/D </a:t>
                      </a:r>
                      <a:r>
                        <a:rPr lang="de-DE" sz="2400" kern="1200" baseline="0" dirty="0" err="1"/>
                        <a:t>incidence</a:t>
                      </a:r>
                      <a:r>
                        <a:rPr lang="de-DE" sz="2400" kern="1200" baseline="0" dirty="0"/>
                        <a:t> </a:t>
                      </a:r>
                      <a:r>
                        <a:rPr lang="de-DE" sz="2400" kern="1200" baseline="0" dirty="0" err="1"/>
                        <a:t>matrix</a:t>
                      </a:r>
                      <a:r>
                        <a:rPr lang="de-DE" sz="2400" kern="1200" baseline="0" dirty="0"/>
                        <a:t> </a:t>
                      </a:r>
                    </a:p>
                    <a:p>
                      <a:r>
                        <a:rPr lang="en-US" sz="2400" kern="1200" baseline="0" dirty="0"/>
                        <a:t>postings, uncompressed (32-bit words) </a:t>
                      </a:r>
                    </a:p>
                    <a:p>
                      <a:r>
                        <a:rPr lang="en-US" sz="2400" kern="1200" baseline="0" dirty="0"/>
                        <a:t>postings, uncompressed (20 bits) </a:t>
                      </a:r>
                    </a:p>
                    <a:p>
                      <a:r>
                        <a:rPr lang="nb-NO" sz="2400" kern="1200" baseline="0" dirty="0"/>
                        <a:t>postings, variable byte encoded </a:t>
                      </a:r>
                    </a:p>
                    <a:p>
                      <a:r>
                        <a:rPr lang="de-DE" sz="2400" kern="1200" baseline="0" dirty="0" err="1"/>
                        <a:t>postings</a:t>
                      </a:r>
                      <a:r>
                        <a:rPr lang="de-DE" sz="2400" kern="1200" baseline="0" dirty="0"/>
                        <a:t>, </a:t>
                      </a:r>
                      <a:r>
                        <a:rPr lang="el-GR" sz="2400" kern="1200" baseline="0" dirty="0"/>
                        <a:t>γ </a:t>
                      </a:r>
                      <a:r>
                        <a:rPr lang="de-DE" sz="2400" kern="1200" baseline="0" dirty="0" err="1"/>
                        <a:t>encoded</a:t>
                      </a:r>
                      <a:r>
                        <a:rPr lang="de-DE" sz="2400" kern="1200" baseline="0" dirty="0"/>
                        <a:t> </a:t>
                      </a:r>
                      <a:endParaRPr lang="de-DE" sz="2400" dirty="0"/>
                    </a:p>
                    <a:p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kern="1200" baseline="0" dirty="0"/>
                        <a:t>11.2</a:t>
                      </a:r>
                    </a:p>
                    <a:p>
                      <a:pPr algn="r"/>
                      <a:r>
                        <a:rPr lang="en-US" sz="2400" kern="1200" baseline="0" dirty="0"/>
                        <a:t>7.6</a:t>
                      </a:r>
                    </a:p>
                    <a:p>
                      <a:pPr algn="r"/>
                      <a:r>
                        <a:rPr lang="en-US" sz="2400" kern="1200" baseline="0" dirty="0"/>
                        <a:t>7.1</a:t>
                      </a:r>
                    </a:p>
                    <a:p>
                      <a:pPr algn="r"/>
                      <a:r>
                        <a:rPr lang="en-US" sz="2400" kern="1200" baseline="0" dirty="0"/>
                        <a:t>5.9</a:t>
                      </a:r>
                    </a:p>
                    <a:p>
                      <a:pPr algn="r"/>
                      <a:r>
                        <a:rPr lang="de-DE" sz="2400" kern="1200" baseline="0" dirty="0"/>
                        <a:t>3600.0</a:t>
                      </a:r>
                    </a:p>
                    <a:p>
                      <a:pPr algn="r"/>
                      <a:r>
                        <a:rPr lang="de-DE" sz="2400" kern="1200" baseline="0" dirty="0"/>
                        <a:t>960.0</a:t>
                      </a:r>
                    </a:p>
                    <a:p>
                      <a:pPr algn="r"/>
                      <a:r>
                        <a:rPr lang="de-DE" sz="2400" kern="1200" baseline="0" dirty="0"/>
                        <a:t>40,000.0</a:t>
                      </a:r>
                    </a:p>
                    <a:p>
                      <a:pPr algn="r"/>
                      <a:r>
                        <a:rPr lang="en-US" sz="2400" kern="1200" baseline="0" dirty="0"/>
                        <a:t>400.0</a:t>
                      </a:r>
                    </a:p>
                    <a:p>
                      <a:pPr algn="r"/>
                      <a:r>
                        <a:rPr lang="en-US" sz="2400" kern="1200" baseline="0" dirty="0"/>
                        <a:t>250.0</a:t>
                      </a:r>
                    </a:p>
                    <a:p>
                      <a:pPr algn="r"/>
                      <a:r>
                        <a:rPr lang="nb-NO" sz="2400" kern="1200" baseline="0" dirty="0"/>
                        <a:t>116.0</a:t>
                      </a:r>
                      <a:endParaRPr lang="de-DE" sz="2400" kern="1200" baseline="0" dirty="0"/>
                    </a:p>
                    <a:p>
                      <a:pPr algn="r"/>
                      <a:r>
                        <a:rPr lang="de-DE" sz="2400" kern="1200" baseline="0" dirty="0"/>
                        <a:t>101.0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Term frequency: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ranking: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Vector space model: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One of the most important formal models for information retrieval (along with Boolean and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2D8BB-47A6-AB41-B9E9-40CE7EE6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42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Ranked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retrieval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Thus far, our queries have all been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Documents either match or don’t.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Good for expert users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with precise understanding of their needs and of the collection.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Also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good for applications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Applications can easily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consum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1000s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Not good for the majority of users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Most users are not capable of writing Boolean queries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. . . or they are, but they think it’s too much work.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Most users don’t want to wade through 1000s of results.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is particularly true of web search.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solidFill>
                  <a:schemeClr val="tx1"/>
                </a:solidFill>
                <a:latin typeface="+mj-lt"/>
              </a:rPr>
              <a:t>Problem with Boolean search: Feast or famine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-180528" y="1491499"/>
            <a:ext cx="9324527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Boolean queries often result in either too few (=0) or too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(1000s)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Query 1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650]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→ 200,000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>
                <a:solidFill>
                  <a:srgbClr val="0070C0"/>
                </a:solidFill>
                <a:latin typeface="+mj-lt"/>
              </a:rPr>
              <a:t>feast</a:t>
            </a:r>
            <a:endParaRPr lang="de-DE" sz="2200" dirty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Query 2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conjunction): [standard user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dlink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650 no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card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found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→ 0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hits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– </a:t>
            </a:r>
            <a:r>
              <a:rPr lang="de-DE" sz="2200" dirty="0" err="1">
                <a:solidFill>
                  <a:srgbClr val="0070C0"/>
                </a:solidFill>
                <a:latin typeface="+mj-lt"/>
              </a:rPr>
              <a:t>famine</a:t>
            </a:r>
            <a:endParaRPr lang="de-DE" sz="2200" dirty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 Boolean retrieval, it takes a lot of skill to come up with a query that produces a manageable number of hits.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33669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solidFill>
                  <a:schemeClr val="tx1"/>
                </a:solidFill>
                <a:latin typeface="+mj-lt"/>
              </a:rPr>
              <a:t>Problem with Boolean search: Feast or famine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50AE2-523D-5CE9-D222-1A851E1C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7" y="3940175"/>
            <a:ext cx="61722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2B08F-3AD5-F27D-7D88-878A1B15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650760"/>
            <a:ext cx="5041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7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solidFill>
                  <a:schemeClr val="tx1"/>
                </a:solidFill>
                <a:latin typeface="+mj-lt"/>
              </a:rPr>
              <a:t>Feast or famine: No problem in ranked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With ranking, large result sets are not an issue.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Just show the top 10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Doesn’t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overwhelm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user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Premise: the ranking algorithm works: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More relevant results are ranked higher than less relevant results.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Scoring as the basis of ranked retrieval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wish to rank documents that are more relevant higher than documents that are less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How can we accomplish such a ranking of the documents in the collection with respect to a query?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Assign a score to each </a:t>
            </a:r>
            <a:r>
              <a:rPr lang="en-US" b="1" dirty="0">
                <a:solidFill>
                  <a:srgbClr val="336699"/>
                </a:solidFill>
                <a:latin typeface="+mj-lt"/>
              </a:rPr>
              <a:t>query-document pair, say in [0, 1].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score measures how well document and query “match”.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Query-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scores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How do we compute the score of a query-document pair?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Let’s start with a </a:t>
            </a:r>
            <a:r>
              <a:rPr lang="en-US" dirty="0">
                <a:solidFill>
                  <a:srgbClr val="336699"/>
                </a:solidFill>
                <a:latin typeface="+mj-lt"/>
              </a:rPr>
              <a:t>one-term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If the query term does not occur in the document: score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should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more frequent the query term in the document, the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higher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score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will look at a number of alternatives for doing this.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Take 1: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coefficient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98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commonly used measure of overlap of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Let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B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be two sets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JACCARD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= 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0 if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and B don’t have to be the same size.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Always assigns a number between 0 and 1.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Picture 7" descr="6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928934"/>
            <a:ext cx="3351990" cy="837998"/>
          </a:xfrm>
          <a:prstGeom prst="rect">
            <a:avLst/>
          </a:prstGeom>
        </p:spPr>
      </p:pic>
      <p:pic>
        <p:nvPicPr>
          <p:cNvPr id="10" name="Picture 9" descr="61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857628"/>
            <a:ext cx="2209942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24391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What is the query-document match score that the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coefficient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computes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ides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Document “Caesar died in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JACCARD(</a:t>
            </a:r>
            <a:r>
              <a:rPr lang="de-DE" sz="2200" i="1" dirty="0">
                <a:solidFill>
                  <a:schemeClr val="tx1"/>
                </a:solidFill>
                <a:latin typeface="+mj-lt"/>
              </a:rPr>
              <a:t>q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) =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923702-1CEC-CDDA-45EE-D44173D7C1F0}"/>
                  </a:ext>
                </a:extLst>
              </p:cNvPr>
              <p:cNvSpPr txBox="1"/>
              <p:nvPr/>
            </p:nvSpPr>
            <p:spPr>
              <a:xfrm>
                <a:off x="3347864" y="4293096"/>
                <a:ext cx="28212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PK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923702-1CEC-CDDA-45EE-D44173D7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293096"/>
                <a:ext cx="282129" cy="693844"/>
              </a:xfrm>
              <a:prstGeom prst="rect">
                <a:avLst/>
              </a:prstGeom>
              <a:blipFill>
                <a:blip r:embed="rId3"/>
                <a:stretch>
                  <a:fillRect l="-17391" r="-17391" b="-1428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773777B4-BCC9-4385-94CE-31F7A938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40" y="5080612"/>
            <a:ext cx="8572560" cy="24391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Document “ready to March”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JACCARD(</a:t>
            </a:r>
            <a:r>
              <a:rPr lang="de-DE" sz="2200" i="1" dirty="0">
                <a:solidFill>
                  <a:schemeClr val="tx1"/>
                </a:solidFill>
                <a:latin typeface="+mj-lt"/>
              </a:rPr>
              <a:t>q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691B87-AC92-74C2-CC7C-810ED54883D5}"/>
                  </a:ext>
                </a:extLst>
              </p:cNvPr>
              <p:cNvSpPr txBox="1"/>
              <p:nvPr/>
            </p:nvSpPr>
            <p:spPr>
              <a:xfrm>
                <a:off x="3281759" y="5399452"/>
                <a:ext cx="28212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336699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PK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691B87-AC92-74C2-CC7C-810ED548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59" y="5399452"/>
                <a:ext cx="282129" cy="693844"/>
              </a:xfrm>
              <a:prstGeom prst="rect">
                <a:avLst/>
              </a:prstGeom>
              <a:blipFill>
                <a:blip r:embed="rId4"/>
                <a:stretch>
                  <a:fillRect l="-21739" t="-1786" r="-21739" b="-1428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What’s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wrong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It doesn’t consider </a:t>
            </a:r>
            <a:r>
              <a:rPr lang="en-US" dirty="0">
                <a:solidFill>
                  <a:srgbClr val="336699"/>
                </a:solidFill>
                <a:latin typeface="+mj-lt"/>
              </a:rPr>
              <a:t>term frequency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(how many occurrences a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has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336699"/>
                </a:solidFill>
                <a:latin typeface="+mj-lt"/>
              </a:rPr>
              <a:t>Rare terms are more informative than frequent terms.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does not consider this information.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need a more sophisticated way of normalizing for the </a:t>
            </a:r>
            <a:r>
              <a:rPr lang="de-DE" dirty="0" err="1">
                <a:solidFill>
                  <a:srgbClr val="336699"/>
                </a:solidFill>
                <a:latin typeface="+mj-lt"/>
              </a:rPr>
              <a:t>length</a:t>
            </a:r>
            <a:r>
              <a:rPr lang="de-DE" dirty="0">
                <a:solidFill>
                  <a:srgbClr val="336699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336699"/>
                </a:solidFill>
                <a:latin typeface="+mj-lt"/>
              </a:rPr>
              <a:t>of</a:t>
            </a:r>
            <a:r>
              <a:rPr lang="de-DE" dirty="0">
                <a:solidFill>
                  <a:srgbClr val="336699"/>
                </a:solidFill>
                <a:latin typeface="+mj-lt"/>
              </a:rPr>
              <a:t> a </a:t>
            </a:r>
            <a:r>
              <a:rPr lang="de-DE" dirty="0" err="1">
                <a:solidFill>
                  <a:srgbClr val="336699"/>
                </a:solidFill>
                <a:latin typeface="+mj-lt"/>
              </a:rPr>
              <a:t>document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Later in this lecture, we’ll use                                  (cosine)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 instead of |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|/|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∪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|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Jaccard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for length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 descr="6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2" y="4572008"/>
            <a:ext cx="214087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|V|.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Anthony </a:t>
                      </a:r>
                      <a:r>
                        <a:rPr lang="de-DE" sz="2200" b="0" kern="1200" baseline="0" dirty="0" err="1"/>
                        <a:t>and</a:t>
                      </a:r>
                      <a:r>
                        <a:rPr lang="de-DE" sz="2200" b="0" kern="1200" baseline="0" dirty="0"/>
                        <a:t>  Cleopatra</a:t>
                      </a:r>
                      <a:endParaRPr lang="de-DE" sz="2200" b="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Julius </a:t>
                      </a:r>
                      <a:r>
                        <a:rPr lang="de-DE" sz="2200" b="0" kern="1200" baseline="0" dirty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The  </a:t>
                      </a:r>
                      <a:r>
                        <a:rPr lang="de-DE" sz="2200" b="0" kern="1200" baseline="0" dirty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ANTHONY</a:t>
                      </a:r>
                    </a:p>
                    <a:p>
                      <a:r>
                        <a:rPr lang="de-DE" dirty="0"/>
                        <a:t>BRUTUS</a:t>
                      </a:r>
                      <a:r>
                        <a:rPr lang="de-DE" baseline="0" dirty="0"/>
                        <a:t> </a:t>
                      </a:r>
                    </a:p>
                    <a:p>
                      <a:r>
                        <a:rPr lang="de-DE" baseline="0" dirty="0"/>
                        <a:t>CAESAR</a:t>
                      </a:r>
                    </a:p>
                    <a:p>
                      <a:r>
                        <a:rPr lang="de-DE" baseline="0" dirty="0"/>
                        <a:t>CALPURNIA</a:t>
                      </a:r>
                    </a:p>
                    <a:p>
                      <a:r>
                        <a:rPr lang="de-DE" baseline="0" dirty="0"/>
                        <a:t>CLEOPATRA</a:t>
                      </a:r>
                    </a:p>
                    <a:p>
                      <a:r>
                        <a:rPr lang="de-DE" baseline="0" dirty="0"/>
                        <a:t>MERCY</a:t>
                      </a:r>
                    </a:p>
                    <a:p>
                      <a:r>
                        <a:rPr lang="de-DE" baseline="0" dirty="0"/>
                        <a:t>WORSER</a:t>
                      </a:r>
                    </a:p>
                    <a:p>
                      <a:r>
                        <a:rPr lang="de-DE" baseline="0" dirty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Anthony </a:t>
                      </a:r>
                      <a:r>
                        <a:rPr lang="de-DE" sz="2200" b="0" kern="1200" baseline="0" dirty="0" err="1"/>
                        <a:t>and</a:t>
                      </a:r>
                      <a:r>
                        <a:rPr lang="de-DE" sz="2200" b="0" kern="1200" baseline="0" dirty="0"/>
                        <a:t>  Cleopatra</a:t>
                      </a:r>
                      <a:endParaRPr lang="de-DE" sz="2200" b="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Julius </a:t>
                      </a:r>
                      <a:r>
                        <a:rPr lang="de-DE" sz="2200" b="0" kern="1200" baseline="0" dirty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The  </a:t>
                      </a:r>
                      <a:r>
                        <a:rPr lang="de-DE" sz="2200" b="0" kern="1200" baseline="0" dirty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ANTHONY</a:t>
                      </a:r>
                    </a:p>
                    <a:p>
                      <a:r>
                        <a:rPr lang="de-DE" dirty="0"/>
                        <a:t>BRUTUS</a:t>
                      </a:r>
                      <a:r>
                        <a:rPr lang="de-DE" baseline="0" dirty="0"/>
                        <a:t> </a:t>
                      </a:r>
                    </a:p>
                    <a:p>
                      <a:r>
                        <a:rPr lang="de-DE" baseline="0" dirty="0"/>
                        <a:t>CAESAR</a:t>
                      </a:r>
                    </a:p>
                    <a:p>
                      <a:r>
                        <a:rPr lang="de-DE" baseline="0" dirty="0"/>
                        <a:t>CALPURNIA</a:t>
                      </a:r>
                    </a:p>
                    <a:p>
                      <a:r>
                        <a:rPr lang="de-DE" baseline="0" dirty="0"/>
                        <a:t>CLEOPATRA</a:t>
                      </a:r>
                    </a:p>
                    <a:p>
                      <a:r>
                        <a:rPr lang="de-DE" baseline="0" dirty="0"/>
                        <a:t>MERCY</a:t>
                      </a:r>
                    </a:p>
                    <a:p>
                      <a:r>
                        <a:rPr lang="de-DE" baseline="0" dirty="0"/>
                        <a:t>WORSER</a:t>
                      </a:r>
                    </a:p>
                    <a:p>
                      <a:r>
                        <a:rPr lang="de-DE" baseline="0" dirty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157</a:t>
                      </a:r>
                    </a:p>
                    <a:p>
                      <a:pPr algn="r"/>
                      <a:r>
                        <a:rPr lang="de-DE" dirty="0"/>
                        <a:t>4</a:t>
                      </a:r>
                    </a:p>
                    <a:p>
                      <a:pPr algn="r"/>
                      <a:r>
                        <a:rPr lang="de-DE" dirty="0"/>
                        <a:t>232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57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73</a:t>
                      </a:r>
                    </a:p>
                    <a:p>
                      <a:pPr algn="r"/>
                      <a:r>
                        <a:rPr lang="de-DE" dirty="0"/>
                        <a:t>157</a:t>
                      </a:r>
                    </a:p>
                    <a:p>
                      <a:pPr algn="r"/>
                      <a:r>
                        <a:rPr lang="de-DE" dirty="0"/>
                        <a:t>227</a:t>
                      </a:r>
                    </a:p>
                    <a:p>
                      <a:pPr algn="r"/>
                      <a:r>
                        <a:rPr lang="de-DE" dirty="0"/>
                        <a:t>10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3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8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5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8</a:t>
                      </a:r>
                    </a:p>
                    <a:p>
                      <a:pPr algn="r"/>
                      <a:r>
                        <a:rPr lang="de-DE" dirty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Bag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words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286808" cy="42359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do not consider the </a:t>
            </a:r>
            <a:r>
              <a:rPr lang="en-US" dirty="0">
                <a:solidFill>
                  <a:srgbClr val="336699"/>
                </a:solidFill>
                <a:latin typeface="+mj-lt"/>
              </a:rPr>
              <a:t>order of words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a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John is quicker than Mary and Mary is quicker than John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represented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way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is called a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bag of words model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 a sense, this is a step back: The positional index was able to distinguish these two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will look at “recovering” positional information later in 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course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For now: bag of words model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tf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term frequency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t,d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of term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 document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defined as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number of times that </a:t>
            </a:r>
            <a:r>
              <a:rPr lang="en-US" i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occurs in </a:t>
            </a:r>
            <a:r>
              <a:rPr lang="en-US" i="1" dirty="0">
                <a:solidFill>
                  <a:srgbClr val="0070C0"/>
                </a:solidFill>
                <a:latin typeface="+mj-lt"/>
              </a:rPr>
              <a:t>d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want to use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when computing query-document match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scores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But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Raw term frequency is not what we want because: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document with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= 10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occurrences of the term is more relevant than a document with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= 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occurrence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But not 10 times more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Relevance does not increase proportionally with term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solidFill>
                  <a:schemeClr val="tx1"/>
                </a:solidFill>
                <a:latin typeface="+mj-lt"/>
              </a:rPr>
              <a:t>Instead of raw frequency: Log frequency weighting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501122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log frequency weight of term t in d is defined as follows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de-DE" i="1" baseline="-25000" dirty="0" err="1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de-DE" i="1" baseline="-25000" dirty="0" err="1">
                <a:solidFill>
                  <a:schemeClr val="tx1"/>
                </a:solidFill>
                <a:latin typeface="+mj-lt"/>
              </a:rPr>
              <a:t>t,d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:                                                                                         0 → 0, 1 → 1, 2 → 1.3, 10 → 2, 1000 → 4,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Score for a document-query pair: sum over terms t in both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                                                                                                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-matching-score(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    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>
                <a:solidFill>
                  <a:schemeClr val="tx1"/>
                </a:solidFill>
                <a:latin typeface="+mj-lt"/>
              </a:rPr>
              <a:t>∈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q</a:t>
            </a:r>
            <a:r>
              <a:rPr lang="en-US" baseline="-25000" dirty="0" err="1">
                <a:solidFill>
                  <a:schemeClr val="tx1"/>
                </a:solidFill>
                <a:latin typeface="+mj-lt"/>
              </a:rPr>
              <a:t>∩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(1 + log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>
                <a:solidFill>
                  <a:schemeClr val="tx1"/>
                </a:solidFill>
                <a:latin typeface="+mj-lt"/>
              </a:rPr>
              <a:t>,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score is 0 if none of the query terms is present in the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8" name="Picture 7" descr="6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79" y="2357430"/>
            <a:ext cx="5189999" cy="9000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71934" y="4929198"/>
          <a:ext cx="5382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91960" imgH="253800" progId="Equation.3">
                  <p:embed/>
                </p:oleObj>
              </mc:Choice>
              <mc:Fallback>
                <p:oleObj name="Vergelijking" r:id="rId4" imgW="2919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4929198"/>
                        <a:ext cx="538200" cy="46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286808" cy="3804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Compute the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Jaccard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matching score and the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matching score for the following query-document pairs.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q: [information on cars] d: “all you have ever wanted to know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q: [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] d: “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trucks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information on planes, information on trains”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q: [red cars and red trucks] d: “cops stop red cars more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Frequency in document vs. frequency in collection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 addition, to term frequency (the frequency of the term in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.we also want to use the frequency of the term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 the collection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for weighting and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FEFC0-7601-7EA5-ED62-A0B05395A9D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98591-562D-D2AD-3702-645D5A696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00279"/>
              </p:ext>
            </p:extLst>
          </p:nvPr>
        </p:nvGraphicFramePr>
        <p:xfrm>
          <a:off x="1619672" y="223802"/>
          <a:ext cx="5472608" cy="654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583">
                  <a:extLst>
                    <a:ext uri="{9D8B030D-6E8A-4147-A177-3AD203B41FA5}">
                      <a16:colId xmlns:a16="http://schemas.microsoft.com/office/drawing/2014/main" val="661958586"/>
                    </a:ext>
                  </a:extLst>
                </a:gridCol>
                <a:gridCol w="608068">
                  <a:extLst>
                    <a:ext uri="{9D8B030D-6E8A-4147-A177-3AD203B41FA5}">
                      <a16:colId xmlns:a16="http://schemas.microsoft.com/office/drawing/2014/main" val="82689138"/>
                    </a:ext>
                  </a:extLst>
                </a:gridCol>
                <a:gridCol w="677845">
                  <a:extLst>
                    <a:ext uri="{9D8B030D-6E8A-4147-A177-3AD203B41FA5}">
                      <a16:colId xmlns:a16="http://schemas.microsoft.com/office/drawing/2014/main" val="54705995"/>
                    </a:ext>
                  </a:extLst>
                </a:gridCol>
                <a:gridCol w="647942">
                  <a:extLst>
                    <a:ext uri="{9D8B030D-6E8A-4147-A177-3AD203B41FA5}">
                      <a16:colId xmlns:a16="http://schemas.microsoft.com/office/drawing/2014/main" val="757717090"/>
                    </a:ext>
                  </a:extLst>
                </a:gridCol>
                <a:gridCol w="637971">
                  <a:extLst>
                    <a:ext uri="{9D8B030D-6E8A-4147-A177-3AD203B41FA5}">
                      <a16:colId xmlns:a16="http://schemas.microsoft.com/office/drawing/2014/main" val="3540963517"/>
                    </a:ext>
                  </a:extLst>
                </a:gridCol>
                <a:gridCol w="568195">
                  <a:extLst>
                    <a:ext uri="{9D8B030D-6E8A-4147-A177-3AD203B41FA5}">
                      <a16:colId xmlns:a16="http://schemas.microsoft.com/office/drawing/2014/main" val="2903279786"/>
                    </a:ext>
                  </a:extLst>
                </a:gridCol>
                <a:gridCol w="628004">
                  <a:extLst>
                    <a:ext uri="{9D8B030D-6E8A-4147-A177-3AD203B41FA5}">
                      <a16:colId xmlns:a16="http://schemas.microsoft.com/office/drawing/2014/main" val="3631056873"/>
                    </a:ext>
                  </a:extLst>
                </a:gridCol>
              </a:tblGrid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b="1" u="none" strike="noStrike" dirty="0">
                          <a:effectLst/>
                        </a:rPr>
                        <a:t> 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Frequency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1+log10(</a:t>
                      </a:r>
                      <a:r>
                        <a:rPr lang="en-GB" sz="2000" b="1" u="none" strike="noStrike" dirty="0" err="1">
                          <a:effectLst/>
                        </a:rPr>
                        <a:t>tf</a:t>
                      </a:r>
                      <a:r>
                        <a:rPr lang="en-GB" sz="2000" b="1" u="none" strike="noStrike" dirty="0">
                          <a:effectLst/>
                        </a:rPr>
                        <a:t>)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75556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b="1" u="none" strike="noStrike">
                          <a:effectLst/>
                        </a:rPr>
                        <a:t> 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d1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D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d2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solidFill>
                      <a:srgbClr val="BDD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d3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DD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d1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D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d2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solidFill>
                      <a:srgbClr val="BDD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d3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DD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59389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about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7638960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all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76507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cars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8158719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cops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8897197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ever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7401257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have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0645491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information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3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1.5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3921162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know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9441990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more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470183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often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2026355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on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3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1.5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4936208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planes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9946396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red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6500388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stop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7366918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to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8234767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trains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3287004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trucks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0164699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wanted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8910043"/>
                  </a:ext>
                </a:extLst>
              </a:tr>
              <a:tr h="29439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effectLst/>
                        </a:rPr>
                        <a:t>you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1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>
                          <a:effectLst/>
                        </a:rPr>
                        <a:t>0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1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000" b="1" u="none" strike="noStrike" dirty="0">
                          <a:effectLst/>
                        </a:rPr>
                        <a:t>0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0" marR="6690" marT="669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4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322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33669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Desired weight for rare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Rare terms are more informative than frequent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Consider a term in the query that is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rare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the collection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(e.g., 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document containing this term is very likely to be relevant.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→ We want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like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Desired weight for frequent terms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Frequent terms are less informative than rare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Consider a term in the query that is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frequent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 the collection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GOOD, INCREASE, LINE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document containing this term is more likely to be relevant than a document that doesn’t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 but words like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are not sure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indicators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→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For frequent terms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we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want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positive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 but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lower weights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than for rare terms.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frequency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high weights for rare terms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want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low (positive) weights for frequent words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like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GOOD, INCREASE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LINE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will use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document frequency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to factor this into computing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matching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score.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document frequency is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the number of documents in the collection that the term occurs in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6F5D4-58D1-74FE-BD5F-DF5673792072}"/>
                  </a:ext>
                </a:extLst>
              </p:cNvPr>
              <p:cNvSpPr txBox="1"/>
              <p:nvPr/>
            </p:nvSpPr>
            <p:spPr>
              <a:xfrm>
                <a:off x="611560" y="1556792"/>
                <a:ext cx="8075240" cy="5390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NewRomanPSMT"/>
                  </a:rPr>
                  <a:t>Total words = N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TimesNewRomanPSMT"/>
                  </a:rPr>
                  <a:t>Unique words = Vocabulary = V</a:t>
                </a:r>
                <a:endParaRPr lang="en-GB" sz="2400" dirty="0">
                  <a:solidFill>
                    <a:schemeClr val="tx1"/>
                  </a:solidFill>
                  <a:effectLst/>
                  <a:latin typeface="TimesNewRomanPSMT"/>
                </a:endParaRPr>
              </a:p>
              <a:p>
                <a:endParaRPr lang="en-GB" sz="2400" dirty="0">
                  <a:solidFill>
                    <a:schemeClr val="tx1"/>
                  </a:solidFill>
                  <a:effectLst/>
                  <a:latin typeface="TimesNewRomanPSMT"/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NewRomanPSMT"/>
                  </a:rPr>
                  <a:t>Heap's law states that </a:t>
                </a:r>
              </a:p>
              <a:p>
                <a:r>
                  <a:rPr lang="en-US" sz="2400" b="0" dirty="0">
                    <a:solidFill>
                      <a:srgbClr val="2A7041"/>
                    </a:solidFill>
                    <a:effectLst/>
                  </a:rPr>
                  <a:t>		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2A7041"/>
                        </a:solidFill>
                        <a:effectLst/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400" b="0" i="0" dirty="0" smtClean="0">
                        <a:solidFill>
                          <a:srgbClr val="2A7041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2A704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PK" smtClean="0">
                        <a:solidFill>
                          <a:srgbClr val="2A7041"/>
                        </a:solidFill>
                      </a:rPr>
                      <m:t>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2A7041"/>
                        </a:solidFill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GB" sz="2400" b="1" i="1" dirty="0" smtClean="0">
                            <a:solidFill>
                              <a:srgbClr val="2A704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2A704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GB" sz="2400" b="1" dirty="0">
                    <a:solidFill>
                      <a:srgbClr val="2A7041"/>
                    </a:solidFill>
                    <a:effectLst/>
                    <a:latin typeface="TimesNewRomanPS"/>
                  </a:rPr>
                  <a:t>. </a:t>
                </a:r>
              </a:p>
              <a:p>
                <a:endParaRPr lang="en-GB" b="1" dirty="0">
                  <a:solidFill>
                    <a:schemeClr val="tx1"/>
                  </a:solidFill>
                  <a:latin typeface="TimesNewRomanPS"/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NewRomanPSMT"/>
                  </a:rPr>
                  <a:t>The more general form of this law is </a:t>
                </a:r>
              </a:p>
              <a:p>
                <a:endParaRPr lang="en-GB" dirty="0">
                  <a:solidFill>
                    <a:schemeClr val="tx1"/>
                  </a:solidFill>
                  <a:latin typeface="TimesNewRomanPSMT"/>
                </a:endParaRPr>
              </a:p>
              <a:p>
                <a:r>
                  <a:rPr lang="en-GB" dirty="0">
                    <a:solidFill>
                      <a:srgbClr val="2A7041"/>
                    </a:solidFill>
                    <a:latin typeface="TimesNewRomanPSMT"/>
                  </a:rPr>
                  <a:t>		|V| = KN</a:t>
                </a:r>
                <a:r>
                  <a:rPr lang="el-GR" b="1" i="0" baseline="30000" dirty="0">
                    <a:solidFill>
                      <a:srgbClr val="2A7041"/>
                    </a:solidFill>
                    <a:effectLst/>
                    <a:latin typeface="arial" panose="020B0604020202020204" pitchFamily="34" charset="0"/>
                  </a:rPr>
                  <a:t>β</a:t>
                </a:r>
                <a:endParaRPr lang="en-US" b="1" dirty="0">
                  <a:solidFill>
                    <a:srgbClr val="2A7041"/>
                  </a:solidFill>
                  <a:latin typeface="arial" panose="020B0604020202020204" pitchFamily="34" charset="0"/>
                </a:endParaRPr>
              </a:p>
              <a:p>
                <a:r>
                  <a:rPr lang="en-GB" dirty="0">
                    <a:solidFill>
                      <a:srgbClr val="2A7041"/>
                    </a:solidFill>
                    <a:latin typeface="TimesNewRomanPSMT"/>
                  </a:rPr>
                  <a:t>		K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PK" smtClean="0">
                        <a:solidFill>
                          <a:srgbClr val="2A7041"/>
                        </a:solidFill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rgbClr val="2A7041"/>
                    </a:solidFill>
                  </a:rPr>
                  <a:t> 10–100</a:t>
                </a:r>
              </a:p>
              <a:p>
                <a:r>
                  <a:rPr lang="en-US" b="1" dirty="0">
                    <a:solidFill>
                      <a:srgbClr val="2A7041"/>
                    </a:solidFill>
                    <a:latin typeface="arial" panose="020B0604020202020204" pitchFamily="34" charset="0"/>
                  </a:rPr>
                  <a:t>		</a:t>
                </a:r>
                <a:r>
                  <a:rPr lang="el-GR" b="1" dirty="0">
                    <a:solidFill>
                      <a:srgbClr val="2A7041"/>
                    </a:solidFill>
                    <a:latin typeface="arial" panose="020B0604020202020204" pitchFamily="34" charset="0"/>
                  </a:rPr>
                  <a:t>β</a:t>
                </a:r>
                <a:r>
                  <a:rPr lang="en-GB" dirty="0">
                    <a:solidFill>
                      <a:srgbClr val="2A704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PK" smtClean="0">
                        <a:solidFill>
                          <a:srgbClr val="2A7041"/>
                        </a:solidFill>
                      </a:rPr>
                      <m:t>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2A704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rgbClr val="2A7041"/>
                        </a:solidFill>
                      </a:rPr>
                      <m:t>0.4–0.6</m:t>
                    </m:r>
                  </m:oMath>
                </a14:m>
                <a:endParaRPr lang="en-GB" dirty="0">
                  <a:solidFill>
                    <a:srgbClr val="2A7041"/>
                  </a:solidFill>
                </a:endParaRPr>
              </a:p>
              <a:p>
                <a:endParaRPr lang="en-GB" dirty="0">
                  <a:solidFill>
                    <a:srgbClr val="2A7041"/>
                  </a:solidFill>
                </a:endParaRPr>
              </a:p>
              <a:p>
                <a:r>
                  <a:rPr lang="en-GB" sz="1800" i="1" dirty="0">
                    <a:solidFill>
                      <a:srgbClr val="FF0000"/>
                    </a:solidFill>
                  </a:rPr>
                  <a:t>K and </a:t>
                </a:r>
                <a:r>
                  <a:rPr lang="el-GR" sz="1800" i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β</a:t>
                </a:r>
                <a:r>
                  <a:rPr lang="en-US" sz="1800" i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are calculated by fitting the data </a:t>
                </a:r>
              </a:p>
              <a:p>
                <a:r>
                  <a:rPr lang="en-GB" sz="1800" spc="-40" dirty="0">
                    <a:solidFill>
                      <a:srgbClr val="FF0000"/>
                    </a:solidFill>
                    <a:latin typeface="Arial"/>
                    <a:cs typeface="Arial"/>
                  </a:rPr>
                  <a:t>Typical </a:t>
                </a:r>
                <a:r>
                  <a:rPr lang="en-GB" sz="1800" spc="-75" dirty="0">
                    <a:solidFill>
                      <a:srgbClr val="FF0000"/>
                    </a:solidFill>
                    <a:latin typeface="Arial"/>
                    <a:cs typeface="Arial"/>
                  </a:rPr>
                  <a:t>values </a:t>
                </a:r>
                <a:r>
                  <a:rPr lang="en-GB" sz="1800" spc="-30" dirty="0">
                    <a:solidFill>
                      <a:srgbClr val="FF0000"/>
                    </a:solidFill>
                    <a:latin typeface="Arial"/>
                    <a:cs typeface="Arial"/>
                  </a:rPr>
                  <a:t>for the </a:t>
                </a:r>
                <a:r>
                  <a:rPr lang="en-GB" sz="1800" spc="-65" dirty="0">
                    <a:solidFill>
                      <a:srgbClr val="FF0000"/>
                    </a:solidFill>
                    <a:latin typeface="Arial"/>
                    <a:cs typeface="Arial"/>
                  </a:rPr>
                  <a:t>parameters </a:t>
                </a:r>
                <a:r>
                  <a:rPr lang="en-GB" sz="1800" i="1" spc="-10" dirty="0">
                    <a:solidFill>
                      <a:srgbClr val="FF0000"/>
                    </a:solidFill>
                    <a:latin typeface="LM Sans 10"/>
                    <a:cs typeface="LM Sans 10"/>
                  </a:rPr>
                  <a:t>k </a:t>
                </a:r>
                <a:r>
                  <a:rPr lang="en-GB" sz="1800" spc="-65" dirty="0">
                    <a:solidFill>
                      <a:srgbClr val="FF0000"/>
                    </a:solidFill>
                    <a:latin typeface="Arial"/>
                    <a:cs typeface="Arial"/>
                  </a:rPr>
                  <a:t>and </a:t>
                </a:r>
                <a:r>
                  <a:rPr lang="en-GB" sz="1800" i="1" spc="-10" dirty="0">
                    <a:solidFill>
                      <a:srgbClr val="FF0000"/>
                    </a:solidFill>
                    <a:latin typeface="LM Sans 10"/>
                    <a:cs typeface="LM Sans 10"/>
                  </a:rPr>
                  <a:t>b </a:t>
                </a:r>
                <a:r>
                  <a:rPr lang="en-GB" sz="1800" spc="-65" dirty="0">
                    <a:solidFill>
                      <a:srgbClr val="FF0000"/>
                    </a:solidFill>
                    <a:latin typeface="Arial"/>
                    <a:cs typeface="Arial"/>
                  </a:rPr>
                  <a:t>are: </a:t>
                </a:r>
                <a:r>
                  <a:rPr lang="en-GB" sz="1800" b="1" spc="-75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30 </a:t>
                </a:r>
                <a:r>
                  <a:rPr lang="en-GB" sz="1800" b="1" spc="-10" dirty="0">
                    <a:solidFill>
                      <a:schemeClr val="accent1">
                        <a:lumMod val="50000"/>
                      </a:schemeClr>
                    </a:solidFill>
                    <a:latin typeface="Latin Modern Math"/>
                    <a:cs typeface="Latin Modern Math"/>
                  </a:rPr>
                  <a:t>≤ </a:t>
                </a:r>
                <a:r>
                  <a:rPr lang="en-GB" sz="1800" b="1" i="1" spc="-10" dirty="0">
                    <a:solidFill>
                      <a:schemeClr val="accent1">
                        <a:lumMod val="50000"/>
                      </a:schemeClr>
                    </a:solidFill>
                    <a:latin typeface="LM Sans 10"/>
                    <a:cs typeface="LM Sans 10"/>
                  </a:rPr>
                  <a:t>k </a:t>
                </a:r>
                <a:r>
                  <a:rPr lang="en-GB" sz="1800" b="1" spc="-10" dirty="0">
                    <a:solidFill>
                      <a:schemeClr val="accent1">
                        <a:lumMod val="50000"/>
                      </a:schemeClr>
                    </a:solidFill>
                    <a:latin typeface="Latin Modern Math"/>
                    <a:cs typeface="Latin Modern Math"/>
                  </a:rPr>
                  <a:t>≤ </a:t>
                </a:r>
                <a:r>
                  <a:rPr lang="en-GB" sz="1800" b="1" spc="-75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100  </a:t>
                </a:r>
                <a:r>
                  <a:rPr lang="en-GB" sz="1800" b="1" spc="-65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and </a:t>
                </a:r>
                <a:r>
                  <a:rPr lang="en-GB" sz="1800" b="1" i="1" spc="-10" dirty="0">
                    <a:solidFill>
                      <a:schemeClr val="accent1">
                        <a:lumMod val="50000"/>
                      </a:schemeClr>
                    </a:solidFill>
                    <a:latin typeface="LM Sans 10"/>
                    <a:cs typeface="LM Sans 10"/>
                  </a:rPr>
                  <a:t>b </a:t>
                </a:r>
                <a:r>
                  <a:rPr lang="en-GB" sz="1800" b="1" spc="-5" dirty="0">
                    <a:solidFill>
                      <a:schemeClr val="accent1">
                        <a:lumMod val="50000"/>
                      </a:schemeClr>
                    </a:solidFill>
                    <a:latin typeface="Latin Modern Math"/>
                    <a:cs typeface="Latin Modern Math"/>
                  </a:rPr>
                  <a:t>≈</a:t>
                </a:r>
                <a:r>
                  <a:rPr lang="en-GB" sz="1800" b="1" spc="-210" dirty="0">
                    <a:solidFill>
                      <a:schemeClr val="accent1">
                        <a:lumMod val="50000"/>
                      </a:schemeClr>
                    </a:solidFill>
                    <a:latin typeface="Latin Modern Math"/>
                    <a:cs typeface="Latin Modern Math"/>
                  </a:rPr>
                  <a:t> </a:t>
                </a:r>
                <a:r>
                  <a:rPr lang="en-GB" sz="1800" b="1" spc="-45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0</a:t>
                </a:r>
                <a:r>
                  <a:rPr lang="en-GB" sz="1800" b="1" spc="-45" dirty="0">
                    <a:solidFill>
                      <a:schemeClr val="accent1">
                        <a:lumMod val="50000"/>
                      </a:schemeClr>
                    </a:solidFill>
                    <a:latin typeface="Latin Modern Math"/>
                    <a:cs typeface="Latin Modern Math"/>
                  </a:rPr>
                  <a:t>.</a:t>
                </a:r>
                <a:r>
                  <a:rPr lang="en-GB" sz="1800" b="1" spc="-45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5.</a:t>
                </a:r>
                <a:endParaRPr lang="en-GB" sz="1800" b="1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endParaRPr>
              </a:p>
              <a:p>
                <a:endParaRPr lang="en-GB" sz="1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6F5D4-58D1-74FE-BD5F-DF567379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8075240" cy="5390065"/>
              </a:xfrm>
              <a:prstGeom prst="rect">
                <a:avLst/>
              </a:prstGeom>
              <a:blipFill>
                <a:blip r:embed="rId3"/>
                <a:stretch>
                  <a:fillRect l="-1258" t="-93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the document frequency, the number of documents that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t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in.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df</a:t>
            </a:r>
            <a:r>
              <a:rPr lang="en-US" i="1" baseline="-25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an inverse measure of the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of term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define the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of term t as follows: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the number of documents in the collection.)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idf</a:t>
            </a:r>
            <a:r>
              <a:rPr lang="en-US" i="1" baseline="-25000" dirty="0" err="1">
                <a:solidFill>
                  <a:srgbClr val="0070C0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a measure of the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[log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] instead of [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] to “dampen” the effect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Note that we use the log transformation for both term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8" name="Picture 7" descr="6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99" y="3321080"/>
            <a:ext cx="2155653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idf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Compute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idf</a:t>
            </a:r>
            <a:r>
              <a:rPr lang="en-US" i="1" baseline="-25000" dirty="0" err="1">
                <a:solidFill>
                  <a:srgbClr val="00B050"/>
                </a:solidFill>
                <a:latin typeface="+mj-lt"/>
              </a:rPr>
              <a:t>t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using the formula: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86117"/>
              </p:ext>
            </p:extLst>
          </p:nvPr>
        </p:nvGraphicFramePr>
        <p:xfrm>
          <a:off x="1000100" y="2258692"/>
          <a:ext cx="5072098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b="0" kern="1200" baseline="0" dirty="0" err="1"/>
                        <a:t>term</a:t>
                      </a:r>
                      <a:endParaRPr lang="de-DE" sz="2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/>
                        <a:t>df</a:t>
                      </a:r>
                      <a:r>
                        <a:rPr lang="de-DE" sz="2400" b="0" i="1" baseline="-25000" dirty="0" err="1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b="0" dirty="0" err="1"/>
                        <a:t>idf</a:t>
                      </a:r>
                      <a:r>
                        <a:rPr lang="de-DE" sz="2400" b="0" i="1" baseline="-25000" dirty="0" err="1"/>
                        <a:t>t</a:t>
                      </a:r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2400" kern="1200" baseline="0" dirty="0" err="1"/>
                        <a:t>calpurnia</a:t>
                      </a:r>
                      <a:endParaRPr lang="de-DE" sz="2400" kern="1200" baseline="0" dirty="0"/>
                    </a:p>
                    <a:p>
                      <a:pPr rtl="0"/>
                      <a:r>
                        <a:rPr lang="de-DE" sz="2400" kern="1200" baseline="0" dirty="0" err="1"/>
                        <a:t>animal</a:t>
                      </a:r>
                      <a:endParaRPr lang="de-DE" sz="2400" kern="1200" baseline="0" dirty="0"/>
                    </a:p>
                    <a:p>
                      <a:pPr rtl="0"/>
                      <a:r>
                        <a:rPr lang="de-DE" sz="2400" kern="1200" baseline="0" dirty="0" err="1"/>
                        <a:t>sunday</a:t>
                      </a:r>
                      <a:endParaRPr lang="de-DE" sz="2400" kern="1200" baseline="0" dirty="0"/>
                    </a:p>
                    <a:p>
                      <a:pPr rtl="0"/>
                      <a:r>
                        <a:rPr lang="de-DE" sz="2400" kern="1200" baseline="0" dirty="0" err="1"/>
                        <a:t>fly</a:t>
                      </a:r>
                      <a:endParaRPr lang="de-DE" sz="2400" kern="1200" baseline="0" dirty="0"/>
                    </a:p>
                    <a:p>
                      <a:pPr rtl="0"/>
                      <a:r>
                        <a:rPr lang="de-DE" sz="2400" kern="1200" baseline="0" dirty="0" err="1"/>
                        <a:t>under</a:t>
                      </a:r>
                      <a:endParaRPr lang="de-DE" sz="2400" kern="1200" baseline="0" dirty="0"/>
                    </a:p>
                    <a:p>
                      <a:pPr rtl="0"/>
                      <a:r>
                        <a:rPr lang="de-DE" sz="2400" kern="1200" baseline="0" dirty="0" err="1"/>
                        <a:t>the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/>
                        <a:t>1</a:t>
                      </a:r>
                    </a:p>
                    <a:p>
                      <a:pPr algn="r" rtl="0"/>
                      <a:r>
                        <a:rPr lang="de-DE" sz="2400" dirty="0"/>
                        <a:t>100</a:t>
                      </a:r>
                    </a:p>
                    <a:p>
                      <a:pPr algn="r" rtl="0"/>
                      <a:r>
                        <a:rPr lang="de-DE" sz="2400" dirty="0"/>
                        <a:t>1000</a:t>
                      </a:r>
                    </a:p>
                    <a:p>
                      <a:pPr algn="r" rtl="0"/>
                      <a:r>
                        <a:rPr lang="de-DE" sz="2400" dirty="0"/>
                        <a:t>10,000</a:t>
                      </a:r>
                    </a:p>
                    <a:p>
                      <a:pPr algn="r" rtl="0"/>
                      <a:r>
                        <a:rPr lang="de-DE" sz="2400" dirty="0"/>
                        <a:t>100,000</a:t>
                      </a:r>
                    </a:p>
                    <a:p>
                      <a:pPr algn="r" rtl="0"/>
                      <a:r>
                        <a:rPr lang="de-DE" sz="2400" dirty="0"/>
                        <a:t>1,000,000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 descr="6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20" y="1571612"/>
            <a:ext cx="2558514" cy="576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0F44B8-3089-F888-A4F1-869C9E0F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4966"/>
              </p:ext>
            </p:extLst>
          </p:nvPr>
        </p:nvGraphicFramePr>
        <p:xfrm>
          <a:off x="4568825" y="2345052"/>
          <a:ext cx="1285884" cy="2656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304411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99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/>
                      <a:r>
                        <a:rPr lang="de-DE" sz="2400" dirty="0"/>
                        <a:t>6</a:t>
                      </a:r>
                    </a:p>
                    <a:p>
                      <a:pPr algn="r" rtl="0"/>
                      <a:r>
                        <a:rPr lang="de-DE" sz="2400" dirty="0"/>
                        <a:t>4</a:t>
                      </a:r>
                    </a:p>
                    <a:p>
                      <a:pPr algn="r" rtl="0"/>
                      <a:r>
                        <a:rPr lang="de-DE" sz="2400" dirty="0"/>
                        <a:t>3</a:t>
                      </a:r>
                    </a:p>
                    <a:p>
                      <a:pPr algn="r" rtl="0"/>
                      <a:r>
                        <a:rPr lang="de-DE" sz="2400" dirty="0"/>
                        <a:t>2</a:t>
                      </a:r>
                    </a:p>
                    <a:p>
                      <a:pPr algn="r" rtl="0"/>
                      <a:r>
                        <a:rPr lang="de-DE" sz="2400" dirty="0"/>
                        <a:t>1</a:t>
                      </a:r>
                    </a:p>
                    <a:p>
                      <a:pPr algn="r" rtl="0"/>
                      <a:r>
                        <a:rPr lang="de-DE" sz="24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1883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55817-FDF8-647E-1671-E46B67C452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F0D604-F18F-DDFB-FC00-8309B541B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98026"/>
              </p:ext>
            </p:extLst>
          </p:nvPr>
        </p:nvGraphicFramePr>
        <p:xfrm>
          <a:off x="1403648" y="561354"/>
          <a:ext cx="6336704" cy="6032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6262639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50393399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1020677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4647286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0907335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3954102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6446485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168834515"/>
                    </a:ext>
                  </a:extLst>
                </a:gridCol>
              </a:tblGrid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PK" sz="1800" b="1" u="none" strike="noStrike">
                          <a:effectLst/>
                        </a:rPr>
                        <a:t> 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Frequency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 err="1">
                          <a:effectLst/>
                        </a:rPr>
                        <a:t>tf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>
                          <a:effectLst/>
                        </a:rPr>
                        <a:t>idf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ctr"/>
                </a:tc>
                <a:extLst>
                  <a:ext uri="{0D108BD9-81ED-4DB2-BD59-A6C34878D82A}">
                    <a16:rowId xmlns:a16="http://schemas.microsoft.com/office/drawing/2014/main" val="1858145065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PK" sz="1800" b="1" u="none" strike="noStrike">
                          <a:effectLst/>
                        </a:rPr>
                        <a:t> 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d1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d2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>
                          <a:effectLst/>
                        </a:rPr>
                        <a:t>d3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68762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about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927287833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all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758894616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cars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0.18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402265616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cops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0.48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2816225400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ever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920096193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have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2947000530"/>
                  </a:ext>
                </a:extLst>
              </a:tr>
              <a:tr h="41746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info..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3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1.5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496138271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know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1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0.48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3410271915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more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4280751821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often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2122469825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on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3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1.5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2649356896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planes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62424840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red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33576029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stop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2242385678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to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179436629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trains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3457625886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trucks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1359286255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wanted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3748287267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you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1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>
                          <a:effectLst/>
                        </a:rPr>
                        <a:t>0</a:t>
                      </a:r>
                      <a:endParaRPr lang="en-PK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1800" b="1" u="none" strike="noStrike" dirty="0">
                          <a:effectLst/>
                        </a:rPr>
                        <a:t>0.48</a:t>
                      </a:r>
                      <a:endParaRPr lang="en-P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3" marR="6423" marT="6423" marB="0" anchor="b"/>
                </a:tc>
                <a:extLst>
                  <a:ext uri="{0D108BD9-81ED-4DB2-BD59-A6C34878D82A}">
                    <a16:rowId xmlns:a16="http://schemas.microsoft.com/office/drawing/2014/main" val="398392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2615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Effect of </a:t>
            </a:r>
            <a:r>
              <a:rPr lang="en-US" sz="3600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 on ranking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affects the ranking of documents for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queries with at least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two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terms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For example, in the query “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line”,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weighting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increases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decreases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the relative weight of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LINE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has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little effect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 ranking for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one-term queries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3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400" dirty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sz="34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>
                <a:solidFill>
                  <a:schemeClr val="tx1"/>
                </a:solidFill>
                <a:latin typeface="+mj-lt"/>
              </a:rPr>
              <a:t>frequency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071810"/>
            <a:ext cx="8286808" cy="40005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Collection frequency of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number of tokens of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 the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collection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Document frequency of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number of documents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occurs in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+mj-lt"/>
              </a:rPr>
              <a:t>these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+mj-lt"/>
              </a:rPr>
              <a:t>numbers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Which word is a better search term (and should get a higher </a:t>
            </a:r>
            <a:r>
              <a:rPr lang="de-DE" dirty="0" err="1">
                <a:solidFill>
                  <a:srgbClr val="00B050"/>
                </a:solidFill>
                <a:latin typeface="+mj-lt"/>
              </a:rPr>
              <a:t>weight</a:t>
            </a:r>
            <a:r>
              <a:rPr lang="de-DE" dirty="0">
                <a:solidFill>
                  <a:srgbClr val="00B050"/>
                </a:solidFill>
                <a:latin typeface="+mj-lt"/>
              </a:rPr>
              <a:t>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example suggests that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(and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is better for weighting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cf 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“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icf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”).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615750"/>
          <a:ext cx="7643865" cy="14185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r>
                        <a:rPr lang="de-DE" sz="2200" b="0" dirty="0" err="1"/>
                        <a:t>word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/>
                        <a:t>collection</a:t>
                      </a:r>
                      <a:r>
                        <a:rPr lang="de-DE" sz="2200" b="0" baseline="0" dirty="0"/>
                        <a:t> </a:t>
                      </a:r>
                      <a:r>
                        <a:rPr lang="de-DE" sz="2200" b="0" baseline="0" dirty="0" err="1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0" dirty="0" err="1"/>
                        <a:t>document</a:t>
                      </a:r>
                      <a:r>
                        <a:rPr lang="de-DE" sz="2200" b="0" dirty="0"/>
                        <a:t>  </a:t>
                      </a:r>
                      <a:r>
                        <a:rPr lang="de-DE" sz="2200" b="0" dirty="0" err="1"/>
                        <a:t>frequency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92">
                <a:tc>
                  <a:txBody>
                    <a:bodyPr/>
                    <a:lstStyle/>
                    <a:p>
                      <a:r>
                        <a:rPr lang="de-DE" sz="2200" dirty="0"/>
                        <a:t>INSURANCE</a:t>
                      </a:r>
                    </a:p>
                    <a:p>
                      <a:r>
                        <a:rPr lang="de-DE" sz="2200" dirty="0"/>
                        <a:t>TRY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10440</a:t>
                      </a:r>
                    </a:p>
                    <a:p>
                      <a:pPr algn="r"/>
                      <a:r>
                        <a:rPr lang="de-DE" sz="2200" dirty="0"/>
                        <a:t>10422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3997</a:t>
                      </a:r>
                    </a:p>
                    <a:p>
                      <a:pPr algn="r"/>
                      <a:r>
                        <a:rPr lang="de-DE" sz="2200" dirty="0"/>
                        <a:t>8760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weight of a term is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sz="1400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tf-weight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idf-weight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Best known weighting scheme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Note: the “-” in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a hyphen, not a minus sign!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Alternative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names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 tf.idf,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x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idf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9" name="Picture 8" descr="6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72" y="2637000"/>
            <a:ext cx="3960002" cy="79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Summary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tf-idf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00024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Assign a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weight for each term t in each document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. . . increases with the number of occurrences within a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. (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. . . increases with the rarity of the term in the collection. 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(inverse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8" name="Picture 7" descr="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424934"/>
            <a:ext cx="3647366" cy="5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solidFill>
                  <a:schemeClr val="tx1"/>
                </a:solidFill>
                <a:latin typeface="+mj-lt"/>
              </a:rPr>
              <a:t>Exercise: Term, collection and document frequency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4857760"/>
            <a:ext cx="8286808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Relationship between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and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df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571612"/>
          <a:ext cx="7786742" cy="30718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294">
                <a:tc>
                  <a:txBody>
                    <a:bodyPr/>
                    <a:lstStyle/>
                    <a:p>
                      <a:r>
                        <a:rPr lang="de-DE" sz="22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de-DE" sz="22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40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 frequency 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 frequency 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frequency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en-US" sz="220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t,d</a:t>
                      </a:r>
                      <a:endParaRPr lang="en-US" sz="2200" i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220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2200" i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2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en-US" sz="220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i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2200" i="1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occurrences of </a:t>
                      </a:r>
                      <a:r>
                        <a:rPr lang="en-US" sz="2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documents in the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that</a:t>
                      </a:r>
                      <a:r>
                        <a:rPr lang="en-US" sz="2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 </a:t>
                      </a: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occurs in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occurrences of</a:t>
                      </a:r>
                    </a:p>
                    <a:p>
                      <a:pPr>
                        <a:spcBef>
                          <a:spcPts val="700"/>
                        </a:spcBef>
                      </a:pPr>
                      <a:r>
                        <a:rPr lang="de-DE" sz="2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e-DE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2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22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e-DE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286808" cy="3804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Compute the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Jaccard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matching score and the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tf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 matching score for the following query-document pairs.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q: [information on cars] d: “all you have ever wanted to know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q: [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cars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] d: “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trucks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information on planes, information on trains”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q: [red cars and red trucks] d: “cops stop red cars more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6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/>
              <a:t>Outline</a:t>
            </a:r>
            <a:endParaRPr lang="de-DE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Recap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Why ranked retrieval?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Term frequency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err="1">
                <a:solidFill>
                  <a:srgbClr val="BDD3E9"/>
                </a:solidFill>
                <a:latin typeface="Calibri" charset="0"/>
              </a:rPr>
              <a:t>tf-idf</a:t>
            </a: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weighting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The vector space model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418" y="1"/>
            <a:ext cx="146471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20" dirty="0">
                <a:solidFill>
                  <a:srgbClr val="7F939D"/>
                </a:solidFill>
                <a:latin typeface="LM Sans 8"/>
                <a:cs typeface="LM Sans 8"/>
              </a:rPr>
              <a:t>Postings</a:t>
            </a:r>
            <a:r>
              <a:rPr sz="1189" spc="-30" dirty="0">
                <a:solidFill>
                  <a:srgbClr val="7F939D"/>
                </a:solidFill>
                <a:latin typeface="LM Sans 8"/>
                <a:cs typeface="LM Sans 8"/>
              </a:rPr>
              <a:t> </a:t>
            </a:r>
            <a:r>
              <a:rPr sz="1189" spc="-20" dirty="0">
                <a:solidFill>
                  <a:srgbClr val="7F939D"/>
                </a:solidFill>
                <a:latin typeface="LM Sans 8"/>
                <a:cs typeface="LM Sans 8"/>
              </a:rPr>
              <a:t>compression</a:t>
            </a:r>
            <a:endParaRPr sz="1189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3" y="242659"/>
            <a:ext cx="9133094" cy="694608"/>
          </a:xfrm>
          <a:custGeom>
            <a:avLst/>
            <a:gdLst/>
            <a:ahLst/>
            <a:cxnLst/>
            <a:rect l="l" t="t" r="r" b="b"/>
            <a:pathLst>
              <a:path w="4608830" h="350520">
                <a:moveTo>
                  <a:pt x="0" y="350520"/>
                </a:moveTo>
                <a:lnTo>
                  <a:pt x="4608576" y="350520"/>
                </a:lnTo>
                <a:lnTo>
                  <a:pt x="460857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00A7C3"/>
          </a:solidFill>
        </p:spPr>
        <p:txBody>
          <a:bodyPr wrap="square" lIns="0" tIns="0" rIns="0" bIns="0" rtlCol="0"/>
          <a:lstStyle/>
          <a:p>
            <a:endParaRPr sz="4756"/>
          </a:p>
        </p:txBody>
      </p:sp>
      <p:sp>
        <p:nvSpPr>
          <p:cNvPr id="4" name="object 4"/>
          <p:cNvSpPr txBox="1"/>
          <p:nvPr/>
        </p:nvSpPr>
        <p:spPr>
          <a:xfrm>
            <a:off x="193447" y="0"/>
            <a:ext cx="4944052" cy="879403"/>
          </a:xfrm>
          <a:prstGeom prst="rect">
            <a:avLst/>
          </a:prstGeom>
        </p:spPr>
        <p:txBody>
          <a:bodyPr vert="horz" wrap="square" lIns="0" tIns="103183" rIns="0" bIns="0" rtlCol="0">
            <a:spAutoFit/>
          </a:bodyPr>
          <a:lstStyle/>
          <a:p>
            <a:pPr marL="25168">
              <a:spcBef>
                <a:spcPts val="811"/>
              </a:spcBef>
              <a:tabLst>
                <a:tab pos="804105" algn="l"/>
                <a:tab pos="2017182" algn="l"/>
                <a:tab pos="3376232" algn="l"/>
              </a:tabLst>
            </a:pPr>
            <a:r>
              <a:rPr sz="1189" spc="-10" dirty="0">
                <a:solidFill>
                  <a:srgbClr val="7F939D"/>
                </a:solidFill>
                <a:latin typeface="LM Sans 8"/>
                <a:cs typeface="LM Sans 8"/>
              </a:rPr>
              <a:t>Recap	</a:t>
            </a:r>
            <a:r>
              <a:rPr sz="1189" spc="-20" dirty="0">
                <a:solidFill>
                  <a:srgbClr val="7F939D"/>
                </a:solidFill>
                <a:latin typeface="LM Sans 8"/>
                <a:cs typeface="LM Sans 8"/>
              </a:rPr>
              <a:t>Compression	</a:t>
            </a:r>
            <a:r>
              <a:rPr sz="1189" spc="-30" dirty="0">
                <a:solidFill>
                  <a:srgbClr val="FFFFFF"/>
                </a:solidFill>
                <a:latin typeface="LM Sans 8"/>
                <a:cs typeface="LM Sans 8"/>
              </a:rPr>
              <a:t>Term</a:t>
            </a:r>
            <a:r>
              <a:rPr sz="1189" spc="-10" dirty="0">
                <a:solidFill>
                  <a:srgbClr val="FFFFFF"/>
                </a:solidFill>
                <a:latin typeface="LM Sans 8"/>
                <a:cs typeface="LM Sans 8"/>
              </a:rPr>
              <a:t> statistics	</a:t>
            </a:r>
            <a:r>
              <a:rPr sz="1189" spc="-20" dirty="0">
                <a:solidFill>
                  <a:srgbClr val="7F939D"/>
                </a:solidFill>
                <a:latin typeface="LM Sans 8"/>
                <a:cs typeface="LM Sans 8"/>
              </a:rPr>
              <a:t>Dictionary compression</a:t>
            </a:r>
            <a:endParaRPr sz="1189">
              <a:latin typeface="LM Sans 8"/>
              <a:cs typeface="LM Sans 8"/>
            </a:endParaRPr>
          </a:p>
          <a:p>
            <a:pPr>
              <a:spcBef>
                <a:spcPts val="99"/>
              </a:spcBef>
            </a:pPr>
            <a:endParaRPr sz="991">
              <a:latin typeface="LM Sans 8"/>
              <a:cs typeface="LM Sans 8"/>
            </a:endParaRPr>
          </a:p>
          <a:p>
            <a:pPr marL="25168"/>
            <a:r>
              <a:rPr sz="2774" spc="20" dirty="0">
                <a:solidFill>
                  <a:srgbClr val="FFFFFF"/>
                </a:solidFill>
                <a:latin typeface="LM Sans 12"/>
                <a:cs typeface="LM Sans 12"/>
              </a:rPr>
              <a:t>Empirical </a:t>
            </a:r>
            <a:r>
              <a:rPr sz="2774" spc="10" dirty="0">
                <a:solidFill>
                  <a:srgbClr val="FFFFFF"/>
                </a:solidFill>
                <a:latin typeface="LM Sans 12"/>
                <a:cs typeface="LM Sans 12"/>
              </a:rPr>
              <a:t>fit </a:t>
            </a:r>
            <a:r>
              <a:rPr sz="2774" dirty="0">
                <a:solidFill>
                  <a:srgbClr val="FFFFFF"/>
                </a:solidFill>
                <a:latin typeface="LM Sans 12"/>
                <a:cs typeface="LM Sans 12"/>
              </a:rPr>
              <a:t>for</a:t>
            </a:r>
            <a:r>
              <a:rPr sz="2774" spc="-79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LM Sans 12"/>
                <a:cs typeface="LM Sans 12"/>
              </a:rPr>
              <a:t>Reuters</a:t>
            </a:r>
            <a:endParaRPr sz="2774">
              <a:latin typeface="LM Sans 12"/>
              <a:cs typeface="LM Sans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794" y="2595959"/>
            <a:ext cx="146282" cy="14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56"/>
          </a:p>
        </p:txBody>
      </p:sp>
      <p:sp>
        <p:nvSpPr>
          <p:cNvPr id="7" name="object 7"/>
          <p:cNvSpPr/>
          <p:nvPr/>
        </p:nvSpPr>
        <p:spPr>
          <a:xfrm>
            <a:off x="989794" y="4169398"/>
            <a:ext cx="146282" cy="145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56"/>
          </a:p>
        </p:txBody>
      </p:sp>
      <p:sp>
        <p:nvSpPr>
          <p:cNvPr id="8" name="object 8"/>
          <p:cNvSpPr/>
          <p:nvPr/>
        </p:nvSpPr>
        <p:spPr>
          <a:xfrm>
            <a:off x="989794" y="4927437"/>
            <a:ext cx="146282" cy="145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5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1165907" y="2391051"/>
                <a:ext cx="7002710" cy="2818016"/>
              </a:xfrm>
              <a:prstGeom prst="rect">
                <a:avLst/>
              </a:prstGeom>
            </p:spPr>
            <p:txBody>
              <a:bodyPr vert="horz" wrap="square" lIns="0" tIns="109474" rIns="0" bIns="0" rtlCol="0">
                <a:spAutoFit/>
              </a:bodyPr>
              <a:lstStyle/>
              <a:p>
                <a:r>
                  <a:rPr lang="en-GB" sz="2180" spc="-119" dirty="0">
                    <a:solidFill>
                      <a:srgbClr val="336699"/>
                    </a:solidFill>
                    <a:latin typeface="Arial"/>
                    <a:cs typeface="Arial"/>
                  </a:rPr>
                  <a:t>Example: </a:t>
                </a:r>
                <a:r>
                  <a:rPr lang="en-GB" sz="2180" spc="-59" dirty="0">
                    <a:solidFill>
                      <a:srgbClr val="336699"/>
                    </a:solidFill>
                    <a:latin typeface="Arial"/>
                    <a:cs typeface="Arial"/>
                  </a:rPr>
                  <a:t>for the </a:t>
                </a:r>
                <a:r>
                  <a:rPr lang="en-GB" sz="2180" spc="-10" dirty="0">
                    <a:solidFill>
                      <a:srgbClr val="336699"/>
                    </a:solidFill>
                    <a:latin typeface="Arial"/>
                    <a:cs typeface="Arial"/>
                  </a:rPr>
                  <a:t>first </a:t>
                </a:r>
                <a:r>
                  <a:rPr lang="en-GB" sz="2180" spc="-129" dirty="0">
                    <a:solidFill>
                      <a:srgbClr val="336699"/>
                    </a:solidFill>
                    <a:latin typeface="Arial"/>
                    <a:cs typeface="Arial"/>
                  </a:rPr>
                  <a:t>1,000,020 tokens Heaps’ </a:t>
                </a:r>
                <a:r>
                  <a:rPr lang="en-GB" sz="2180" spc="-109" dirty="0">
                    <a:solidFill>
                      <a:srgbClr val="336699"/>
                    </a:solidFill>
                    <a:latin typeface="Arial"/>
                    <a:cs typeface="Arial"/>
                  </a:rPr>
                  <a:t>law </a:t>
                </a:r>
                <a:r>
                  <a:rPr lang="en-GB" sz="2180" spc="-89" dirty="0">
                    <a:solidFill>
                      <a:srgbClr val="336699"/>
                    </a:solidFill>
                    <a:latin typeface="Arial"/>
                    <a:cs typeface="Arial"/>
                  </a:rPr>
                  <a:t>predicts  </a:t>
                </a:r>
                <a:r>
                  <a:rPr lang="en-GB" sz="2180" spc="-129" dirty="0">
                    <a:solidFill>
                      <a:srgbClr val="336699"/>
                    </a:solidFill>
                    <a:latin typeface="Arial"/>
                    <a:cs typeface="Arial"/>
                  </a:rPr>
                  <a:t>38,323</a:t>
                </a:r>
                <a:r>
                  <a:rPr lang="en-GB" sz="2180" spc="149" dirty="0">
                    <a:solidFill>
                      <a:srgbClr val="336699"/>
                    </a:solidFill>
                    <a:latin typeface="Arial"/>
                    <a:cs typeface="Arial"/>
                  </a:rPr>
                  <a:t> </a:t>
                </a:r>
                <a:r>
                  <a:rPr lang="en-GB" sz="2180" spc="-79" dirty="0">
                    <a:solidFill>
                      <a:srgbClr val="336699"/>
                    </a:solidFill>
                    <a:latin typeface="Arial"/>
                    <a:cs typeface="Arial"/>
                  </a:rPr>
                  <a:t>terms:   (</a:t>
                </a:r>
                <a:r>
                  <a:rPr lang="en-GB" sz="2000" dirty="0">
                    <a:solidFill>
                      <a:srgbClr val="2A7041"/>
                    </a:solidFill>
                    <a:latin typeface="TimesNewRomanPSMT"/>
                  </a:rPr>
                  <a:t>K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2A704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>
                    <a:solidFill>
                      <a:srgbClr val="2A7041"/>
                    </a:solidFill>
                  </a:rPr>
                  <a:t> 44,	 </a:t>
                </a:r>
                <a:r>
                  <a:rPr lang="el-GR" sz="2000" b="1" dirty="0">
                    <a:solidFill>
                      <a:srgbClr val="2A7041"/>
                    </a:solidFill>
                    <a:latin typeface="arial" panose="020B0604020202020204" pitchFamily="34" charset="0"/>
                  </a:rPr>
                  <a:t>β</a:t>
                </a:r>
                <a:r>
                  <a:rPr lang="el-GR" sz="2000" dirty="0">
                    <a:solidFill>
                      <a:srgbClr val="2A704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srgbClr val="2A704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000" b="0" i="0" smtClean="0">
                        <a:solidFill>
                          <a:srgbClr val="2A704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2A7041"/>
                        </a:solidFill>
                      </a:rPr>
                      <m:t>0.4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2A7041"/>
                        </a:solidFill>
                      </a:rPr>
                      <m:t>9)</m:t>
                    </m:r>
                  </m:oMath>
                </a14:m>
                <a:endParaRPr lang="el-GR" sz="2000" dirty="0">
                  <a:solidFill>
                    <a:srgbClr val="2A7041"/>
                  </a:solidFill>
                </a:endParaRPr>
              </a:p>
              <a:p>
                <a:pPr>
                  <a:spcBef>
                    <a:spcPts val="69"/>
                  </a:spcBef>
                </a:pPr>
                <a:endParaRPr lang="el-GR" sz="1883" dirty="0">
                  <a:solidFill>
                    <a:srgbClr val="336699"/>
                  </a:solidFill>
                  <a:latin typeface="Arial"/>
                  <a:cs typeface="Arial"/>
                </a:endParaRPr>
              </a:p>
              <a:p>
                <a:pPr marL="2057450"/>
                <a:r>
                  <a:rPr lang="el-GR" sz="2180" spc="-149" dirty="0">
                    <a:solidFill>
                      <a:srgbClr val="336699"/>
                    </a:solidFill>
                    <a:latin typeface="Arial"/>
                    <a:cs typeface="Arial"/>
                  </a:rPr>
                  <a:t>44 </a:t>
                </a:r>
                <a:r>
                  <a:rPr lang="el-GR" sz="2180" spc="-20" dirty="0">
                    <a:solidFill>
                      <a:srgbClr val="336699"/>
                    </a:solidFill>
                    <a:latin typeface="Latin Modern Math"/>
                    <a:cs typeface="Latin Modern Math"/>
                  </a:rPr>
                  <a:t>× </a:t>
                </a:r>
                <a:r>
                  <a:rPr lang="el-GR" sz="2180" spc="-89" dirty="0">
                    <a:solidFill>
                      <a:srgbClr val="336699"/>
                    </a:solidFill>
                    <a:latin typeface="Arial"/>
                    <a:cs typeface="Arial"/>
                  </a:rPr>
                  <a:t>1</a:t>
                </a:r>
                <a:r>
                  <a:rPr lang="el-GR" sz="2180" spc="-89" dirty="0">
                    <a:solidFill>
                      <a:srgbClr val="336699"/>
                    </a:solidFill>
                    <a:latin typeface="Latin Modern Math"/>
                    <a:cs typeface="Latin Modern Math"/>
                  </a:rPr>
                  <a:t>,</a:t>
                </a:r>
                <a:r>
                  <a:rPr lang="el-GR" sz="2180" spc="-89" dirty="0">
                    <a:solidFill>
                      <a:srgbClr val="336699"/>
                    </a:solidFill>
                    <a:latin typeface="Arial"/>
                    <a:cs typeface="Arial"/>
                  </a:rPr>
                  <a:t>000</a:t>
                </a:r>
                <a:r>
                  <a:rPr lang="el-GR" sz="2180" spc="-89" dirty="0">
                    <a:solidFill>
                      <a:srgbClr val="336699"/>
                    </a:solidFill>
                    <a:latin typeface="Latin Modern Math"/>
                    <a:cs typeface="Latin Modern Math"/>
                  </a:rPr>
                  <a:t>,</a:t>
                </a:r>
                <a:r>
                  <a:rPr lang="el-GR" sz="2180" spc="-89" dirty="0">
                    <a:solidFill>
                      <a:srgbClr val="336699"/>
                    </a:solidFill>
                    <a:latin typeface="Arial"/>
                    <a:cs typeface="Arial"/>
                  </a:rPr>
                  <a:t>020</a:t>
                </a:r>
                <a:r>
                  <a:rPr lang="el-GR" sz="2378" spc="-133" baseline="31250" dirty="0">
                    <a:solidFill>
                      <a:srgbClr val="336699"/>
                    </a:solidFill>
                    <a:latin typeface="LM Sans 8"/>
                    <a:cs typeface="LM Sans 8"/>
                  </a:rPr>
                  <a:t>0</a:t>
                </a:r>
                <a:r>
                  <a:rPr lang="el-GR" sz="2378" spc="-133" baseline="31250" dirty="0">
                    <a:solidFill>
                      <a:srgbClr val="336699"/>
                    </a:solidFill>
                    <a:latin typeface="LM Roman 8"/>
                    <a:cs typeface="LM Roman 8"/>
                  </a:rPr>
                  <a:t>.</a:t>
                </a:r>
                <a:r>
                  <a:rPr lang="el-GR" sz="2378" spc="-133" baseline="31250" dirty="0">
                    <a:solidFill>
                      <a:srgbClr val="336699"/>
                    </a:solidFill>
                    <a:latin typeface="LM Sans 8"/>
                    <a:cs typeface="LM Sans 8"/>
                  </a:rPr>
                  <a:t>49 </a:t>
                </a:r>
                <a:r>
                  <a:rPr lang="el-GR" sz="2180" spc="-10" dirty="0">
                    <a:solidFill>
                      <a:srgbClr val="336699"/>
                    </a:solidFill>
                    <a:latin typeface="Latin Modern Math"/>
                    <a:cs typeface="Latin Modern Math"/>
                  </a:rPr>
                  <a:t>≈</a:t>
                </a:r>
                <a:r>
                  <a:rPr lang="el-GR" sz="2180" spc="-79" dirty="0">
                    <a:solidFill>
                      <a:srgbClr val="336699"/>
                    </a:solidFill>
                    <a:latin typeface="Latin Modern Math"/>
                    <a:cs typeface="Latin Modern Math"/>
                  </a:rPr>
                  <a:t> </a:t>
                </a:r>
                <a:r>
                  <a:rPr lang="el-GR" sz="2180" spc="-129" dirty="0">
                    <a:solidFill>
                      <a:srgbClr val="336699"/>
                    </a:solidFill>
                    <a:latin typeface="Arial"/>
                    <a:cs typeface="Arial"/>
                  </a:rPr>
                  <a:t>38</a:t>
                </a:r>
                <a:r>
                  <a:rPr lang="el-GR" sz="2180" spc="-129" dirty="0">
                    <a:solidFill>
                      <a:srgbClr val="336699"/>
                    </a:solidFill>
                    <a:latin typeface="Latin Modern Math"/>
                    <a:cs typeface="Latin Modern Math"/>
                  </a:rPr>
                  <a:t>,</a:t>
                </a:r>
                <a:r>
                  <a:rPr lang="el-GR" sz="2180" spc="-129" dirty="0">
                    <a:solidFill>
                      <a:srgbClr val="336699"/>
                    </a:solidFill>
                    <a:latin typeface="Arial"/>
                    <a:cs typeface="Arial"/>
                  </a:rPr>
                  <a:t>323</a:t>
                </a:r>
                <a:endParaRPr lang="el-GR" sz="2180" dirty="0">
                  <a:solidFill>
                    <a:srgbClr val="336699"/>
                  </a:solidFill>
                  <a:latin typeface="Arial"/>
                  <a:cs typeface="Arial"/>
                </a:endParaRPr>
              </a:p>
              <a:p>
                <a:pPr marL="100670" marR="781454">
                  <a:lnSpc>
                    <a:spcPct val="102699"/>
                  </a:lnSpc>
                  <a:spcBef>
                    <a:spcPts val="2170"/>
                  </a:spcBef>
                </a:pPr>
                <a:r>
                  <a:rPr lang="en-GB" sz="2180" spc="-79" dirty="0">
                    <a:solidFill>
                      <a:srgbClr val="336699"/>
                    </a:solidFill>
                    <a:latin typeface="Arial"/>
                    <a:cs typeface="Arial"/>
                  </a:rPr>
                  <a:t>The </a:t>
                </a:r>
                <a:r>
                  <a:rPr lang="en-GB" sz="2180" spc="-69" dirty="0">
                    <a:solidFill>
                      <a:srgbClr val="336699"/>
                    </a:solidFill>
                    <a:latin typeface="Arial"/>
                    <a:cs typeface="Arial"/>
                  </a:rPr>
                  <a:t>actual </a:t>
                </a:r>
                <a:r>
                  <a:rPr lang="en-GB" sz="2180" spc="-99" dirty="0">
                    <a:solidFill>
                      <a:srgbClr val="336699"/>
                    </a:solidFill>
                    <a:latin typeface="Arial"/>
                    <a:cs typeface="Arial"/>
                  </a:rPr>
                  <a:t>number </a:t>
                </a:r>
                <a:r>
                  <a:rPr lang="en-GB" sz="2180" spc="-119" dirty="0">
                    <a:solidFill>
                      <a:srgbClr val="336699"/>
                    </a:solidFill>
                    <a:latin typeface="Arial"/>
                    <a:cs typeface="Arial"/>
                  </a:rPr>
                  <a:t>is </a:t>
                </a:r>
                <a:r>
                  <a:rPr lang="en-GB" sz="2180" spc="-129" dirty="0">
                    <a:solidFill>
                      <a:srgbClr val="336699"/>
                    </a:solidFill>
                    <a:latin typeface="Arial"/>
                    <a:cs typeface="Arial"/>
                  </a:rPr>
                  <a:t>38,365 </a:t>
                </a:r>
                <a:r>
                  <a:rPr lang="en-GB" sz="2180" spc="-79" dirty="0">
                    <a:solidFill>
                      <a:srgbClr val="336699"/>
                    </a:solidFill>
                    <a:latin typeface="Arial"/>
                    <a:cs typeface="Arial"/>
                  </a:rPr>
                  <a:t>terms, </a:t>
                </a:r>
                <a:r>
                  <a:rPr lang="en-GB" sz="2180" spc="-119" dirty="0">
                    <a:solidFill>
                      <a:srgbClr val="336699"/>
                    </a:solidFill>
                    <a:latin typeface="Arial"/>
                    <a:cs typeface="Arial"/>
                  </a:rPr>
                  <a:t>very </a:t>
                </a:r>
                <a:r>
                  <a:rPr lang="en-GB" sz="2180" spc="-159" dirty="0">
                    <a:solidFill>
                      <a:srgbClr val="336699"/>
                    </a:solidFill>
                    <a:latin typeface="Arial"/>
                    <a:cs typeface="Arial"/>
                  </a:rPr>
                  <a:t>close </a:t>
                </a:r>
                <a:r>
                  <a:rPr lang="en-GB" sz="2180" spc="20" dirty="0">
                    <a:solidFill>
                      <a:srgbClr val="336699"/>
                    </a:solidFill>
                    <a:latin typeface="Arial"/>
                    <a:cs typeface="Arial"/>
                  </a:rPr>
                  <a:t>to </a:t>
                </a:r>
                <a:r>
                  <a:rPr lang="en-GB" sz="2180" spc="-59" dirty="0">
                    <a:solidFill>
                      <a:srgbClr val="336699"/>
                    </a:solidFill>
                    <a:latin typeface="Arial"/>
                    <a:cs typeface="Arial"/>
                  </a:rPr>
                  <a:t>the  </a:t>
                </a:r>
                <a:r>
                  <a:rPr lang="en-GB" sz="2180" spc="-69" dirty="0">
                    <a:solidFill>
                      <a:srgbClr val="336699"/>
                    </a:solidFill>
                    <a:latin typeface="Arial"/>
                    <a:cs typeface="Arial"/>
                  </a:rPr>
                  <a:t>prediction.</a:t>
                </a:r>
                <a:endParaRPr lang="en-GB" sz="2180" dirty="0">
                  <a:solidFill>
                    <a:srgbClr val="336699"/>
                  </a:solidFill>
                  <a:latin typeface="Arial"/>
                  <a:cs typeface="Arial"/>
                </a:endParaRPr>
              </a:p>
              <a:p>
                <a:pPr marL="100670">
                  <a:spcBef>
                    <a:spcPts val="664"/>
                  </a:spcBef>
                </a:pPr>
                <a:r>
                  <a:rPr lang="en-GB" sz="2180" spc="-69" dirty="0">
                    <a:solidFill>
                      <a:srgbClr val="336699"/>
                    </a:solidFill>
                    <a:latin typeface="Arial"/>
                    <a:cs typeface="Arial"/>
                  </a:rPr>
                  <a:t>Empirical </a:t>
                </a:r>
                <a:r>
                  <a:rPr lang="en-GB" sz="2180" spc="-99" dirty="0">
                    <a:solidFill>
                      <a:srgbClr val="336699"/>
                    </a:solidFill>
                    <a:latin typeface="Arial"/>
                    <a:cs typeface="Arial"/>
                  </a:rPr>
                  <a:t>observation: </a:t>
                </a:r>
                <a:r>
                  <a:rPr lang="en-GB" sz="2180" spc="79" dirty="0">
                    <a:solidFill>
                      <a:srgbClr val="336699"/>
                    </a:solidFill>
                    <a:latin typeface="Arial"/>
                    <a:cs typeface="Arial"/>
                  </a:rPr>
                  <a:t>fit </a:t>
                </a:r>
                <a:r>
                  <a:rPr lang="en-GB" sz="2180" spc="-119" dirty="0">
                    <a:solidFill>
                      <a:srgbClr val="336699"/>
                    </a:solidFill>
                    <a:latin typeface="Arial"/>
                    <a:cs typeface="Arial"/>
                  </a:rPr>
                  <a:t>is </a:t>
                </a:r>
                <a:r>
                  <a:rPr lang="en-GB" sz="2180" spc="-99" dirty="0">
                    <a:solidFill>
                      <a:srgbClr val="336699"/>
                    </a:solidFill>
                    <a:latin typeface="Arial"/>
                    <a:cs typeface="Arial"/>
                  </a:rPr>
                  <a:t>good </a:t>
                </a:r>
                <a:r>
                  <a:rPr lang="en-GB" sz="2180" spc="-40" dirty="0">
                    <a:solidFill>
                      <a:srgbClr val="336699"/>
                    </a:solidFill>
                    <a:latin typeface="Arial"/>
                    <a:cs typeface="Arial"/>
                  </a:rPr>
                  <a:t>in</a:t>
                </a:r>
                <a:r>
                  <a:rPr lang="en-GB" sz="2180" spc="-268" dirty="0">
                    <a:solidFill>
                      <a:srgbClr val="336699"/>
                    </a:solidFill>
                    <a:latin typeface="Arial"/>
                    <a:cs typeface="Arial"/>
                  </a:rPr>
                  <a:t> </a:t>
                </a:r>
                <a:r>
                  <a:rPr lang="en-GB" sz="2180" spc="-119" dirty="0">
                    <a:solidFill>
                      <a:srgbClr val="336699"/>
                    </a:solidFill>
                    <a:latin typeface="Arial"/>
                    <a:cs typeface="Arial"/>
                  </a:rPr>
                  <a:t>general.</a:t>
                </a:r>
                <a:endParaRPr sz="2180" dirty="0">
                  <a:solidFill>
                    <a:srgbClr val="336699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07" y="2391051"/>
                <a:ext cx="7002710" cy="2818016"/>
              </a:xfrm>
              <a:prstGeom prst="rect">
                <a:avLst/>
              </a:prstGeom>
              <a:blipFill>
                <a:blip r:embed="rId5"/>
                <a:stretch>
                  <a:fillRect l="-2351" b="-448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3893" y="6605877"/>
            <a:ext cx="9133094" cy="245378"/>
          </a:xfrm>
          <a:custGeom>
            <a:avLst/>
            <a:gdLst/>
            <a:ahLst/>
            <a:cxnLst/>
            <a:rect l="l" t="t" r="r" b="b"/>
            <a:pathLst>
              <a:path w="4608830" h="123825">
                <a:moveTo>
                  <a:pt x="0" y="123444"/>
                </a:moveTo>
                <a:lnTo>
                  <a:pt x="4608576" y="123444"/>
                </a:lnTo>
                <a:lnTo>
                  <a:pt x="4608576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00273C"/>
          </a:solidFill>
        </p:spPr>
        <p:txBody>
          <a:bodyPr wrap="square" lIns="0" tIns="0" rIns="0" bIns="0" rtlCol="0"/>
          <a:lstStyle/>
          <a:p>
            <a:endParaRPr sz="4756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2937" y="3349078"/>
            <a:ext cx="95885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LM Sans 8"/>
                <a:ea typeface="+mn-ea"/>
                <a:cs typeface="LM Sans 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lnSpc>
                <a:spcPts val="1328"/>
              </a:lnSpc>
            </a:pPr>
            <a:r>
              <a:rPr lang="en-GB" spc="-45"/>
              <a:t>Asma Naseer:</a:t>
            </a:r>
            <a:r>
              <a:rPr lang="en-GB" spc="-5"/>
              <a:t>Index</a:t>
            </a:r>
            <a:r>
              <a:rPr lang="en-GB" spc="-50"/>
              <a:t> </a:t>
            </a:r>
            <a:r>
              <a:rPr lang="en-GB" spc="-10"/>
              <a:t>compression</a:t>
            </a:r>
            <a:endParaRPr spc="-20" dirty="0"/>
          </a:p>
        </p:txBody>
      </p:sp>
      <p:sp>
        <p:nvSpPr>
          <p:cNvPr id="12" name="object 12"/>
          <p:cNvSpPr txBox="1"/>
          <p:nvPr/>
        </p:nvSpPr>
        <p:spPr>
          <a:xfrm>
            <a:off x="8389832" y="6636706"/>
            <a:ext cx="556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28"/>
              </a:lnSpc>
            </a:pPr>
            <a:r>
              <a:rPr sz="1189" spc="-20" dirty="0">
                <a:solidFill>
                  <a:srgbClr val="FFFFFF"/>
                </a:solidFill>
                <a:latin typeface="LM Sans 8"/>
                <a:cs typeface="LM Sans 8"/>
              </a:rPr>
              <a:t>19 </a:t>
            </a:r>
            <a:r>
              <a:rPr sz="1189" spc="-10" dirty="0">
                <a:solidFill>
                  <a:srgbClr val="FFFFFF"/>
                </a:solidFill>
                <a:latin typeface="LM Sans 8"/>
                <a:cs typeface="LM Sans 8"/>
              </a:rPr>
              <a:t>/</a:t>
            </a:r>
            <a:r>
              <a:rPr sz="1189" spc="-99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LM Sans 8"/>
                <a:cs typeface="LM Sans 8"/>
              </a:rPr>
              <a:t>59</a:t>
            </a:r>
            <a:endParaRPr sz="1189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Binary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incidence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	Each document is represented as a binary vector ∈ {0, 1}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Anthony </a:t>
                      </a:r>
                      <a:r>
                        <a:rPr lang="de-DE" sz="2200" b="0" kern="1200" baseline="0" dirty="0" err="1"/>
                        <a:t>and</a:t>
                      </a:r>
                      <a:r>
                        <a:rPr lang="de-DE" sz="2200" b="0" kern="1200" baseline="0" dirty="0"/>
                        <a:t>  Cleopatra</a:t>
                      </a:r>
                      <a:endParaRPr lang="de-DE" sz="2200" b="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Julius </a:t>
                      </a:r>
                      <a:r>
                        <a:rPr lang="de-DE" sz="2200" b="0" kern="1200" baseline="0" dirty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The  </a:t>
                      </a:r>
                      <a:r>
                        <a:rPr lang="de-DE" sz="2200" b="0" kern="1200" baseline="0" dirty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ANTHONY</a:t>
                      </a:r>
                    </a:p>
                    <a:p>
                      <a:r>
                        <a:rPr lang="de-DE" dirty="0"/>
                        <a:t>BRUTUS</a:t>
                      </a:r>
                      <a:r>
                        <a:rPr lang="de-DE" baseline="0" dirty="0"/>
                        <a:t> </a:t>
                      </a:r>
                    </a:p>
                    <a:p>
                      <a:r>
                        <a:rPr lang="de-DE" baseline="0" dirty="0"/>
                        <a:t>CAESAR</a:t>
                      </a:r>
                    </a:p>
                    <a:p>
                      <a:r>
                        <a:rPr lang="de-DE" baseline="0" dirty="0"/>
                        <a:t>CALPURNIA</a:t>
                      </a:r>
                    </a:p>
                    <a:p>
                      <a:r>
                        <a:rPr lang="de-DE" baseline="0" dirty="0"/>
                        <a:t>CLEOPATRA</a:t>
                      </a:r>
                    </a:p>
                    <a:p>
                      <a:r>
                        <a:rPr lang="de-DE" baseline="0" dirty="0"/>
                        <a:t>MERCY</a:t>
                      </a:r>
                    </a:p>
                    <a:p>
                      <a:r>
                        <a:rPr lang="de-DE" baseline="0" dirty="0"/>
                        <a:t>WORSER</a:t>
                      </a:r>
                    </a:p>
                    <a:p>
                      <a:r>
                        <a:rPr lang="de-DE" baseline="0" dirty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Count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     Each document is now represented as a count vector ∈ N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Anthony </a:t>
                      </a:r>
                      <a:r>
                        <a:rPr lang="de-DE" sz="2200" b="0" kern="1200" baseline="0" dirty="0" err="1"/>
                        <a:t>and</a:t>
                      </a:r>
                      <a:r>
                        <a:rPr lang="de-DE" sz="2200" b="0" kern="1200" baseline="0" dirty="0"/>
                        <a:t>  Cleopatra</a:t>
                      </a:r>
                      <a:endParaRPr lang="de-DE" sz="2200" b="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Julius </a:t>
                      </a:r>
                      <a:r>
                        <a:rPr lang="de-DE" sz="2200" b="0" kern="1200" baseline="0" dirty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The  </a:t>
                      </a:r>
                      <a:r>
                        <a:rPr lang="de-DE" sz="2200" b="0" kern="1200" baseline="0" dirty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ANTHONY</a:t>
                      </a:r>
                    </a:p>
                    <a:p>
                      <a:r>
                        <a:rPr lang="de-DE" dirty="0"/>
                        <a:t>BRUTUS</a:t>
                      </a:r>
                      <a:r>
                        <a:rPr lang="de-DE" baseline="0" dirty="0"/>
                        <a:t> </a:t>
                      </a:r>
                    </a:p>
                    <a:p>
                      <a:r>
                        <a:rPr lang="de-DE" baseline="0" dirty="0"/>
                        <a:t>CAESAR</a:t>
                      </a:r>
                    </a:p>
                    <a:p>
                      <a:r>
                        <a:rPr lang="de-DE" baseline="0" dirty="0"/>
                        <a:t>CALPURNIA</a:t>
                      </a:r>
                    </a:p>
                    <a:p>
                      <a:r>
                        <a:rPr lang="de-DE" baseline="0" dirty="0"/>
                        <a:t>CLEOPATRA</a:t>
                      </a:r>
                    </a:p>
                    <a:p>
                      <a:r>
                        <a:rPr lang="de-DE" baseline="0" dirty="0"/>
                        <a:t>MERCY</a:t>
                      </a:r>
                    </a:p>
                    <a:p>
                      <a:r>
                        <a:rPr lang="de-DE" baseline="0" dirty="0"/>
                        <a:t>WORSER</a:t>
                      </a:r>
                    </a:p>
                    <a:p>
                      <a:r>
                        <a:rPr lang="de-DE" baseline="0" dirty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157</a:t>
                      </a:r>
                    </a:p>
                    <a:p>
                      <a:pPr algn="r"/>
                      <a:r>
                        <a:rPr lang="de-DE" dirty="0"/>
                        <a:t>4</a:t>
                      </a:r>
                    </a:p>
                    <a:p>
                      <a:pPr algn="r"/>
                      <a:r>
                        <a:rPr lang="de-DE" dirty="0"/>
                        <a:t>232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57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73</a:t>
                      </a:r>
                    </a:p>
                    <a:p>
                      <a:pPr algn="r"/>
                      <a:r>
                        <a:rPr lang="de-DE" dirty="0"/>
                        <a:t>157</a:t>
                      </a:r>
                    </a:p>
                    <a:p>
                      <a:pPr algn="r"/>
                      <a:r>
                        <a:rPr lang="de-DE" dirty="0"/>
                        <a:t>227</a:t>
                      </a:r>
                    </a:p>
                    <a:p>
                      <a:pPr algn="r"/>
                      <a:r>
                        <a:rPr lang="de-DE" dirty="0"/>
                        <a:t>10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3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r>
                        <a:rPr lang="de-DE" dirty="0"/>
                        <a:t>2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8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5</a:t>
                      </a:r>
                    </a:p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0</a:t>
                      </a:r>
                    </a:p>
                    <a:p>
                      <a:pPr algn="r"/>
                      <a:r>
                        <a:rPr lang="de-DE" dirty="0"/>
                        <a:t>8</a:t>
                      </a:r>
                    </a:p>
                    <a:p>
                      <a:pPr algn="r"/>
                      <a:r>
                        <a:rPr lang="de-DE" dirty="0"/>
                        <a:t>5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Binary →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count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weight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matrix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143536"/>
            <a:ext cx="8572560" cy="1714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	Each document is now represented as a real-valued vector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∈ R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baseline="30000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|.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1617356"/>
          <a:ext cx="8524894" cy="3383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Anthony </a:t>
                      </a:r>
                      <a:r>
                        <a:rPr lang="de-DE" sz="2200" b="0" kern="1200" baseline="0" dirty="0" err="1"/>
                        <a:t>and</a:t>
                      </a:r>
                      <a:r>
                        <a:rPr lang="de-DE" sz="2200" b="0" kern="1200" baseline="0" dirty="0"/>
                        <a:t>  Cleopatra</a:t>
                      </a:r>
                      <a:endParaRPr lang="de-DE" sz="2200" b="0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Julius </a:t>
                      </a:r>
                      <a:r>
                        <a:rPr lang="de-DE" sz="2200" b="0" kern="1200" baseline="0" dirty="0"/>
                        <a:t>Caesar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The  </a:t>
                      </a:r>
                      <a:r>
                        <a:rPr lang="de-DE" sz="2200" b="0" kern="1200" baseline="0" dirty="0"/>
                        <a:t>Tempest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Hamlet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baseline="0" dirty="0"/>
                        <a:t>Othello </a:t>
                      </a:r>
                      <a:endParaRPr lang="de-DE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baseline="0" dirty="0"/>
                        <a:t>Macbeth . . .</a:t>
                      </a:r>
                    </a:p>
                    <a:p>
                      <a:endParaRPr lang="de-DE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ANTHONY</a:t>
                      </a:r>
                    </a:p>
                    <a:p>
                      <a:r>
                        <a:rPr lang="de-DE" dirty="0"/>
                        <a:t>BRUTUS</a:t>
                      </a:r>
                      <a:r>
                        <a:rPr lang="de-DE" baseline="0" dirty="0"/>
                        <a:t> </a:t>
                      </a:r>
                    </a:p>
                    <a:p>
                      <a:r>
                        <a:rPr lang="de-DE" baseline="0" dirty="0"/>
                        <a:t>CAESAR</a:t>
                      </a:r>
                    </a:p>
                    <a:p>
                      <a:r>
                        <a:rPr lang="de-DE" baseline="0" dirty="0"/>
                        <a:t>CALPURNIA</a:t>
                      </a:r>
                    </a:p>
                    <a:p>
                      <a:r>
                        <a:rPr lang="de-DE" baseline="0" dirty="0"/>
                        <a:t>CLEOPATRA</a:t>
                      </a:r>
                    </a:p>
                    <a:p>
                      <a:r>
                        <a:rPr lang="de-DE" baseline="0" dirty="0"/>
                        <a:t>MERCY</a:t>
                      </a:r>
                    </a:p>
                    <a:p>
                      <a:r>
                        <a:rPr lang="de-DE" baseline="0" dirty="0"/>
                        <a:t>WORSER</a:t>
                      </a:r>
                    </a:p>
                    <a:p>
                      <a:r>
                        <a:rPr lang="de-DE" baseline="0" dirty="0"/>
                        <a:t>. . 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5.25</a:t>
                      </a:r>
                    </a:p>
                    <a:p>
                      <a:pPr algn="r"/>
                      <a:r>
                        <a:rPr lang="de-DE" dirty="0"/>
                        <a:t>1.21</a:t>
                      </a:r>
                    </a:p>
                    <a:p>
                      <a:pPr algn="r"/>
                      <a:r>
                        <a:rPr lang="de-DE" dirty="0"/>
                        <a:t>8.59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2.85</a:t>
                      </a:r>
                    </a:p>
                    <a:p>
                      <a:pPr algn="r"/>
                      <a:r>
                        <a:rPr lang="de-DE" dirty="0"/>
                        <a:t>1.51</a:t>
                      </a:r>
                    </a:p>
                    <a:p>
                      <a:pPr algn="r"/>
                      <a:r>
                        <a:rPr lang="de-DE" dirty="0"/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3.18</a:t>
                      </a:r>
                    </a:p>
                    <a:p>
                      <a:pPr algn="r"/>
                      <a:r>
                        <a:rPr lang="de-DE" dirty="0"/>
                        <a:t>6.10</a:t>
                      </a:r>
                    </a:p>
                    <a:p>
                      <a:pPr algn="r"/>
                      <a:r>
                        <a:rPr lang="de-DE" dirty="0"/>
                        <a:t>2.54</a:t>
                      </a:r>
                    </a:p>
                    <a:p>
                      <a:pPr algn="r"/>
                      <a:r>
                        <a:rPr lang="de-DE" dirty="0"/>
                        <a:t>1.54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1.90</a:t>
                      </a:r>
                    </a:p>
                    <a:p>
                      <a:pPr algn="r"/>
                      <a:r>
                        <a:rPr lang="de-DE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1.0</a:t>
                      </a:r>
                    </a:p>
                    <a:p>
                      <a:pPr algn="r"/>
                      <a:r>
                        <a:rPr lang="de-DE" dirty="0"/>
                        <a:t>1.51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0.12</a:t>
                      </a:r>
                    </a:p>
                    <a:p>
                      <a:pPr algn="r"/>
                      <a:r>
                        <a:rPr lang="de-DE" dirty="0"/>
                        <a:t>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0.25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5.25</a:t>
                      </a:r>
                    </a:p>
                    <a:p>
                      <a:pPr algn="r"/>
                      <a:r>
                        <a:rPr lang="de-DE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0.35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0.0</a:t>
                      </a:r>
                    </a:p>
                    <a:p>
                      <a:pPr algn="r"/>
                      <a:r>
                        <a:rPr lang="de-DE" dirty="0"/>
                        <a:t>0.88</a:t>
                      </a:r>
                    </a:p>
                    <a:p>
                      <a:pPr algn="r"/>
                      <a:r>
                        <a:rPr lang="de-DE" dirty="0"/>
                        <a:t>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85736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Each document is now represented as a real-valued vector of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∈ R</a:t>
            </a:r>
            <a:r>
              <a:rPr lang="de-DE" baseline="30000" dirty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baseline="30000" dirty="0">
                <a:solidFill>
                  <a:schemeClr val="tx1"/>
                </a:solidFill>
                <a:latin typeface="+mj-lt"/>
              </a:rPr>
              <a:t>V</a:t>
            </a:r>
            <a:r>
              <a:rPr lang="de-DE" baseline="30000" dirty="0">
                <a:solidFill>
                  <a:schemeClr val="tx1"/>
                </a:solidFill>
                <a:latin typeface="+mj-lt"/>
              </a:rPr>
              <a:t>|.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So we have a |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V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|-dimensional real-valued vector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Terms are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axes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of the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Documents are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points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vectors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 this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Very high-dimensional: tens of millions of dimensions when you apply this to web search engines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Each vector is very sparse - most entries are zero.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as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Key idea 1: do the same for queries: represent them as vectors in the high-dimensional space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Key idea 2: Rank documents according to their proximity to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query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=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similarity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≈ negative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distance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Recall: We’re doing this because we want to get away from the you’re-either-in-or-out, feast-or-famine Boolean model.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Instead: rank relevant documents higher than irrelevant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documents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How do we formalize vector space similarity?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First cut: (negative) distance between two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( = distance between the end points of the two vectors)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Euclidean distance is a bad idea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 because Euclidean distance is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for vectors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of different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lengths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Why distance is a bad idea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143512"/>
            <a:ext cx="828680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and       is large although the distribution of terms in the query </a:t>
            </a:r>
            <a:r>
              <a:rPr lang="en-US" sz="2200" i="1" dirty="0">
                <a:solidFill>
                  <a:schemeClr val="tx1"/>
                </a:solidFill>
                <a:latin typeface="+mj-lt"/>
              </a:rPr>
              <a:t>q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and the distribution of terms in the document </a:t>
            </a:r>
            <a:r>
              <a:rPr lang="en-US" sz="2200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are very similar.</a:t>
            </a:r>
          </a:p>
          <a:p>
            <a:r>
              <a:rPr lang="en-US" sz="2200" dirty="0">
                <a:solidFill>
                  <a:srgbClr val="00B050"/>
                </a:solidFill>
                <a:latin typeface="+mj-lt"/>
              </a:rPr>
              <a:t>Questions about basic vector space setup?</a:t>
            </a:r>
            <a:endParaRPr lang="de-DE" sz="22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1500174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9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5140702"/>
            <a:ext cx="26999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Use angle instead of distance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14554"/>
            <a:ext cx="828680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Rank documents according to angle with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Thought experiment: take a document d and append it to itself. Call this document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is twice as long as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“Semantically”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d′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have the same content.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angle between the two documents is 0, corresponding to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maximal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 even though the Euclidean distance between the two documents can be quite large.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From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angles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cosines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following two notions are equivalent.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Rank documents according to the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angle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 between query and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decreasing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order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Rank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according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rgbClr val="0070C0"/>
                </a:solidFill>
                <a:latin typeface="+mj-lt"/>
              </a:rPr>
              <a:t>cosine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query,document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) in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increasing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order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Cosine is a monotonically decreasing function of the angle for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interval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[0</a:t>
            </a:r>
            <a:r>
              <a:rPr lang="de-DE" baseline="30000" dirty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180</a:t>
            </a:r>
            <a:r>
              <a:rPr lang="de-DE" baseline="30000" dirty="0">
                <a:solidFill>
                  <a:schemeClr val="tx1"/>
                </a:solidFill>
                <a:latin typeface="+mj-lt"/>
              </a:rPr>
              <a:t>◦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8" name="Picture 7" descr="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00240"/>
            <a:ext cx="6274591" cy="39290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Heaps’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Vocabulary size V as a</a:t>
            </a: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function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size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(number of tokens) for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Reuters-RCV1.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these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dashed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line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log</a:t>
            </a:r>
            <a:r>
              <a:rPr lang="de-DE" baseline="-25000" dirty="0">
                <a:solidFill>
                  <a:schemeClr val="tx1"/>
                </a:solidFill>
                <a:latin typeface="+mj-lt"/>
              </a:rPr>
              <a:t>10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V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=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0.49 ∗ log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10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+ 1.64 is the</a:t>
            </a: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best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least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squares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fit.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Thus, 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V 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= 10</a:t>
            </a:r>
            <a:r>
              <a:rPr lang="de-DE" baseline="30000" dirty="0">
                <a:solidFill>
                  <a:schemeClr val="tx1"/>
                </a:solidFill>
                <a:latin typeface="+mj-lt"/>
              </a:rPr>
              <a:t>1.64</a:t>
            </a:r>
            <a:r>
              <a:rPr lang="de-DE" i="1" dirty="0">
                <a:solidFill>
                  <a:schemeClr val="tx1"/>
                </a:solidFill>
                <a:latin typeface="+mj-lt"/>
              </a:rPr>
              <a:t>T</a:t>
            </a:r>
            <a:r>
              <a:rPr lang="de-DE" baseline="30000" dirty="0">
                <a:solidFill>
                  <a:schemeClr val="tx1"/>
                </a:solidFill>
                <a:latin typeface="+mj-lt"/>
              </a:rPr>
              <a:t>0.49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10</a:t>
            </a:r>
            <a:r>
              <a:rPr lang="en-US" baseline="30000" dirty="0">
                <a:solidFill>
                  <a:schemeClr val="tx1"/>
                </a:solidFill>
                <a:latin typeface="+mj-lt"/>
              </a:rPr>
              <a:t>1.64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≈ 44 and</a:t>
            </a:r>
          </a:p>
          <a:p>
            <a:pPr lvl="1"/>
            <a:r>
              <a:rPr lang="de-DE" i="1" dirty="0">
                <a:solidFill>
                  <a:schemeClr val="tx1"/>
                </a:solidFill>
                <a:latin typeface="+mj-lt"/>
              </a:rPr>
              <a:t>b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= 0.49.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 descr="6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000240"/>
            <a:ext cx="4458622" cy="40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75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How do we compute the cosine?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 vector can be (length-) normalized by dividing each of its components by its length – here we use the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norm: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maps vectors onto the unit sphere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. . . since after normalization: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As a result, longer documents and shorter documents have weights of the same order of magnitude.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Effect on the two documents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d′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appended to itself) from earlier slide: they have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identical vectors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after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length-normalization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8" name="Picture 7" descr="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55" y="2714620"/>
            <a:ext cx="2294999" cy="612000"/>
          </a:xfrm>
          <a:prstGeom prst="rect">
            <a:avLst/>
          </a:prstGeom>
        </p:spPr>
      </p:pic>
      <p:pic>
        <p:nvPicPr>
          <p:cNvPr id="9" name="Picture 8" descr="6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3602818"/>
            <a:ext cx="3005602" cy="61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Cosine similarity between query and document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3429000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the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is the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 the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|    | and |    | are the lengths of     and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cosine similarity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of      and      . . . . . . or, equivalently, the cosine of the angle between      and 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0" name="Picture 9" descr="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884934"/>
            <a:ext cx="6645180" cy="1080000"/>
          </a:xfrm>
          <a:prstGeom prst="rect">
            <a:avLst/>
          </a:prstGeom>
        </p:spPr>
      </p:pic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4357694"/>
            <a:ext cx="317031" cy="468000"/>
          </a:xfrm>
          <a:prstGeom prst="rect">
            <a:avLst/>
          </a:prstGeom>
        </p:spPr>
      </p:pic>
      <p:pic>
        <p:nvPicPr>
          <p:cNvPr id="13" name="Picture 12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4286256"/>
            <a:ext cx="317031" cy="468000"/>
          </a:xfrm>
          <a:prstGeom prst="rect">
            <a:avLst/>
          </a:prstGeom>
        </p:spPr>
      </p:pic>
      <p:pic>
        <p:nvPicPr>
          <p:cNvPr id="14" name="Picture 13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93" y="4746950"/>
            <a:ext cx="317031" cy="468000"/>
          </a:xfrm>
          <a:prstGeom prst="rect">
            <a:avLst/>
          </a:prstGeom>
        </p:spPr>
      </p:pic>
      <p:pic>
        <p:nvPicPr>
          <p:cNvPr id="15" name="Picture 14" descr="65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99" y="5175578"/>
            <a:ext cx="317031" cy="468000"/>
          </a:xfrm>
          <a:prstGeom prst="rect">
            <a:avLst/>
          </a:prstGeom>
        </p:spPr>
      </p:pic>
      <p:pic>
        <p:nvPicPr>
          <p:cNvPr id="16" name="Picture 15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4710950"/>
            <a:ext cx="366547" cy="504000"/>
          </a:xfrm>
          <a:prstGeom prst="rect">
            <a:avLst/>
          </a:prstGeom>
        </p:spPr>
      </p:pic>
      <p:pic>
        <p:nvPicPr>
          <p:cNvPr id="17" name="Picture 16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47" y="4286256"/>
            <a:ext cx="340365" cy="468000"/>
          </a:xfrm>
          <a:prstGeom prst="rect">
            <a:avLst/>
          </a:prstGeom>
        </p:spPr>
      </p:pic>
      <p:pic>
        <p:nvPicPr>
          <p:cNvPr id="18" name="Picture 17" descr="652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96" y="5072074"/>
            <a:ext cx="366547" cy="504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22" y="4286256"/>
            <a:ext cx="361031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normalized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vectors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For normalized vectors, the cosine is equivalent to the dot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scalar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product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(if      and       are length-normalized).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12" name="Picture 11" descr="65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15" y="4214818"/>
            <a:ext cx="317031" cy="468000"/>
          </a:xfrm>
          <a:prstGeom prst="rect">
            <a:avLst/>
          </a:prstGeom>
        </p:spPr>
      </p:pic>
      <p:pic>
        <p:nvPicPr>
          <p:cNvPr id="19" name="Picture 18" descr="Pictur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4175446"/>
            <a:ext cx="388803" cy="504000"/>
          </a:xfrm>
          <a:prstGeom prst="rect">
            <a:avLst/>
          </a:prstGeom>
        </p:spPr>
      </p:pic>
      <p:pic>
        <p:nvPicPr>
          <p:cNvPr id="29" name="Picture 28" descr="6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3460504"/>
            <a:ext cx="4367646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8" name="Picture 7" descr="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928802"/>
            <a:ext cx="5160694" cy="3895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+mj-lt"/>
              </a:rPr>
              <a:t>                                                         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are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novels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?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SaS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Sense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and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Sensibility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PaP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Pride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and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Prejudice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WH: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Wuthering</a:t>
            </a: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Heights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03200"/>
              </p:ext>
            </p:extLst>
          </p:nvPr>
        </p:nvGraphicFramePr>
        <p:xfrm>
          <a:off x="3786182" y="2417452"/>
          <a:ext cx="455960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725"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/>
                        <a:t>AFFECTION</a:t>
                      </a:r>
                    </a:p>
                    <a:p>
                      <a:r>
                        <a:rPr lang="de-DE" sz="2200" dirty="0"/>
                        <a:t>JEALOUS</a:t>
                      </a:r>
                    </a:p>
                    <a:p>
                      <a:r>
                        <a:rPr lang="de-DE" sz="2200" dirty="0"/>
                        <a:t>GOSSIP</a:t>
                      </a:r>
                    </a:p>
                    <a:p>
                      <a:r>
                        <a:rPr lang="de-DE" sz="2200" dirty="0"/>
                        <a:t>WUTHERING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115</a:t>
                      </a:r>
                    </a:p>
                    <a:p>
                      <a:pPr algn="r"/>
                      <a:r>
                        <a:rPr lang="de-DE" sz="2400" dirty="0"/>
                        <a:t>10</a:t>
                      </a:r>
                    </a:p>
                    <a:p>
                      <a:pPr algn="r"/>
                      <a:r>
                        <a:rPr lang="de-DE" sz="2400" dirty="0"/>
                        <a:t>2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58</a:t>
                      </a:r>
                    </a:p>
                    <a:p>
                      <a:pPr algn="r"/>
                      <a:r>
                        <a:rPr lang="de-DE" sz="2400" dirty="0"/>
                        <a:t>7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20</a:t>
                      </a:r>
                    </a:p>
                    <a:p>
                      <a:pPr algn="r"/>
                      <a:r>
                        <a:rPr lang="de-DE" sz="2400" dirty="0"/>
                        <a:t>11</a:t>
                      </a:r>
                    </a:p>
                    <a:p>
                      <a:pPr algn="r"/>
                      <a:r>
                        <a:rPr lang="de-DE" sz="2400" dirty="0"/>
                        <a:t>6</a:t>
                      </a:r>
                    </a:p>
                    <a:p>
                      <a:pPr algn="r"/>
                      <a:r>
                        <a:rPr lang="de-DE" sz="2400" dirty="0"/>
                        <a:t>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14393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+mj-lt"/>
              </a:rPr>
              <a:t>        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frequencies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counts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              log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weighting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r>
              <a:rPr lang="de-DE" dirty="0">
                <a:solidFill>
                  <a:schemeClr val="tx1"/>
                </a:solidFill>
                <a:latin typeface="+mj-lt"/>
              </a:rPr>
              <a:t>          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simplify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don</a:t>
            </a:r>
            <a:r>
              <a:rPr lang="de-DE" baseline="30000" dirty="0" err="1">
                <a:solidFill>
                  <a:schemeClr val="tx1"/>
                </a:solidFill>
                <a:latin typeface="Calibri"/>
                <a:cs typeface="Calibri"/>
              </a:rPr>
              <a:t>'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do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.)</a:t>
            </a: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2417452"/>
          <a:ext cx="4214841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/>
                        <a:t>AFFECTION</a:t>
                      </a:r>
                    </a:p>
                    <a:p>
                      <a:r>
                        <a:rPr lang="de-DE" sz="2200" dirty="0"/>
                        <a:t>JEALOUS</a:t>
                      </a:r>
                    </a:p>
                    <a:p>
                      <a:r>
                        <a:rPr lang="de-DE" sz="2200" dirty="0"/>
                        <a:t>GOSSIP</a:t>
                      </a:r>
                    </a:p>
                    <a:p>
                      <a:r>
                        <a:rPr lang="de-DE" sz="2200" dirty="0"/>
                        <a:t>WUTHERING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3.06</a:t>
                      </a:r>
                    </a:p>
                    <a:p>
                      <a:pPr algn="r"/>
                      <a:r>
                        <a:rPr lang="de-DE" sz="2400" dirty="0"/>
                        <a:t>2.0</a:t>
                      </a:r>
                    </a:p>
                    <a:p>
                      <a:pPr algn="r"/>
                      <a:r>
                        <a:rPr lang="de-DE" sz="2400" dirty="0"/>
                        <a:t>1.30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2.76</a:t>
                      </a:r>
                    </a:p>
                    <a:p>
                      <a:pPr algn="r"/>
                      <a:r>
                        <a:rPr lang="de-DE" sz="2400" dirty="0"/>
                        <a:t>1.85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2.30</a:t>
                      </a:r>
                    </a:p>
                    <a:p>
                      <a:pPr algn="r"/>
                      <a:r>
                        <a:rPr lang="de-DE" sz="2400" dirty="0"/>
                        <a:t>2.04</a:t>
                      </a:r>
                    </a:p>
                    <a:p>
                      <a:pPr algn="r"/>
                      <a:r>
                        <a:rPr lang="de-DE" sz="2400" dirty="0"/>
                        <a:t>1.78</a:t>
                      </a:r>
                    </a:p>
                    <a:p>
                      <a:pPr algn="r"/>
                      <a:r>
                        <a:rPr lang="de-DE" sz="2400" dirty="0"/>
                        <a:t>2.58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786" y="2428868"/>
          <a:ext cx="3714776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/>
                        <a:t>AFFECTION</a:t>
                      </a:r>
                    </a:p>
                    <a:p>
                      <a:r>
                        <a:rPr lang="de-DE" sz="2200" dirty="0"/>
                        <a:t>JEALOUS</a:t>
                      </a:r>
                    </a:p>
                    <a:p>
                      <a:r>
                        <a:rPr lang="de-DE" sz="2200" dirty="0"/>
                        <a:t>GOSSIP</a:t>
                      </a:r>
                    </a:p>
                    <a:p>
                      <a:r>
                        <a:rPr lang="de-DE" sz="2200" dirty="0"/>
                        <a:t>WUTHERING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115</a:t>
                      </a:r>
                    </a:p>
                    <a:p>
                      <a:pPr algn="r"/>
                      <a:r>
                        <a:rPr lang="de-DE" sz="2400" dirty="0"/>
                        <a:t>10</a:t>
                      </a:r>
                    </a:p>
                    <a:p>
                      <a:pPr algn="r"/>
                      <a:r>
                        <a:rPr lang="de-DE" sz="2400" dirty="0"/>
                        <a:t>2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58</a:t>
                      </a:r>
                    </a:p>
                    <a:p>
                      <a:pPr algn="r"/>
                      <a:r>
                        <a:rPr lang="de-DE" sz="2400" dirty="0"/>
                        <a:t>7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  <a:p>
                      <a:pPr algn="r"/>
                      <a:r>
                        <a:rPr lang="de-DE" sz="24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/>
                        <a:t>20</a:t>
                      </a:r>
                    </a:p>
                    <a:p>
                      <a:pPr algn="r"/>
                      <a:r>
                        <a:rPr lang="de-DE" sz="2400" dirty="0"/>
                        <a:t>11</a:t>
                      </a:r>
                    </a:p>
                    <a:p>
                      <a:pPr algn="r"/>
                      <a:r>
                        <a:rPr lang="de-DE" sz="2400" dirty="0"/>
                        <a:t>6</a:t>
                      </a:r>
                    </a:p>
                    <a:p>
                      <a:pPr algn="r"/>
                      <a:r>
                        <a:rPr lang="de-DE" sz="2400" dirty="0"/>
                        <a:t>38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714488"/>
            <a:ext cx="8501122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+mj-lt"/>
              </a:rPr>
              <a:t>   log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                    log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weighting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&amp;</a:t>
            </a:r>
          </a:p>
          <a:p>
            <a:r>
              <a:rPr lang="de-DE" dirty="0">
                <a:solidFill>
                  <a:schemeClr val="tx1"/>
                </a:solidFill>
                <a:latin typeface="+mj-lt"/>
              </a:rPr>
              <a:t>                                                                       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  <a:p>
            <a:r>
              <a:rPr lang="de-DE" dirty="0">
                <a:solidFill>
                  <a:schemeClr val="tx1"/>
                </a:solidFill>
                <a:latin typeface="+mj-lt"/>
              </a:rPr>
              <a:t>          </a:t>
            </a: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159" y="2417452"/>
          <a:ext cx="4000528" cy="201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697"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983">
                <a:tc>
                  <a:txBody>
                    <a:bodyPr/>
                    <a:lstStyle/>
                    <a:p>
                      <a:r>
                        <a:rPr lang="de-DE" sz="2200" dirty="0"/>
                        <a:t>AFFECTION</a:t>
                      </a:r>
                    </a:p>
                    <a:p>
                      <a:r>
                        <a:rPr lang="de-DE" sz="2200" dirty="0"/>
                        <a:t>JEALOUS</a:t>
                      </a:r>
                    </a:p>
                    <a:p>
                      <a:r>
                        <a:rPr lang="de-DE" sz="2200" dirty="0"/>
                        <a:t>GOSSIP</a:t>
                      </a:r>
                    </a:p>
                    <a:p>
                      <a:r>
                        <a:rPr lang="de-DE" sz="2200" dirty="0"/>
                        <a:t>WUTHERING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3.06</a:t>
                      </a:r>
                    </a:p>
                    <a:p>
                      <a:pPr algn="r"/>
                      <a:r>
                        <a:rPr lang="de-DE" sz="2200" dirty="0"/>
                        <a:t>2.0</a:t>
                      </a:r>
                    </a:p>
                    <a:p>
                      <a:pPr algn="r"/>
                      <a:r>
                        <a:rPr lang="de-DE" sz="2200" dirty="0"/>
                        <a:t>1.30</a:t>
                      </a:r>
                    </a:p>
                    <a:p>
                      <a:pPr algn="r"/>
                      <a:r>
                        <a:rPr lang="de-DE" sz="2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2.76</a:t>
                      </a:r>
                    </a:p>
                    <a:p>
                      <a:pPr algn="r"/>
                      <a:r>
                        <a:rPr lang="de-DE" sz="2200" dirty="0"/>
                        <a:t>1.85</a:t>
                      </a:r>
                    </a:p>
                    <a:p>
                      <a:pPr algn="r"/>
                      <a:r>
                        <a:rPr lang="de-DE" sz="2200" dirty="0"/>
                        <a:t>0</a:t>
                      </a:r>
                    </a:p>
                    <a:p>
                      <a:pPr algn="r"/>
                      <a:r>
                        <a:rPr lang="de-DE" sz="22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2.30</a:t>
                      </a:r>
                    </a:p>
                    <a:p>
                      <a:pPr algn="r"/>
                      <a:r>
                        <a:rPr lang="de-DE" sz="2200" dirty="0"/>
                        <a:t>2.04</a:t>
                      </a:r>
                    </a:p>
                    <a:p>
                      <a:pPr algn="r"/>
                      <a:r>
                        <a:rPr lang="de-DE" sz="2200" dirty="0"/>
                        <a:t>1.78</a:t>
                      </a:r>
                    </a:p>
                    <a:p>
                      <a:pPr algn="r"/>
                      <a:r>
                        <a:rPr lang="de-DE" sz="2200" dirty="0"/>
                        <a:t>2.58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0563" y="2467934"/>
          <a:ext cx="4357718" cy="1889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044">
                <a:tc>
                  <a:txBody>
                    <a:bodyPr/>
                    <a:lstStyle/>
                    <a:p>
                      <a:r>
                        <a:rPr lang="de-DE" sz="2400" b="0" dirty="0" err="1"/>
                        <a:t>term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SaS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 err="1"/>
                        <a:t>PaP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b="0" dirty="0"/>
                        <a:t>WH</a:t>
                      </a:r>
                      <a:endParaRPr lang="de-DE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473">
                <a:tc>
                  <a:txBody>
                    <a:bodyPr/>
                    <a:lstStyle/>
                    <a:p>
                      <a:r>
                        <a:rPr lang="de-DE" sz="2200" dirty="0"/>
                        <a:t>AFFECTION</a:t>
                      </a:r>
                    </a:p>
                    <a:p>
                      <a:r>
                        <a:rPr lang="de-DE" sz="2200" dirty="0"/>
                        <a:t>JEALOUS</a:t>
                      </a:r>
                    </a:p>
                    <a:p>
                      <a:r>
                        <a:rPr lang="de-DE" sz="2200" dirty="0"/>
                        <a:t>GOSSIP</a:t>
                      </a:r>
                    </a:p>
                    <a:p>
                      <a:r>
                        <a:rPr lang="de-DE" sz="2200" dirty="0"/>
                        <a:t>WUTHERING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dirty="0"/>
                        <a:t>0.789</a:t>
                      </a:r>
                    </a:p>
                    <a:p>
                      <a:pPr algn="r"/>
                      <a:r>
                        <a:rPr lang="de-DE" sz="2200" dirty="0"/>
                        <a:t>0.515</a:t>
                      </a:r>
                    </a:p>
                    <a:p>
                      <a:pPr algn="r"/>
                      <a:r>
                        <a:rPr lang="de-DE" sz="2200" dirty="0"/>
                        <a:t>0.335</a:t>
                      </a:r>
                    </a:p>
                    <a:p>
                      <a:pPr algn="r"/>
                      <a:r>
                        <a:rPr lang="de-DE" sz="2200" dirty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0.832</a:t>
                      </a:r>
                    </a:p>
                    <a:p>
                      <a:r>
                        <a:rPr lang="de-DE" sz="2200" dirty="0"/>
                        <a:t>0.555</a:t>
                      </a:r>
                    </a:p>
                    <a:p>
                      <a:r>
                        <a:rPr lang="de-DE" sz="2200" dirty="0"/>
                        <a:t>0.0</a:t>
                      </a:r>
                    </a:p>
                    <a:p>
                      <a:r>
                        <a:rPr lang="de-DE" sz="2200" dirty="0"/>
                        <a:t>0.0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0.524</a:t>
                      </a:r>
                    </a:p>
                    <a:p>
                      <a:r>
                        <a:rPr lang="de-DE" sz="2200" dirty="0"/>
                        <a:t>0.465</a:t>
                      </a:r>
                    </a:p>
                    <a:p>
                      <a:r>
                        <a:rPr lang="de-DE" sz="2200" dirty="0"/>
                        <a:t>0.405</a:t>
                      </a:r>
                    </a:p>
                    <a:p>
                      <a:r>
                        <a:rPr lang="de-DE" sz="2200" dirty="0"/>
                        <a:t>0.588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28596" y="4429132"/>
            <a:ext cx="8501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SaS,PaP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≈                                                                             0.789 ∗ 0.832 + 0.515 ∗ 0.555 + 0.335 ∗ 0.0 + 0.0 ∗ 0.0 ≈ 0.94.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SaS,WH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≈ 0.79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cos(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PaP,WH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≈ 0.69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Why do we have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SaS,PaP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) &gt;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cos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(SAS,WH)?</a:t>
            </a:r>
            <a:endParaRPr lang="de-DE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score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500306"/>
            <a:ext cx="8286808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10" name="Picture 9" descr="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3" y="1785926"/>
            <a:ext cx="6166419" cy="40005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Components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weighting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3117"/>
            <a:ext cx="8728422" cy="34290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643050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We often use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different weightings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queries and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Notation: ddd.qqq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: lnc.ltn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document: logarithmic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no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weighting, cosine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query: logarithmic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no normalization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+mj-lt"/>
              </a:rPr>
              <a:t>Isn’t it bad to not 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idf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-weight the document?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Example query: “best car insurance”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Example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document: “car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auto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insurance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1CDE-6B0F-C23C-E614-E6BD55C113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50A7D-B483-7855-D4C0-44AE3E2F8C0A}"/>
              </a:ext>
            </a:extLst>
          </p:cNvPr>
          <p:cNvSpPr txBox="1"/>
          <p:nvPr/>
        </p:nvSpPr>
        <p:spPr>
          <a:xfrm>
            <a:off x="647564" y="1556792"/>
            <a:ext cx="7344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2A7041"/>
                </a:solidFill>
                <a:effectLst/>
                <a:latin typeface="TimesNewRomanPSMT"/>
              </a:rPr>
              <a:t>Zipf's</a:t>
            </a:r>
            <a:r>
              <a:rPr lang="en-GB" sz="2400" dirty="0">
                <a:solidFill>
                  <a:srgbClr val="2A7041"/>
                </a:solidFill>
                <a:effectLst/>
                <a:latin typeface="TimesNewRomanPSMT"/>
              </a:rPr>
              <a:t> law is a law about the frequency distribution of words in a language (or in a collection that is large enough so that it is representative of the language) </a:t>
            </a:r>
            <a:endParaRPr lang="en-GB" dirty="0">
              <a:solidFill>
                <a:srgbClr val="2A7041"/>
              </a:solidFill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26A397F-2854-C430-95B5-6295D5D6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endParaRPr lang="de-DE" sz="3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sz="3600" dirty="0" err="1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20CE2-3D44-2FE6-9405-407386888ABF}"/>
              </a:ext>
            </a:extLst>
          </p:cNvPr>
          <p:cNvSpPr txBox="1"/>
          <p:nvPr/>
        </p:nvSpPr>
        <p:spPr>
          <a:xfrm>
            <a:off x="899592" y="2924944"/>
            <a:ext cx="7344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  <a:effectLst/>
                <a:latin typeface="TimesNewRomanPS"/>
              </a:rPr>
              <a:t>V = 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"/>
              </a:rPr>
              <a:t>Vocabulary = unique words 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in the collection</a:t>
            </a:r>
          </a:p>
          <a:p>
            <a:r>
              <a:rPr lang="en-GB" sz="2000" b="1" dirty="0" err="1">
                <a:solidFill>
                  <a:schemeClr val="tx1"/>
                </a:solidFill>
                <a:effectLst/>
                <a:latin typeface="TimesNewRomanPS"/>
              </a:rPr>
              <a:t>freq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NewRomanPS"/>
              </a:rPr>
              <a:t>(word) = 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"/>
              </a:rPr>
              <a:t>Frequency of word in the collection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NewRomanPSMT"/>
              </a:rPr>
              <a:t>r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 be the rank</a:t>
            </a: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NewRomanPSMT"/>
              </a:rPr>
              <a:t>Prob(r)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NewRomanPSMT"/>
              </a:rPr>
              <a:t>=</a:t>
            </a:r>
            <a:r>
              <a:rPr lang="en-GB" sz="2000" b="1" dirty="0" err="1">
                <a:solidFill>
                  <a:schemeClr val="tx1"/>
                </a:solidFill>
                <a:effectLst/>
                <a:latin typeface="TimesNewRomanPSMT"/>
              </a:rPr>
              <a:t>freq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NewRomanPSMT"/>
              </a:rPr>
              <a:t>(r)/N 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  <a:effectLst/>
              <a:latin typeface="TimesNewRomanPSMT"/>
            </a:endParaRPr>
          </a:p>
          <a:p>
            <a:r>
              <a:rPr lang="en-GB" sz="2000" dirty="0" err="1">
                <a:solidFill>
                  <a:schemeClr val="tx1"/>
                </a:solidFill>
                <a:effectLst/>
                <a:latin typeface="TimesNewRomanPSMT"/>
              </a:rPr>
              <a:t>Zipf's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 law states that 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NewRomanPS"/>
              </a:rPr>
              <a:t>	r * Prob(r) = A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NewRomanPSMT"/>
              </a:rPr>
              <a:t>A 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is a constant, empirically determined from the data. 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In most cases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NewRomanPS"/>
              </a:rPr>
              <a:t>A = 0.1</a:t>
            </a:r>
            <a:r>
              <a:rPr lang="en-GB" sz="2000" dirty="0">
                <a:solidFill>
                  <a:schemeClr val="tx1"/>
                </a:solidFill>
                <a:effectLst/>
                <a:latin typeface="TimesNewRomanPSMT"/>
              </a:rPr>
              <a:t>. 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146C-E319-E8E5-FCA4-FC6D1A733992}"/>
              </a:ext>
            </a:extLst>
          </p:cNvPr>
          <p:cNvSpPr txBox="1"/>
          <p:nvPr/>
        </p:nvSpPr>
        <p:spPr>
          <a:xfrm>
            <a:off x="463550" y="6090349"/>
            <a:ext cx="8500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FF0000"/>
                </a:solidFill>
                <a:effectLst/>
                <a:latin typeface="TimesNewRomanPSMT"/>
              </a:rPr>
              <a:t>Zipf's</a:t>
            </a:r>
            <a:r>
              <a:rPr lang="en-GB" sz="1800" dirty="0">
                <a:solidFill>
                  <a:srgbClr val="FF0000"/>
                </a:solidFill>
                <a:effectLst/>
                <a:latin typeface="TimesNewRomanPSMT"/>
              </a:rPr>
              <a:t> law is not an exact law, but a statistical law and therefore does not hold exactly but only on average (for most words) 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26010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Inc.Itn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40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200" dirty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”.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auto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”.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8" name="Picture 7" descr="6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4" y="1802405"/>
            <a:ext cx="8643966" cy="1698033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939242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Key to columns: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-raw: raw (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unweighted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) term frequency,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tf-wght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: logarithmically weighted term frequency,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: document frequency,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: inverse document frequency, weight: the final weight of the term in the query or document,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n’lized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: document weights after cosine normalization, product: the product of final query weight and final document weight</a:t>
            </a:r>
          </a:p>
          <a:p>
            <a:endParaRPr lang="de-DE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3182402" cy="46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7158" y="5447758"/>
            <a:ext cx="8429684" cy="112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>
                <a:solidFill>
                  <a:schemeClr val="tx1"/>
                </a:solidFill>
                <a:latin typeface="+mj-lt"/>
              </a:rPr>
              <a:t>1/1.92 ≈ 0.52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1.3/1.92 ≈ 0.68 Final similarity score between query and</a:t>
            </a:r>
          </a:p>
          <a:p>
            <a:r>
              <a:rPr lang="de-DE" sz="2200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:        </a:t>
            </a:r>
            <a:r>
              <a:rPr lang="de-DE" sz="2200" i="1" baseline="-25000" dirty="0">
                <a:solidFill>
                  <a:schemeClr val="tx1"/>
                </a:solidFill>
                <a:latin typeface="+mj-lt"/>
              </a:rPr>
              <a:t>i </a:t>
            </a:r>
            <a:r>
              <a:rPr lang="de-DE" sz="2200" i="1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>
                <a:solidFill>
                  <a:schemeClr val="tx1"/>
                </a:solidFill>
                <a:latin typeface="+mj-lt"/>
              </a:rPr>
              <a:t>qi</a:t>
            </a:r>
            <a:r>
              <a:rPr lang="de-DE" sz="2200" i="1" dirty="0">
                <a:solidFill>
                  <a:schemeClr val="tx1"/>
                </a:solidFill>
                <a:latin typeface="+mj-lt"/>
              </a:rPr>
              <a:t> · </a:t>
            </a:r>
            <a:r>
              <a:rPr lang="de-DE" sz="2200" i="1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de-DE" sz="2200" i="1" baseline="-25000" dirty="0" err="1">
                <a:solidFill>
                  <a:schemeClr val="tx1"/>
                </a:solidFill>
                <a:latin typeface="+mj-lt"/>
              </a:rPr>
              <a:t>di</a:t>
            </a:r>
            <a:r>
              <a:rPr lang="de-DE" sz="2200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= 0 + 0 + 1.04 + 2.04 = 3.08 </a:t>
            </a:r>
            <a:r>
              <a:rPr lang="de-DE" sz="2200" dirty="0" err="1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sz="2200" dirty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57356" y="6140834"/>
          <a:ext cx="41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5" imgW="291960" imgH="253800" progId="Equation.3">
                  <p:embed/>
                </p:oleObj>
              </mc:Choice>
              <mc:Fallback>
                <p:oleObj name="Vergelijking" r:id="rId5" imgW="2919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6140834"/>
                        <a:ext cx="414000" cy="3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>
                <a:solidFill>
                  <a:schemeClr val="tx1"/>
                </a:solidFill>
                <a:latin typeface="+mj-lt"/>
              </a:rPr>
              <a:t>Summary: Ranked retrieval in the vector space model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285992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Represent the query as a weighted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Represent each document as a weighted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Compute the cosine similarity between the query vector and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each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vector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Rank documents with respect to the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Return the top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(e.g.,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10) to the user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Ranking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search results: why it is important (as opposed to just presenting a set of unordered Boolean results)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Term frequency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This is a key ingredient for ranking.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Tf-idf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ranking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best known traditional ranking scheme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+mj-lt"/>
              </a:rPr>
              <a:t>Vector space model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One of the most important formal models for information retrieval (along with Boolean and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models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643998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Chapters 6 and 7 of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</a:rPr>
              <a:t>dummies</a:t>
            </a:r>
            <a:endParaRPr lang="de-DE" sz="2200" dirty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Exploring the similarity space (Moffat and </a:t>
            </a:r>
            <a:r>
              <a:rPr lang="en-US" sz="2200" dirty="0" err="1">
                <a:solidFill>
                  <a:schemeClr val="tx1"/>
                </a:solidFill>
                <a:latin typeface="+mj-lt"/>
              </a:rPr>
              <a:t>Zobel</a:t>
            </a:r>
            <a:r>
              <a:rPr lang="en-US" sz="2200" dirty="0">
                <a:solidFill>
                  <a:schemeClr val="tx1"/>
                </a:solidFill>
                <a:latin typeface="+mj-lt"/>
              </a:rPr>
              <a:t>, 2005)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Okapi BM25 (a state-of-the-art weighting method, 11.4.3 of </a:t>
            </a:r>
            <a:r>
              <a:rPr lang="de-DE" sz="2200" dirty="0">
                <a:solidFill>
                  <a:schemeClr val="tx1"/>
                </a:solidFill>
                <a:latin typeface="+mj-lt"/>
              </a:rPr>
              <a:t>IIR)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7AFA8-265E-F6BF-3B2E-E9CF6588D5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0898" name="Picture 2" descr="Laws of Text 2: Zipf's Law - YouTube">
            <a:extLst>
              <a:ext uri="{FF2B5EF4-FFF2-40B4-BE49-F238E27FC236}">
                <a16:creationId xmlns:a16="http://schemas.microsoft.com/office/drawing/2014/main" id="{F080FECB-0CED-DDEF-5F44-9FE5F1D87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18711" r="13776" b="3799"/>
          <a:stretch/>
        </p:blipFill>
        <p:spPr bwMode="auto">
          <a:xfrm>
            <a:off x="899592" y="1552092"/>
            <a:ext cx="5992326" cy="36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75FDFC7-DF93-37CF-560F-A1E0F39D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endParaRPr lang="de-DE" sz="3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sz="3600" dirty="0" err="1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A6364-E3A7-B794-BB4D-D8782BEB39EA}"/>
                  </a:ext>
                </a:extLst>
              </p:cNvPr>
              <p:cNvSpPr txBox="1"/>
              <p:nvPr/>
            </p:nvSpPr>
            <p:spPr>
              <a:xfrm>
                <a:off x="1763688" y="5473887"/>
                <a:ext cx="96686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pc="-10" dirty="0">
                          <a:solidFill>
                            <a:srgbClr val="336699"/>
                          </a:solidFill>
                          <a:latin typeface="Latin Modern Math"/>
                          <a:cs typeface="Latin Modern Math"/>
                        </a:rPr>
                        <m:t>≈</m:t>
                      </m:r>
                      <m:r>
                        <a:rPr lang="en-US" b="0" i="1" spc="-10" dirty="0" smtClean="0">
                          <a:solidFill>
                            <a:srgbClr val="336699"/>
                          </a:solidFill>
                          <a:latin typeface="Cambria Math" panose="02040503050406030204" pitchFamily="18" charset="0"/>
                          <a:cs typeface="Latin Modern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PK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BA6364-E3A7-B794-BB4D-D8782BEB3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473887"/>
                <a:ext cx="966868" cy="693908"/>
              </a:xfrm>
              <a:prstGeom prst="rect">
                <a:avLst/>
              </a:prstGeom>
              <a:blipFill>
                <a:blip r:embed="rId3"/>
                <a:stretch>
                  <a:fillRect l="-7692" t="-1818" r="-3846" b="-1454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1C44C5-7512-81BB-DFBC-DC9A6CE8BA86}"/>
              </a:ext>
            </a:extLst>
          </p:cNvPr>
          <p:cNvSpPr txBox="1"/>
          <p:nvPr/>
        </p:nvSpPr>
        <p:spPr>
          <a:xfrm>
            <a:off x="1259632" y="4926359"/>
            <a:ext cx="458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effectLst/>
                <a:latin typeface="TimesNewRomanPS"/>
              </a:rPr>
              <a:t>	r * Prob(r) = A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899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 lvl="1"/>
            <a:endParaRPr lang="de-DE" sz="36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sz="3600" dirty="0" err="1">
                <a:solidFill>
                  <a:schemeClr val="tx1"/>
                </a:solidFill>
                <a:latin typeface="+mj-lt"/>
              </a:rPr>
              <a:t>Zipf’s</a:t>
            </a:r>
            <a:r>
              <a:rPr lang="de-DE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>
                <a:solidFill>
                  <a:schemeClr val="tx1"/>
                </a:solidFill>
                <a:latin typeface="+mj-lt"/>
              </a:rPr>
              <a:t>law</a:t>
            </a:r>
            <a:endParaRPr lang="de-DE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2" y="1571612"/>
            <a:ext cx="4286280" cy="4572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/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term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the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occurs cf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times, the</a:t>
            </a: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second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most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term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third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most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  <a:latin typeface="+mj-lt"/>
              </a:rPr>
              <a:t>frequent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occurs</a:t>
            </a:r>
            <a:endParaRPr lang="de-DE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de-DE" dirty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times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8" descr="6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000239"/>
            <a:ext cx="4572032" cy="4258383"/>
          </a:xfrm>
          <a:prstGeom prst="rect">
            <a:avLst/>
          </a:prstGeom>
        </p:spPr>
      </p:pic>
      <p:pic>
        <p:nvPicPr>
          <p:cNvPr id="10" name="Picture 9" descr="60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61" y="1928802"/>
            <a:ext cx="1022399" cy="432000"/>
          </a:xfrm>
          <a:prstGeom prst="rect">
            <a:avLst/>
          </a:prstGeom>
        </p:spPr>
      </p:pic>
      <p:pic>
        <p:nvPicPr>
          <p:cNvPr id="11" name="Picture 10" descr="60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167" y="3461628"/>
            <a:ext cx="1175229" cy="396000"/>
          </a:xfrm>
          <a:prstGeom prst="rect">
            <a:avLst/>
          </a:prstGeom>
        </p:spPr>
      </p:pic>
      <p:pic>
        <p:nvPicPr>
          <p:cNvPr id="12" name="Picture 11" descr="605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392" y="4532636"/>
            <a:ext cx="1280120" cy="4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4665</Words>
  <Application>Microsoft Macintosh PowerPoint</Application>
  <PresentationFormat>On-screen Show (4:3)</PresentationFormat>
  <Paragraphs>1373</Paragraphs>
  <Slides>73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0" baseType="lpstr">
      <vt:lpstr>Arial</vt:lpstr>
      <vt:lpstr>Arial</vt:lpstr>
      <vt:lpstr>Calibri</vt:lpstr>
      <vt:lpstr>Cambria Math</vt:lpstr>
      <vt:lpstr>Latin Modern Math</vt:lpstr>
      <vt:lpstr>LM Roman 8</vt:lpstr>
      <vt:lpstr>LM Sans 10</vt:lpstr>
      <vt:lpstr>LM Sans 12</vt:lpstr>
      <vt:lpstr>LM Sans 8</vt:lpstr>
      <vt:lpstr>Lucida Sans</vt:lpstr>
      <vt:lpstr>Times New Roman</vt:lpstr>
      <vt:lpstr>TimesNewRomanPS</vt:lpstr>
      <vt:lpstr>TimesNewRomanPSMT</vt:lpstr>
      <vt:lpstr>Wingdings</vt:lpstr>
      <vt:lpstr>1_Office Theme</vt:lpstr>
      <vt:lpstr>2_Office Theme</vt:lpstr>
      <vt:lpstr>Vergelijking</vt:lpstr>
      <vt:lpstr>PowerPoint Presentation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Microsoft Office User</cp:lastModifiedBy>
  <cp:revision>1181</cp:revision>
  <cp:lastPrinted>2009-09-22T15:48:09Z</cp:lastPrinted>
  <dcterms:created xsi:type="dcterms:W3CDTF">2009-09-21T23:46:17Z</dcterms:created>
  <dcterms:modified xsi:type="dcterms:W3CDTF">2024-03-27T03:29:56Z</dcterms:modified>
</cp:coreProperties>
</file>