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7" r:id="rId12"/>
    <p:sldId id="284" r:id="rId13"/>
    <p:sldId id="290" r:id="rId14"/>
    <p:sldId id="291" r:id="rId15"/>
    <p:sldId id="292" r:id="rId16"/>
    <p:sldId id="293" r:id="rId17"/>
    <p:sldId id="304" r:id="rId18"/>
    <p:sldId id="305" r:id="rId19"/>
    <p:sldId id="310" r:id="rId20"/>
    <p:sldId id="311" r:id="rId21"/>
    <p:sldId id="318" r:id="rId22"/>
    <p:sldId id="323" r:id="rId23"/>
    <p:sldId id="326" r:id="rId24"/>
    <p:sldId id="327" r:id="rId25"/>
    <p:sldId id="328" r:id="rId26"/>
    <p:sldId id="333" r:id="rId27"/>
    <p:sldId id="335" r:id="rId28"/>
    <p:sldId id="341" r:id="rId29"/>
    <p:sldId id="343" r:id="rId30"/>
    <p:sldId id="349" r:id="rId31"/>
    <p:sldId id="351" r:id="rId32"/>
    <p:sldId id="358" r:id="rId33"/>
    <p:sldId id="359" r:id="rId34"/>
    <p:sldId id="360" r:id="rId35"/>
    <p:sldId id="361" r:id="rId36"/>
    <p:sldId id="363" r:id="rId37"/>
    <p:sldId id="365" r:id="rId38"/>
    <p:sldId id="366" r:id="rId39"/>
    <p:sldId id="373" r:id="rId40"/>
    <p:sldId id="380" r:id="rId41"/>
    <p:sldId id="381" r:id="rId42"/>
    <p:sldId id="387" r:id="rId43"/>
    <p:sldId id="394" r:id="rId44"/>
    <p:sldId id="395" r:id="rId45"/>
    <p:sldId id="396" r:id="rId46"/>
    <p:sldId id="397" r:id="rId47"/>
    <p:sldId id="401" r:id="rId48"/>
    <p:sldId id="410" r:id="rId49"/>
    <p:sldId id="418" r:id="rId50"/>
    <p:sldId id="419" r:id="rId51"/>
    <p:sldId id="420" r:id="rId52"/>
    <p:sldId id="427" r:id="rId53"/>
    <p:sldId id="433" r:id="rId54"/>
    <p:sldId id="438" r:id="rId55"/>
    <p:sldId id="442" r:id="rId56"/>
    <p:sldId id="447" r:id="rId57"/>
    <p:sldId id="448" r:id="rId58"/>
    <p:sldId id="449" r:id="rId59"/>
  </p:sldIdLst>
  <p:sldSz cx="4610100" cy="3460750"/>
  <p:notesSz cx="4610100" cy="346075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5"/>
    <p:restoredTop sz="94552"/>
  </p:normalViewPr>
  <p:slideViewPr>
    <p:cSldViewPr>
      <p:cViewPr varScale="1">
        <p:scale>
          <a:sx n="173" d="100"/>
          <a:sy n="173" d="100"/>
        </p:scale>
        <p:origin x="128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23912-69B4-F64F-B509-062C905AECB9}" type="datetimeFigureOut">
              <a:rPr lang="en-PK" smtClean="0"/>
              <a:t>19/03/2024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0140F-46F1-254B-BF2A-F74335C0FC2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3112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Palatino" pitchFamily="2" charset="77"/>
              </a:rPr>
              <a:t>“</a:t>
            </a:r>
            <a:r>
              <a:rPr lang="en-GB" sz="1800" dirty="0">
                <a:effectLst/>
                <a:latin typeface="PazoMath"/>
              </a:rPr>
              <a:t>∆</a:t>
            </a:r>
            <a:r>
              <a:rPr lang="en-GB" sz="1800" dirty="0">
                <a:effectLst/>
                <a:latin typeface="Palatino" pitchFamily="2" charset="77"/>
              </a:rPr>
              <a:t>%” indicates the reduction in size from the pre- </a:t>
            </a:r>
            <a:r>
              <a:rPr lang="en-GB" sz="1800" dirty="0" err="1">
                <a:effectLst/>
                <a:latin typeface="Palatino" pitchFamily="2" charset="77"/>
              </a:rPr>
              <a:t>vious</a:t>
            </a:r>
            <a:r>
              <a:rPr lang="en-GB" sz="1800" dirty="0">
                <a:effectLst/>
                <a:latin typeface="Palatino" pitchFamily="2" charset="77"/>
              </a:rPr>
              <a:t> line, except that “30 stop words” and “150 stop words” both use “case folding” as their reference line. “T%” is the cumulative (“total”) reduction from unfiltered. </a:t>
            </a:r>
            <a:endParaRPr lang="en-GB" dirty="0"/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0140F-46F1-254B-BF2A-F74335C0FC28}" type="slidenum">
              <a:rPr lang="en-PK" smtClean="0"/>
              <a:t>16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9926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0140F-46F1-254B-BF2A-F74335C0FC28}" type="slidenum">
              <a:rPr lang="en-PK" smtClean="0"/>
              <a:t>29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6488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K" dirty="0"/>
              <a:t>1+4+12+4</a:t>
            </a:r>
            <a:r>
              <a:rPr lang="en-PK" b="1" dirty="0"/>
              <a:t> =21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0140F-46F1-254B-BF2A-F74335C0FC28}" type="slidenum">
              <a:rPr lang="en-PK" smtClean="0"/>
              <a:t>33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48416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K" dirty="0"/>
              <a:t>1+4+6+8+5=24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0140F-46F1-254B-BF2A-F74335C0FC28}" type="slidenum">
              <a:rPr lang="en-PK" smtClean="0"/>
              <a:t>34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7588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502" y="181912"/>
            <a:ext cx="441909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60" dirty="0"/>
              <a:t> </a:t>
            </a:r>
            <a:r>
              <a:rPr spc="-10" dirty="0"/>
              <a:t>59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60" dirty="0"/>
              <a:t> </a:t>
            </a:r>
            <a:r>
              <a:rPr spc="-10" dirty="0"/>
              <a:t>59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60" dirty="0"/>
              <a:t> </a:t>
            </a:r>
            <a:r>
              <a:rPr spc="-10" dirty="0"/>
              <a:t>59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60" dirty="0"/>
              <a:t> </a:t>
            </a:r>
            <a:r>
              <a:rPr spc="-10" dirty="0"/>
              <a:t>59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60" dirty="0"/>
              <a:t> </a:t>
            </a:r>
            <a:r>
              <a:rPr spc="-10" dirty="0"/>
              <a:t>59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52" y="472973"/>
            <a:ext cx="4608830" cy="2860675"/>
          </a:xfrm>
          <a:custGeom>
            <a:avLst/>
            <a:gdLst/>
            <a:ahLst/>
            <a:cxnLst/>
            <a:rect l="l" t="t" r="r" b="b"/>
            <a:pathLst>
              <a:path w="4608830" h="2860675">
                <a:moveTo>
                  <a:pt x="0" y="2860547"/>
                </a:moveTo>
                <a:lnTo>
                  <a:pt x="4608576" y="2860547"/>
                </a:lnTo>
                <a:lnTo>
                  <a:pt x="4608576" y="0"/>
                </a:lnTo>
                <a:lnTo>
                  <a:pt x="0" y="0"/>
                </a:lnTo>
                <a:lnTo>
                  <a:pt x="0" y="2860547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52" y="0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502" y="181912"/>
            <a:ext cx="441909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4368" y="903882"/>
            <a:ext cx="3801363" cy="1802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06241" y="3349078"/>
            <a:ext cx="306070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60" dirty="0"/>
              <a:t> </a:t>
            </a:r>
            <a:r>
              <a:rPr spc="-10" dirty="0"/>
              <a:t>59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0.png"/><Relationship Id="rId7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9.png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1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png"/><Relationship Id="rId4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cislmu.org/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2" y="0"/>
            <a:ext cx="4608830" cy="3335020"/>
            <a:chOff x="-152" y="0"/>
            <a:chExt cx="4608830" cy="3335020"/>
          </a:xfrm>
        </p:grpSpPr>
        <p:sp>
          <p:nvSpPr>
            <p:cNvPr id="3" name="object 3"/>
            <p:cNvSpPr/>
            <p:nvPr/>
          </p:nvSpPr>
          <p:spPr>
            <a:xfrm>
              <a:off x="-152" y="122453"/>
              <a:ext cx="4608830" cy="3211195"/>
            </a:xfrm>
            <a:custGeom>
              <a:avLst/>
              <a:gdLst/>
              <a:ahLst/>
              <a:cxnLst/>
              <a:rect l="l" t="t" r="r" b="b"/>
              <a:pathLst>
                <a:path w="4608830" h="3211195">
                  <a:moveTo>
                    <a:pt x="0" y="3211067"/>
                  </a:moveTo>
                  <a:lnTo>
                    <a:pt x="4608576" y="3211067"/>
                  </a:lnTo>
                  <a:lnTo>
                    <a:pt x="4608576" y="0"/>
                  </a:lnTo>
                  <a:lnTo>
                    <a:pt x="0" y="0"/>
                  </a:lnTo>
                  <a:lnTo>
                    <a:pt x="0" y="3211067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152" y="0"/>
              <a:ext cx="4608830" cy="123825"/>
            </a:xfrm>
            <a:custGeom>
              <a:avLst/>
              <a:gdLst/>
              <a:ahLst/>
              <a:cxnLst/>
              <a:rect l="l" t="t" r="r" b="b"/>
              <a:pathLst>
                <a:path w="4608830" h="123825">
                  <a:moveTo>
                    <a:pt x="0" y="123444"/>
                  </a:moveTo>
                  <a:lnTo>
                    <a:pt x="4608576" y="123444"/>
                  </a:lnTo>
                  <a:lnTo>
                    <a:pt x="4608576" y="0"/>
                  </a:lnTo>
                  <a:lnTo>
                    <a:pt x="0" y="0"/>
                  </a:lnTo>
                  <a:lnTo>
                    <a:pt x="0" y="123444"/>
                  </a:lnTo>
                  <a:close/>
                </a:path>
              </a:pathLst>
            </a:custGeom>
            <a:solidFill>
              <a:srgbClr val="0027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5502" y="0"/>
            <a:ext cx="23050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R</a:t>
            </a:r>
            <a:r>
              <a:rPr sz="600" dirty="0">
                <a:solidFill>
                  <a:srgbClr val="7F939D"/>
                </a:solidFill>
                <a:latin typeface="LM Sans 8"/>
                <a:cs typeface="LM Sans 8"/>
              </a:rPr>
              <a:t>ec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a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p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696" y="0"/>
            <a:ext cx="447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1341" y="0"/>
            <a:ext cx="52133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60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7138" y="0"/>
            <a:ext cx="803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54883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8851" y="739520"/>
            <a:ext cx="3989704" cy="904240"/>
          </a:xfrm>
          <a:custGeom>
            <a:avLst/>
            <a:gdLst/>
            <a:ahLst/>
            <a:cxnLst/>
            <a:rect l="l" t="t" r="r" b="b"/>
            <a:pathLst>
              <a:path w="3989704" h="904239">
                <a:moveTo>
                  <a:pt x="3989667" y="42824"/>
                </a:moveTo>
                <a:lnTo>
                  <a:pt x="3988041" y="42824"/>
                </a:lnTo>
                <a:lnTo>
                  <a:pt x="3985653" y="31076"/>
                </a:lnTo>
                <a:lnTo>
                  <a:pt x="3974744" y="14922"/>
                </a:lnTo>
                <a:lnTo>
                  <a:pt x="3958590" y="4013"/>
                </a:lnTo>
                <a:lnTo>
                  <a:pt x="3938867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612" y="42824"/>
                </a:lnTo>
                <a:lnTo>
                  <a:pt x="0" y="42824"/>
                </a:lnTo>
                <a:lnTo>
                  <a:pt x="0" y="50800"/>
                </a:lnTo>
                <a:lnTo>
                  <a:pt x="0" y="82384"/>
                </a:lnTo>
                <a:lnTo>
                  <a:pt x="0" y="852932"/>
                </a:lnTo>
                <a:lnTo>
                  <a:pt x="4013" y="872667"/>
                </a:lnTo>
                <a:lnTo>
                  <a:pt x="14922" y="888809"/>
                </a:lnTo>
                <a:lnTo>
                  <a:pt x="31076" y="899731"/>
                </a:lnTo>
                <a:lnTo>
                  <a:pt x="50800" y="903732"/>
                </a:lnTo>
                <a:lnTo>
                  <a:pt x="3938867" y="903732"/>
                </a:lnTo>
                <a:lnTo>
                  <a:pt x="3958590" y="899731"/>
                </a:lnTo>
                <a:lnTo>
                  <a:pt x="3974744" y="888809"/>
                </a:lnTo>
                <a:lnTo>
                  <a:pt x="3985653" y="872667"/>
                </a:lnTo>
                <a:lnTo>
                  <a:pt x="3989667" y="852932"/>
                </a:lnTo>
                <a:lnTo>
                  <a:pt x="3989667" y="82384"/>
                </a:lnTo>
                <a:lnTo>
                  <a:pt x="3989667" y="50800"/>
                </a:lnTo>
                <a:lnTo>
                  <a:pt x="3989667" y="42824"/>
                </a:lnTo>
                <a:close/>
              </a:path>
            </a:pathLst>
          </a:custGeom>
          <a:solidFill>
            <a:srgbClr val="00A8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8942" y="789988"/>
            <a:ext cx="2769870" cy="56105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ts val="1635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Information</a:t>
            </a:r>
            <a:r>
              <a:rPr sz="1400" spc="-8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Retrieval</a:t>
            </a:r>
            <a:r>
              <a:rPr lang="en-US" sz="1400" spc="10" dirty="0">
                <a:solidFill>
                  <a:srgbClr val="FFFFFF"/>
                </a:solidFill>
                <a:latin typeface="LM Sans 12"/>
                <a:cs typeface="LM Sans 12"/>
              </a:rPr>
              <a:t> and Text Mining</a:t>
            </a:r>
            <a:endParaRPr sz="1400" dirty="0">
              <a:latin typeface="LM Sans 12"/>
              <a:cs typeface="LM Sans 1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 dirty="0">
              <a:latin typeface="LM Mono 12"/>
              <a:cs typeface="LM Mono 12"/>
            </a:endParaRPr>
          </a:p>
          <a:p>
            <a:pPr marR="53975" algn="ctr">
              <a:lnSpc>
                <a:spcPct val="100000"/>
              </a:lnSpc>
              <a:spcBef>
                <a:spcPts val="5"/>
              </a:spcBef>
            </a:pPr>
            <a:r>
              <a:rPr sz="1200" spc="10" dirty="0">
                <a:solidFill>
                  <a:srgbClr val="FFFFFF"/>
                </a:solidFill>
                <a:latin typeface="LM Sans 12"/>
                <a:cs typeface="LM Sans 12"/>
              </a:rPr>
              <a:t>IIR </a:t>
            </a:r>
            <a:r>
              <a:rPr sz="1200" spc="-5" dirty="0">
                <a:solidFill>
                  <a:srgbClr val="FFFFFF"/>
                </a:solidFill>
                <a:latin typeface="LM Sans 12"/>
                <a:cs typeface="LM Sans 12"/>
              </a:rPr>
              <a:t>5: Index</a:t>
            </a:r>
            <a:r>
              <a:rPr sz="1200" spc="7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M Sans 12"/>
                <a:cs typeface="LM Sans 12"/>
              </a:rPr>
              <a:t>Compression</a:t>
            </a:r>
            <a:endParaRPr sz="1200" dirty="0">
              <a:latin typeface="LM Sans 12"/>
              <a:cs typeface="LM Sans 1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0344" y="1828811"/>
            <a:ext cx="3202305" cy="6091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90"/>
              </a:spcBef>
            </a:pPr>
            <a:r>
              <a:rPr lang="en-US" sz="1100" spc="-25" dirty="0">
                <a:latin typeface="Arial"/>
                <a:cs typeface="Arial"/>
              </a:rPr>
              <a:t>Asma Naseer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lang="en-US" sz="800" spc="-10" dirty="0">
                <a:latin typeface="LM Sans 8"/>
                <a:cs typeface="LM Sans 8"/>
              </a:rPr>
              <a:t>National University of Computer and Emerging Science</a:t>
            </a:r>
            <a:endParaRPr sz="800" dirty="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 dirty="0">
              <a:latin typeface="LM Sans 8"/>
              <a:cs typeface="LM Sans 8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lang="en-GB" spc="-5"/>
              <a:t>Index</a:t>
            </a:r>
            <a:r>
              <a:rPr lang="en-GB" spc="-50"/>
              <a:t> </a:t>
            </a:r>
            <a:r>
              <a:rPr lang="en-GB" spc="-10" dirty="0"/>
              <a:t>compression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247389" y="3349078"/>
            <a:ext cx="2654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fld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 /</a:t>
            </a:r>
            <a:r>
              <a:rPr sz="600" spc="-7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59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342" y="0"/>
            <a:ext cx="52133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60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7139" y="0"/>
            <a:ext cx="803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4882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502" y="0"/>
            <a:ext cx="84010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Outline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537" y="945267"/>
            <a:ext cx="171211" cy="167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0554" y="94684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AFDFE"/>
                </a:solidFill>
                <a:latin typeface="LM Sans 8"/>
                <a:cs typeface="LM Sans 8"/>
              </a:rPr>
              <a:t>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125" y="918983"/>
            <a:ext cx="3759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95" dirty="0">
                <a:solidFill>
                  <a:srgbClr val="CCEDF3"/>
                </a:solidFill>
                <a:latin typeface="Arial"/>
                <a:cs typeface="Arial"/>
              </a:rPr>
              <a:t>R</a:t>
            </a:r>
            <a:r>
              <a:rPr sz="1100" spc="-135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-75" dirty="0">
                <a:solidFill>
                  <a:srgbClr val="CCEDF3"/>
                </a:solidFill>
                <a:latin typeface="Arial"/>
                <a:cs typeface="Arial"/>
              </a:rPr>
              <a:t>c</a:t>
            </a:r>
            <a:r>
              <a:rPr sz="1100" spc="-90" dirty="0">
                <a:solidFill>
                  <a:srgbClr val="CCEDF3"/>
                </a:solidFill>
                <a:latin typeface="Arial"/>
                <a:cs typeface="Arial"/>
              </a:rPr>
              <a:t>a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4537" y="1347603"/>
            <a:ext cx="164920" cy="1678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0554" y="1322843"/>
            <a:ext cx="913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7" baseline="6944" dirty="0">
                <a:solidFill>
                  <a:srgbClr val="E5F6F9"/>
                </a:solidFill>
                <a:latin typeface="LM Sans 8"/>
                <a:cs typeface="LM Sans 8"/>
              </a:rPr>
              <a:t>2</a:t>
            </a:r>
            <a:r>
              <a:rPr sz="1200" spc="352" baseline="6944" dirty="0">
                <a:solidFill>
                  <a:srgbClr val="E5F6F9"/>
                </a:solidFill>
                <a:latin typeface="LM Sans 8"/>
                <a:cs typeface="LM Sans 8"/>
              </a:rPr>
              <a:t> </a:t>
            </a:r>
            <a:r>
              <a:rPr sz="1100" spc="-75" dirty="0">
                <a:solidFill>
                  <a:srgbClr val="00A8C4"/>
                </a:solidFill>
                <a:latin typeface="Arial"/>
                <a:cs typeface="Arial"/>
              </a:rPr>
              <a:t>Compression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4537" y="1749939"/>
            <a:ext cx="164920" cy="1678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0554" y="175151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AFDFE"/>
                </a:solidFill>
                <a:latin typeface="LM Sans 8"/>
                <a:cs typeface="LM Sans 8"/>
              </a:rPr>
              <a:t>3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125" y="1725179"/>
            <a:ext cx="880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CCEDF3"/>
                </a:solidFill>
                <a:latin typeface="Arial"/>
                <a:cs typeface="Arial"/>
              </a:rPr>
              <a:t>Term</a:t>
            </a:r>
            <a:r>
              <a:rPr sz="1100" spc="40" dirty="0">
                <a:solidFill>
                  <a:srgbClr val="CCEDF3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CCEDF3"/>
                </a:solidFill>
                <a:latin typeface="Arial"/>
                <a:cs typeface="Arial"/>
              </a:rPr>
              <a:t>statistics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4537" y="2152275"/>
            <a:ext cx="164920" cy="1678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0554" y="215385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AFDFE"/>
                </a:solidFill>
                <a:latin typeface="LM Sans 8"/>
                <a:cs typeface="LM Sans 8"/>
              </a:rPr>
              <a:t>4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6125" y="2127515"/>
            <a:ext cx="1360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CCEDF3"/>
                </a:solidFill>
                <a:latin typeface="Arial"/>
                <a:cs typeface="Arial"/>
              </a:rPr>
              <a:t>Dictionary</a:t>
            </a:r>
            <a:r>
              <a:rPr sz="1100" spc="20" dirty="0">
                <a:solidFill>
                  <a:srgbClr val="CCEDF3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CCEDF3"/>
                </a:solidFill>
                <a:latin typeface="Arial"/>
                <a:cs typeface="Arial"/>
              </a:rPr>
              <a:t>compression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4537" y="2554608"/>
            <a:ext cx="164920" cy="1678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0554" y="2529852"/>
            <a:ext cx="1416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7" baseline="6944" dirty="0">
                <a:solidFill>
                  <a:srgbClr val="FAFDFE"/>
                </a:solidFill>
                <a:latin typeface="LM Sans 8"/>
                <a:cs typeface="LM Sans 8"/>
              </a:rPr>
              <a:t>5 </a:t>
            </a:r>
            <a:r>
              <a:rPr sz="1100" spc="-55" dirty="0">
                <a:solidFill>
                  <a:srgbClr val="CCEDF3"/>
                </a:solidFill>
                <a:latin typeface="Arial"/>
                <a:cs typeface="Arial"/>
              </a:rPr>
              <a:t>Postings</a:t>
            </a:r>
            <a:r>
              <a:rPr sz="1100" spc="55" dirty="0">
                <a:solidFill>
                  <a:srgbClr val="CCEDF3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CCEDF3"/>
                </a:solidFill>
                <a:latin typeface="Arial"/>
                <a:cs typeface="Arial"/>
              </a:rPr>
              <a:t>compression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5" dirty="0"/>
              <a:t>10 /</a:t>
            </a:r>
            <a:r>
              <a:rPr spc="-60" dirty="0"/>
              <a:t> </a:t>
            </a:r>
            <a:r>
              <a:rPr spc="-10" dirty="0"/>
              <a:t>59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4882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502" y="0"/>
            <a:ext cx="249491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  <a:tab pos="1017905" algn="l"/>
                <a:tab pos="170370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 statistics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Why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compression?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(in</a:t>
            </a:r>
            <a:r>
              <a:rPr sz="1400" spc="9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general)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7363" y="1073778"/>
            <a:ext cx="73818" cy="73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7363" y="1284090"/>
            <a:ext cx="73818" cy="73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363" y="1473066"/>
            <a:ext cx="73818" cy="7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786923" y="1814480"/>
            <a:ext cx="62230" cy="61594"/>
            <a:chOff x="786923" y="1814480"/>
            <a:chExt cx="62230" cy="61594"/>
          </a:xfrm>
        </p:grpSpPr>
        <p:sp>
          <p:nvSpPr>
            <p:cNvPr id="9" name="object 9"/>
            <p:cNvSpPr/>
            <p:nvPr/>
          </p:nvSpPr>
          <p:spPr>
            <a:xfrm>
              <a:off x="792480" y="1833801"/>
              <a:ext cx="50800" cy="36830"/>
            </a:xfrm>
            <a:custGeom>
              <a:avLst/>
              <a:gdLst/>
              <a:ahLst/>
              <a:cxnLst/>
              <a:rect l="l" t="t" r="r" b="b"/>
              <a:pathLst>
                <a:path w="50800" h="36830">
                  <a:moveTo>
                    <a:pt x="2066" y="0"/>
                  </a:moveTo>
                  <a:lnTo>
                    <a:pt x="26292" y="36527"/>
                  </a:lnTo>
                  <a:lnTo>
                    <a:pt x="36527" y="34461"/>
                  </a:lnTo>
                  <a:lnTo>
                    <a:pt x="44884" y="28826"/>
                  </a:lnTo>
                  <a:lnTo>
                    <a:pt x="50519" y="20470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5108" y="1820036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4" h="45085">
                  <a:moveTo>
                    <a:pt x="44540" y="22275"/>
                  </a:moveTo>
                  <a:lnTo>
                    <a:pt x="42789" y="13608"/>
                  </a:lnTo>
                  <a:lnTo>
                    <a:pt x="38016" y="6527"/>
                  </a:lnTo>
                  <a:lnTo>
                    <a:pt x="30937" y="1751"/>
                  </a:lnTo>
                  <a:lnTo>
                    <a:pt x="22269" y="0"/>
                  </a:lnTo>
                  <a:lnTo>
                    <a:pt x="13601" y="1751"/>
                  </a:lnTo>
                  <a:lnTo>
                    <a:pt x="6523" y="6527"/>
                  </a:lnTo>
                  <a:lnTo>
                    <a:pt x="1750" y="13608"/>
                  </a:lnTo>
                  <a:lnTo>
                    <a:pt x="0" y="22275"/>
                  </a:lnTo>
                  <a:lnTo>
                    <a:pt x="1750" y="30942"/>
                  </a:lnTo>
                  <a:lnTo>
                    <a:pt x="6523" y="38023"/>
                  </a:lnTo>
                  <a:lnTo>
                    <a:pt x="13601" y="42799"/>
                  </a:lnTo>
                  <a:lnTo>
                    <a:pt x="22269" y="44551"/>
                  </a:lnTo>
                  <a:lnTo>
                    <a:pt x="30937" y="42799"/>
                  </a:lnTo>
                  <a:lnTo>
                    <a:pt x="38016" y="38023"/>
                  </a:lnTo>
                  <a:lnTo>
                    <a:pt x="42789" y="30942"/>
                  </a:lnTo>
                  <a:lnTo>
                    <a:pt x="44540" y="22275"/>
                  </a:lnTo>
                </a:path>
              </a:pathLst>
            </a:custGeom>
            <a:ln w="11112">
              <a:solidFill>
                <a:srgbClr val="0054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7862" y="1822691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38190" y="19100"/>
                  </a:moveTo>
                  <a:lnTo>
                    <a:pt x="36688" y="11669"/>
                  </a:lnTo>
                  <a:lnTo>
                    <a:pt x="32595" y="5597"/>
                  </a:lnTo>
                  <a:lnTo>
                    <a:pt x="26525" y="1502"/>
                  </a:lnTo>
                  <a:lnTo>
                    <a:pt x="19094" y="0"/>
                  </a:lnTo>
                  <a:lnTo>
                    <a:pt x="11663" y="1502"/>
                  </a:lnTo>
                  <a:lnTo>
                    <a:pt x="5594" y="5597"/>
                  </a:lnTo>
                  <a:lnTo>
                    <a:pt x="1501" y="11669"/>
                  </a:lnTo>
                  <a:lnTo>
                    <a:pt x="0" y="19100"/>
                  </a:lnTo>
                  <a:lnTo>
                    <a:pt x="1501" y="26530"/>
                  </a:lnTo>
                  <a:lnTo>
                    <a:pt x="5594" y="32597"/>
                  </a:lnTo>
                  <a:lnTo>
                    <a:pt x="11663" y="36688"/>
                  </a:lnTo>
                  <a:lnTo>
                    <a:pt x="19094" y="38188"/>
                  </a:lnTo>
                  <a:lnTo>
                    <a:pt x="26525" y="36688"/>
                  </a:lnTo>
                  <a:lnTo>
                    <a:pt x="32595" y="32597"/>
                  </a:lnTo>
                  <a:lnTo>
                    <a:pt x="36688" y="26530"/>
                  </a:lnTo>
                  <a:lnTo>
                    <a:pt x="38190" y="19100"/>
                  </a:lnTo>
                </a:path>
              </a:pathLst>
            </a:custGeom>
            <a:ln w="11112">
              <a:solidFill>
                <a:srgbClr val="005A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0615" y="1825345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1840" y="15925"/>
                  </a:moveTo>
                  <a:lnTo>
                    <a:pt x="31840" y="7137"/>
                  </a:lnTo>
                  <a:lnTo>
                    <a:pt x="24710" y="0"/>
                  </a:lnTo>
                  <a:lnTo>
                    <a:pt x="15919" y="0"/>
                  </a:lnTo>
                  <a:lnTo>
                    <a:pt x="7129" y="0"/>
                  </a:lnTo>
                  <a:lnTo>
                    <a:pt x="0" y="7137"/>
                  </a:lnTo>
                  <a:lnTo>
                    <a:pt x="0" y="15925"/>
                  </a:lnTo>
                  <a:lnTo>
                    <a:pt x="0" y="24714"/>
                  </a:lnTo>
                  <a:lnTo>
                    <a:pt x="7129" y="31838"/>
                  </a:lnTo>
                  <a:lnTo>
                    <a:pt x="15919" y="31838"/>
                  </a:lnTo>
                  <a:lnTo>
                    <a:pt x="24710" y="31838"/>
                  </a:lnTo>
                  <a:lnTo>
                    <a:pt x="31840" y="24714"/>
                  </a:lnTo>
                  <a:lnTo>
                    <a:pt x="31840" y="15925"/>
                  </a:lnTo>
                </a:path>
              </a:pathLst>
            </a:custGeom>
            <a:ln w="11112">
              <a:solidFill>
                <a:srgbClr val="006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3374" y="1828012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25485" y="12738"/>
                  </a:moveTo>
                  <a:lnTo>
                    <a:pt x="25485" y="5702"/>
                  </a:lnTo>
                  <a:lnTo>
                    <a:pt x="19773" y="0"/>
                  </a:lnTo>
                  <a:lnTo>
                    <a:pt x="12739" y="0"/>
                  </a:lnTo>
                  <a:lnTo>
                    <a:pt x="5704" y="0"/>
                  </a:lnTo>
                  <a:lnTo>
                    <a:pt x="0" y="5702"/>
                  </a:lnTo>
                  <a:lnTo>
                    <a:pt x="0" y="12738"/>
                  </a:lnTo>
                  <a:lnTo>
                    <a:pt x="0" y="19773"/>
                  </a:lnTo>
                  <a:lnTo>
                    <a:pt x="5704" y="25476"/>
                  </a:lnTo>
                  <a:lnTo>
                    <a:pt x="12739" y="25476"/>
                  </a:lnTo>
                  <a:lnTo>
                    <a:pt x="19773" y="25476"/>
                  </a:lnTo>
                  <a:lnTo>
                    <a:pt x="25485" y="19773"/>
                  </a:lnTo>
                  <a:lnTo>
                    <a:pt x="25485" y="12738"/>
                  </a:lnTo>
                </a:path>
              </a:pathLst>
            </a:custGeom>
            <a:ln w="11112">
              <a:solidFill>
                <a:srgbClr val="0068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6127" y="1830666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4" h="19685">
                  <a:moveTo>
                    <a:pt x="19133" y="9563"/>
                  </a:moveTo>
                  <a:lnTo>
                    <a:pt x="19133" y="4279"/>
                  </a:lnTo>
                  <a:lnTo>
                    <a:pt x="14852" y="0"/>
                  </a:lnTo>
                  <a:lnTo>
                    <a:pt x="9569" y="0"/>
                  </a:lnTo>
                  <a:lnTo>
                    <a:pt x="4286" y="0"/>
                  </a:lnTo>
                  <a:lnTo>
                    <a:pt x="0" y="4279"/>
                  </a:lnTo>
                  <a:lnTo>
                    <a:pt x="0" y="9563"/>
                  </a:lnTo>
                  <a:lnTo>
                    <a:pt x="0" y="14846"/>
                  </a:lnTo>
                  <a:lnTo>
                    <a:pt x="4286" y="19126"/>
                  </a:lnTo>
                  <a:lnTo>
                    <a:pt x="9569" y="19126"/>
                  </a:lnTo>
                  <a:lnTo>
                    <a:pt x="14852" y="19126"/>
                  </a:lnTo>
                  <a:lnTo>
                    <a:pt x="19133" y="14846"/>
                  </a:lnTo>
                  <a:lnTo>
                    <a:pt x="19133" y="9563"/>
                  </a:lnTo>
                </a:path>
              </a:pathLst>
            </a:custGeom>
            <a:ln w="11112">
              <a:solidFill>
                <a:srgbClr val="006F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9077" y="1823516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2390" y="16192"/>
                  </a:moveTo>
                  <a:lnTo>
                    <a:pt x="32390" y="7251"/>
                  </a:lnTo>
                  <a:lnTo>
                    <a:pt x="25137" y="0"/>
                  </a:lnTo>
                  <a:lnTo>
                    <a:pt x="16197" y="0"/>
                  </a:lnTo>
                  <a:lnTo>
                    <a:pt x="7258" y="0"/>
                  </a:lnTo>
                  <a:lnTo>
                    <a:pt x="0" y="7251"/>
                  </a:lnTo>
                  <a:lnTo>
                    <a:pt x="0" y="16192"/>
                  </a:lnTo>
                  <a:lnTo>
                    <a:pt x="0" y="25133"/>
                  </a:lnTo>
                  <a:lnTo>
                    <a:pt x="7258" y="32385"/>
                  </a:lnTo>
                  <a:lnTo>
                    <a:pt x="16197" y="32385"/>
                  </a:lnTo>
                  <a:lnTo>
                    <a:pt x="25137" y="32385"/>
                  </a:lnTo>
                  <a:lnTo>
                    <a:pt x="32390" y="25133"/>
                  </a:lnTo>
                  <a:lnTo>
                    <a:pt x="32390" y="16192"/>
                  </a:lnTo>
                </a:path>
              </a:pathLst>
            </a:custGeom>
            <a:ln w="11112">
              <a:solidFill>
                <a:srgbClr val="0075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4371" y="1828139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16192" y="8102"/>
                  </a:moveTo>
                  <a:lnTo>
                    <a:pt x="16192" y="3632"/>
                  </a:lnTo>
                  <a:lnTo>
                    <a:pt x="12566" y="0"/>
                  </a:lnTo>
                  <a:lnTo>
                    <a:pt x="8096" y="0"/>
                  </a:lnTo>
                  <a:lnTo>
                    <a:pt x="3627" y="0"/>
                  </a:lnTo>
                  <a:lnTo>
                    <a:pt x="0" y="3632"/>
                  </a:lnTo>
                  <a:lnTo>
                    <a:pt x="0" y="8102"/>
                  </a:lnTo>
                  <a:lnTo>
                    <a:pt x="0" y="12573"/>
                  </a:lnTo>
                  <a:lnTo>
                    <a:pt x="3627" y="16205"/>
                  </a:lnTo>
                  <a:lnTo>
                    <a:pt x="8096" y="16205"/>
                  </a:lnTo>
                  <a:lnTo>
                    <a:pt x="12566" y="16205"/>
                  </a:lnTo>
                  <a:lnTo>
                    <a:pt x="16192" y="12573"/>
                  </a:lnTo>
                  <a:lnTo>
                    <a:pt x="16192" y="8102"/>
                  </a:lnTo>
                </a:path>
              </a:pathLst>
            </a:custGeom>
            <a:ln w="11112">
              <a:solidFill>
                <a:srgbClr val="3FBD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6985" y="1830628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59" h="10160">
                  <a:moveTo>
                    <a:pt x="9842" y="4927"/>
                  </a:moveTo>
                  <a:lnTo>
                    <a:pt x="9842" y="2209"/>
                  </a:lnTo>
                  <a:lnTo>
                    <a:pt x="7635" y="0"/>
                  </a:lnTo>
                  <a:lnTo>
                    <a:pt x="4921" y="0"/>
                  </a:lnTo>
                  <a:lnTo>
                    <a:pt x="2207" y="0"/>
                  </a:lnTo>
                  <a:lnTo>
                    <a:pt x="0" y="2209"/>
                  </a:lnTo>
                  <a:lnTo>
                    <a:pt x="0" y="4927"/>
                  </a:lnTo>
                  <a:lnTo>
                    <a:pt x="0" y="7632"/>
                  </a:lnTo>
                  <a:lnTo>
                    <a:pt x="2207" y="9842"/>
                  </a:lnTo>
                  <a:lnTo>
                    <a:pt x="4921" y="9842"/>
                  </a:lnTo>
                  <a:lnTo>
                    <a:pt x="7635" y="9842"/>
                  </a:lnTo>
                  <a:lnTo>
                    <a:pt x="9842" y="7632"/>
                  </a:lnTo>
                  <a:lnTo>
                    <a:pt x="9842" y="4927"/>
                  </a:lnTo>
                </a:path>
              </a:pathLst>
            </a:custGeom>
            <a:ln w="11112">
              <a:solidFill>
                <a:srgbClr val="5E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9599" y="1833105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92" y="1752"/>
                  </a:moveTo>
                  <a:lnTo>
                    <a:pt x="3492" y="787"/>
                  </a:lnTo>
                  <a:lnTo>
                    <a:pt x="2708" y="0"/>
                  </a:lnTo>
                  <a:lnTo>
                    <a:pt x="1746" y="0"/>
                  </a:lnTo>
                  <a:lnTo>
                    <a:pt x="784" y="0"/>
                  </a:lnTo>
                  <a:lnTo>
                    <a:pt x="0" y="787"/>
                  </a:lnTo>
                  <a:lnTo>
                    <a:pt x="0" y="1752"/>
                  </a:lnTo>
                  <a:lnTo>
                    <a:pt x="0" y="2717"/>
                  </a:lnTo>
                  <a:lnTo>
                    <a:pt x="784" y="3492"/>
                  </a:lnTo>
                  <a:lnTo>
                    <a:pt x="1746" y="3492"/>
                  </a:lnTo>
                  <a:lnTo>
                    <a:pt x="2708" y="3492"/>
                  </a:lnTo>
                  <a:lnTo>
                    <a:pt x="3492" y="2717"/>
                  </a:lnTo>
                  <a:lnTo>
                    <a:pt x="3492" y="1752"/>
                  </a:lnTo>
                </a:path>
              </a:pathLst>
            </a:custGeom>
            <a:ln w="11112">
              <a:solidFill>
                <a:srgbClr val="7CD2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9357" y="1832736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1422"/>
                  </a:moveTo>
                  <a:lnTo>
                    <a:pt x="0" y="2209"/>
                  </a:lnTo>
                  <a:lnTo>
                    <a:pt x="645" y="2857"/>
                  </a:lnTo>
                  <a:lnTo>
                    <a:pt x="1428" y="2857"/>
                  </a:lnTo>
                  <a:lnTo>
                    <a:pt x="2212" y="2857"/>
                  </a:lnTo>
                  <a:lnTo>
                    <a:pt x="2857" y="2209"/>
                  </a:lnTo>
                  <a:lnTo>
                    <a:pt x="2857" y="1422"/>
                  </a:lnTo>
                  <a:lnTo>
                    <a:pt x="2857" y="635"/>
                  </a:lnTo>
                  <a:lnTo>
                    <a:pt x="2212" y="0"/>
                  </a:lnTo>
                  <a:lnTo>
                    <a:pt x="1428" y="0"/>
                  </a:lnTo>
                  <a:lnTo>
                    <a:pt x="645" y="0"/>
                  </a:lnTo>
                  <a:lnTo>
                    <a:pt x="0" y="635"/>
                  </a:lnTo>
                  <a:lnTo>
                    <a:pt x="0" y="1422"/>
                  </a:lnTo>
                </a:path>
              </a:pathLst>
            </a:custGeom>
            <a:ln w="11112">
              <a:solidFill>
                <a:srgbClr val="9BDD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5621" y="1828863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610"/>
                  </a:moveTo>
                  <a:lnTo>
                    <a:pt x="0" y="7150"/>
                  </a:lnTo>
                  <a:lnTo>
                    <a:pt x="2063" y="9207"/>
                  </a:lnTo>
                  <a:lnTo>
                    <a:pt x="4603" y="9207"/>
                  </a:lnTo>
                  <a:lnTo>
                    <a:pt x="7143" y="9207"/>
                  </a:lnTo>
                  <a:lnTo>
                    <a:pt x="9207" y="7150"/>
                  </a:lnTo>
                  <a:lnTo>
                    <a:pt x="9207" y="4610"/>
                  </a:lnTo>
                  <a:lnTo>
                    <a:pt x="9207" y="2070"/>
                  </a:lnTo>
                  <a:lnTo>
                    <a:pt x="7143" y="0"/>
                  </a:lnTo>
                  <a:lnTo>
                    <a:pt x="4603" y="0"/>
                  </a:lnTo>
                  <a:lnTo>
                    <a:pt x="2063" y="0"/>
                  </a:lnTo>
                  <a:lnTo>
                    <a:pt x="0" y="2070"/>
                  </a:lnTo>
                  <a:lnTo>
                    <a:pt x="0" y="4610"/>
                  </a:lnTo>
                </a:path>
              </a:pathLst>
            </a:custGeom>
            <a:ln w="11112">
              <a:solidFill>
                <a:srgbClr val="BAE7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3314" y="182642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9852" y="0"/>
                  </a:moveTo>
                  <a:lnTo>
                    <a:pt x="2847" y="0"/>
                  </a:lnTo>
                  <a:lnTo>
                    <a:pt x="0" y="2844"/>
                  </a:lnTo>
                  <a:lnTo>
                    <a:pt x="0" y="9855"/>
                  </a:lnTo>
                  <a:lnTo>
                    <a:pt x="2847" y="12700"/>
                  </a:lnTo>
                  <a:lnTo>
                    <a:pt x="9852" y="12700"/>
                  </a:lnTo>
                  <a:lnTo>
                    <a:pt x="12700" y="9855"/>
                  </a:lnTo>
                  <a:lnTo>
                    <a:pt x="12700" y="2844"/>
                  </a:lnTo>
                  <a:close/>
                </a:path>
              </a:pathLst>
            </a:custGeom>
            <a:solidFill>
              <a:srgbClr val="D8F2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497363" y="2315843"/>
            <a:ext cx="73818" cy="736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7363" y="2526153"/>
            <a:ext cx="73818" cy="736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24334" y="949602"/>
            <a:ext cx="3305810" cy="168846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00" dirty="0">
                <a:latin typeface="Arial"/>
                <a:cs typeface="Arial"/>
              </a:rPr>
              <a:t>Use less </a:t>
            </a:r>
            <a:r>
              <a:rPr sz="1100" spc="-50" dirty="0">
                <a:latin typeface="Arial"/>
                <a:cs typeface="Arial"/>
              </a:rPr>
              <a:t>disk </a:t>
            </a:r>
            <a:r>
              <a:rPr sz="1100" spc="-95" dirty="0">
                <a:latin typeface="Arial"/>
                <a:cs typeface="Arial"/>
              </a:rPr>
              <a:t>space </a:t>
            </a:r>
            <a:r>
              <a:rPr sz="1100" spc="-80" dirty="0">
                <a:latin typeface="Arial"/>
                <a:cs typeface="Arial"/>
              </a:rPr>
              <a:t>(saves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money)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75" dirty="0">
                <a:latin typeface="Arial"/>
                <a:cs typeface="Arial"/>
              </a:rPr>
              <a:t>Keep more </a:t>
            </a:r>
            <a:r>
              <a:rPr sz="1100" spc="-15" dirty="0">
                <a:latin typeface="Arial"/>
                <a:cs typeface="Arial"/>
              </a:rPr>
              <a:t>stuff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70" dirty="0">
                <a:latin typeface="Arial"/>
                <a:cs typeface="Arial"/>
              </a:rPr>
              <a:t>memory (increases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speed)</a:t>
            </a:r>
            <a:endParaRPr sz="1100">
              <a:latin typeface="Arial"/>
              <a:cs typeface="Arial"/>
            </a:endParaRPr>
          </a:p>
          <a:p>
            <a:pPr marL="12700" marR="32384">
              <a:lnSpc>
                <a:spcPts val="1200"/>
              </a:lnSpc>
              <a:spcBef>
                <a:spcPts val="310"/>
              </a:spcBef>
            </a:pPr>
            <a:r>
              <a:rPr sz="1100" spc="-80" dirty="0">
                <a:latin typeface="Arial"/>
                <a:cs typeface="Arial"/>
              </a:rPr>
              <a:t>Increase </a:t>
            </a:r>
            <a:r>
              <a:rPr sz="1100" spc="-95" dirty="0">
                <a:latin typeface="Arial"/>
                <a:cs typeface="Arial"/>
              </a:rPr>
              <a:t>speed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35" dirty="0">
                <a:latin typeface="Arial"/>
                <a:cs typeface="Arial"/>
              </a:rPr>
              <a:t>transferring data </a:t>
            </a:r>
            <a:r>
              <a:rPr sz="1100" spc="-25" dirty="0">
                <a:latin typeface="Arial"/>
                <a:cs typeface="Arial"/>
              </a:rPr>
              <a:t>from </a:t>
            </a:r>
            <a:r>
              <a:rPr sz="1100" spc="-50" dirty="0">
                <a:latin typeface="Arial"/>
                <a:cs typeface="Arial"/>
              </a:rPr>
              <a:t>disk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70" dirty="0">
                <a:latin typeface="Arial"/>
                <a:cs typeface="Arial"/>
              </a:rPr>
              <a:t>memory  </a:t>
            </a:r>
            <a:r>
              <a:rPr sz="1100" spc="-35" dirty="0">
                <a:latin typeface="Arial"/>
                <a:cs typeface="Arial"/>
              </a:rPr>
              <a:t>(again, </a:t>
            </a:r>
            <a:r>
              <a:rPr sz="1100" spc="-80" dirty="0">
                <a:latin typeface="Arial"/>
                <a:cs typeface="Arial"/>
              </a:rPr>
              <a:t>increases </a:t>
            </a:r>
            <a:r>
              <a:rPr sz="1100" spc="-70" dirty="0">
                <a:latin typeface="Arial"/>
                <a:cs typeface="Arial"/>
              </a:rPr>
              <a:t>speed)</a:t>
            </a:r>
            <a:endParaRPr sz="1100">
              <a:latin typeface="Arial"/>
              <a:cs typeface="Arial"/>
            </a:endParaRPr>
          </a:p>
          <a:p>
            <a:pPr marL="289560" marR="274955" indent="42545">
              <a:lnSpc>
                <a:spcPct val="100000"/>
              </a:lnSpc>
              <a:spcBef>
                <a:spcPts val="150"/>
              </a:spcBef>
            </a:pPr>
            <a:r>
              <a:rPr sz="1000" spc="-45" dirty="0">
                <a:solidFill>
                  <a:srgbClr val="FF0000"/>
                </a:solidFill>
                <a:latin typeface="Arial"/>
                <a:cs typeface="Arial"/>
              </a:rPr>
              <a:t>[read </a:t>
            </a:r>
            <a:r>
              <a:rPr sz="1000" spc="-75" dirty="0">
                <a:solidFill>
                  <a:srgbClr val="FF0000"/>
                </a:solidFill>
                <a:latin typeface="Arial"/>
                <a:cs typeface="Arial"/>
              </a:rPr>
              <a:t>compressed </a:t>
            </a:r>
            <a:r>
              <a:rPr sz="1000" spc="-30" dirty="0">
                <a:solidFill>
                  <a:srgbClr val="FF0000"/>
                </a:solidFill>
                <a:latin typeface="Arial"/>
                <a:cs typeface="Arial"/>
              </a:rPr>
              <a:t>data </a:t>
            </a:r>
            <a:r>
              <a:rPr sz="1000" spc="-5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1000" spc="-75" dirty="0">
                <a:solidFill>
                  <a:srgbClr val="FF0000"/>
                </a:solidFill>
                <a:latin typeface="Arial"/>
                <a:cs typeface="Arial"/>
              </a:rPr>
              <a:t>decompress </a:t>
            </a:r>
            <a:r>
              <a:rPr sz="1000" spc="-15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1000" spc="-45" dirty="0">
                <a:solidFill>
                  <a:srgbClr val="FF0000"/>
                </a:solidFill>
                <a:latin typeface="Arial"/>
                <a:cs typeface="Arial"/>
              </a:rPr>
              <a:t>memory]  </a:t>
            </a:r>
            <a:r>
              <a:rPr sz="1000" spc="-55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1000" spc="-35" dirty="0">
                <a:solidFill>
                  <a:srgbClr val="FF0000"/>
                </a:solidFill>
                <a:latin typeface="Arial"/>
                <a:cs typeface="Arial"/>
              </a:rPr>
              <a:t>faster</a:t>
            </a:r>
            <a:r>
              <a:rPr sz="10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FF0000"/>
                </a:solidFill>
                <a:latin typeface="Arial"/>
                <a:cs typeface="Arial"/>
              </a:rPr>
              <a:t>than</a:t>
            </a:r>
            <a:endParaRPr sz="1000">
              <a:latin typeface="Arial"/>
              <a:cs typeface="Arial"/>
            </a:endParaRPr>
          </a:p>
          <a:p>
            <a:pPr marL="332740">
              <a:lnSpc>
                <a:spcPts val="1190"/>
              </a:lnSpc>
            </a:pPr>
            <a:r>
              <a:rPr sz="1000" spc="-45" dirty="0">
                <a:solidFill>
                  <a:srgbClr val="FF0000"/>
                </a:solidFill>
                <a:latin typeface="Arial"/>
                <a:cs typeface="Arial"/>
              </a:rPr>
              <a:t>[read </a:t>
            </a:r>
            <a:r>
              <a:rPr sz="1000" spc="-70" dirty="0">
                <a:solidFill>
                  <a:srgbClr val="FF0000"/>
                </a:solidFill>
                <a:latin typeface="Arial"/>
                <a:cs typeface="Arial"/>
              </a:rPr>
              <a:t>uncompressed</a:t>
            </a:r>
            <a:r>
              <a:rPr sz="10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FF0000"/>
                </a:solidFill>
                <a:latin typeface="Arial"/>
                <a:cs typeface="Arial"/>
              </a:rPr>
              <a:t>data]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100" spc="-60" dirty="0">
                <a:latin typeface="Arial"/>
                <a:cs typeface="Arial"/>
              </a:rPr>
              <a:t>Premise: </a:t>
            </a:r>
            <a:r>
              <a:rPr sz="1100" spc="-75" dirty="0">
                <a:latin typeface="Arial"/>
                <a:cs typeface="Arial"/>
              </a:rPr>
              <a:t>Decompression </a:t>
            </a:r>
            <a:r>
              <a:rPr sz="1100" spc="-40" dirty="0">
                <a:latin typeface="Arial"/>
                <a:cs typeface="Arial"/>
              </a:rPr>
              <a:t>algorithms </a:t>
            </a:r>
            <a:r>
              <a:rPr sz="1100" spc="-85" dirty="0">
                <a:latin typeface="Arial"/>
                <a:cs typeface="Arial"/>
              </a:rPr>
              <a:t>are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fast.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25" dirty="0">
                <a:latin typeface="Arial"/>
                <a:cs typeface="Arial"/>
              </a:rPr>
              <a:t>This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25" dirty="0">
                <a:latin typeface="Arial"/>
                <a:cs typeface="Arial"/>
              </a:rPr>
              <a:t>true of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75" dirty="0">
                <a:latin typeface="Arial"/>
                <a:cs typeface="Arial"/>
              </a:rPr>
              <a:t>decompression </a:t>
            </a:r>
            <a:r>
              <a:rPr sz="1100" spc="-40" dirty="0">
                <a:latin typeface="Arial"/>
                <a:cs typeface="Arial"/>
              </a:rPr>
              <a:t>algorithms </a:t>
            </a:r>
            <a:r>
              <a:rPr sz="1100" spc="-110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will</a:t>
            </a:r>
            <a:r>
              <a:rPr sz="1100" spc="22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use.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231641" y="3349078"/>
            <a:ext cx="2806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11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5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59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502" y="0"/>
            <a:ext cx="33985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5765" algn="l"/>
                <a:tab pos="1017905" algn="l"/>
                <a:tab pos="1703705" algn="l"/>
                <a:tab pos="267144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 statistics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</a:t>
            </a:r>
            <a:r>
              <a:rPr sz="600" spc="2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Postings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202219"/>
            <a:ext cx="35811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Why </a:t>
            </a:r>
            <a:r>
              <a:rPr spc="10" dirty="0"/>
              <a:t>compression </a:t>
            </a:r>
            <a:r>
              <a:rPr spc="15" dirty="0"/>
              <a:t>in </a:t>
            </a:r>
            <a:r>
              <a:rPr spc="10" dirty="0"/>
              <a:t>information</a:t>
            </a:r>
            <a:r>
              <a:rPr spc="-80" dirty="0"/>
              <a:t> </a:t>
            </a:r>
            <a:r>
              <a:rPr spc="10" dirty="0"/>
              <a:t>retrieval?</a:t>
            </a:r>
          </a:p>
        </p:txBody>
      </p:sp>
      <p:sp>
        <p:nvSpPr>
          <p:cNvPr id="5" name="object 5"/>
          <p:cNvSpPr/>
          <p:nvPr/>
        </p:nvSpPr>
        <p:spPr>
          <a:xfrm>
            <a:off x="497363" y="1029582"/>
            <a:ext cx="73818" cy="73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786923" y="1218609"/>
            <a:ext cx="62230" cy="61594"/>
            <a:chOff x="786923" y="1218609"/>
            <a:chExt cx="62230" cy="61594"/>
          </a:xfrm>
        </p:grpSpPr>
        <p:sp>
          <p:nvSpPr>
            <p:cNvPr id="7" name="object 7"/>
            <p:cNvSpPr/>
            <p:nvPr/>
          </p:nvSpPr>
          <p:spPr>
            <a:xfrm>
              <a:off x="792480" y="1237917"/>
              <a:ext cx="50800" cy="36830"/>
            </a:xfrm>
            <a:custGeom>
              <a:avLst/>
              <a:gdLst/>
              <a:ahLst/>
              <a:cxnLst/>
              <a:rect l="l" t="t" r="r" b="b"/>
              <a:pathLst>
                <a:path w="50800" h="36830">
                  <a:moveTo>
                    <a:pt x="2066" y="0"/>
                  </a:moveTo>
                  <a:lnTo>
                    <a:pt x="26292" y="36527"/>
                  </a:lnTo>
                  <a:lnTo>
                    <a:pt x="36527" y="34461"/>
                  </a:lnTo>
                  <a:lnTo>
                    <a:pt x="44884" y="28826"/>
                  </a:lnTo>
                  <a:lnTo>
                    <a:pt x="50519" y="20470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5108" y="1224165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4" h="45084">
                  <a:moveTo>
                    <a:pt x="44540" y="22263"/>
                  </a:moveTo>
                  <a:lnTo>
                    <a:pt x="42789" y="13598"/>
                  </a:lnTo>
                  <a:lnTo>
                    <a:pt x="38016" y="6521"/>
                  </a:lnTo>
                  <a:lnTo>
                    <a:pt x="30937" y="1749"/>
                  </a:lnTo>
                  <a:lnTo>
                    <a:pt x="22269" y="0"/>
                  </a:lnTo>
                  <a:lnTo>
                    <a:pt x="13601" y="1749"/>
                  </a:lnTo>
                  <a:lnTo>
                    <a:pt x="6523" y="6521"/>
                  </a:lnTo>
                  <a:lnTo>
                    <a:pt x="1750" y="13598"/>
                  </a:lnTo>
                  <a:lnTo>
                    <a:pt x="0" y="22263"/>
                  </a:lnTo>
                  <a:lnTo>
                    <a:pt x="1750" y="30930"/>
                  </a:lnTo>
                  <a:lnTo>
                    <a:pt x="6523" y="38011"/>
                  </a:lnTo>
                  <a:lnTo>
                    <a:pt x="13601" y="42787"/>
                  </a:lnTo>
                  <a:lnTo>
                    <a:pt x="22269" y="44538"/>
                  </a:lnTo>
                  <a:lnTo>
                    <a:pt x="30937" y="42787"/>
                  </a:lnTo>
                  <a:lnTo>
                    <a:pt x="38016" y="38011"/>
                  </a:lnTo>
                  <a:lnTo>
                    <a:pt x="42789" y="30930"/>
                  </a:lnTo>
                  <a:lnTo>
                    <a:pt x="44540" y="22263"/>
                  </a:lnTo>
                </a:path>
              </a:pathLst>
            </a:custGeom>
            <a:ln w="11112">
              <a:solidFill>
                <a:srgbClr val="0054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7862" y="1226819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4">
                  <a:moveTo>
                    <a:pt x="38190" y="19088"/>
                  </a:moveTo>
                  <a:lnTo>
                    <a:pt x="36688" y="11658"/>
                  </a:lnTo>
                  <a:lnTo>
                    <a:pt x="32595" y="5591"/>
                  </a:lnTo>
                  <a:lnTo>
                    <a:pt x="26525" y="1500"/>
                  </a:lnTo>
                  <a:lnTo>
                    <a:pt x="19094" y="0"/>
                  </a:lnTo>
                  <a:lnTo>
                    <a:pt x="11663" y="1500"/>
                  </a:lnTo>
                  <a:lnTo>
                    <a:pt x="5594" y="5591"/>
                  </a:lnTo>
                  <a:lnTo>
                    <a:pt x="1501" y="11658"/>
                  </a:lnTo>
                  <a:lnTo>
                    <a:pt x="0" y="19088"/>
                  </a:lnTo>
                  <a:lnTo>
                    <a:pt x="1501" y="26519"/>
                  </a:lnTo>
                  <a:lnTo>
                    <a:pt x="5594" y="32591"/>
                  </a:lnTo>
                  <a:lnTo>
                    <a:pt x="11663" y="36686"/>
                  </a:lnTo>
                  <a:lnTo>
                    <a:pt x="19094" y="38188"/>
                  </a:lnTo>
                  <a:lnTo>
                    <a:pt x="26525" y="36686"/>
                  </a:lnTo>
                  <a:lnTo>
                    <a:pt x="32595" y="32591"/>
                  </a:lnTo>
                  <a:lnTo>
                    <a:pt x="36688" y="26519"/>
                  </a:lnTo>
                  <a:lnTo>
                    <a:pt x="38190" y="19088"/>
                  </a:lnTo>
                </a:path>
              </a:pathLst>
            </a:custGeom>
            <a:ln w="11112">
              <a:solidFill>
                <a:srgbClr val="005A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0615" y="1229474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4">
                  <a:moveTo>
                    <a:pt x="31840" y="15913"/>
                  </a:moveTo>
                  <a:lnTo>
                    <a:pt x="31840" y="7124"/>
                  </a:lnTo>
                  <a:lnTo>
                    <a:pt x="24710" y="0"/>
                  </a:lnTo>
                  <a:lnTo>
                    <a:pt x="15919" y="0"/>
                  </a:lnTo>
                  <a:lnTo>
                    <a:pt x="7129" y="0"/>
                  </a:lnTo>
                  <a:lnTo>
                    <a:pt x="0" y="7124"/>
                  </a:lnTo>
                  <a:lnTo>
                    <a:pt x="0" y="15913"/>
                  </a:lnTo>
                  <a:lnTo>
                    <a:pt x="0" y="24701"/>
                  </a:lnTo>
                  <a:lnTo>
                    <a:pt x="7129" y="31838"/>
                  </a:lnTo>
                  <a:lnTo>
                    <a:pt x="15919" y="31838"/>
                  </a:lnTo>
                  <a:lnTo>
                    <a:pt x="24710" y="31838"/>
                  </a:lnTo>
                  <a:lnTo>
                    <a:pt x="31840" y="24701"/>
                  </a:lnTo>
                  <a:lnTo>
                    <a:pt x="31840" y="15913"/>
                  </a:lnTo>
                </a:path>
              </a:pathLst>
            </a:custGeom>
            <a:ln w="11112">
              <a:solidFill>
                <a:srgbClr val="006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3374" y="1232128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25485" y="12738"/>
                  </a:moveTo>
                  <a:lnTo>
                    <a:pt x="25485" y="5702"/>
                  </a:lnTo>
                  <a:lnTo>
                    <a:pt x="19773" y="0"/>
                  </a:lnTo>
                  <a:lnTo>
                    <a:pt x="12739" y="0"/>
                  </a:lnTo>
                  <a:lnTo>
                    <a:pt x="5704" y="0"/>
                  </a:lnTo>
                  <a:lnTo>
                    <a:pt x="0" y="5702"/>
                  </a:lnTo>
                  <a:lnTo>
                    <a:pt x="0" y="12738"/>
                  </a:lnTo>
                  <a:lnTo>
                    <a:pt x="0" y="19773"/>
                  </a:lnTo>
                  <a:lnTo>
                    <a:pt x="5704" y="25488"/>
                  </a:lnTo>
                  <a:lnTo>
                    <a:pt x="12739" y="25488"/>
                  </a:lnTo>
                  <a:lnTo>
                    <a:pt x="19773" y="25488"/>
                  </a:lnTo>
                  <a:lnTo>
                    <a:pt x="25485" y="19773"/>
                  </a:lnTo>
                  <a:lnTo>
                    <a:pt x="25485" y="12738"/>
                  </a:lnTo>
                </a:path>
              </a:pathLst>
            </a:custGeom>
            <a:ln w="11112">
              <a:solidFill>
                <a:srgbClr val="0068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6127" y="1234770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4" h="19684">
                  <a:moveTo>
                    <a:pt x="19133" y="9575"/>
                  </a:moveTo>
                  <a:lnTo>
                    <a:pt x="19133" y="4292"/>
                  </a:lnTo>
                  <a:lnTo>
                    <a:pt x="14852" y="0"/>
                  </a:lnTo>
                  <a:lnTo>
                    <a:pt x="9569" y="0"/>
                  </a:lnTo>
                  <a:lnTo>
                    <a:pt x="4286" y="0"/>
                  </a:lnTo>
                  <a:lnTo>
                    <a:pt x="0" y="4292"/>
                  </a:lnTo>
                  <a:lnTo>
                    <a:pt x="0" y="9575"/>
                  </a:lnTo>
                  <a:lnTo>
                    <a:pt x="0" y="14859"/>
                  </a:lnTo>
                  <a:lnTo>
                    <a:pt x="4286" y="19151"/>
                  </a:lnTo>
                  <a:lnTo>
                    <a:pt x="9569" y="19151"/>
                  </a:lnTo>
                  <a:lnTo>
                    <a:pt x="14852" y="19151"/>
                  </a:lnTo>
                  <a:lnTo>
                    <a:pt x="19133" y="14859"/>
                  </a:lnTo>
                  <a:lnTo>
                    <a:pt x="19133" y="9575"/>
                  </a:lnTo>
                </a:path>
              </a:pathLst>
            </a:custGeom>
            <a:ln w="11112">
              <a:solidFill>
                <a:srgbClr val="006F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9077" y="1227632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4">
                  <a:moveTo>
                    <a:pt x="32390" y="16192"/>
                  </a:moveTo>
                  <a:lnTo>
                    <a:pt x="32390" y="7251"/>
                  </a:lnTo>
                  <a:lnTo>
                    <a:pt x="25137" y="0"/>
                  </a:lnTo>
                  <a:lnTo>
                    <a:pt x="16197" y="0"/>
                  </a:lnTo>
                  <a:lnTo>
                    <a:pt x="7258" y="0"/>
                  </a:lnTo>
                  <a:lnTo>
                    <a:pt x="0" y="7251"/>
                  </a:lnTo>
                  <a:lnTo>
                    <a:pt x="0" y="16192"/>
                  </a:lnTo>
                  <a:lnTo>
                    <a:pt x="0" y="25133"/>
                  </a:lnTo>
                  <a:lnTo>
                    <a:pt x="7258" y="32385"/>
                  </a:lnTo>
                  <a:lnTo>
                    <a:pt x="16197" y="32385"/>
                  </a:lnTo>
                  <a:lnTo>
                    <a:pt x="25137" y="32385"/>
                  </a:lnTo>
                  <a:lnTo>
                    <a:pt x="32390" y="25133"/>
                  </a:lnTo>
                  <a:lnTo>
                    <a:pt x="32390" y="16192"/>
                  </a:lnTo>
                </a:path>
              </a:pathLst>
            </a:custGeom>
            <a:ln w="11112">
              <a:solidFill>
                <a:srgbClr val="0075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4371" y="1232255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09">
                  <a:moveTo>
                    <a:pt x="16192" y="8102"/>
                  </a:moveTo>
                  <a:lnTo>
                    <a:pt x="16192" y="3632"/>
                  </a:lnTo>
                  <a:lnTo>
                    <a:pt x="12566" y="0"/>
                  </a:lnTo>
                  <a:lnTo>
                    <a:pt x="8096" y="0"/>
                  </a:lnTo>
                  <a:lnTo>
                    <a:pt x="3627" y="0"/>
                  </a:lnTo>
                  <a:lnTo>
                    <a:pt x="0" y="3632"/>
                  </a:lnTo>
                  <a:lnTo>
                    <a:pt x="0" y="8102"/>
                  </a:lnTo>
                  <a:lnTo>
                    <a:pt x="0" y="12573"/>
                  </a:lnTo>
                  <a:lnTo>
                    <a:pt x="3627" y="16192"/>
                  </a:lnTo>
                  <a:lnTo>
                    <a:pt x="8096" y="16192"/>
                  </a:lnTo>
                  <a:lnTo>
                    <a:pt x="12566" y="16192"/>
                  </a:lnTo>
                  <a:lnTo>
                    <a:pt x="16192" y="12573"/>
                  </a:lnTo>
                  <a:lnTo>
                    <a:pt x="16192" y="8102"/>
                  </a:lnTo>
                </a:path>
              </a:pathLst>
            </a:custGeom>
            <a:ln w="11112">
              <a:solidFill>
                <a:srgbClr val="3FBD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6985" y="1234744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59" h="10159">
                  <a:moveTo>
                    <a:pt x="9842" y="4927"/>
                  </a:moveTo>
                  <a:lnTo>
                    <a:pt x="9842" y="2209"/>
                  </a:lnTo>
                  <a:lnTo>
                    <a:pt x="7635" y="0"/>
                  </a:lnTo>
                  <a:lnTo>
                    <a:pt x="4921" y="0"/>
                  </a:lnTo>
                  <a:lnTo>
                    <a:pt x="2207" y="0"/>
                  </a:lnTo>
                  <a:lnTo>
                    <a:pt x="0" y="2209"/>
                  </a:lnTo>
                  <a:lnTo>
                    <a:pt x="0" y="4927"/>
                  </a:lnTo>
                  <a:lnTo>
                    <a:pt x="0" y="7632"/>
                  </a:lnTo>
                  <a:lnTo>
                    <a:pt x="2207" y="9842"/>
                  </a:lnTo>
                  <a:lnTo>
                    <a:pt x="4921" y="9842"/>
                  </a:lnTo>
                  <a:lnTo>
                    <a:pt x="7635" y="9842"/>
                  </a:lnTo>
                  <a:lnTo>
                    <a:pt x="9842" y="7632"/>
                  </a:lnTo>
                  <a:lnTo>
                    <a:pt x="9842" y="4927"/>
                  </a:lnTo>
                </a:path>
              </a:pathLst>
            </a:custGeom>
            <a:ln w="11112">
              <a:solidFill>
                <a:srgbClr val="5E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9599" y="1237221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09" h="3809">
                  <a:moveTo>
                    <a:pt x="3492" y="1752"/>
                  </a:moveTo>
                  <a:lnTo>
                    <a:pt x="3492" y="787"/>
                  </a:lnTo>
                  <a:lnTo>
                    <a:pt x="2708" y="0"/>
                  </a:lnTo>
                  <a:lnTo>
                    <a:pt x="1746" y="0"/>
                  </a:lnTo>
                  <a:lnTo>
                    <a:pt x="784" y="0"/>
                  </a:lnTo>
                  <a:lnTo>
                    <a:pt x="0" y="787"/>
                  </a:lnTo>
                  <a:lnTo>
                    <a:pt x="0" y="1752"/>
                  </a:lnTo>
                  <a:lnTo>
                    <a:pt x="0" y="2717"/>
                  </a:lnTo>
                  <a:lnTo>
                    <a:pt x="784" y="3492"/>
                  </a:lnTo>
                  <a:lnTo>
                    <a:pt x="1746" y="3492"/>
                  </a:lnTo>
                  <a:lnTo>
                    <a:pt x="2708" y="3492"/>
                  </a:lnTo>
                  <a:lnTo>
                    <a:pt x="3492" y="2717"/>
                  </a:lnTo>
                  <a:lnTo>
                    <a:pt x="3492" y="1752"/>
                  </a:lnTo>
                </a:path>
              </a:pathLst>
            </a:custGeom>
            <a:ln w="11112">
              <a:solidFill>
                <a:srgbClr val="7CD2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9357" y="1236852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1422"/>
                  </a:moveTo>
                  <a:lnTo>
                    <a:pt x="0" y="2209"/>
                  </a:lnTo>
                  <a:lnTo>
                    <a:pt x="645" y="2857"/>
                  </a:lnTo>
                  <a:lnTo>
                    <a:pt x="1428" y="2857"/>
                  </a:lnTo>
                  <a:lnTo>
                    <a:pt x="2212" y="2857"/>
                  </a:lnTo>
                  <a:lnTo>
                    <a:pt x="2857" y="2209"/>
                  </a:lnTo>
                  <a:lnTo>
                    <a:pt x="2857" y="1422"/>
                  </a:lnTo>
                  <a:lnTo>
                    <a:pt x="2857" y="647"/>
                  </a:lnTo>
                  <a:lnTo>
                    <a:pt x="2212" y="0"/>
                  </a:lnTo>
                  <a:lnTo>
                    <a:pt x="1428" y="0"/>
                  </a:lnTo>
                  <a:lnTo>
                    <a:pt x="645" y="0"/>
                  </a:lnTo>
                  <a:lnTo>
                    <a:pt x="0" y="647"/>
                  </a:lnTo>
                  <a:lnTo>
                    <a:pt x="0" y="1422"/>
                  </a:lnTo>
                </a:path>
              </a:pathLst>
            </a:custGeom>
            <a:ln w="11112">
              <a:solidFill>
                <a:srgbClr val="9BDD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5621" y="1232979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610"/>
                  </a:moveTo>
                  <a:lnTo>
                    <a:pt x="0" y="7150"/>
                  </a:lnTo>
                  <a:lnTo>
                    <a:pt x="2063" y="9207"/>
                  </a:lnTo>
                  <a:lnTo>
                    <a:pt x="4603" y="9207"/>
                  </a:lnTo>
                  <a:lnTo>
                    <a:pt x="7143" y="9207"/>
                  </a:lnTo>
                  <a:lnTo>
                    <a:pt x="9207" y="7150"/>
                  </a:lnTo>
                  <a:lnTo>
                    <a:pt x="9207" y="4610"/>
                  </a:lnTo>
                  <a:lnTo>
                    <a:pt x="9207" y="2070"/>
                  </a:lnTo>
                  <a:lnTo>
                    <a:pt x="7143" y="0"/>
                  </a:lnTo>
                  <a:lnTo>
                    <a:pt x="4603" y="0"/>
                  </a:lnTo>
                  <a:lnTo>
                    <a:pt x="2063" y="0"/>
                  </a:lnTo>
                  <a:lnTo>
                    <a:pt x="0" y="2070"/>
                  </a:lnTo>
                  <a:lnTo>
                    <a:pt x="0" y="4610"/>
                  </a:lnTo>
                </a:path>
              </a:pathLst>
            </a:custGeom>
            <a:ln w="11112">
              <a:solidFill>
                <a:srgbClr val="BAE7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3314" y="1230541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9852" y="0"/>
                  </a:moveTo>
                  <a:lnTo>
                    <a:pt x="2847" y="0"/>
                  </a:lnTo>
                  <a:lnTo>
                    <a:pt x="0" y="2844"/>
                  </a:lnTo>
                  <a:lnTo>
                    <a:pt x="0" y="9855"/>
                  </a:lnTo>
                  <a:lnTo>
                    <a:pt x="2847" y="12700"/>
                  </a:lnTo>
                  <a:lnTo>
                    <a:pt x="9852" y="12700"/>
                  </a:lnTo>
                  <a:lnTo>
                    <a:pt x="12700" y="9855"/>
                  </a:lnTo>
                  <a:lnTo>
                    <a:pt x="12700" y="2844"/>
                  </a:lnTo>
                  <a:close/>
                </a:path>
              </a:pathLst>
            </a:custGeom>
            <a:solidFill>
              <a:srgbClr val="D8F2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497363" y="1547742"/>
            <a:ext cx="73818" cy="73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786923" y="1736769"/>
            <a:ext cx="62230" cy="61594"/>
            <a:chOff x="786923" y="1736769"/>
            <a:chExt cx="62230" cy="61594"/>
          </a:xfrm>
        </p:grpSpPr>
        <p:sp>
          <p:nvSpPr>
            <p:cNvPr id="22" name="object 22"/>
            <p:cNvSpPr/>
            <p:nvPr/>
          </p:nvSpPr>
          <p:spPr>
            <a:xfrm>
              <a:off x="792480" y="1756077"/>
              <a:ext cx="50800" cy="36830"/>
            </a:xfrm>
            <a:custGeom>
              <a:avLst/>
              <a:gdLst/>
              <a:ahLst/>
              <a:cxnLst/>
              <a:rect l="l" t="t" r="r" b="b"/>
              <a:pathLst>
                <a:path w="50800" h="36830">
                  <a:moveTo>
                    <a:pt x="2066" y="0"/>
                  </a:moveTo>
                  <a:lnTo>
                    <a:pt x="26292" y="36527"/>
                  </a:lnTo>
                  <a:lnTo>
                    <a:pt x="36527" y="34461"/>
                  </a:lnTo>
                  <a:lnTo>
                    <a:pt x="44884" y="28826"/>
                  </a:lnTo>
                  <a:lnTo>
                    <a:pt x="50519" y="20470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5108" y="1742325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4" h="45085">
                  <a:moveTo>
                    <a:pt x="44540" y="22263"/>
                  </a:moveTo>
                  <a:lnTo>
                    <a:pt x="42789" y="13598"/>
                  </a:lnTo>
                  <a:lnTo>
                    <a:pt x="38016" y="6521"/>
                  </a:lnTo>
                  <a:lnTo>
                    <a:pt x="30937" y="1749"/>
                  </a:lnTo>
                  <a:lnTo>
                    <a:pt x="22269" y="0"/>
                  </a:lnTo>
                  <a:lnTo>
                    <a:pt x="13601" y="1749"/>
                  </a:lnTo>
                  <a:lnTo>
                    <a:pt x="6523" y="6521"/>
                  </a:lnTo>
                  <a:lnTo>
                    <a:pt x="1750" y="13598"/>
                  </a:lnTo>
                  <a:lnTo>
                    <a:pt x="0" y="22263"/>
                  </a:lnTo>
                  <a:lnTo>
                    <a:pt x="1750" y="30930"/>
                  </a:lnTo>
                  <a:lnTo>
                    <a:pt x="6523" y="38011"/>
                  </a:lnTo>
                  <a:lnTo>
                    <a:pt x="13601" y="42787"/>
                  </a:lnTo>
                  <a:lnTo>
                    <a:pt x="22269" y="44538"/>
                  </a:lnTo>
                  <a:lnTo>
                    <a:pt x="30937" y="42787"/>
                  </a:lnTo>
                  <a:lnTo>
                    <a:pt x="38016" y="38011"/>
                  </a:lnTo>
                  <a:lnTo>
                    <a:pt x="42789" y="30930"/>
                  </a:lnTo>
                  <a:lnTo>
                    <a:pt x="44540" y="22263"/>
                  </a:lnTo>
                </a:path>
              </a:pathLst>
            </a:custGeom>
            <a:ln w="11112">
              <a:solidFill>
                <a:srgbClr val="0054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97862" y="1744980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38190" y="19088"/>
                  </a:moveTo>
                  <a:lnTo>
                    <a:pt x="36688" y="11658"/>
                  </a:lnTo>
                  <a:lnTo>
                    <a:pt x="32595" y="5591"/>
                  </a:lnTo>
                  <a:lnTo>
                    <a:pt x="26525" y="1500"/>
                  </a:lnTo>
                  <a:lnTo>
                    <a:pt x="19094" y="0"/>
                  </a:lnTo>
                  <a:lnTo>
                    <a:pt x="11663" y="1500"/>
                  </a:lnTo>
                  <a:lnTo>
                    <a:pt x="5594" y="5591"/>
                  </a:lnTo>
                  <a:lnTo>
                    <a:pt x="1501" y="11658"/>
                  </a:lnTo>
                  <a:lnTo>
                    <a:pt x="0" y="19088"/>
                  </a:lnTo>
                  <a:lnTo>
                    <a:pt x="1501" y="26519"/>
                  </a:lnTo>
                  <a:lnTo>
                    <a:pt x="5594" y="32591"/>
                  </a:lnTo>
                  <a:lnTo>
                    <a:pt x="11663" y="36686"/>
                  </a:lnTo>
                  <a:lnTo>
                    <a:pt x="19094" y="38188"/>
                  </a:lnTo>
                  <a:lnTo>
                    <a:pt x="26525" y="36686"/>
                  </a:lnTo>
                  <a:lnTo>
                    <a:pt x="32595" y="32591"/>
                  </a:lnTo>
                  <a:lnTo>
                    <a:pt x="36688" y="26519"/>
                  </a:lnTo>
                  <a:lnTo>
                    <a:pt x="38190" y="19088"/>
                  </a:lnTo>
                </a:path>
              </a:pathLst>
            </a:custGeom>
            <a:ln w="11112">
              <a:solidFill>
                <a:srgbClr val="005A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0615" y="1747634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1840" y="15913"/>
                  </a:moveTo>
                  <a:lnTo>
                    <a:pt x="31840" y="7124"/>
                  </a:lnTo>
                  <a:lnTo>
                    <a:pt x="24710" y="0"/>
                  </a:lnTo>
                  <a:lnTo>
                    <a:pt x="15919" y="0"/>
                  </a:lnTo>
                  <a:lnTo>
                    <a:pt x="7129" y="0"/>
                  </a:lnTo>
                  <a:lnTo>
                    <a:pt x="0" y="7124"/>
                  </a:lnTo>
                  <a:lnTo>
                    <a:pt x="0" y="15913"/>
                  </a:lnTo>
                  <a:lnTo>
                    <a:pt x="0" y="24701"/>
                  </a:lnTo>
                  <a:lnTo>
                    <a:pt x="7129" y="31838"/>
                  </a:lnTo>
                  <a:lnTo>
                    <a:pt x="15919" y="31838"/>
                  </a:lnTo>
                  <a:lnTo>
                    <a:pt x="24710" y="31838"/>
                  </a:lnTo>
                  <a:lnTo>
                    <a:pt x="31840" y="24701"/>
                  </a:lnTo>
                  <a:lnTo>
                    <a:pt x="31840" y="15913"/>
                  </a:lnTo>
                </a:path>
              </a:pathLst>
            </a:custGeom>
            <a:ln w="11112">
              <a:solidFill>
                <a:srgbClr val="006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03374" y="1750288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25485" y="12738"/>
                  </a:moveTo>
                  <a:lnTo>
                    <a:pt x="25485" y="5702"/>
                  </a:lnTo>
                  <a:lnTo>
                    <a:pt x="19773" y="0"/>
                  </a:lnTo>
                  <a:lnTo>
                    <a:pt x="12739" y="0"/>
                  </a:lnTo>
                  <a:lnTo>
                    <a:pt x="5704" y="0"/>
                  </a:lnTo>
                  <a:lnTo>
                    <a:pt x="0" y="5702"/>
                  </a:lnTo>
                  <a:lnTo>
                    <a:pt x="0" y="12738"/>
                  </a:lnTo>
                  <a:lnTo>
                    <a:pt x="0" y="19773"/>
                  </a:lnTo>
                  <a:lnTo>
                    <a:pt x="5704" y="25488"/>
                  </a:lnTo>
                  <a:lnTo>
                    <a:pt x="12739" y="25488"/>
                  </a:lnTo>
                  <a:lnTo>
                    <a:pt x="19773" y="25488"/>
                  </a:lnTo>
                  <a:lnTo>
                    <a:pt x="25485" y="19773"/>
                  </a:lnTo>
                  <a:lnTo>
                    <a:pt x="25485" y="12738"/>
                  </a:lnTo>
                </a:path>
              </a:pathLst>
            </a:custGeom>
            <a:ln w="11112">
              <a:solidFill>
                <a:srgbClr val="0068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06127" y="1752930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4" h="19685">
                  <a:moveTo>
                    <a:pt x="19133" y="9575"/>
                  </a:moveTo>
                  <a:lnTo>
                    <a:pt x="19133" y="4292"/>
                  </a:lnTo>
                  <a:lnTo>
                    <a:pt x="14852" y="0"/>
                  </a:lnTo>
                  <a:lnTo>
                    <a:pt x="9569" y="0"/>
                  </a:lnTo>
                  <a:lnTo>
                    <a:pt x="4286" y="0"/>
                  </a:lnTo>
                  <a:lnTo>
                    <a:pt x="0" y="4292"/>
                  </a:lnTo>
                  <a:lnTo>
                    <a:pt x="0" y="9575"/>
                  </a:lnTo>
                  <a:lnTo>
                    <a:pt x="0" y="14859"/>
                  </a:lnTo>
                  <a:lnTo>
                    <a:pt x="4286" y="19151"/>
                  </a:lnTo>
                  <a:lnTo>
                    <a:pt x="9569" y="19151"/>
                  </a:lnTo>
                  <a:lnTo>
                    <a:pt x="14852" y="19151"/>
                  </a:lnTo>
                  <a:lnTo>
                    <a:pt x="19133" y="14859"/>
                  </a:lnTo>
                  <a:lnTo>
                    <a:pt x="19133" y="9575"/>
                  </a:lnTo>
                </a:path>
              </a:pathLst>
            </a:custGeom>
            <a:ln w="11112">
              <a:solidFill>
                <a:srgbClr val="006F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99077" y="1745792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2390" y="16192"/>
                  </a:moveTo>
                  <a:lnTo>
                    <a:pt x="32390" y="7251"/>
                  </a:lnTo>
                  <a:lnTo>
                    <a:pt x="25137" y="0"/>
                  </a:lnTo>
                  <a:lnTo>
                    <a:pt x="16197" y="0"/>
                  </a:lnTo>
                  <a:lnTo>
                    <a:pt x="7258" y="0"/>
                  </a:lnTo>
                  <a:lnTo>
                    <a:pt x="0" y="7251"/>
                  </a:lnTo>
                  <a:lnTo>
                    <a:pt x="0" y="16192"/>
                  </a:lnTo>
                  <a:lnTo>
                    <a:pt x="0" y="25133"/>
                  </a:lnTo>
                  <a:lnTo>
                    <a:pt x="7258" y="32385"/>
                  </a:lnTo>
                  <a:lnTo>
                    <a:pt x="16197" y="32385"/>
                  </a:lnTo>
                  <a:lnTo>
                    <a:pt x="25137" y="32385"/>
                  </a:lnTo>
                  <a:lnTo>
                    <a:pt x="32390" y="25133"/>
                  </a:lnTo>
                  <a:lnTo>
                    <a:pt x="32390" y="16192"/>
                  </a:lnTo>
                </a:path>
              </a:pathLst>
            </a:custGeom>
            <a:ln w="11112">
              <a:solidFill>
                <a:srgbClr val="0075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04371" y="1750415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16192" y="8102"/>
                  </a:moveTo>
                  <a:lnTo>
                    <a:pt x="16192" y="3632"/>
                  </a:lnTo>
                  <a:lnTo>
                    <a:pt x="12566" y="0"/>
                  </a:lnTo>
                  <a:lnTo>
                    <a:pt x="8096" y="0"/>
                  </a:lnTo>
                  <a:lnTo>
                    <a:pt x="3627" y="0"/>
                  </a:lnTo>
                  <a:lnTo>
                    <a:pt x="0" y="3632"/>
                  </a:lnTo>
                  <a:lnTo>
                    <a:pt x="0" y="8102"/>
                  </a:lnTo>
                  <a:lnTo>
                    <a:pt x="0" y="12573"/>
                  </a:lnTo>
                  <a:lnTo>
                    <a:pt x="3627" y="16192"/>
                  </a:lnTo>
                  <a:lnTo>
                    <a:pt x="8096" y="16192"/>
                  </a:lnTo>
                  <a:lnTo>
                    <a:pt x="12566" y="16192"/>
                  </a:lnTo>
                  <a:lnTo>
                    <a:pt x="16192" y="12573"/>
                  </a:lnTo>
                  <a:lnTo>
                    <a:pt x="16192" y="8102"/>
                  </a:lnTo>
                </a:path>
              </a:pathLst>
            </a:custGeom>
            <a:ln w="11112">
              <a:solidFill>
                <a:srgbClr val="3FBD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6985" y="1752904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59" h="10160">
                  <a:moveTo>
                    <a:pt x="9842" y="4927"/>
                  </a:moveTo>
                  <a:lnTo>
                    <a:pt x="9842" y="2209"/>
                  </a:lnTo>
                  <a:lnTo>
                    <a:pt x="7635" y="0"/>
                  </a:lnTo>
                  <a:lnTo>
                    <a:pt x="4921" y="0"/>
                  </a:lnTo>
                  <a:lnTo>
                    <a:pt x="2207" y="0"/>
                  </a:lnTo>
                  <a:lnTo>
                    <a:pt x="0" y="2209"/>
                  </a:lnTo>
                  <a:lnTo>
                    <a:pt x="0" y="4927"/>
                  </a:lnTo>
                  <a:lnTo>
                    <a:pt x="0" y="7632"/>
                  </a:lnTo>
                  <a:lnTo>
                    <a:pt x="2207" y="9842"/>
                  </a:lnTo>
                  <a:lnTo>
                    <a:pt x="4921" y="9842"/>
                  </a:lnTo>
                  <a:lnTo>
                    <a:pt x="7635" y="9842"/>
                  </a:lnTo>
                  <a:lnTo>
                    <a:pt x="9842" y="7632"/>
                  </a:lnTo>
                  <a:lnTo>
                    <a:pt x="9842" y="4927"/>
                  </a:lnTo>
                </a:path>
              </a:pathLst>
            </a:custGeom>
            <a:ln w="11112">
              <a:solidFill>
                <a:srgbClr val="5E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9599" y="1755381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92" y="1752"/>
                  </a:moveTo>
                  <a:lnTo>
                    <a:pt x="3492" y="787"/>
                  </a:lnTo>
                  <a:lnTo>
                    <a:pt x="2708" y="0"/>
                  </a:lnTo>
                  <a:lnTo>
                    <a:pt x="1746" y="0"/>
                  </a:lnTo>
                  <a:lnTo>
                    <a:pt x="784" y="0"/>
                  </a:lnTo>
                  <a:lnTo>
                    <a:pt x="0" y="787"/>
                  </a:lnTo>
                  <a:lnTo>
                    <a:pt x="0" y="1752"/>
                  </a:lnTo>
                  <a:lnTo>
                    <a:pt x="0" y="2717"/>
                  </a:lnTo>
                  <a:lnTo>
                    <a:pt x="784" y="3492"/>
                  </a:lnTo>
                  <a:lnTo>
                    <a:pt x="1746" y="3492"/>
                  </a:lnTo>
                  <a:lnTo>
                    <a:pt x="2708" y="3492"/>
                  </a:lnTo>
                  <a:lnTo>
                    <a:pt x="3492" y="2717"/>
                  </a:lnTo>
                  <a:lnTo>
                    <a:pt x="3492" y="1752"/>
                  </a:lnTo>
                </a:path>
              </a:pathLst>
            </a:custGeom>
            <a:ln w="11112">
              <a:solidFill>
                <a:srgbClr val="7CD2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09357" y="175501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1422"/>
                  </a:moveTo>
                  <a:lnTo>
                    <a:pt x="0" y="2209"/>
                  </a:lnTo>
                  <a:lnTo>
                    <a:pt x="645" y="2857"/>
                  </a:lnTo>
                  <a:lnTo>
                    <a:pt x="1428" y="2857"/>
                  </a:lnTo>
                  <a:lnTo>
                    <a:pt x="2212" y="2857"/>
                  </a:lnTo>
                  <a:lnTo>
                    <a:pt x="2857" y="2209"/>
                  </a:lnTo>
                  <a:lnTo>
                    <a:pt x="2857" y="1422"/>
                  </a:lnTo>
                  <a:lnTo>
                    <a:pt x="2857" y="647"/>
                  </a:lnTo>
                  <a:lnTo>
                    <a:pt x="2212" y="0"/>
                  </a:lnTo>
                  <a:lnTo>
                    <a:pt x="1428" y="0"/>
                  </a:lnTo>
                  <a:lnTo>
                    <a:pt x="645" y="0"/>
                  </a:lnTo>
                  <a:lnTo>
                    <a:pt x="0" y="647"/>
                  </a:lnTo>
                  <a:lnTo>
                    <a:pt x="0" y="1422"/>
                  </a:lnTo>
                </a:path>
              </a:pathLst>
            </a:custGeom>
            <a:ln w="11112">
              <a:solidFill>
                <a:srgbClr val="9BDD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5621" y="1751139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610"/>
                  </a:moveTo>
                  <a:lnTo>
                    <a:pt x="0" y="7150"/>
                  </a:lnTo>
                  <a:lnTo>
                    <a:pt x="2063" y="9207"/>
                  </a:lnTo>
                  <a:lnTo>
                    <a:pt x="4603" y="9207"/>
                  </a:lnTo>
                  <a:lnTo>
                    <a:pt x="7143" y="9207"/>
                  </a:lnTo>
                  <a:lnTo>
                    <a:pt x="9207" y="7150"/>
                  </a:lnTo>
                  <a:lnTo>
                    <a:pt x="9207" y="4610"/>
                  </a:lnTo>
                  <a:lnTo>
                    <a:pt x="9207" y="2070"/>
                  </a:lnTo>
                  <a:lnTo>
                    <a:pt x="7143" y="0"/>
                  </a:lnTo>
                  <a:lnTo>
                    <a:pt x="4603" y="0"/>
                  </a:lnTo>
                  <a:lnTo>
                    <a:pt x="2063" y="0"/>
                  </a:lnTo>
                  <a:lnTo>
                    <a:pt x="0" y="2070"/>
                  </a:lnTo>
                  <a:lnTo>
                    <a:pt x="0" y="4610"/>
                  </a:lnTo>
                </a:path>
              </a:pathLst>
            </a:custGeom>
            <a:ln w="11112">
              <a:solidFill>
                <a:srgbClr val="BAE7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3314" y="1748701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9852" y="0"/>
                  </a:moveTo>
                  <a:lnTo>
                    <a:pt x="2847" y="0"/>
                  </a:lnTo>
                  <a:lnTo>
                    <a:pt x="0" y="2844"/>
                  </a:lnTo>
                  <a:lnTo>
                    <a:pt x="0" y="9855"/>
                  </a:lnTo>
                  <a:lnTo>
                    <a:pt x="2847" y="12700"/>
                  </a:lnTo>
                  <a:lnTo>
                    <a:pt x="9852" y="12700"/>
                  </a:lnTo>
                  <a:lnTo>
                    <a:pt x="12700" y="9855"/>
                  </a:lnTo>
                  <a:lnTo>
                    <a:pt x="12700" y="2844"/>
                  </a:lnTo>
                  <a:close/>
                </a:path>
              </a:pathLst>
            </a:custGeom>
            <a:solidFill>
              <a:srgbClr val="D8F2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786923" y="2040045"/>
            <a:ext cx="62230" cy="61594"/>
            <a:chOff x="786923" y="2040045"/>
            <a:chExt cx="62230" cy="61594"/>
          </a:xfrm>
        </p:grpSpPr>
        <p:sp>
          <p:nvSpPr>
            <p:cNvPr id="36" name="object 36"/>
            <p:cNvSpPr/>
            <p:nvPr/>
          </p:nvSpPr>
          <p:spPr>
            <a:xfrm>
              <a:off x="792480" y="2059353"/>
              <a:ext cx="50800" cy="36830"/>
            </a:xfrm>
            <a:custGeom>
              <a:avLst/>
              <a:gdLst/>
              <a:ahLst/>
              <a:cxnLst/>
              <a:rect l="l" t="t" r="r" b="b"/>
              <a:pathLst>
                <a:path w="50800" h="36830">
                  <a:moveTo>
                    <a:pt x="2066" y="0"/>
                  </a:moveTo>
                  <a:lnTo>
                    <a:pt x="26292" y="36527"/>
                  </a:lnTo>
                  <a:lnTo>
                    <a:pt x="36527" y="34461"/>
                  </a:lnTo>
                  <a:lnTo>
                    <a:pt x="44884" y="28826"/>
                  </a:lnTo>
                  <a:lnTo>
                    <a:pt x="50519" y="20470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95108" y="2045601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4" h="45085">
                  <a:moveTo>
                    <a:pt x="44540" y="22263"/>
                  </a:moveTo>
                  <a:lnTo>
                    <a:pt x="42789" y="13598"/>
                  </a:lnTo>
                  <a:lnTo>
                    <a:pt x="38016" y="6521"/>
                  </a:lnTo>
                  <a:lnTo>
                    <a:pt x="30937" y="1749"/>
                  </a:lnTo>
                  <a:lnTo>
                    <a:pt x="22269" y="0"/>
                  </a:lnTo>
                  <a:lnTo>
                    <a:pt x="13601" y="1749"/>
                  </a:lnTo>
                  <a:lnTo>
                    <a:pt x="6523" y="6521"/>
                  </a:lnTo>
                  <a:lnTo>
                    <a:pt x="1750" y="13598"/>
                  </a:lnTo>
                  <a:lnTo>
                    <a:pt x="0" y="22263"/>
                  </a:lnTo>
                  <a:lnTo>
                    <a:pt x="1750" y="30928"/>
                  </a:lnTo>
                  <a:lnTo>
                    <a:pt x="6523" y="38004"/>
                  </a:lnTo>
                  <a:lnTo>
                    <a:pt x="13601" y="42776"/>
                  </a:lnTo>
                  <a:lnTo>
                    <a:pt x="22269" y="44526"/>
                  </a:lnTo>
                  <a:lnTo>
                    <a:pt x="30937" y="42776"/>
                  </a:lnTo>
                  <a:lnTo>
                    <a:pt x="38016" y="38004"/>
                  </a:lnTo>
                  <a:lnTo>
                    <a:pt x="42789" y="30928"/>
                  </a:lnTo>
                  <a:lnTo>
                    <a:pt x="44540" y="22263"/>
                  </a:lnTo>
                </a:path>
              </a:pathLst>
            </a:custGeom>
            <a:ln w="11112">
              <a:solidFill>
                <a:srgbClr val="0054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97862" y="2048255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38190" y="19088"/>
                  </a:moveTo>
                  <a:lnTo>
                    <a:pt x="36688" y="11658"/>
                  </a:lnTo>
                  <a:lnTo>
                    <a:pt x="32595" y="5591"/>
                  </a:lnTo>
                  <a:lnTo>
                    <a:pt x="26525" y="1500"/>
                  </a:lnTo>
                  <a:lnTo>
                    <a:pt x="19094" y="0"/>
                  </a:lnTo>
                  <a:lnTo>
                    <a:pt x="11663" y="1500"/>
                  </a:lnTo>
                  <a:lnTo>
                    <a:pt x="5594" y="5591"/>
                  </a:lnTo>
                  <a:lnTo>
                    <a:pt x="1501" y="11658"/>
                  </a:lnTo>
                  <a:lnTo>
                    <a:pt x="0" y="19088"/>
                  </a:lnTo>
                  <a:lnTo>
                    <a:pt x="1501" y="26519"/>
                  </a:lnTo>
                  <a:lnTo>
                    <a:pt x="5594" y="32591"/>
                  </a:lnTo>
                  <a:lnTo>
                    <a:pt x="11663" y="36686"/>
                  </a:lnTo>
                  <a:lnTo>
                    <a:pt x="19094" y="38188"/>
                  </a:lnTo>
                  <a:lnTo>
                    <a:pt x="26525" y="36686"/>
                  </a:lnTo>
                  <a:lnTo>
                    <a:pt x="32595" y="32591"/>
                  </a:lnTo>
                  <a:lnTo>
                    <a:pt x="36688" y="26519"/>
                  </a:lnTo>
                  <a:lnTo>
                    <a:pt x="38190" y="19088"/>
                  </a:lnTo>
                </a:path>
              </a:pathLst>
            </a:custGeom>
            <a:ln w="11112">
              <a:solidFill>
                <a:srgbClr val="005A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0615" y="2050910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1840" y="15913"/>
                  </a:moveTo>
                  <a:lnTo>
                    <a:pt x="31840" y="7124"/>
                  </a:lnTo>
                  <a:lnTo>
                    <a:pt x="24710" y="0"/>
                  </a:lnTo>
                  <a:lnTo>
                    <a:pt x="15919" y="0"/>
                  </a:lnTo>
                  <a:lnTo>
                    <a:pt x="7129" y="0"/>
                  </a:lnTo>
                  <a:lnTo>
                    <a:pt x="0" y="7124"/>
                  </a:lnTo>
                  <a:lnTo>
                    <a:pt x="0" y="15913"/>
                  </a:lnTo>
                  <a:lnTo>
                    <a:pt x="0" y="24701"/>
                  </a:lnTo>
                  <a:lnTo>
                    <a:pt x="7129" y="31838"/>
                  </a:lnTo>
                  <a:lnTo>
                    <a:pt x="15919" y="31838"/>
                  </a:lnTo>
                  <a:lnTo>
                    <a:pt x="24710" y="31838"/>
                  </a:lnTo>
                  <a:lnTo>
                    <a:pt x="31840" y="24701"/>
                  </a:lnTo>
                  <a:lnTo>
                    <a:pt x="31840" y="15913"/>
                  </a:lnTo>
                </a:path>
              </a:pathLst>
            </a:custGeom>
            <a:ln w="11112">
              <a:solidFill>
                <a:srgbClr val="006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3374" y="2053564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25485" y="12738"/>
                  </a:moveTo>
                  <a:lnTo>
                    <a:pt x="25485" y="5702"/>
                  </a:lnTo>
                  <a:lnTo>
                    <a:pt x="19773" y="0"/>
                  </a:lnTo>
                  <a:lnTo>
                    <a:pt x="12739" y="0"/>
                  </a:lnTo>
                  <a:lnTo>
                    <a:pt x="5704" y="0"/>
                  </a:lnTo>
                  <a:lnTo>
                    <a:pt x="0" y="5702"/>
                  </a:lnTo>
                  <a:lnTo>
                    <a:pt x="0" y="12738"/>
                  </a:lnTo>
                  <a:lnTo>
                    <a:pt x="0" y="19773"/>
                  </a:lnTo>
                  <a:lnTo>
                    <a:pt x="5704" y="25488"/>
                  </a:lnTo>
                  <a:lnTo>
                    <a:pt x="12739" y="25488"/>
                  </a:lnTo>
                  <a:lnTo>
                    <a:pt x="19773" y="25488"/>
                  </a:lnTo>
                  <a:lnTo>
                    <a:pt x="25485" y="19773"/>
                  </a:lnTo>
                  <a:lnTo>
                    <a:pt x="25485" y="12738"/>
                  </a:lnTo>
                </a:path>
              </a:pathLst>
            </a:custGeom>
            <a:ln w="11112">
              <a:solidFill>
                <a:srgbClr val="0068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06127" y="2056218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4" h="19685">
                  <a:moveTo>
                    <a:pt x="19133" y="9563"/>
                  </a:moveTo>
                  <a:lnTo>
                    <a:pt x="19133" y="4279"/>
                  </a:lnTo>
                  <a:lnTo>
                    <a:pt x="14852" y="0"/>
                  </a:lnTo>
                  <a:lnTo>
                    <a:pt x="9569" y="0"/>
                  </a:lnTo>
                  <a:lnTo>
                    <a:pt x="4286" y="0"/>
                  </a:lnTo>
                  <a:lnTo>
                    <a:pt x="0" y="4279"/>
                  </a:lnTo>
                  <a:lnTo>
                    <a:pt x="0" y="9563"/>
                  </a:lnTo>
                  <a:lnTo>
                    <a:pt x="0" y="14846"/>
                  </a:lnTo>
                  <a:lnTo>
                    <a:pt x="4286" y="19138"/>
                  </a:lnTo>
                  <a:lnTo>
                    <a:pt x="9569" y="19138"/>
                  </a:lnTo>
                  <a:lnTo>
                    <a:pt x="14852" y="19138"/>
                  </a:lnTo>
                  <a:lnTo>
                    <a:pt x="19133" y="14846"/>
                  </a:lnTo>
                  <a:lnTo>
                    <a:pt x="19133" y="9563"/>
                  </a:lnTo>
                </a:path>
              </a:pathLst>
            </a:custGeom>
            <a:ln w="11112">
              <a:solidFill>
                <a:srgbClr val="006F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99077" y="2049068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2390" y="16192"/>
                  </a:moveTo>
                  <a:lnTo>
                    <a:pt x="32390" y="7251"/>
                  </a:lnTo>
                  <a:lnTo>
                    <a:pt x="25137" y="0"/>
                  </a:lnTo>
                  <a:lnTo>
                    <a:pt x="16197" y="0"/>
                  </a:lnTo>
                  <a:lnTo>
                    <a:pt x="7258" y="0"/>
                  </a:lnTo>
                  <a:lnTo>
                    <a:pt x="0" y="7251"/>
                  </a:lnTo>
                  <a:lnTo>
                    <a:pt x="0" y="16192"/>
                  </a:lnTo>
                  <a:lnTo>
                    <a:pt x="0" y="25133"/>
                  </a:lnTo>
                  <a:lnTo>
                    <a:pt x="7258" y="32385"/>
                  </a:lnTo>
                  <a:lnTo>
                    <a:pt x="16197" y="32385"/>
                  </a:lnTo>
                  <a:lnTo>
                    <a:pt x="25137" y="32385"/>
                  </a:lnTo>
                  <a:lnTo>
                    <a:pt x="32390" y="25133"/>
                  </a:lnTo>
                  <a:lnTo>
                    <a:pt x="32390" y="16192"/>
                  </a:lnTo>
                </a:path>
              </a:pathLst>
            </a:custGeom>
            <a:ln w="11112">
              <a:solidFill>
                <a:srgbClr val="0075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4371" y="205370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16192" y="8089"/>
                  </a:moveTo>
                  <a:lnTo>
                    <a:pt x="16192" y="3619"/>
                  </a:lnTo>
                  <a:lnTo>
                    <a:pt x="12566" y="0"/>
                  </a:lnTo>
                  <a:lnTo>
                    <a:pt x="8096" y="0"/>
                  </a:lnTo>
                  <a:lnTo>
                    <a:pt x="3627" y="0"/>
                  </a:lnTo>
                  <a:lnTo>
                    <a:pt x="0" y="3619"/>
                  </a:lnTo>
                  <a:lnTo>
                    <a:pt x="0" y="8089"/>
                  </a:lnTo>
                  <a:lnTo>
                    <a:pt x="0" y="12560"/>
                  </a:lnTo>
                  <a:lnTo>
                    <a:pt x="3627" y="16192"/>
                  </a:lnTo>
                  <a:lnTo>
                    <a:pt x="8096" y="16192"/>
                  </a:lnTo>
                  <a:lnTo>
                    <a:pt x="12566" y="16192"/>
                  </a:lnTo>
                  <a:lnTo>
                    <a:pt x="16192" y="12560"/>
                  </a:lnTo>
                  <a:lnTo>
                    <a:pt x="16192" y="8089"/>
                  </a:lnTo>
                </a:path>
              </a:pathLst>
            </a:custGeom>
            <a:ln w="11112">
              <a:solidFill>
                <a:srgbClr val="3FBD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6985" y="2056180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59" h="10160">
                  <a:moveTo>
                    <a:pt x="9842" y="4914"/>
                  </a:moveTo>
                  <a:lnTo>
                    <a:pt x="9842" y="2209"/>
                  </a:lnTo>
                  <a:lnTo>
                    <a:pt x="7635" y="0"/>
                  </a:lnTo>
                  <a:lnTo>
                    <a:pt x="4921" y="0"/>
                  </a:lnTo>
                  <a:lnTo>
                    <a:pt x="2207" y="0"/>
                  </a:lnTo>
                  <a:lnTo>
                    <a:pt x="0" y="2209"/>
                  </a:lnTo>
                  <a:lnTo>
                    <a:pt x="0" y="4914"/>
                  </a:lnTo>
                  <a:lnTo>
                    <a:pt x="0" y="7632"/>
                  </a:lnTo>
                  <a:lnTo>
                    <a:pt x="2207" y="9842"/>
                  </a:lnTo>
                  <a:lnTo>
                    <a:pt x="4921" y="9842"/>
                  </a:lnTo>
                  <a:lnTo>
                    <a:pt x="7635" y="9842"/>
                  </a:lnTo>
                  <a:lnTo>
                    <a:pt x="9842" y="7632"/>
                  </a:lnTo>
                  <a:lnTo>
                    <a:pt x="9842" y="4914"/>
                  </a:lnTo>
                </a:path>
              </a:pathLst>
            </a:custGeom>
            <a:ln w="11112">
              <a:solidFill>
                <a:srgbClr val="5E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9599" y="2058657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92" y="1752"/>
                  </a:moveTo>
                  <a:lnTo>
                    <a:pt x="3492" y="787"/>
                  </a:lnTo>
                  <a:lnTo>
                    <a:pt x="2708" y="0"/>
                  </a:lnTo>
                  <a:lnTo>
                    <a:pt x="1746" y="0"/>
                  </a:lnTo>
                  <a:lnTo>
                    <a:pt x="784" y="0"/>
                  </a:lnTo>
                  <a:lnTo>
                    <a:pt x="0" y="787"/>
                  </a:lnTo>
                  <a:lnTo>
                    <a:pt x="0" y="1752"/>
                  </a:lnTo>
                  <a:lnTo>
                    <a:pt x="0" y="2717"/>
                  </a:lnTo>
                  <a:lnTo>
                    <a:pt x="784" y="3505"/>
                  </a:lnTo>
                  <a:lnTo>
                    <a:pt x="1746" y="3505"/>
                  </a:lnTo>
                  <a:lnTo>
                    <a:pt x="2708" y="3505"/>
                  </a:lnTo>
                  <a:lnTo>
                    <a:pt x="3492" y="2717"/>
                  </a:lnTo>
                  <a:lnTo>
                    <a:pt x="3492" y="1752"/>
                  </a:lnTo>
                </a:path>
              </a:pathLst>
            </a:custGeom>
            <a:ln w="11112">
              <a:solidFill>
                <a:srgbClr val="7CD2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09357" y="2058288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1422"/>
                  </a:moveTo>
                  <a:lnTo>
                    <a:pt x="0" y="2209"/>
                  </a:lnTo>
                  <a:lnTo>
                    <a:pt x="645" y="2857"/>
                  </a:lnTo>
                  <a:lnTo>
                    <a:pt x="1428" y="2857"/>
                  </a:lnTo>
                  <a:lnTo>
                    <a:pt x="2212" y="2857"/>
                  </a:lnTo>
                  <a:lnTo>
                    <a:pt x="2857" y="2209"/>
                  </a:lnTo>
                  <a:lnTo>
                    <a:pt x="2857" y="1422"/>
                  </a:lnTo>
                  <a:lnTo>
                    <a:pt x="2857" y="647"/>
                  </a:lnTo>
                  <a:lnTo>
                    <a:pt x="2212" y="0"/>
                  </a:lnTo>
                  <a:lnTo>
                    <a:pt x="1428" y="0"/>
                  </a:lnTo>
                  <a:lnTo>
                    <a:pt x="645" y="0"/>
                  </a:lnTo>
                  <a:lnTo>
                    <a:pt x="0" y="647"/>
                  </a:lnTo>
                  <a:lnTo>
                    <a:pt x="0" y="1422"/>
                  </a:lnTo>
                </a:path>
              </a:pathLst>
            </a:custGeom>
            <a:ln w="11112">
              <a:solidFill>
                <a:srgbClr val="9BDD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05621" y="205441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610"/>
                  </a:moveTo>
                  <a:lnTo>
                    <a:pt x="0" y="7150"/>
                  </a:lnTo>
                  <a:lnTo>
                    <a:pt x="2063" y="9207"/>
                  </a:lnTo>
                  <a:lnTo>
                    <a:pt x="4603" y="9207"/>
                  </a:lnTo>
                  <a:lnTo>
                    <a:pt x="7143" y="9207"/>
                  </a:lnTo>
                  <a:lnTo>
                    <a:pt x="9207" y="7150"/>
                  </a:lnTo>
                  <a:lnTo>
                    <a:pt x="9207" y="4610"/>
                  </a:lnTo>
                  <a:lnTo>
                    <a:pt x="9207" y="2070"/>
                  </a:lnTo>
                  <a:lnTo>
                    <a:pt x="7143" y="0"/>
                  </a:lnTo>
                  <a:lnTo>
                    <a:pt x="4603" y="0"/>
                  </a:lnTo>
                  <a:lnTo>
                    <a:pt x="2063" y="0"/>
                  </a:lnTo>
                  <a:lnTo>
                    <a:pt x="0" y="2070"/>
                  </a:lnTo>
                  <a:lnTo>
                    <a:pt x="0" y="4610"/>
                  </a:lnTo>
                </a:path>
              </a:pathLst>
            </a:custGeom>
            <a:ln w="11112">
              <a:solidFill>
                <a:srgbClr val="BAE7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3314" y="205197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9852" y="0"/>
                  </a:moveTo>
                  <a:lnTo>
                    <a:pt x="2847" y="0"/>
                  </a:lnTo>
                  <a:lnTo>
                    <a:pt x="0" y="2844"/>
                  </a:lnTo>
                  <a:lnTo>
                    <a:pt x="0" y="9855"/>
                  </a:lnTo>
                  <a:lnTo>
                    <a:pt x="2847" y="12700"/>
                  </a:lnTo>
                  <a:lnTo>
                    <a:pt x="9852" y="12700"/>
                  </a:lnTo>
                  <a:lnTo>
                    <a:pt x="12700" y="9855"/>
                  </a:lnTo>
                  <a:lnTo>
                    <a:pt x="12700" y="2844"/>
                  </a:lnTo>
                  <a:close/>
                </a:path>
              </a:pathLst>
            </a:custGeom>
            <a:solidFill>
              <a:srgbClr val="D8F2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/>
          <p:nvPr/>
        </p:nvSpPr>
        <p:spPr>
          <a:xfrm>
            <a:off x="497363" y="2390521"/>
            <a:ext cx="73818" cy="736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24334" y="924771"/>
            <a:ext cx="3636645" cy="175006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spc="-15" dirty="0">
                <a:latin typeface="Arial"/>
                <a:cs typeface="Arial"/>
              </a:rPr>
              <a:t>First, </a:t>
            </a:r>
            <a:r>
              <a:rPr sz="1100" spc="-110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will </a:t>
            </a:r>
            <a:r>
              <a:rPr sz="1100" spc="-65" dirty="0">
                <a:latin typeface="Arial"/>
                <a:cs typeface="Arial"/>
              </a:rPr>
              <a:t>consider </a:t>
            </a:r>
            <a:r>
              <a:rPr sz="1100" spc="-95" dirty="0">
                <a:latin typeface="Arial"/>
                <a:cs typeface="Arial"/>
              </a:rPr>
              <a:t>space </a:t>
            </a:r>
            <a:r>
              <a:rPr sz="1100" spc="-30" dirty="0">
                <a:latin typeface="Arial"/>
                <a:cs typeface="Arial"/>
              </a:rPr>
              <a:t>for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dictionary</a:t>
            </a:r>
            <a:endParaRPr sz="1100">
              <a:latin typeface="Arial"/>
              <a:cs typeface="Arial"/>
            </a:endParaRPr>
          </a:p>
          <a:p>
            <a:pPr marL="289560" marR="247015">
              <a:lnSpc>
                <a:spcPts val="1190"/>
              </a:lnSpc>
              <a:spcBef>
                <a:spcPts val="220"/>
              </a:spcBef>
            </a:pPr>
            <a:r>
              <a:rPr sz="1000" spc="-20" dirty="0">
                <a:latin typeface="Arial"/>
                <a:cs typeface="Arial"/>
              </a:rPr>
              <a:t>Main </a:t>
            </a:r>
            <a:r>
              <a:rPr sz="1000" spc="-15" dirty="0">
                <a:latin typeface="Arial"/>
                <a:cs typeface="Arial"/>
              </a:rPr>
              <a:t>motivation </a:t>
            </a:r>
            <a:r>
              <a:rPr sz="1000" spc="-20" dirty="0">
                <a:latin typeface="Arial"/>
                <a:cs typeface="Arial"/>
              </a:rPr>
              <a:t>for </a:t>
            </a:r>
            <a:r>
              <a:rPr sz="1000" spc="-25" dirty="0">
                <a:latin typeface="Arial"/>
                <a:cs typeface="Arial"/>
              </a:rPr>
              <a:t>dictionary </a:t>
            </a:r>
            <a:r>
              <a:rPr sz="1000" spc="-55" dirty="0">
                <a:latin typeface="Arial"/>
                <a:cs typeface="Arial"/>
              </a:rPr>
              <a:t>compression: </a:t>
            </a:r>
            <a:r>
              <a:rPr sz="1000" spc="-70" dirty="0">
                <a:latin typeface="Arial"/>
                <a:cs typeface="Arial"/>
              </a:rPr>
              <a:t>make </a:t>
            </a:r>
            <a:r>
              <a:rPr sz="1000" spc="45" dirty="0">
                <a:latin typeface="Arial"/>
                <a:cs typeface="Arial"/>
              </a:rPr>
              <a:t>it </a:t>
            </a:r>
            <a:r>
              <a:rPr sz="1000" spc="-45" dirty="0">
                <a:latin typeface="Arial"/>
                <a:cs typeface="Arial"/>
              </a:rPr>
              <a:t>small  </a:t>
            </a:r>
            <a:r>
              <a:rPr sz="1000" spc="-60" dirty="0">
                <a:latin typeface="Arial"/>
                <a:cs typeface="Arial"/>
              </a:rPr>
              <a:t>enough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80" dirty="0">
                <a:latin typeface="Arial"/>
                <a:cs typeface="Arial"/>
              </a:rPr>
              <a:t>keep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40" dirty="0">
                <a:latin typeface="Arial"/>
                <a:cs typeface="Arial"/>
              </a:rPr>
              <a:t>main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memory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100" spc="-45" dirty="0">
                <a:latin typeface="Arial"/>
                <a:cs typeface="Arial"/>
              </a:rPr>
              <a:t>Then </a:t>
            </a:r>
            <a:r>
              <a:rPr sz="1100" spc="-30" dirty="0">
                <a:latin typeface="Arial"/>
                <a:cs typeface="Arial"/>
              </a:rPr>
              <a:t>for the </a:t>
            </a:r>
            <a:r>
              <a:rPr sz="1100" spc="-50" dirty="0">
                <a:latin typeface="Arial"/>
                <a:cs typeface="Arial"/>
              </a:rPr>
              <a:t>postings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file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Arial"/>
                <a:cs typeface="Arial"/>
              </a:rPr>
              <a:t>Motivation: </a:t>
            </a:r>
            <a:r>
              <a:rPr sz="1000" spc="-65" dirty="0">
                <a:latin typeface="Arial"/>
                <a:cs typeface="Arial"/>
              </a:rPr>
              <a:t>reduce </a:t>
            </a:r>
            <a:r>
              <a:rPr sz="1000" spc="-40" dirty="0">
                <a:latin typeface="Arial"/>
                <a:cs typeface="Arial"/>
              </a:rPr>
              <a:t>disk </a:t>
            </a:r>
            <a:r>
              <a:rPr sz="1000" spc="-85" dirty="0">
                <a:latin typeface="Arial"/>
                <a:cs typeface="Arial"/>
              </a:rPr>
              <a:t>space </a:t>
            </a:r>
            <a:r>
              <a:rPr sz="1000" spc="-70" dirty="0">
                <a:latin typeface="Arial"/>
                <a:cs typeface="Arial"/>
              </a:rPr>
              <a:t>needed, </a:t>
            </a:r>
            <a:r>
              <a:rPr sz="1000" spc="-80" dirty="0">
                <a:latin typeface="Arial"/>
                <a:cs typeface="Arial"/>
              </a:rPr>
              <a:t>decrease </a:t>
            </a:r>
            <a:r>
              <a:rPr sz="1000" spc="-15" dirty="0">
                <a:latin typeface="Arial"/>
                <a:cs typeface="Arial"/>
              </a:rPr>
              <a:t>time </a:t>
            </a:r>
            <a:r>
              <a:rPr sz="1000" spc="-80" dirty="0">
                <a:latin typeface="Arial"/>
                <a:cs typeface="Arial"/>
              </a:rPr>
              <a:t>needed </a:t>
            </a:r>
            <a:r>
              <a:rPr sz="1000" spc="10" dirty="0">
                <a:latin typeface="Arial"/>
                <a:cs typeface="Arial"/>
              </a:rPr>
              <a:t>to  </a:t>
            </a:r>
            <a:r>
              <a:rPr sz="1000" spc="-60" dirty="0">
                <a:latin typeface="Arial"/>
                <a:cs typeface="Arial"/>
              </a:rPr>
              <a:t>read </a:t>
            </a:r>
            <a:r>
              <a:rPr sz="1000" spc="-20" dirty="0">
                <a:latin typeface="Arial"/>
                <a:cs typeface="Arial"/>
              </a:rPr>
              <a:t>from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disk</a:t>
            </a:r>
            <a:endParaRPr sz="1000">
              <a:latin typeface="Arial"/>
              <a:cs typeface="Arial"/>
            </a:endParaRPr>
          </a:p>
          <a:p>
            <a:pPr marL="289560" marR="42545">
              <a:lnSpc>
                <a:spcPts val="1200"/>
              </a:lnSpc>
              <a:spcBef>
                <a:spcPts val="30"/>
              </a:spcBef>
            </a:pPr>
            <a:r>
              <a:rPr sz="1000" spc="-25" dirty="0">
                <a:latin typeface="Arial"/>
                <a:cs typeface="Arial"/>
              </a:rPr>
              <a:t>Note: </a:t>
            </a:r>
            <a:r>
              <a:rPr sz="1000" spc="-60" dirty="0">
                <a:latin typeface="Arial"/>
                <a:cs typeface="Arial"/>
              </a:rPr>
              <a:t>Large </a:t>
            </a:r>
            <a:r>
              <a:rPr sz="1000" spc="-75" dirty="0">
                <a:latin typeface="Arial"/>
                <a:cs typeface="Arial"/>
              </a:rPr>
              <a:t>search </a:t>
            </a:r>
            <a:r>
              <a:rPr sz="1000" spc="-70" dirty="0">
                <a:latin typeface="Arial"/>
                <a:cs typeface="Arial"/>
              </a:rPr>
              <a:t>engines </a:t>
            </a:r>
            <a:r>
              <a:rPr sz="1000" spc="-80" dirty="0">
                <a:latin typeface="Arial"/>
                <a:cs typeface="Arial"/>
              </a:rPr>
              <a:t>keep </a:t>
            </a:r>
            <a:r>
              <a:rPr sz="1000" spc="-25" dirty="0">
                <a:latin typeface="Arial"/>
                <a:cs typeface="Arial"/>
              </a:rPr>
              <a:t>significant </a:t>
            </a:r>
            <a:r>
              <a:rPr sz="1000" spc="-20" dirty="0">
                <a:latin typeface="Arial"/>
                <a:cs typeface="Arial"/>
              </a:rPr>
              <a:t>part </a:t>
            </a:r>
            <a:r>
              <a:rPr sz="1000" spc="-15" dirty="0">
                <a:latin typeface="Arial"/>
                <a:cs typeface="Arial"/>
              </a:rPr>
              <a:t>of </a:t>
            </a:r>
            <a:r>
              <a:rPr sz="1000" spc="-40" dirty="0">
                <a:latin typeface="Arial"/>
                <a:cs typeface="Arial"/>
              </a:rPr>
              <a:t>postings </a:t>
            </a:r>
            <a:r>
              <a:rPr sz="1000" spc="-15" dirty="0">
                <a:latin typeface="Arial"/>
                <a:cs typeface="Arial"/>
              </a:rPr>
              <a:t>in  </a:t>
            </a:r>
            <a:r>
              <a:rPr sz="1000" spc="-55" dirty="0">
                <a:latin typeface="Arial"/>
                <a:cs typeface="Arial"/>
              </a:rPr>
              <a:t>memory</a:t>
            </a:r>
            <a:endParaRPr sz="1000">
              <a:latin typeface="Arial"/>
              <a:cs typeface="Arial"/>
            </a:endParaRPr>
          </a:p>
          <a:p>
            <a:pPr marL="12700" marR="17780">
              <a:lnSpc>
                <a:spcPct val="102699"/>
              </a:lnSpc>
              <a:spcBef>
                <a:spcPts val="280"/>
              </a:spcBef>
            </a:pPr>
            <a:r>
              <a:rPr sz="1100" spc="-90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will </a:t>
            </a:r>
            <a:r>
              <a:rPr sz="1100" spc="-80" dirty="0">
                <a:latin typeface="Arial"/>
                <a:cs typeface="Arial"/>
              </a:rPr>
              <a:t>devise </a:t>
            </a:r>
            <a:r>
              <a:rPr sz="1100" spc="-60" dirty="0">
                <a:latin typeface="Arial"/>
                <a:cs typeface="Arial"/>
              </a:rPr>
              <a:t>various </a:t>
            </a:r>
            <a:r>
              <a:rPr sz="1100" spc="-75" dirty="0">
                <a:latin typeface="Arial"/>
                <a:cs typeface="Arial"/>
              </a:rPr>
              <a:t>compression </a:t>
            </a:r>
            <a:r>
              <a:rPr sz="1100" spc="-105" dirty="0">
                <a:latin typeface="Arial"/>
                <a:cs typeface="Arial"/>
              </a:rPr>
              <a:t>schemes </a:t>
            </a:r>
            <a:r>
              <a:rPr sz="1100" spc="-30" dirty="0">
                <a:latin typeface="Arial"/>
                <a:cs typeface="Arial"/>
              </a:rPr>
              <a:t>for dictionary </a:t>
            </a:r>
            <a:r>
              <a:rPr sz="1100" spc="-65" dirty="0">
                <a:latin typeface="Arial"/>
                <a:cs typeface="Arial"/>
              </a:rPr>
              <a:t>and  </a:t>
            </a:r>
            <a:r>
              <a:rPr sz="1100" spc="-45" dirty="0">
                <a:latin typeface="Arial"/>
                <a:cs typeface="Arial"/>
              </a:rPr>
              <a:t>postings.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4231641" y="3349078"/>
            <a:ext cx="2806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12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5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59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4882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502" y="0"/>
            <a:ext cx="249491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  <a:tab pos="1017905" algn="l"/>
                <a:tab pos="170370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 statistics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Lossy vs. lossless</a:t>
            </a:r>
            <a:r>
              <a:rPr sz="1400" spc="-3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compression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7363" y="1300867"/>
            <a:ext cx="73818" cy="736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7363" y="1491367"/>
            <a:ext cx="73818" cy="736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86923" y="1832781"/>
            <a:ext cx="62230" cy="61594"/>
            <a:chOff x="786923" y="1832781"/>
            <a:chExt cx="62230" cy="61594"/>
          </a:xfrm>
        </p:grpSpPr>
        <p:sp>
          <p:nvSpPr>
            <p:cNvPr id="8" name="object 8"/>
            <p:cNvSpPr/>
            <p:nvPr/>
          </p:nvSpPr>
          <p:spPr>
            <a:xfrm>
              <a:off x="792480" y="1852089"/>
              <a:ext cx="50800" cy="36830"/>
            </a:xfrm>
            <a:custGeom>
              <a:avLst/>
              <a:gdLst/>
              <a:ahLst/>
              <a:cxnLst/>
              <a:rect l="l" t="t" r="r" b="b"/>
              <a:pathLst>
                <a:path w="50800" h="36830">
                  <a:moveTo>
                    <a:pt x="2066" y="0"/>
                  </a:moveTo>
                  <a:lnTo>
                    <a:pt x="26292" y="36527"/>
                  </a:lnTo>
                  <a:lnTo>
                    <a:pt x="36527" y="34461"/>
                  </a:lnTo>
                  <a:lnTo>
                    <a:pt x="44884" y="28826"/>
                  </a:lnTo>
                  <a:lnTo>
                    <a:pt x="50519" y="20470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5108" y="1838337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4" h="45085">
                  <a:moveTo>
                    <a:pt x="44540" y="22263"/>
                  </a:moveTo>
                  <a:lnTo>
                    <a:pt x="42789" y="13592"/>
                  </a:lnTo>
                  <a:lnTo>
                    <a:pt x="38016" y="6516"/>
                  </a:lnTo>
                  <a:lnTo>
                    <a:pt x="30937" y="1748"/>
                  </a:lnTo>
                  <a:lnTo>
                    <a:pt x="22269" y="0"/>
                  </a:lnTo>
                  <a:lnTo>
                    <a:pt x="13601" y="1748"/>
                  </a:lnTo>
                  <a:lnTo>
                    <a:pt x="6523" y="6516"/>
                  </a:lnTo>
                  <a:lnTo>
                    <a:pt x="1750" y="13592"/>
                  </a:lnTo>
                  <a:lnTo>
                    <a:pt x="0" y="22263"/>
                  </a:lnTo>
                  <a:lnTo>
                    <a:pt x="1750" y="30928"/>
                  </a:lnTo>
                  <a:lnTo>
                    <a:pt x="6523" y="38004"/>
                  </a:lnTo>
                  <a:lnTo>
                    <a:pt x="13601" y="42776"/>
                  </a:lnTo>
                  <a:lnTo>
                    <a:pt x="22269" y="44526"/>
                  </a:lnTo>
                  <a:lnTo>
                    <a:pt x="30937" y="42776"/>
                  </a:lnTo>
                  <a:lnTo>
                    <a:pt x="38016" y="38004"/>
                  </a:lnTo>
                  <a:lnTo>
                    <a:pt x="42789" y="30928"/>
                  </a:lnTo>
                  <a:lnTo>
                    <a:pt x="44540" y="22263"/>
                  </a:lnTo>
                </a:path>
              </a:pathLst>
            </a:custGeom>
            <a:ln w="11112">
              <a:solidFill>
                <a:srgbClr val="0054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7862" y="1840992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38190" y="19088"/>
                  </a:moveTo>
                  <a:lnTo>
                    <a:pt x="36688" y="11658"/>
                  </a:lnTo>
                  <a:lnTo>
                    <a:pt x="32595" y="5591"/>
                  </a:lnTo>
                  <a:lnTo>
                    <a:pt x="26525" y="1500"/>
                  </a:lnTo>
                  <a:lnTo>
                    <a:pt x="19094" y="0"/>
                  </a:lnTo>
                  <a:lnTo>
                    <a:pt x="11663" y="1500"/>
                  </a:lnTo>
                  <a:lnTo>
                    <a:pt x="5594" y="5591"/>
                  </a:lnTo>
                  <a:lnTo>
                    <a:pt x="1501" y="11658"/>
                  </a:lnTo>
                  <a:lnTo>
                    <a:pt x="0" y="19088"/>
                  </a:lnTo>
                  <a:lnTo>
                    <a:pt x="1501" y="26517"/>
                  </a:lnTo>
                  <a:lnTo>
                    <a:pt x="5594" y="32585"/>
                  </a:lnTo>
                  <a:lnTo>
                    <a:pt x="11663" y="36676"/>
                  </a:lnTo>
                  <a:lnTo>
                    <a:pt x="19094" y="38176"/>
                  </a:lnTo>
                  <a:lnTo>
                    <a:pt x="26525" y="36676"/>
                  </a:lnTo>
                  <a:lnTo>
                    <a:pt x="32595" y="32585"/>
                  </a:lnTo>
                  <a:lnTo>
                    <a:pt x="36688" y="26517"/>
                  </a:lnTo>
                  <a:lnTo>
                    <a:pt x="38190" y="19088"/>
                  </a:lnTo>
                </a:path>
              </a:pathLst>
            </a:custGeom>
            <a:ln w="11112">
              <a:solidFill>
                <a:srgbClr val="005A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0615" y="1843646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1840" y="15913"/>
                  </a:moveTo>
                  <a:lnTo>
                    <a:pt x="31840" y="7124"/>
                  </a:lnTo>
                  <a:lnTo>
                    <a:pt x="24710" y="0"/>
                  </a:lnTo>
                  <a:lnTo>
                    <a:pt x="15919" y="0"/>
                  </a:lnTo>
                  <a:lnTo>
                    <a:pt x="7129" y="0"/>
                  </a:lnTo>
                  <a:lnTo>
                    <a:pt x="0" y="7124"/>
                  </a:lnTo>
                  <a:lnTo>
                    <a:pt x="0" y="15913"/>
                  </a:lnTo>
                  <a:lnTo>
                    <a:pt x="0" y="24701"/>
                  </a:lnTo>
                  <a:lnTo>
                    <a:pt x="7129" y="31826"/>
                  </a:lnTo>
                  <a:lnTo>
                    <a:pt x="15919" y="31826"/>
                  </a:lnTo>
                  <a:lnTo>
                    <a:pt x="24710" y="31826"/>
                  </a:lnTo>
                  <a:lnTo>
                    <a:pt x="31840" y="24701"/>
                  </a:lnTo>
                  <a:lnTo>
                    <a:pt x="31840" y="15913"/>
                  </a:lnTo>
                </a:path>
              </a:pathLst>
            </a:custGeom>
            <a:ln w="11112">
              <a:solidFill>
                <a:srgbClr val="006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3374" y="1846300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25485" y="12738"/>
                  </a:moveTo>
                  <a:lnTo>
                    <a:pt x="25485" y="5702"/>
                  </a:lnTo>
                  <a:lnTo>
                    <a:pt x="19773" y="0"/>
                  </a:lnTo>
                  <a:lnTo>
                    <a:pt x="12739" y="0"/>
                  </a:lnTo>
                  <a:lnTo>
                    <a:pt x="5704" y="0"/>
                  </a:lnTo>
                  <a:lnTo>
                    <a:pt x="0" y="5702"/>
                  </a:lnTo>
                  <a:lnTo>
                    <a:pt x="0" y="12738"/>
                  </a:lnTo>
                  <a:lnTo>
                    <a:pt x="0" y="19773"/>
                  </a:lnTo>
                  <a:lnTo>
                    <a:pt x="5704" y="25488"/>
                  </a:lnTo>
                  <a:lnTo>
                    <a:pt x="12739" y="25488"/>
                  </a:lnTo>
                  <a:lnTo>
                    <a:pt x="19773" y="25488"/>
                  </a:lnTo>
                  <a:lnTo>
                    <a:pt x="25485" y="19773"/>
                  </a:lnTo>
                  <a:lnTo>
                    <a:pt x="25485" y="12738"/>
                  </a:lnTo>
                </a:path>
              </a:pathLst>
            </a:custGeom>
            <a:ln w="11112">
              <a:solidFill>
                <a:srgbClr val="0068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6127" y="1848954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4" h="19685">
                  <a:moveTo>
                    <a:pt x="19133" y="9563"/>
                  </a:moveTo>
                  <a:lnTo>
                    <a:pt x="19133" y="4279"/>
                  </a:lnTo>
                  <a:lnTo>
                    <a:pt x="14852" y="0"/>
                  </a:lnTo>
                  <a:lnTo>
                    <a:pt x="9569" y="0"/>
                  </a:lnTo>
                  <a:lnTo>
                    <a:pt x="4286" y="0"/>
                  </a:lnTo>
                  <a:lnTo>
                    <a:pt x="0" y="4279"/>
                  </a:lnTo>
                  <a:lnTo>
                    <a:pt x="0" y="9563"/>
                  </a:lnTo>
                  <a:lnTo>
                    <a:pt x="0" y="14846"/>
                  </a:lnTo>
                  <a:lnTo>
                    <a:pt x="4286" y="19138"/>
                  </a:lnTo>
                  <a:lnTo>
                    <a:pt x="9569" y="19138"/>
                  </a:lnTo>
                  <a:lnTo>
                    <a:pt x="14852" y="19138"/>
                  </a:lnTo>
                  <a:lnTo>
                    <a:pt x="19133" y="14846"/>
                  </a:lnTo>
                  <a:lnTo>
                    <a:pt x="19133" y="9563"/>
                  </a:lnTo>
                </a:path>
              </a:pathLst>
            </a:custGeom>
            <a:ln w="11112">
              <a:solidFill>
                <a:srgbClr val="006F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99077" y="1841804"/>
              <a:ext cx="32384" cy="33020"/>
            </a:xfrm>
            <a:custGeom>
              <a:avLst/>
              <a:gdLst/>
              <a:ahLst/>
              <a:cxnLst/>
              <a:rect l="l" t="t" r="r" b="b"/>
              <a:pathLst>
                <a:path w="32384" h="33019">
                  <a:moveTo>
                    <a:pt x="32390" y="16192"/>
                  </a:moveTo>
                  <a:lnTo>
                    <a:pt x="32390" y="7251"/>
                  </a:lnTo>
                  <a:lnTo>
                    <a:pt x="25137" y="0"/>
                  </a:lnTo>
                  <a:lnTo>
                    <a:pt x="16197" y="0"/>
                  </a:lnTo>
                  <a:lnTo>
                    <a:pt x="7258" y="0"/>
                  </a:lnTo>
                  <a:lnTo>
                    <a:pt x="0" y="7251"/>
                  </a:lnTo>
                  <a:lnTo>
                    <a:pt x="0" y="16192"/>
                  </a:lnTo>
                  <a:lnTo>
                    <a:pt x="0" y="25133"/>
                  </a:lnTo>
                  <a:lnTo>
                    <a:pt x="7258" y="32397"/>
                  </a:lnTo>
                  <a:lnTo>
                    <a:pt x="16197" y="32397"/>
                  </a:lnTo>
                  <a:lnTo>
                    <a:pt x="25137" y="32397"/>
                  </a:lnTo>
                  <a:lnTo>
                    <a:pt x="32390" y="25133"/>
                  </a:lnTo>
                  <a:lnTo>
                    <a:pt x="32390" y="16192"/>
                  </a:lnTo>
                </a:path>
              </a:pathLst>
            </a:custGeom>
            <a:ln w="11112">
              <a:solidFill>
                <a:srgbClr val="0075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4371" y="1846440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16192" y="8089"/>
                  </a:moveTo>
                  <a:lnTo>
                    <a:pt x="16192" y="3619"/>
                  </a:lnTo>
                  <a:lnTo>
                    <a:pt x="12566" y="0"/>
                  </a:lnTo>
                  <a:lnTo>
                    <a:pt x="8096" y="0"/>
                  </a:lnTo>
                  <a:lnTo>
                    <a:pt x="3627" y="0"/>
                  </a:lnTo>
                  <a:lnTo>
                    <a:pt x="0" y="3619"/>
                  </a:lnTo>
                  <a:lnTo>
                    <a:pt x="0" y="8089"/>
                  </a:lnTo>
                  <a:lnTo>
                    <a:pt x="0" y="12560"/>
                  </a:lnTo>
                  <a:lnTo>
                    <a:pt x="3627" y="16192"/>
                  </a:lnTo>
                  <a:lnTo>
                    <a:pt x="8096" y="16192"/>
                  </a:lnTo>
                  <a:lnTo>
                    <a:pt x="12566" y="16192"/>
                  </a:lnTo>
                  <a:lnTo>
                    <a:pt x="16192" y="12560"/>
                  </a:lnTo>
                  <a:lnTo>
                    <a:pt x="16192" y="8089"/>
                  </a:lnTo>
                </a:path>
              </a:pathLst>
            </a:custGeom>
            <a:ln w="11112">
              <a:solidFill>
                <a:srgbClr val="3FBD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6985" y="1848916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59" h="10160">
                  <a:moveTo>
                    <a:pt x="9842" y="4914"/>
                  </a:moveTo>
                  <a:lnTo>
                    <a:pt x="9842" y="2209"/>
                  </a:lnTo>
                  <a:lnTo>
                    <a:pt x="7635" y="0"/>
                  </a:lnTo>
                  <a:lnTo>
                    <a:pt x="4921" y="0"/>
                  </a:lnTo>
                  <a:lnTo>
                    <a:pt x="2207" y="0"/>
                  </a:lnTo>
                  <a:lnTo>
                    <a:pt x="0" y="2209"/>
                  </a:lnTo>
                  <a:lnTo>
                    <a:pt x="0" y="4914"/>
                  </a:lnTo>
                  <a:lnTo>
                    <a:pt x="0" y="7632"/>
                  </a:lnTo>
                  <a:lnTo>
                    <a:pt x="2207" y="9842"/>
                  </a:lnTo>
                  <a:lnTo>
                    <a:pt x="4921" y="9842"/>
                  </a:lnTo>
                  <a:lnTo>
                    <a:pt x="7635" y="9842"/>
                  </a:lnTo>
                  <a:lnTo>
                    <a:pt x="9842" y="7632"/>
                  </a:lnTo>
                  <a:lnTo>
                    <a:pt x="9842" y="4914"/>
                  </a:lnTo>
                </a:path>
              </a:pathLst>
            </a:custGeom>
            <a:ln w="11112">
              <a:solidFill>
                <a:srgbClr val="5E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9599" y="1851393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92" y="1752"/>
                  </a:moveTo>
                  <a:lnTo>
                    <a:pt x="3492" y="787"/>
                  </a:lnTo>
                  <a:lnTo>
                    <a:pt x="2708" y="0"/>
                  </a:lnTo>
                  <a:lnTo>
                    <a:pt x="1746" y="0"/>
                  </a:lnTo>
                  <a:lnTo>
                    <a:pt x="784" y="0"/>
                  </a:lnTo>
                  <a:lnTo>
                    <a:pt x="0" y="787"/>
                  </a:lnTo>
                  <a:lnTo>
                    <a:pt x="0" y="1752"/>
                  </a:lnTo>
                  <a:lnTo>
                    <a:pt x="0" y="2705"/>
                  </a:lnTo>
                  <a:lnTo>
                    <a:pt x="784" y="3492"/>
                  </a:lnTo>
                  <a:lnTo>
                    <a:pt x="1746" y="3492"/>
                  </a:lnTo>
                  <a:lnTo>
                    <a:pt x="2708" y="3492"/>
                  </a:lnTo>
                  <a:lnTo>
                    <a:pt x="3492" y="2705"/>
                  </a:lnTo>
                  <a:lnTo>
                    <a:pt x="3492" y="1752"/>
                  </a:lnTo>
                </a:path>
              </a:pathLst>
            </a:custGeom>
            <a:ln w="11112">
              <a:solidFill>
                <a:srgbClr val="7CD2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9357" y="1851025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1422"/>
                  </a:moveTo>
                  <a:lnTo>
                    <a:pt x="0" y="2209"/>
                  </a:lnTo>
                  <a:lnTo>
                    <a:pt x="645" y="2857"/>
                  </a:lnTo>
                  <a:lnTo>
                    <a:pt x="1428" y="2857"/>
                  </a:lnTo>
                  <a:lnTo>
                    <a:pt x="2212" y="2857"/>
                  </a:lnTo>
                  <a:lnTo>
                    <a:pt x="2857" y="2209"/>
                  </a:lnTo>
                  <a:lnTo>
                    <a:pt x="2857" y="1422"/>
                  </a:lnTo>
                  <a:lnTo>
                    <a:pt x="2857" y="647"/>
                  </a:lnTo>
                  <a:lnTo>
                    <a:pt x="2212" y="0"/>
                  </a:lnTo>
                  <a:lnTo>
                    <a:pt x="1428" y="0"/>
                  </a:lnTo>
                  <a:lnTo>
                    <a:pt x="645" y="0"/>
                  </a:lnTo>
                  <a:lnTo>
                    <a:pt x="0" y="647"/>
                  </a:lnTo>
                  <a:lnTo>
                    <a:pt x="0" y="1422"/>
                  </a:lnTo>
                </a:path>
              </a:pathLst>
            </a:custGeom>
            <a:ln w="11112">
              <a:solidFill>
                <a:srgbClr val="9BDD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5621" y="1847151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610"/>
                  </a:moveTo>
                  <a:lnTo>
                    <a:pt x="0" y="7150"/>
                  </a:lnTo>
                  <a:lnTo>
                    <a:pt x="2063" y="9207"/>
                  </a:lnTo>
                  <a:lnTo>
                    <a:pt x="4603" y="9207"/>
                  </a:lnTo>
                  <a:lnTo>
                    <a:pt x="7143" y="9207"/>
                  </a:lnTo>
                  <a:lnTo>
                    <a:pt x="9207" y="7150"/>
                  </a:lnTo>
                  <a:lnTo>
                    <a:pt x="9207" y="4610"/>
                  </a:lnTo>
                  <a:lnTo>
                    <a:pt x="9207" y="2070"/>
                  </a:lnTo>
                  <a:lnTo>
                    <a:pt x="7143" y="0"/>
                  </a:lnTo>
                  <a:lnTo>
                    <a:pt x="4603" y="0"/>
                  </a:lnTo>
                  <a:lnTo>
                    <a:pt x="2063" y="0"/>
                  </a:lnTo>
                  <a:lnTo>
                    <a:pt x="0" y="2070"/>
                  </a:lnTo>
                  <a:lnTo>
                    <a:pt x="0" y="4610"/>
                  </a:lnTo>
                </a:path>
              </a:pathLst>
            </a:custGeom>
            <a:ln w="11112">
              <a:solidFill>
                <a:srgbClr val="BAE7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3314" y="184471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9852" y="0"/>
                  </a:moveTo>
                  <a:lnTo>
                    <a:pt x="2847" y="0"/>
                  </a:lnTo>
                  <a:lnTo>
                    <a:pt x="0" y="2844"/>
                  </a:lnTo>
                  <a:lnTo>
                    <a:pt x="0" y="9855"/>
                  </a:lnTo>
                  <a:lnTo>
                    <a:pt x="2847" y="12700"/>
                  </a:lnTo>
                  <a:lnTo>
                    <a:pt x="9852" y="12700"/>
                  </a:lnTo>
                  <a:lnTo>
                    <a:pt x="12700" y="9855"/>
                  </a:lnTo>
                  <a:lnTo>
                    <a:pt x="12700" y="2844"/>
                  </a:lnTo>
                  <a:close/>
                </a:path>
              </a:pathLst>
            </a:custGeom>
            <a:solidFill>
              <a:srgbClr val="D8F2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497363" y="2009527"/>
            <a:ext cx="73818" cy="736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786923" y="2198537"/>
            <a:ext cx="58419" cy="61594"/>
            <a:chOff x="786923" y="2198537"/>
            <a:chExt cx="58419" cy="61594"/>
          </a:xfrm>
        </p:grpSpPr>
        <p:sp>
          <p:nvSpPr>
            <p:cNvPr id="23" name="object 23"/>
            <p:cNvSpPr/>
            <p:nvPr/>
          </p:nvSpPr>
          <p:spPr>
            <a:xfrm>
              <a:off x="792480" y="2217851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4" h="36830">
                  <a:moveTo>
                    <a:pt x="2066" y="0"/>
                  </a:moveTo>
                  <a:lnTo>
                    <a:pt x="26292" y="36527"/>
                  </a:lnTo>
                  <a:lnTo>
                    <a:pt x="36527" y="34460"/>
                  </a:lnTo>
                  <a:lnTo>
                    <a:pt x="44884" y="28825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95108" y="2204093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4" h="45085">
                  <a:moveTo>
                    <a:pt x="44540" y="22264"/>
                  </a:moveTo>
                  <a:lnTo>
                    <a:pt x="42789" y="13597"/>
                  </a:lnTo>
                  <a:lnTo>
                    <a:pt x="38016" y="6520"/>
                  </a:lnTo>
                  <a:lnTo>
                    <a:pt x="30937" y="1749"/>
                  </a:lnTo>
                  <a:lnTo>
                    <a:pt x="22269" y="0"/>
                  </a:lnTo>
                  <a:lnTo>
                    <a:pt x="13601" y="1749"/>
                  </a:lnTo>
                  <a:lnTo>
                    <a:pt x="6523" y="6520"/>
                  </a:lnTo>
                  <a:lnTo>
                    <a:pt x="1750" y="13597"/>
                  </a:lnTo>
                  <a:lnTo>
                    <a:pt x="0" y="22264"/>
                  </a:lnTo>
                  <a:lnTo>
                    <a:pt x="1750" y="30932"/>
                  </a:lnTo>
                  <a:lnTo>
                    <a:pt x="6523" y="38011"/>
                  </a:lnTo>
                  <a:lnTo>
                    <a:pt x="13601" y="42783"/>
                  </a:lnTo>
                  <a:lnTo>
                    <a:pt x="22269" y="44533"/>
                  </a:lnTo>
                  <a:lnTo>
                    <a:pt x="30937" y="42783"/>
                  </a:lnTo>
                  <a:lnTo>
                    <a:pt x="38016" y="38011"/>
                  </a:lnTo>
                  <a:lnTo>
                    <a:pt x="42789" y="30932"/>
                  </a:lnTo>
                  <a:lnTo>
                    <a:pt x="44540" y="22264"/>
                  </a:lnTo>
                </a:path>
              </a:pathLst>
            </a:custGeom>
            <a:ln w="11112">
              <a:solidFill>
                <a:srgbClr val="0054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7862" y="2206748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38190" y="19094"/>
                  </a:moveTo>
                  <a:lnTo>
                    <a:pt x="36688" y="11663"/>
                  </a:lnTo>
                  <a:lnTo>
                    <a:pt x="32595" y="5593"/>
                  </a:lnTo>
                  <a:lnTo>
                    <a:pt x="26525" y="1501"/>
                  </a:lnTo>
                  <a:lnTo>
                    <a:pt x="19094" y="0"/>
                  </a:lnTo>
                  <a:lnTo>
                    <a:pt x="11663" y="1501"/>
                  </a:lnTo>
                  <a:lnTo>
                    <a:pt x="5594" y="5593"/>
                  </a:lnTo>
                  <a:lnTo>
                    <a:pt x="1501" y="11663"/>
                  </a:lnTo>
                  <a:lnTo>
                    <a:pt x="0" y="19094"/>
                  </a:lnTo>
                  <a:lnTo>
                    <a:pt x="1501" y="26524"/>
                  </a:lnTo>
                  <a:lnTo>
                    <a:pt x="5594" y="32592"/>
                  </a:lnTo>
                  <a:lnTo>
                    <a:pt x="11663" y="36683"/>
                  </a:lnTo>
                  <a:lnTo>
                    <a:pt x="19094" y="38183"/>
                  </a:lnTo>
                  <a:lnTo>
                    <a:pt x="26525" y="36683"/>
                  </a:lnTo>
                  <a:lnTo>
                    <a:pt x="32595" y="32592"/>
                  </a:lnTo>
                  <a:lnTo>
                    <a:pt x="36688" y="26524"/>
                  </a:lnTo>
                  <a:lnTo>
                    <a:pt x="38190" y="19094"/>
                  </a:lnTo>
                </a:path>
              </a:pathLst>
            </a:custGeom>
            <a:ln w="11112">
              <a:solidFill>
                <a:srgbClr val="005A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00615" y="2209402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1840" y="15919"/>
                  </a:moveTo>
                  <a:lnTo>
                    <a:pt x="31840" y="7128"/>
                  </a:lnTo>
                  <a:lnTo>
                    <a:pt x="24710" y="0"/>
                  </a:lnTo>
                  <a:lnTo>
                    <a:pt x="15919" y="0"/>
                  </a:lnTo>
                  <a:lnTo>
                    <a:pt x="7129" y="0"/>
                  </a:lnTo>
                  <a:lnTo>
                    <a:pt x="0" y="7128"/>
                  </a:lnTo>
                  <a:lnTo>
                    <a:pt x="0" y="15919"/>
                  </a:lnTo>
                  <a:lnTo>
                    <a:pt x="0" y="24710"/>
                  </a:lnTo>
                  <a:lnTo>
                    <a:pt x="7129" y="31833"/>
                  </a:lnTo>
                  <a:lnTo>
                    <a:pt x="15919" y="31833"/>
                  </a:lnTo>
                  <a:lnTo>
                    <a:pt x="24710" y="31833"/>
                  </a:lnTo>
                  <a:lnTo>
                    <a:pt x="31840" y="24710"/>
                  </a:lnTo>
                  <a:lnTo>
                    <a:pt x="31840" y="15919"/>
                  </a:lnTo>
                </a:path>
              </a:pathLst>
            </a:custGeom>
            <a:ln w="11112">
              <a:solidFill>
                <a:srgbClr val="006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03374" y="2212056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25485" y="12744"/>
                  </a:moveTo>
                  <a:lnTo>
                    <a:pt x="25485" y="5709"/>
                  </a:lnTo>
                  <a:lnTo>
                    <a:pt x="19773" y="0"/>
                  </a:lnTo>
                  <a:lnTo>
                    <a:pt x="12739" y="0"/>
                  </a:lnTo>
                  <a:lnTo>
                    <a:pt x="5704" y="0"/>
                  </a:lnTo>
                  <a:lnTo>
                    <a:pt x="0" y="5709"/>
                  </a:lnTo>
                  <a:lnTo>
                    <a:pt x="0" y="12744"/>
                  </a:lnTo>
                  <a:lnTo>
                    <a:pt x="0" y="19778"/>
                  </a:lnTo>
                  <a:lnTo>
                    <a:pt x="5704" y="25488"/>
                  </a:lnTo>
                  <a:lnTo>
                    <a:pt x="12739" y="25488"/>
                  </a:lnTo>
                  <a:lnTo>
                    <a:pt x="19773" y="25488"/>
                  </a:lnTo>
                  <a:lnTo>
                    <a:pt x="25485" y="19778"/>
                  </a:lnTo>
                  <a:lnTo>
                    <a:pt x="25485" y="12744"/>
                  </a:lnTo>
                </a:path>
              </a:pathLst>
            </a:custGeom>
            <a:ln w="11112">
              <a:solidFill>
                <a:srgbClr val="0068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06127" y="2214709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4" h="19685">
                  <a:moveTo>
                    <a:pt x="19133" y="9570"/>
                  </a:moveTo>
                  <a:lnTo>
                    <a:pt x="19133" y="4286"/>
                  </a:lnTo>
                  <a:lnTo>
                    <a:pt x="14852" y="0"/>
                  </a:lnTo>
                  <a:lnTo>
                    <a:pt x="9569" y="0"/>
                  </a:lnTo>
                  <a:lnTo>
                    <a:pt x="4286" y="0"/>
                  </a:lnTo>
                  <a:lnTo>
                    <a:pt x="0" y="4286"/>
                  </a:lnTo>
                  <a:lnTo>
                    <a:pt x="0" y="9570"/>
                  </a:lnTo>
                  <a:lnTo>
                    <a:pt x="0" y="14853"/>
                  </a:lnTo>
                  <a:lnTo>
                    <a:pt x="4286" y="19140"/>
                  </a:lnTo>
                  <a:lnTo>
                    <a:pt x="9569" y="19140"/>
                  </a:lnTo>
                  <a:lnTo>
                    <a:pt x="14852" y="19140"/>
                  </a:lnTo>
                  <a:lnTo>
                    <a:pt x="19133" y="14853"/>
                  </a:lnTo>
                  <a:lnTo>
                    <a:pt x="19133" y="9570"/>
                  </a:lnTo>
                </a:path>
              </a:pathLst>
            </a:custGeom>
            <a:ln w="11112">
              <a:solidFill>
                <a:srgbClr val="006F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077" y="2207562"/>
              <a:ext cx="32384" cy="33020"/>
            </a:xfrm>
            <a:custGeom>
              <a:avLst/>
              <a:gdLst/>
              <a:ahLst/>
              <a:cxnLst/>
              <a:rect l="l" t="t" r="r" b="b"/>
              <a:pathLst>
                <a:path w="32384" h="33019">
                  <a:moveTo>
                    <a:pt x="32390" y="16196"/>
                  </a:moveTo>
                  <a:lnTo>
                    <a:pt x="32390" y="7256"/>
                  </a:lnTo>
                  <a:lnTo>
                    <a:pt x="25137" y="0"/>
                  </a:lnTo>
                  <a:lnTo>
                    <a:pt x="16197" y="0"/>
                  </a:lnTo>
                  <a:lnTo>
                    <a:pt x="7258" y="0"/>
                  </a:lnTo>
                  <a:lnTo>
                    <a:pt x="0" y="7256"/>
                  </a:lnTo>
                  <a:lnTo>
                    <a:pt x="0" y="16196"/>
                  </a:lnTo>
                  <a:lnTo>
                    <a:pt x="0" y="25135"/>
                  </a:lnTo>
                  <a:lnTo>
                    <a:pt x="7258" y="32393"/>
                  </a:lnTo>
                  <a:lnTo>
                    <a:pt x="16197" y="32393"/>
                  </a:lnTo>
                  <a:lnTo>
                    <a:pt x="25137" y="32393"/>
                  </a:lnTo>
                  <a:lnTo>
                    <a:pt x="32390" y="25135"/>
                  </a:lnTo>
                  <a:lnTo>
                    <a:pt x="32390" y="16196"/>
                  </a:lnTo>
                </a:path>
              </a:pathLst>
            </a:custGeom>
            <a:ln w="11112">
              <a:solidFill>
                <a:srgbClr val="0075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4371" y="2212195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16192" y="8096"/>
                  </a:moveTo>
                  <a:lnTo>
                    <a:pt x="16192" y="3625"/>
                  </a:lnTo>
                  <a:lnTo>
                    <a:pt x="12566" y="0"/>
                  </a:lnTo>
                  <a:lnTo>
                    <a:pt x="8096" y="0"/>
                  </a:lnTo>
                  <a:lnTo>
                    <a:pt x="3627" y="0"/>
                  </a:lnTo>
                  <a:lnTo>
                    <a:pt x="0" y="3625"/>
                  </a:lnTo>
                  <a:lnTo>
                    <a:pt x="0" y="8096"/>
                  </a:lnTo>
                  <a:lnTo>
                    <a:pt x="0" y="12565"/>
                  </a:lnTo>
                  <a:lnTo>
                    <a:pt x="3627" y="16192"/>
                  </a:lnTo>
                  <a:lnTo>
                    <a:pt x="8096" y="16192"/>
                  </a:lnTo>
                  <a:lnTo>
                    <a:pt x="12566" y="16192"/>
                  </a:lnTo>
                  <a:lnTo>
                    <a:pt x="16192" y="12565"/>
                  </a:lnTo>
                  <a:lnTo>
                    <a:pt x="16192" y="8096"/>
                  </a:lnTo>
                </a:path>
              </a:pathLst>
            </a:custGeom>
            <a:ln w="11112">
              <a:solidFill>
                <a:srgbClr val="3FBD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985" y="2214675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59" h="10160">
                  <a:moveTo>
                    <a:pt x="9842" y="4921"/>
                  </a:moveTo>
                  <a:lnTo>
                    <a:pt x="9842" y="2207"/>
                  </a:lnTo>
                  <a:lnTo>
                    <a:pt x="7635" y="0"/>
                  </a:lnTo>
                  <a:lnTo>
                    <a:pt x="4921" y="0"/>
                  </a:lnTo>
                  <a:lnTo>
                    <a:pt x="2207" y="0"/>
                  </a:lnTo>
                  <a:lnTo>
                    <a:pt x="0" y="2207"/>
                  </a:lnTo>
                  <a:lnTo>
                    <a:pt x="0" y="4921"/>
                  </a:lnTo>
                  <a:lnTo>
                    <a:pt x="0" y="7635"/>
                  </a:lnTo>
                  <a:lnTo>
                    <a:pt x="2207" y="9842"/>
                  </a:lnTo>
                  <a:lnTo>
                    <a:pt x="4921" y="9842"/>
                  </a:lnTo>
                  <a:lnTo>
                    <a:pt x="7635" y="9842"/>
                  </a:lnTo>
                  <a:lnTo>
                    <a:pt x="9842" y="7635"/>
                  </a:lnTo>
                  <a:lnTo>
                    <a:pt x="9842" y="4921"/>
                  </a:lnTo>
                </a:path>
              </a:pathLst>
            </a:custGeom>
            <a:ln w="11112">
              <a:solidFill>
                <a:srgbClr val="5E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09599" y="2217155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92" y="1746"/>
                  </a:moveTo>
                  <a:lnTo>
                    <a:pt x="3492" y="783"/>
                  </a:lnTo>
                  <a:lnTo>
                    <a:pt x="2708" y="0"/>
                  </a:lnTo>
                  <a:lnTo>
                    <a:pt x="1746" y="0"/>
                  </a:lnTo>
                  <a:lnTo>
                    <a:pt x="784" y="0"/>
                  </a:lnTo>
                  <a:lnTo>
                    <a:pt x="0" y="783"/>
                  </a:lnTo>
                  <a:lnTo>
                    <a:pt x="0" y="1746"/>
                  </a:lnTo>
                  <a:lnTo>
                    <a:pt x="0" y="2708"/>
                  </a:lnTo>
                  <a:lnTo>
                    <a:pt x="784" y="3492"/>
                  </a:lnTo>
                  <a:lnTo>
                    <a:pt x="1746" y="3492"/>
                  </a:lnTo>
                  <a:lnTo>
                    <a:pt x="2708" y="3492"/>
                  </a:lnTo>
                  <a:lnTo>
                    <a:pt x="3492" y="2708"/>
                  </a:lnTo>
                  <a:lnTo>
                    <a:pt x="3492" y="1746"/>
                  </a:lnTo>
                </a:path>
              </a:pathLst>
            </a:custGeom>
            <a:ln w="11112">
              <a:solidFill>
                <a:srgbClr val="7CD2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9357" y="221678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1428"/>
                  </a:moveTo>
                  <a:lnTo>
                    <a:pt x="0" y="2212"/>
                  </a:lnTo>
                  <a:lnTo>
                    <a:pt x="645" y="2852"/>
                  </a:lnTo>
                  <a:lnTo>
                    <a:pt x="1428" y="2852"/>
                  </a:lnTo>
                  <a:lnTo>
                    <a:pt x="2212" y="2852"/>
                  </a:lnTo>
                  <a:lnTo>
                    <a:pt x="2857" y="2212"/>
                  </a:lnTo>
                  <a:lnTo>
                    <a:pt x="2857" y="1428"/>
                  </a:lnTo>
                  <a:lnTo>
                    <a:pt x="2857" y="645"/>
                  </a:lnTo>
                  <a:lnTo>
                    <a:pt x="2212" y="0"/>
                  </a:lnTo>
                  <a:lnTo>
                    <a:pt x="1428" y="0"/>
                  </a:lnTo>
                  <a:lnTo>
                    <a:pt x="645" y="0"/>
                  </a:lnTo>
                  <a:lnTo>
                    <a:pt x="0" y="645"/>
                  </a:lnTo>
                  <a:lnTo>
                    <a:pt x="0" y="1428"/>
                  </a:lnTo>
                </a:path>
              </a:pathLst>
            </a:custGeom>
            <a:ln w="11112">
              <a:solidFill>
                <a:srgbClr val="9BDD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5621" y="2212914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603"/>
                  </a:moveTo>
                  <a:lnTo>
                    <a:pt x="0" y="7143"/>
                  </a:lnTo>
                  <a:lnTo>
                    <a:pt x="2063" y="9207"/>
                  </a:lnTo>
                  <a:lnTo>
                    <a:pt x="4603" y="9207"/>
                  </a:lnTo>
                  <a:lnTo>
                    <a:pt x="7143" y="9207"/>
                  </a:lnTo>
                  <a:lnTo>
                    <a:pt x="9207" y="7143"/>
                  </a:lnTo>
                  <a:lnTo>
                    <a:pt x="9207" y="4603"/>
                  </a:lnTo>
                  <a:lnTo>
                    <a:pt x="9207" y="2063"/>
                  </a:lnTo>
                  <a:lnTo>
                    <a:pt x="7143" y="0"/>
                  </a:lnTo>
                  <a:lnTo>
                    <a:pt x="4603" y="0"/>
                  </a:lnTo>
                  <a:lnTo>
                    <a:pt x="2063" y="0"/>
                  </a:lnTo>
                  <a:lnTo>
                    <a:pt x="0" y="2063"/>
                  </a:lnTo>
                  <a:lnTo>
                    <a:pt x="0" y="4603"/>
                  </a:lnTo>
                </a:path>
              </a:pathLst>
            </a:custGeom>
            <a:ln w="11112">
              <a:solidFill>
                <a:srgbClr val="BAE7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3314" y="221047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9852" y="0"/>
                  </a:moveTo>
                  <a:lnTo>
                    <a:pt x="2847" y="0"/>
                  </a:lnTo>
                  <a:lnTo>
                    <a:pt x="0" y="2848"/>
                  </a:lnTo>
                  <a:lnTo>
                    <a:pt x="0" y="9852"/>
                  </a:lnTo>
                  <a:lnTo>
                    <a:pt x="2847" y="12700"/>
                  </a:lnTo>
                  <a:lnTo>
                    <a:pt x="9852" y="12700"/>
                  </a:lnTo>
                  <a:lnTo>
                    <a:pt x="12700" y="9852"/>
                  </a:lnTo>
                  <a:lnTo>
                    <a:pt x="12700" y="2848"/>
                  </a:lnTo>
                  <a:close/>
                </a:path>
              </a:pathLst>
            </a:custGeom>
            <a:solidFill>
              <a:srgbClr val="D8F2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24334" y="1196490"/>
            <a:ext cx="3455035" cy="109918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spc="-85" dirty="0">
                <a:latin typeface="Arial"/>
                <a:cs typeface="Arial"/>
              </a:rPr>
              <a:t>Lossy </a:t>
            </a:r>
            <a:r>
              <a:rPr sz="1100" spc="-70" dirty="0">
                <a:latin typeface="Arial"/>
                <a:cs typeface="Arial"/>
              </a:rPr>
              <a:t>compression: </a:t>
            </a:r>
            <a:r>
              <a:rPr sz="1100" spc="-55" dirty="0">
                <a:latin typeface="Arial"/>
                <a:cs typeface="Arial"/>
              </a:rPr>
              <a:t>Discard </a:t>
            </a:r>
            <a:r>
              <a:rPr sz="1100" spc="-100" dirty="0">
                <a:latin typeface="Arial"/>
                <a:cs typeface="Arial"/>
              </a:rPr>
              <a:t>some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information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190"/>
              </a:lnSpc>
              <a:spcBef>
                <a:spcPts val="330"/>
              </a:spcBef>
            </a:pPr>
            <a:r>
              <a:rPr sz="1100" spc="-75" dirty="0">
                <a:latin typeface="Arial"/>
                <a:cs typeface="Arial"/>
              </a:rPr>
              <a:t>Several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70" dirty="0">
                <a:latin typeface="Arial"/>
                <a:cs typeface="Arial"/>
              </a:rPr>
              <a:t>preprocessing </a:t>
            </a:r>
            <a:r>
              <a:rPr sz="1100" spc="-75" dirty="0">
                <a:latin typeface="Arial"/>
                <a:cs typeface="Arial"/>
              </a:rPr>
              <a:t>steps </a:t>
            </a:r>
            <a:r>
              <a:rPr sz="1100" spc="-110" dirty="0">
                <a:latin typeface="Arial"/>
                <a:cs typeface="Arial"/>
              </a:rPr>
              <a:t>we </a:t>
            </a:r>
            <a:r>
              <a:rPr sz="1100" spc="-35" dirty="0">
                <a:latin typeface="Arial"/>
                <a:cs typeface="Arial"/>
              </a:rPr>
              <a:t>frequently </a:t>
            </a:r>
            <a:r>
              <a:rPr sz="1100" spc="-105" dirty="0">
                <a:latin typeface="Arial"/>
                <a:cs typeface="Arial"/>
              </a:rPr>
              <a:t>use </a:t>
            </a:r>
            <a:r>
              <a:rPr sz="1100" spc="-70" dirty="0">
                <a:latin typeface="Arial"/>
                <a:cs typeface="Arial"/>
              </a:rPr>
              <a:t>can </a:t>
            </a:r>
            <a:r>
              <a:rPr sz="1100" spc="-75" dirty="0">
                <a:latin typeface="Arial"/>
                <a:cs typeface="Arial"/>
              </a:rPr>
              <a:t>be  viewed </a:t>
            </a:r>
            <a:r>
              <a:rPr sz="1100" spc="-114" dirty="0">
                <a:latin typeface="Arial"/>
                <a:cs typeface="Arial"/>
              </a:rPr>
              <a:t>as </a:t>
            </a:r>
            <a:r>
              <a:rPr sz="1100" spc="-75" dirty="0">
                <a:latin typeface="Arial"/>
                <a:cs typeface="Arial"/>
              </a:rPr>
              <a:t>lossy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compression: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60"/>
              </a:spcBef>
            </a:pPr>
            <a:r>
              <a:rPr sz="1000" spc="-50" dirty="0">
                <a:latin typeface="Arial"/>
                <a:cs typeface="Arial"/>
              </a:rPr>
              <a:t>downcasing, </a:t>
            </a:r>
            <a:r>
              <a:rPr sz="1000" spc="-35" dirty="0">
                <a:latin typeface="Arial"/>
                <a:cs typeface="Arial"/>
              </a:rPr>
              <a:t>stop </a:t>
            </a:r>
            <a:r>
              <a:rPr sz="1000" spc="-55" dirty="0">
                <a:latin typeface="Arial"/>
                <a:cs typeface="Arial"/>
              </a:rPr>
              <a:t>words, </a:t>
            </a:r>
            <a:r>
              <a:rPr sz="1000" spc="-20" dirty="0">
                <a:latin typeface="Arial"/>
                <a:cs typeface="Arial"/>
              </a:rPr>
              <a:t>porter, </a:t>
            </a:r>
            <a:r>
              <a:rPr sz="1000" spc="-45" dirty="0">
                <a:latin typeface="Arial"/>
                <a:cs typeface="Arial"/>
              </a:rPr>
              <a:t>number</a:t>
            </a:r>
            <a:r>
              <a:rPr sz="1000" spc="14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elimination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95" dirty="0">
                <a:latin typeface="Arial"/>
                <a:cs typeface="Arial"/>
              </a:rPr>
              <a:t>Lossless </a:t>
            </a:r>
            <a:r>
              <a:rPr sz="1100" spc="-70" dirty="0">
                <a:latin typeface="Arial"/>
                <a:cs typeface="Arial"/>
              </a:rPr>
              <a:t>compression: </a:t>
            </a:r>
            <a:r>
              <a:rPr sz="1100" spc="5" dirty="0">
                <a:latin typeface="Arial"/>
                <a:cs typeface="Arial"/>
              </a:rPr>
              <a:t>All </a:t>
            </a:r>
            <a:r>
              <a:rPr sz="1100" spc="-30" dirty="0">
                <a:latin typeface="Arial"/>
                <a:cs typeface="Arial"/>
              </a:rPr>
              <a:t>information </a:t>
            </a:r>
            <a:r>
              <a:rPr sz="1100" spc="-60" dirty="0">
                <a:latin typeface="Arial"/>
                <a:cs typeface="Arial"/>
              </a:rPr>
              <a:t>is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preserved.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0"/>
              </a:spcBef>
            </a:pPr>
            <a:r>
              <a:rPr sz="1000" spc="-15" dirty="0">
                <a:latin typeface="Arial"/>
                <a:cs typeface="Arial"/>
              </a:rPr>
              <a:t>What </a:t>
            </a:r>
            <a:r>
              <a:rPr sz="1000" spc="-95" dirty="0">
                <a:latin typeface="Arial"/>
                <a:cs typeface="Arial"/>
              </a:rPr>
              <a:t>we </a:t>
            </a:r>
            <a:r>
              <a:rPr sz="1000" spc="-30" dirty="0">
                <a:latin typeface="Arial"/>
                <a:cs typeface="Arial"/>
              </a:rPr>
              <a:t>mostly </a:t>
            </a:r>
            <a:r>
              <a:rPr sz="1000" spc="-50" dirty="0">
                <a:latin typeface="Arial"/>
                <a:cs typeface="Arial"/>
              </a:rPr>
              <a:t>do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45" dirty="0">
                <a:latin typeface="Arial"/>
                <a:cs typeface="Arial"/>
              </a:rPr>
              <a:t>index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compression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4231641" y="3349078"/>
            <a:ext cx="2806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13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5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59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342" y="0"/>
            <a:ext cx="52133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Term</a:t>
            </a:r>
            <a:r>
              <a:rPr sz="600" spc="-6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7144" y="0"/>
            <a:ext cx="803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4886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502" y="0"/>
            <a:ext cx="84010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Outline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537" y="945267"/>
            <a:ext cx="171211" cy="167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0554" y="94684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AFDFE"/>
                </a:solidFill>
                <a:latin typeface="LM Sans 8"/>
                <a:cs typeface="LM Sans 8"/>
              </a:rPr>
              <a:t>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125" y="918983"/>
            <a:ext cx="3759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95" dirty="0">
                <a:solidFill>
                  <a:srgbClr val="CCEDF3"/>
                </a:solidFill>
                <a:latin typeface="Arial"/>
                <a:cs typeface="Arial"/>
              </a:rPr>
              <a:t>R</a:t>
            </a:r>
            <a:r>
              <a:rPr sz="1100" spc="-135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-75" dirty="0">
                <a:solidFill>
                  <a:srgbClr val="CCEDF3"/>
                </a:solidFill>
                <a:latin typeface="Arial"/>
                <a:cs typeface="Arial"/>
              </a:rPr>
              <a:t>c</a:t>
            </a:r>
            <a:r>
              <a:rPr sz="1100" spc="-90" dirty="0">
                <a:solidFill>
                  <a:srgbClr val="CCEDF3"/>
                </a:solidFill>
                <a:latin typeface="Arial"/>
                <a:cs typeface="Arial"/>
              </a:rPr>
              <a:t>a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4537" y="1347603"/>
            <a:ext cx="164920" cy="1678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0554" y="1322843"/>
            <a:ext cx="913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7" baseline="6944" dirty="0">
                <a:solidFill>
                  <a:srgbClr val="FAFDFE"/>
                </a:solidFill>
                <a:latin typeface="LM Sans 8"/>
                <a:cs typeface="LM Sans 8"/>
              </a:rPr>
              <a:t>2</a:t>
            </a:r>
            <a:r>
              <a:rPr sz="1200" spc="352" baseline="6944" dirty="0">
                <a:solidFill>
                  <a:srgbClr val="FAFDFE"/>
                </a:solidFill>
                <a:latin typeface="LM Sans 8"/>
                <a:cs typeface="LM Sans 8"/>
              </a:rPr>
              <a:t> </a:t>
            </a:r>
            <a:r>
              <a:rPr sz="1100" spc="-75" dirty="0">
                <a:solidFill>
                  <a:srgbClr val="CCEDF3"/>
                </a:solidFill>
                <a:latin typeface="Arial"/>
                <a:cs typeface="Arial"/>
              </a:rPr>
              <a:t>Compression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4537" y="1749939"/>
            <a:ext cx="164920" cy="1678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0554" y="175151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5F6F9"/>
                </a:solidFill>
                <a:latin typeface="LM Sans 8"/>
                <a:cs typeface="LM Sans 8"/>
              </a:rPr>
              <a:t>3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125" y="1725179"/>
            <a:ext cx="880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00A8C4"/>
                </a:solidFill>
                <a:latin typeface="Arial"/>
                <a:cs typeface="Arial"/>
              </a:rPr>
              <a:t>Term</a:t>
            </a:r>
            <a:r>
              <a:rPr sz="1100" spc="40" dirty="0">
                <a:solidFill>
                  <a:srgbClr val="00A8C4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00A8C4"/>
                </a:solidFill>
                <a:latin typeface="Arial"/>
                <a:cs typeface="Arial"/>
              </a:rPr>
              <a:t>statistics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4537" y="2152275"/>
            <a:ext cx="164920" cy="1678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0554" y="215385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AFDFE"/>
                </a:solidFill>
                <a:latin typeface="LM Sans 8"/>
                <a:cs typeface="LM Sans 8"/>
              </a:rPr>
              <a:t>4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6125" y="2127515"/>
            <a:ext cx="1360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CCEDF3"/>
                </a:solidFill>
                <a:latin typeface="Arial"/>
                <a:cs typeface="Arial"/>
              </a:rPr>
              <a:t>Dictionary</a:t>
            </a:r>
            <a:r>
              <a:rPr sz="1100" spc="20" dirty="0">
                <a:solidFill>
                  <a:srgbClr val="CCEDF3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CCEDF3"/>
                </a:solidFill>
                <a:latin typeface="Arial"/>
                <a:cs typeface="Arial"/>
              </a:rPr>
              <a:t>compression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4537" y="2554608"/>
            <a:ext cx="164920" cy="1678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0554" y="2529852"/>
            <a:ext cx="1416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7" baseline="6944" dirty="0">
                <a:solidFill>
                  <a:srgbClr val="FAFDFE"/>
                </a:solidFill>
                <a:latin typeface="LM Sans 8"/>
                <a:cs typeface="LM Sans 8"/>
              </a:rPr>
              <a:t>5 </a:t>
            </a:r>
            <a:r>
              <a:rPr sz="1100" spc="-55" dirty="0">
                <a:solidFill>
                  <a:srgbClr val="CCEDF3"/>
                </a:solidFill>
                <a:latin typeface="Arial"/>
                <a:cs typeface="Arial"/>
              </a:rPr>
              <a:t>Postings</a:t>
            </a:r>
            <a:r>
              <a:rPr sz="1100" spc="55" dirty="0">
                <a:solidFill>
                  <a:srgbClr val="CCEDF3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CCEDF3"/>
                </a:solidFill>
                <a:latin typeface="Arial"/>
                <a:cs typeface="Arial"/>
              </a:rPr>
              <a:t>compression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5" dirty="0"/>
              <a:t>14 /</a:t>
            </a:r>
            <a:r>
              <a:rPr spc="-60" dirty="0"/>
              <a:t> </a:t>
            </a:r>
            <a:r>
              <a:rPr spc="-10" dirty="0"/>
              <a:t>59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502" y="0"/>
            <a:ext cx="33985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5765" algn="l"/>
                <a:tab pos="1017905" algn="l"/>
                <a:tab pos="1703705" algn="l"/>
                <a:tab pos="267144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Term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 statistics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</a:t>
            </a:r>
            <a:r>
              <a:rPr sz="600" spc="2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Postings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81912"/>
            <a:ext cx="30448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Model </a:t>
            </a:r>
            <a:r>
              <a:rPr spc="10" dirty="0"/>
              <a:t>collection: </a:t>
            </a:r>
            <a:r>
              <a:rPr spc="15" dirty="0"/>
              <a:t>The </a:t>
            </a:r>
            <a:r>
              <a:rPr spc="10" dirty="0"/>
              <a:t>Reuters</a:t>
            </a:r>
            <a:r>
              <a:rPr spc="120" dirty="0"/>
              <a:t> </a:t>
            </a:r>
            <a:r>
              <a:rPr spc="10" dirty="0"/>
              <a:t>collection</a:t>
            </a:r>
          </a:p>
        </p:txBody>
      </p:sp>
      <p:sp>
        <p:nvSpPr>
          <p:cNvPr id="5" name="object 5"/>
          <p:cNvSpPr/>
          <p:nvPr/>
        </p:nvSpPr>
        <p:spPr>
          <a:xfrm>
            <a:off x="805830" y="639635"/>
            <a:ext cx="0" cy="137795"/>
          </a:xfrm>
          <a:custGeom>
            <a:avLst/>
            <a:gdLst/>
            <a:ahLst/>
            <a:cxnLst/>
            <a:rect l="l" t="t" r="r" b="b"/>
            <a:pathLst>
              <a:path h="137795">
                <a:moveTo>
                  <a:pt x="0" y="137788"/>
                </a:moveTo>
                <a:lnTo>
                  <a:pt x="0" y="0"/>
                </a:lnTo>
              </a:path>
            </a:pathLst>
          </a:custGeom>
          <a:ln w="4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7932" y="612299"/>
            <a:ext cx="3309620" cy="158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058160" algn="l"/>
              </a:tabLst>
            </a:pPr>
            <a:r>
              <a:rPr sz="850" spc="-95" dirty="0">
                <a:latin typeface="Arial"/>
                <a:cs typeface="Arial"/>
              </a:rPr>
              <a:t>s</a:t>
            </a:r>
            <a:r>
              <a:rPr sz="850" spc="-25" dirty="0">
                <a:latin typeface="Arial"/>
                <a:cs typeface="Arial"/>
              </a:rPr>
              <a:t>y</a:t>
            </a:r>
            <a:r>
              <a:rPr sz="850" spc="-20" dirty="0">
                <a:latin typeface="Arial"/>
                <a:cs typeface="Arial"/>
              </a:rPr>
              <a:t>m</a:t>
            </a:r>
            <a:r>
              <a:rPr sz="850" dirty="0">
                <a:latin typeface="Arial"/>
                <a:cs typeface="Arial"/>
              </a:rPr>
              <a:t>b</a:t>
            </a:r>
            <a:r>
              <a:rPr sz="850" spc="-45" dirty="0">
                <a:latin typeface="Arial"/>
                <a:cs typeface="Arial"/>
              </a:rPr>
              <a:t>o</a:t>
            </a:r>
            <a:r>
              <a:rPr sz="850" spc="15" dirty="0">
                <a:latin typeface="Arial"/>
                <a:cs typeface="Arial"/>
              </a:rPr>
              <a:t>l</a:t>
            </a:r>
            <a:r>
              <a:rPr sz="850" dirty="0">
                <a:latin typeface="Arial"/>
                <a:cs typeface="Arial"/>
              </a:rPr>
              <a:t>   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spc="-95" dirty="0">
                <a:latin typeface="Arial"/>
                <a:cs typeface="Arial"/>
              </a:rPr>
              <a:t>s</a:t>
            </a:r>
            <a:r>
              <a:rPr sz="850" spc="75" dirty="0">
                <a:latin typeface="Arial"/>
                <a:cs typeface="Arial"/>
              </a:rPr>
              <a:t>t</a:t>
            </a:r>
            <a:r>
              <a:rPr sz="850" spc="-55" dirty="0">
                <a:latin typeface="Arial"/>
                <a:cs typeface="Arial"/>
              </a:rPr>
              <a:t>a</a:t>
            </a:r>
            <a:r>
              <a:rPr sz="850" spc="75" dirty="0">
                <a:latin typeface="Arial"/>
                <a:cs typeface="Arial"/>
              </a:rPr>
              <a:t>t</a:t>
            </a:r>
            <a:r>
              <a:rPr sz="850" spc="15" dirty="0">
                <a:latin typeface="Arial"/>
                <a:cs typeface="Arial"/>
              </a:rPr>
              <a:t>i</a:t>
            </a:r>
            <a:r>
              <a:rPr sz="850" spc="-95" dirty="0">
                <a:latin typeface="Arial"/>
                <a:cs typeface="Arial"/>
              </a:rPr>
              <a:t>s</a:t>
            </a:r>
            <a:r>
              <a:rPr sz="850" spc="75" dirty="0">
                <a:latin typeface="Arial"/>
                <a:cs typeface="Arial"/>
              </a:rPr>
              <a:t>t</a:t>
            </a:r>
            <a:r>
              <a:rPr sz="850" spc="15" dirty="0">
                <a:latin typeface="Arial"/>
                <a:cs typeface="Arial"/>
              </a:rPr>
              <a:t>i</a:t>
            </a:r>
            <a:r>
              <a:rPr sz="850" spc="-40" dirty="0">
                <a:latin typeface="Arial"/>
                <a:cs typeface="Arial"/>
              </a:rPr>
              <a:t>c</a:t>
            </a:r>
            <a:r>
              <a:rPr sz="850" dirty="0">
                <a:latin typeface="Arial"/>
                <a:cs typeface="Arial"/>
              </a:rPr>
              <a:t>	</a:t>
            </a:r>
            <a:r>
              <a:rPr sz="850" spc="-25" dirty="0">
                <a:latin typeface="Arial"/>
                <a:cs typeface="Arial"/>
              </a:rPr>
              <a:t>v</a:t>
            </a:r>
            <a:r>
              <a:rPr sz="850" spc="-55" dirty="0">
                <a:latin typeface="Arial"/>
                <a:cs typeface="Arial"/>
              </a:rPr>
              <a:t>a</a:t>
            </a:r>
            <a:r>
              <a:rPr sz="850" spc="15" dirty="0">
                <a:latin typeface="Arial"/>
                <a:cs typeface="Arial"/>
              </a:rPr>
              <a:t>l</a:t>
            </a:r>
            <a:r>
              <a:rPr sz="850" spc="-25" dirty="0">
                <a:latin typeface="Arial"/>
                <a:cs typeface="Arial"/>
              </a:rPr>
              <a:t>u</a:t>
            </a:r>
            <a:r>
              <a:rPr sz="850" spc="-90" dirty="0">
                <a:latin typeface="Arial"/>
                <a:cs typeface="Arial"/>
              </a:rPr>
              <a:t>e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7002" y="776110"/>
            <a:ext cx="3734435" cy="283210"/>
            <a:chOff x="357002" y="776110"/>
            <a:chExt cx="3734435" cy="283210"/>
          </a:xfrm>
        </p:grpSpPr>
        <p:sp>
          <p:nvSpPr>
            <p:cNvPr id="8" name="object 8"/>
            <p:cNvSpPr/>
            <p:nvPr/>
          </p:nvSpPr>
          <p:spPr>
            <a:xfrm>
              <a:off x="359542" y="778650"/>
              <a:ext cx="3729354" cy="0"/>
            </a:xfrm>
            <a:custGeom>
              <a:avLst/>
              <a:gdLst/>
              <a:ahLst/>
              <a:cxnLst/>
              <a:rect l="l" t="t" r="r" b="b"/>
              <a:pathLst>
                <a:path w="3729354">
                  <a:moveTo>
                    <a:pt x="0" y="0"/>
                  </a:moveTo>
                  <a:lnTo>
                    <a:pt x="3728821" y="0"/>
                  </a:lnTo>
                </a:path>
              </a:pathLst>
            </a:custGeom>
            <a:ln w="48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5830" y="781088"/>
              <a:ext cx="0" cy="275590"/>
            </a:xfrm>
            <a:custGeom>
              <a:avLst/>
              <a:gdLst/>
              <a:ahLst/>
              <a:cxnLst/>
              <a:rect l="l" t="t" r="r" b="b"/>
              <a:pathLst>
                <a:path h="275590">
                  <a:moveTo>
                    <a:pt x="0" y="137788"/>
                  </a:moveTo>
                  <a:lnTo>
                    <a:pt x="0" y="0"/>
                  </a:lnTo>
                </a:path>
                <a:path h="275590">
                  <a:moveTo>
                    <a:pt x="0" y="275570"/>
                  </a:moveTo>
                  <a:lnTo>
                    <a:pt x="0" y="137782"/>
                  </a:lnTo>
                </a:path>
              </a:pathLst>
            </a:custGeom>
            <a:ln w="48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7931" y="753739"/>
            <a:ext cx="122555" cy="4343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6400"/>
              </a:lnSpc>
              <a:spcBef>
                <a:spcPts val="55"/>
              </a:spcBef>
            </a:pPr>
            <a:r>
              <a:rPr sz="850" i="1" spc="15" dirty="0">
                <a:latin typeface="LM Sans 10"/>
                <a:cs typeface="LM Sans 10"/>
              </a:rPr>
              <a:t>N  </a:t>
            </a:r>
            <a:r>
              <a:rPr sz="850" i="1" spc="10" dirty="0">
                <a:latin typeface="LM Sans 10"/>
                <a:cs typeface="LM Sans 10"/>
              </a:rPr>
              <a:t>L  </a:t>
            </a:r>
            <a:r>
              <a:rPr sz="850" i="1" spc="20" dirty="0">
                <a:latin typeface="LM Sans 10"/>
                <a:cs typeface="LM Sans 10"/>
              </a:rPr>
              <a:t>M</a:t>
            </a:r>
            <a:endParaRPr sz="850">
              <a:latin typeface="LM Sans 10"/>
              <a:cs typeface="LM Sans 1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5830" y="1056665"/>
            <a:ext cx="0" cy="688340"/>
          </a:xfrm>
          <a:custGeom>
            <a:avLst/>
            <a:gdLst/>
            <a:ahLst/>
            <a:cxnLst/>
            <a:rect l="l" t="t" r="r" b="b"/>
            <a:pathLst>
              <a:path h="688339">
                <a:moveTo>
                  <a:pt x="0" y="137788"/>
                </a:moveTo>
                <a:lnTo>
                  <a:pt x="0" y="0"/>
                </a:lnTo>
              </a:path>
              <a:path h="688339">
                <a:moveTo>
                  <a:pt x="0" y="275570"/>
                </a:moveTo>
                <a:lnTo>
                  <a:pt x="0" y="137782"/>
                </a:lnTo>
              </a:path>
              <a:path h="688339">
                <a:moveTo>
                  <a:pt x="0" y="412146"/>
                </a:moveTo>
                <a:lnTo>
                  <a:pt x="0" y="274358"/>
                </a:lnTo>
              </a:path>
              <a:path h="688339">
                <a:moveTo>
                  <a:pt x="0" y="549929"/>
                </a:moveTo>
                <a:lnTo>
                  <a:pt x="0" y="412140"/>
                </a:lnTo>
              </a:path>
              <a:path h="688339">
                <a:moveTo>
                  <a:pt x="0" y="687724"/>
                </a:moveTo>
                <a:lnTo>
                  <a:pt x="0" y="549935"/>
                </a:lnTo>
              </a:path>
            </a:pathLst>
          </a:custGeom>
          <a:ln w="4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7932" y="1579258"/>
            <a:ext cx="100965" cy="158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i="1" spc="10" dirty="0">
                <a:latin typeface="LM Sans 10"/>
                <a:cs typeface="LM Sans 10"/>
              </a:rPr>
              <a:t>T</a:t>
            </a:r>
            <a:endParaRPr sz="85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3003" y="753739"/>
            <a:ext cx="2503805" cy="984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-30" dirty="0">
                <a:latin typeface="Arial"/>
                <a:cs typeface="Arial"/>
              </a:rPr>
              <a:t>documents</a:t>
            </a:r>
            <a:endParaRPr sz="850">
              <a:latin typeface="Arial"/>
              <a:cs typeface="Arial"/>
            </a:endParaRPr>
          </a:p>
          <a:p>
            <a:pPr marL="12700" marR="895350">
              <a:lnSpc>
                <a:spcPct val="106400"/>
              </a:lnSpc>
            </a:pPr>
            <a:r>
              <a:rPr sz="850" spc="-30" dirty="0">
                <a:latin typeface="Arial"/>
                <a:cs typeface="Arial"/>
              </a:rPr>
              <a:t>avg. </a:t>
            </a:r>
            <a:r>
              <a:rPr sz="850" spc="250" dirty="0">
                <a:latin typeface="Arial"/>
                <a:cs typeface="Arial"/>
              </a:rPr>
              <a:t># </a:t>
            </a:r>
            <a:r>
              <a:rPr sz="850" spc="-35" dirty="0">
                <a:latin typeface="Arial"/>
                <a:cs typeface="Arial"/>
              </a:rPr>
              <a:t>word tokens </a:t>
            </a:r>
            <a:r>
              <a:rPr sz="850" spc="-25" dirty="0">
                <a:latin typeface="Arial"/>
                <a:cs typeface="Arial"/>
              </a:rPr>
              <a:t>per </a:t>
            </a:r>
            <a:r>
              <a:rPr sz="850" spc="-20" dirty="0">
                <a:latin typeface="Arial"/>
                <a:cs typeface="Arial"/>
              </a:rPr>
              <a:t>document  </a:t>
            </a:r>
            <a:r>
              <a:rPr sz="850" spc="-35" dirty="0">
                <a:latin typeface="Arial"/>
                <a:cs typeface="Arial"/>
              </a:rPr>
              <a:t>word</a:t>
            </a:r>
            <a:r>
              <a:rPr sz="850" spc="65" dirty="0">
                <a:latin typeface="Arial"/>
                <a:cs typeface="Arial"/>
              </a:rPr>
              <a:t> </a:t>
            </a:r>
            <a:r>
              <a:rPr sz="850" spc="-35" dirty="0">
                <a:latin typeface="Arial"/>
                <a:cs typeface="Arial"/>
              </a:rPr>
              <a:t>types</a:t>
            </a:r>
            <a:endParaRPr sz="850">
              <a:latin typeface="Arial"/>
              <a:cs typeface="Arial"/>
            </a:endParaRPr>
          </a:p>
          <a:p>
            <a:pPr marL="12700" marR="5080">
              <a:lnSpc>
                <a:spcPct val="106400"/>
              </a:lnSpc>
            </a:pPr>
            <a:r>
              <a:rPr sz="850" spc="-30" dirty="0">
                <a:latin typeface="Arial"/>
                <a:cs typeface="Arial"/>
              </a:rPr>
              <a:t>avg. </a:t>
            </a:r>
            <a:r>
              <a:rPr sz="850" spc="250" dirty="0">
                <a:latin typeface="Arial"/>
                <a:cs typeface="Arial"/>
              </a:rPr>
              <a:t># </a:t>
            </a:r>
            <a:r>
              <a:rPr sz="850" spc="-40" dirty="0">
                <a:latin typeface="Arial"/>
                <a:cs typeface="Arial"/>
              </a:rPr>
              <a:t>bytes </a:t>
            </a:r>
            <a:r>
              <a:rPr sz="850" spc="-25" dirty="0">
                <a:latin typeface="Arial"/>
                <a:cs typeface="Arial"/>
              </a:rPr>
              <a:t>per </a:t>
            </a:r>
            <a:r>
              <a:rPr sz="850" spc="-35" dirty="0">
                <a:latin typeface="Arial"/>
                <a:cs typeface="Arial"/>
              </a:rPr>
              <a:t>word </a:t>
            </a:r>
            <a:r>
              <a:rPr sz="850" spc="-25" dirty="0">
                <a:latin typeface="Arial"/>
                <a:cs typeface="Arial"/>
              </a:rPr>
              <a:t>token </a:t>
            </a:r>
            <a:r>
              <a:rPr sz="850" dirty="0">
                <a:latin typeface="Arial"/>
                <a:cs typeface="Arial"/>
              </a:rPr>
              <a:t>(incl. </a:t>
            </a:r>
            <a:r>
              <a:rPr sz="850" spc="-15" dirty="0">
                <a:latin typeface="Arial"/>
                <a:cs typeface="Arial"/>
              </a:rPr>
              <a:t>spaces/punct.)  </a:t>
            </a:r>
            <a:r>
              <a:rPr sz="850" spc="-30" dirty="0">
                <a:latin typeface="Arial"/>
                <a:cs typeface="Arial"/>
              </a:rPr>
              <a:t>avg. </a:t>
            </a:r>
            <a:r>
              <a:rPr sz="850" spc="250" dirty="0">
                <a:latin typeface="Arial"/>
                <a:cs typeface="Arial"/>
              </a:rPr>
              <a:t># </a:t>
            </a:r>
            <a:r>
              <a:rPr sz="850" spc="-40" dirty="0">
                <a:latin typeface="Arial"/>
                <a:cs typeface="Arial"/>
              </a:rPr>
              <a:t>bytes </a:t>
            </a:r>
            <a:r>
              <a:rPr sz="850" spc="-25" dirty="0">
                <a:latin typeface="Arial"/>
                <a:cs typeface="Arial"/>
              </a:rPr>
              <a:t>per </a:t>
            </a:r>
            <a:r>
              <a:rPr sz="850" spc="-35" dirty="0">
                <a:latin typeface="Arial"/>
                <a:cs typeface="Arial"/>
              </a:rPr>
              <a:t>word </a:t>
            </a:r>
            <a:r>
              <a:rPr sz="850" spc="-25" dirty="0">
                <a:latin typeface="Arial"/>
                <a:cs typeface="Arial"/>
              </a:rPr>
              <a:t>token </a:t>
            </a:r>
            <a:r>
              <a:rPr sz="850" spc="10" dirty="0">
                <a:latin typeface="Arial"/>
                <a:cs typeface="Arial"/>
              </a:rPr>
              <a:t>(without </a:t>
            </a:r>
            <a:r>
              <a:rPr sz="850" spc="-15" dirty="0">
                <a:latin typeface="Arial"/>
                <a:cs typeface="Arial"/>
              </a:rPr>
              <a:t>spaces/punct.)  </a:t>
            </a:r>
            <a:r>
              <a:rPr sz="850" spc="-30" dirty="0">
                <a:latin typeface="Arial"/>
                <a:cs typeface="Arial"/>
              </a:rPr>
              <a:t>avg. </a:t>
            </a:r>
            <a:r>
              <a:rPr sz="850" spc="250" dirty="0">
                <a:latin typeface="Arial"/>
                <a:cs typeface="Arial"/>
              </a:rPr>
              <a:t># </a:t>
            </a:r>
            <a:r>
              <a:rPr sz="850" spc="-40" dirty="0">
                <a:latin typeface="Arial"/>
                <a:cs typeface="Arial"/>
              </a:rPr>
              <a:t>bytes </a:t>
            </a:r>
            <a:r>
              <a:rPr sz="850" spc="-25" dirty="0">
                <a:latin typeface="Arial"/>
                <a:cs typeface="Arial"/>
              </a:rPr>
              <a:t>per </a:t>
            </a:r>
            <a:r>
              <a:rPr sz="850" spc="-35" dirty="0">
                <a:latin typeface="Arial"/>
                <a:cs typeface="Arial"/>
              </a:rPr>
              <a:t>word</a:t>
            </a:r>
            <a:r>
              <a:rPr sz="850" spc="-75" dirty="0">
                <a:latin typeface="Arial"/>
                <a:cs typeface="Arial"/>
              </a:rPr>
              <a:t> </a:t>
            </a:r>
            <a:r>
              <a:rPr sz="850" spc="-15" dirty="0">
                <a:latin typeface="Arial"/>
                <a:cs typeface="Arial"/>
              </a:rPr>
              <a:t>type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850" spc="-15" dirty="0">
                <a:latin typeface="Arial"/>
                <a:cs typeface="Arial"/>
              </a:rPr>
              <a:t>non-positional</a:t>
            </a:r>
            <a:r>
              <a:rPr sz="850" spc="50" dirty="0">
                <a:latin typeface="Arial"/>
                <a:cs typeface="Arial"/>
              </a:rPr>
              <a:t> </a:t>
            </a:r>
            <a:r>
              <a:rPr sz="850" spc="-25" dirty="0">
                <a:latin typeface="Arial"/>
                <a:cs typeface="Arial"/>
              </a:rPr>
              <a:t>postings</a:t>
            </a:r>
            <a:endParaRPr sz="8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53903" y="753739"/>
            <a:ext cx="581025" cy="984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-35" dirty="0">
                <a:latin typeface="Arial"/>
                <a:cs typeface="Arial"/>
              </a:rPr>
              <a:t>800,000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850" spc="-40" dirty="0">
                <a:latin typeface="Arial"/>
                <a:cs typeface="Arial"/>
              </a:rPr>
              <a:t>200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850" spc="-35" dirty="0">
                <a:latin typeface="Arial"/>
                <a:cs typeface="Arial"/>
              </a:rPr>
              <a:t>400,000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850" spc="-40" dirty="0">
                <a:latin typeface="Arial"/>
                <a:cs typeface="Arial"/>
              </a:rPr>
              <a:t>6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850" spc="-30" dirty="0">
                <a:latin typeface="Arial"/>
                <a:cs typeface="Arial"/>
              </a:rPr>
              <a:t>4.5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850" spc="-30" dirty="0">
                <a:latin typeface="Arial"/>
                <a:cs typeface="Arial"/>
              </a:rPr>
              <a:t>7.5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850" spc="-45" dirty="0">
                <a:latin typeface="Arial"/>
                <a:cs typeface="Arial"/>
              </a:rPr>
              <a:t>100</a:t>
            </a:r>
            <a:r>
              <a:rPr sz="850" dirty="0">
                <a:latin typeface="Arial"/>
                <a:cs typeface="Arial"/>
              </a:rPr>
              <a:t>,</a:t>
            </a:r>
            <a:r>
              <a:rPr sz="850" spc="-45" dirty="0">
                <a:latin typeface="Arial"/>
                <a:cs typeface="Arial"/>
              </a:rPr>
              <a:t>000</a:t>
            </a:r>
            <a:r>
              <a:rPr sz="850" dirty="0">
                <a:latin typeface="Arial"/>
                <a:cs typeface="Arial"/>
              </a:rPr>
              <a:t>,</a:t>
            </a:r>
            <a:r>
              <a:rPr sz="850" spc="-45" dirty="0">
                <a:latin typeface="Arial"/>
                <a:cs typeface="Arial"/>
              </a:rPr>
              <a:t>00</a:t>
            </a:r>
            <a:r>
              <a:rPr sz="850" spc="-40" dirty="0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5" dirty="0"/>
              <a:t>15 /</a:t>
            </a:r>
            <a:r>
              <a:rPr spc="-60" dirty="0"/>
              <a:t> </a:t>
            </a:r>
            <a:r>
              <a:rPr spc="-10" dirty="0"/>
              <a:t>59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4886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502" y="0"/>
            <a:ext cx="258254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  <a:tab pos="1017905" algn="l"/>
                <a:tab pos="170370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Term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 statistics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LM Sans 12"/>
                <a:cs typeface="LM Sans 12"/>
              </a:rPr>
              <a:t>Effect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of </a:t>
            </a: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preprocessing </a:t>
            </a:r>
            <a:r>
              <a:rPr sz="1400" dirty="0">
                <a:solidFill>
                  <a:srgbClr val="FFFFFF"/>
                </a:solidFill>
                <a:latin typeface="LM Sans 12"/>
                <a:cs typeface="LM Sans 12"/>
              </a:rPr>
              <a:t>for</a:t>
            </a:r>
            <a:r>
              <a:rPr sz="1400" spc="-2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Reuters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9759" y="1295933"/>
            <a:ext cx="3622675" cy="0"/>
          </a:xfrm>
          <a:custGeom>
            <a:avLst/>
            <a:gdLst/>
            <a:ahLst/>
            <a:cxnLst/>
            <a:rect l="l" t="t" r="r" b="b"/>
            <a:pathLst>
              <a:path w="3622675">
                <a:moveTo>
                  <a:pt x="0" y="0"/>
                </a:moveTo>
                <a:lnTo>
                  <a:pt x="36225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470226"/>
              </p:ext>
            </p:extLst>
          </p:nvPr>
        </p:nvGraphicFramePr>
        <p:xfrm>
          <a:off x="32870" y="565128"/>
          <a:ext cx="4542786" cy="18973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7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9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903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900" spc="-80" dirty="0">
                          <a:latin typeface="Arial"/>
                          <a:cs typeface="Arial"/>
                        </a:rPr>
                        <a:t>size</a:t>
                      </a:r>
                      <a:r>
                        <a:rPr sz="9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of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EFEFE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75260" marR="168910" algn="ctr">
                        <a:lnSpc>
                          <a:spcPct val="102699"/>
                        </a:lnSpc>
                      </a:pPr>
                      <a:r>
                        <a:rPr sz="900" spc="-65" dirty="0">
                          <a:latin typeface="Arial"/>
                          <a:cs typeface="Arial"/>
                        </a:rPr>
                        <a:t>word 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types  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(terms)  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dictionary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48285" marR="242570" algn="ctr">
                        <a:lnSpc>
                          <a:spcPct val="10269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00" spc="3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siti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nal  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postings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non-positional</a:t>
                      </a:r>
                      <a:r>
                        <a:rPr sz="9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index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67970" marR="121920" indent="-139065">
                        <a:lnSpc>
                          <a:spcPct val="102699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positional 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postings  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(word</a:t>
                      </a:r>
                      <a:r>
                        <a:rPr sz="9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45" dirty="0">
                          <a:latin typeface="Arial"/>
                          <a:cs typeface="Arial"/>
                        </a:rPr>
                        <a:t>tokens)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positional</a:t>
                      </a:r>
                      <a:r>
                        <a:rPr sz="9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index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si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ts val="1155"/>
                        </a:lnSpc>
                      </a:pPr>
                      <a:r>
                        <a:rPr sz="900" spc="145" dirty="0">
                          <a:latin typeface="Arial"/>
                          <a:cs typeface="Arial"/>
                        </a:rPr>
                        <a:t>∆</a:t>
                      </a:r>
                      <a:r>
                        <a:rPr lang="en-US" sz="900" spc="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cm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</a:t>
                      </a: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si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115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∆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115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cm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5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si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155"/>
                        </a:lnSpc>
                      </a:pPr>
                      <a:r>
                        <a:rPr sz="900" spc="135" dirty="0">
                          <a:latin typeface="Arial"/>
                          <a:cs typeface="Arial"/>
                        </a:rPr>
                        <a:t>∆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cm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761">
                <a:tc>
                  <a:txBody>
                    <a:bodyPr/>
                    <a:lstStyle/>
                    <a:p>
                      <a:pPr marL="76200">
                        <a:lnSpc>
                          <a:spcPts val="1190"/>
                        </a:lnSpc>
                      </a:pPr>
                      <a:r>
                        <a:rPr sz="800" b="1" spc="-30" dirty="0">
                          <a:latin typeface="Arial"/>
                          <a:cs typeface="Arial"/>
                        </a:rPr>
                        <a:t>unfiltered</a:t>
                      </a:r>
                      <a:endParaRPr sz="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1190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484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49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1190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109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971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190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197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879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29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213">
                <a:tc>
                  <a:txBody>
                    <a:bodyPr/>
                    <a:lstStyle/>
                    <a:p>
                      <a:pPr marL="76200">
                        <a:lnSpc>
                          <a:spcPts val="1170"/>
                        </a:lnSpc>
                      </a:pPr>
                      <a:r>
                        <a:rPr sz="800" b="1" spc="-6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8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65" dirty="0">
                          <a:latin typeface="Arial"/>
                          <a:cs typeface="Arial"/>
                        </a:rPr>
                        <a:t>numbers</a:t>
                      </a:r>
                      <a:endParaRPr sz="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1170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473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72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1170"/>
                        </a:lnSpc>
                      </a:pPr>
                      <a:r>
                        <a:rPr sz="900" spc="-40" dirty="0">
                          <a:latin typeface="Arial"/>
                          <a:cs typeface="Arial"/>
                        </a:rPr>
                        <a:t>-2</a:t>
                      </a:r>
                      <a:r>
                        <a:rPr lang="en-US" sz="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-2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1170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100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680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24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117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117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170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179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158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1170"/>
                        </a:lnSpc>
                      </a:pPr>
                      <a:r>
                        <a:rPr sz="900" spc="-40" dirty="0">
                          <a:latin typeface="Arial"/>
                          <a:cs typeface="Arial"/>
                        </a:rPr>
                        <a:t>-9</a:t>
                      </a:r>
                      <a:r>
                        <a:rPr sz="900" spc="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-9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marL="76200">
                        <a:lnSpc>
                          <a:spcPts val="1170"/>
                        </a:lnSpc>
                      </a:pPr>
                      <a:r>
                        <a:rPr sz="800" b="1" spc="-105" dirty="0">
                          <a:latin typeface="Arial"/>
                          <a:cs typeface="Arial"/>
                        </a:rPr>
                        <a:t>case</a:t>
                      </a:r>
                      <a:r>
                        <a:rPr sz="8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30" dirty="0">
                          <a:latin typeface="Arial"/>
                          <a:cs typeface="Arial"/>
                        </a:rPr>
                        <a:t>folding</a:t>
                      </a:r>
                      <a:endParaRPr sz="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1170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391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52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ts val="1170"/>
                        </a:lnSpc>
                      </a:pPr>
                      <a:r>
                        <a:rPr sz="900" spc="-55" dirty="0">
                          <a:latin typeface="Arial"/>
                          <a:cs typeface="Arial"/>
                        </a:rPr>
                        <a:t>-17</a:t>
                      </a:r>
                      <a:r>
                        <a:rPr sz="9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9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-19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1170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96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969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05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117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117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170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179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158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1170"/>
                        </a:lnSpc>
                      </a:pPr>
                      <a:r>
                        <a:rPr sz="900" spc="-40" dirty="0">
                          <a:latin typeface="Arial"/>
                          <a:cs typeface="Arial"/>
                        </a:rPr>
                        <a:t>-0</a:t>
                      </a:r>
                      <a:r>
                        <a:rPr sz="900" spc="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-9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1">
                <a:tc>
                  <a:txBody>
                    <a:bodyPr/>
                    <a:lstStyle/>
                    <a:p>
                      <a:pPr marL="76200">
                        <a:lnSpc>
                          <a:spcPts val="1165"/>
                        </a:lnSpc>
                      </a:pPr>
                      <a:r>
                        <a:rPr sz="800" b="1" spc="-75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8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stopw’s</a:t>
                      </a:r>
                      <a:endParaRPr sz="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1165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391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49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ts val="1165"/>
                        </a:lnSpc>
                      </a:pPr>
                      <a:r>
                        <a:rPr sz="900" spc="-40" dirty="0">
                          <a:latin typeface="Arial"/>
                          <a:cs typeface="Arial"/>
                        </a:rPr>
                        <a:t>-0</a:t>
                      </a:r>
                      <a:r>
                        <a:rPr sz="9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9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-19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1165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83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390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44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16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116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165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121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857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82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1165"/>
                        </a:lnSpc>
                      </a:pPr>
                      <a:r>
                        <a:rPr sz="900" spc="-55" dirty="0">
                          <a:latin typeface="Arial"/>
                          <a:cs typeface="Arial"/>
                        </a:rPr>
                        <a:t>-31</a:t>
                      </a:r>
                      <a:r>
                        <a:rPr sz="9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-38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211">
                <a:tc>
                  <a:txBody>
                    <a:bodyPr/>
                    <a:lstStyle/>
                    <a:p>
                      <a:pPr marL="76200">
                        <a:lnSpc>
                          <a:spcPts val="1170"/>
                        </a:lnSpc>
                      </a:pPr>
                      <a:r>
                        <a:rPr sz="800" b="1" spc="-75" dirty="0">
                          <a:latin typeface="Arial"/>
                          <a:cs typeface="Arial"/>
                        </a:rPr>
                        <a:t>150</a:t>
                      </a:r>
                      <a:r>
                        <a:rPr sz="8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stopw’s</a:t>
                      </a:r>
                      <a:endParaRPr sz="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1170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391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37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ts val="1170"/>
                        </a:lnSpc>
                      </a:pPr>
                      <a:r>
                        <a:rPr sz="900" spc="-40" dirty="0">
                          <a:latin typeface="Arial"/>
                          <a:cs typeface="Arial"/>
                        </a:rPr>
                        <a:t>-0</a:t>
                      </a:r>
                      <a:r>
                        <a:rPr sz="9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9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-19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1170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67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001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84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17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117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170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94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516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59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1170"/>
                        </a:lnSpc>
                      </a:pPr>
                      <a:r>
                        <a:rPr sz="900" spc="-55" dirty="0">
                          <a:latin typeface="Arial"/>
                          <a:cs typeface="Arial"/>
                        </a:rPr>
                        <a:t>-47</a:t>
                      </a:r>
                      <a:r>
                        <a:rPr sz="9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-52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710">
                <a:tc>
                  <a:txBody>
                    <a:bodyPr/>
                    <a:lstStyle/>
                    <a:p>
                      <a:pPr marL="76200">
                        <a:lnSpc>
                          <a:spcPts val="1170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stemming</a:t>
                      </a:r>
                      <a:endParaRPr sz="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1170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322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38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ts val="1170"/>
                        </a:lnSpc>
                      </a:pPr>
                      <a:r>
                        <a:rPr sz="900" spc="-55" dirty="0">
                          <a:latin typeface="Arial"/>
                          <a:cs typeface="Arial"/>
                        </a:rPr>
                        <a:t>-17</a:t>
                      </a:r>
                      <a:r>
                        <a:rPr sz="9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9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-33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1170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63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812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117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117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170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94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516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59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1170"/>
                        </a:lnSpc>
                      </a:pPr>
                      <a:r>
                        <a:rPr sz="900" spc="-40" dirty="0">
                          <a:latin typeface="Arial"/>
                          <a:cs typeface="Arial"/>
                        </a:rPr>
                        <a:t>-0</a:t>
                      </a:r>
                      <a:r>
                        <a:rPr sz="9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-52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23850" y="2923509"/>
            <a:ext cx="3813175" cy="364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329832"/>
                </a:solidFill>
                <a:latin typeface="Arial"/>
                <a:cs typeface="Arial"/>
              </a:rPr>
              <a:t>Explain </a:t>
            </a:r>
            <a:r>
              <a:rPr sz="1100" spc="-60" dirty="0">
                <a:solidFill>
                  <a:srgbClr val="329832"/>
                </a:solidFill>
                <a:latin typeface="Arial"/>
                <a:cs typeface="Arial"/>
              </a:rPr>
              <a:t>differences </a:t>
            </a:r>
            <a:r>
              <a:rPr sz="1100" spc="-75" dirty="0">
                <a:solidFill>
                  <a:srgbClr val="329832"/>
                </a:solidFill>
                <a:latin typeface="Arial"/>
                <a:cs typeface="Arial"/>
              </a:rPr>
              <a:t>between </a:t>
            </a:r>
            <a:r>
              <a:rPr sz="1100" spc="-65" dirty="0">
                <a:solidFill>
                  <a:srgbClr val="329832"/>
                </a:solidFill>
                <a:latin typeface="Arial"/>
                <a:cs typeface="Arial"/>
              </a:rPr>
              <a:t>numbers </a:t>
            </a:r>
            <a:r>
              <a:rPr sz="1100" spc="-35" dirty="0">
                <a:solidFill>
                  <a:srgbClr val="329832"/>
                </a:solidFill>
                <a:latin typeface="Arial"/>
                <a:cs typeface="Arial"/>
              </a:rPr>
              <a:t>non-positional </a:t>
            </a:r>
            <a:r>
              <a:rPr sz="1100" spc="-90" dirty="0">
                <a:solidFill>
                  <a:srgbClr val="329832"/>
                </a:solidFill>
                <a:latin typeface="Arial"/>
                <a:cs typeface="Arial"/>
              </a:rPr>
              <a:t>vs</a:t>
            </a:r>
            <a:r>
              <a:rPr sz="1100" spc="-60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329832"/>
                </a:solidFill>
                <a:latin typeface="Arial"/>
                <a:cs typeface="Arial"/>
              </a:rPr>
              <a:t>positional: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solidFill>
                  <a:srgbClr val="329832"/>
                </a:solidFill>
                <a:latin typeface="Arial"/>
                <a:cs typeface="Arial"/>
              </a:rPr>
              <a:t>-3 </a:t>
            </a:r>
            <a:r>
              <a:rPr sz="1100" spc="-90" dirty="0">
                <a:solidFill>
                  <a:srgbClr val="329832"/>
                </a:solidFill>
                <a:latin typeface="Arial"/>
                <a:cs typeface="Arial"/>
              </a:rPr>
              <a:t>vs </a:t>
            </a:r>
            <a:r>
              <a:rPr sz="1100" spc="-30" dirty="0">
                <a:solidFill>
                  <a:srgbClr val="329832"/>
                </a:solidFill>
                <a:latin typeface="Arial"/>
                <a:cs typeface="Arial"/>
              </a:rPr>
              <a:t>-0, </a:t>
            </a:r>
            <a:r>
              <a:rPr sz="1100" spc="-55" dirty="0">
                <a:solidFill>
                  <a:srgbClr val="329832"/>
                </a:solidFill>
                <a:latin typeface="Arial"/>
                <a:cs typeface="Arial"/>
              </a:rPr>
              <a:t>-14 </a:t>
            </a:r>
            <a:r>
              <a:rPr sz="1100" spc="-90" dirty="0">
                <a:solidFill>
                  <a:srgbClr val="329832"/>
                </a:solidFill>
                <a:latin typeface="Arial"/>
                <a:cs typeface="Arial"/>
              </a:rPr>
              <a:t>vs </a:t>
            </a:r>
            <a:r>
              <a:rPr sz="1100" spc="-45" dirty="0">
                <a:solidFill>
                  <a:srgbClr val="329832"/>
                </a:solidFill>
                <a:latin typeface="Arial"/>
                <a:cs typeface="Arial"/>
              </a:rPr>
              <a:t>-31, </a:t>
            </a:r>
            <a:r>
              <a:rPr sz="1100" spc="-55" dirty="0">
                <a:solidFill>
                  <a:srgbClr val="329832"/>
                </a:solidFill>
                <a:latin typeface="Arial"/>
                <a:cs typeface="Arial"/>
              </a:rPr>
              <a:t>-30 </a:t>
            </a:r>
            <a:r>
              <a:rPr sz="1100" spc="-90" dirty="0">
                <a:solidFill>
                  <a:srgbClr val="329832"/>
                </a:solidFill>
                <a:latin typeface="Arial"/>
                <a:cs typeface="Arial"/>
              </a:rPr>
              <a:t>vs </a:t>
            </a:r>
            <a:r>
              <a:rPr sz="1100" spc="-45" dirty="0">
                <a:solidFill>
                  <a:srgbClr val="329832"/>
                </a:solidFill>
                <a:latin typeface="Arial"/>
                <a:cs typeface="Arial"/>
              </a:rPr>
              <a:t>-47, </a:t>
            </a:r>
            <a:r>
              <a:rPr sz="1100" spc="-40" dirty="0">
                <a:solidFill>
                  <a:srgbClr val="329832"/>
                </a:solidFill>
                <a:latin typeface="Arial"/>
                <a:cs typeface="Arial"/>
              </a:rPr>
              <a:t>-4 </a:t>
            </a:r>
            <a:r>
              <a:rPr sz="1100" spc="-90" dirty="0">
                <a:solidFill>
                  <a:srgbClr val="329832"/>
                </a:solidFill>
                <a:latin typeface="Arial"/>
                <a:cs typeface="Arial"/>
              </a:rPr>
              <a:t>vs</a:t>
            </a:r>
            <a:r>
              <a:rPr sz="1100" spc="-145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329832"/>
                </a:solidFill>
                <a:latin typeface="Arial"/>
                <a:cs typeface="Arial"/>
              </a:rPr>
              <a:t>-0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5" dirty="0"/>
              <a:t>16 /</a:t>
            </a:r>
            <a:r>
              <a:rPr spc="-60" dirty="0"/>
              <a:t> </a:t>
            </a:r>
            <a:r>
              <a:rPr spc="-10" dirty="0"/>
              <a:t>59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4886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502" y="0"/>
            <a:ext cx="249491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  <a:tab pos="1017905" algn="l"/>
                <a:tab pos="170370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Term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 statistics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How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big is the term</a:t>
            </a:r>
            <a:r>
              <a:rPr sz="1400" spc="-1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vocabulary?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7363" y="744607"/>
            <a:ext cx="73818" cy="736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7363" y="954906"/>
            <a:ext cx="73818" cy="73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363" y="1165218"/>
            <a:ext cx="73818" cy="7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363" y="1375530"/>
            <a:ext cx="73818" cy="736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7363" y="1585842"/>
            <a:ext cx="73818" cy="736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7363" y="1796167"/>
            <a:ext cx="73818" cy="736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7363" y="2177167"/>
            <a:ext cx="73818" cy="736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7363" y="2539870"/>
            <a:ext cx="73818" cy="736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786923" y="2728887"/>
            <a:ext cx="58419" cy="61594"/>
            <a:chOff x="786923" y="2728887"/>
            <a:chExt cx="58419" cy="61594"/>
          </a:xfrm>
        </p:grpSpPr>
        <p:sp>
          <p:nvSpPr>
            <p:cNvPr id="14" name="object 14"/>
            <p:cNvSpPr/>
            <p:nvPr/>
          </p:nvSpPr>
          <p:spPr>
            <a:xfrm>
              <a:off x="792480" y="2739842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4" h="45085">
                  <a:moveTo>
                    <a:pt x="7701" y="0"/>
                  </a:moveTo>
                  <a:lnTo>
                    <a:pt x="2066" y="8357"/>
                  </a:lnTo>
                  <a:lnTo>
                    <a:pt x="0" y="18591"/>
                  </a:lnTo>
                  <a:lnTo>
                    <a:pt x="2066" y="28825"/>
                  </a:lnTo>
                  <a:lnTo>
                    <a:pt x="7701" y="37183"/>
                  </a:lnTo>
                  <a:lnTo>
                    <a:pt x="16058" y="42817"/>
                  </a:lnTo>
                  <a:lnTo>
                    <a:pt x="26292" y="44884"/>
                  </a:lnTo>
                  <a:lnTo>
                    <a:pt x="36527" y="42817"/>
                  </a:lnTo>
                  <a:lnTo>
                    <a:pt x="44884" y="37183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5108" y="2734443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4" h="45085">
                  <a:moveTo>
                    <a:pt x="44540" y="22269"/>
                  </a:moveTo>
                  <a:lnTo>
                    <a:pt x="42789" y="13601"/>
                  </a:lnTo>
                  <a:lnTo>
                    <a:pt x="38016" y="6522"/>
                  </a:lnTo>
                  <a:lnTo>
                    <a:pt x="30937" y="1750"/>
                  </a:lnTo>
                  <a:lnTo>
                    <a:pt x="22269" y="0"/>
                  </a:lnTo>
                  <a:lnTo>
                    <a:pt x="13601" y="1750"/>
                  </a:lnTo>
                  <a:lnTo>
                    <a:pt x="6523" y="6522"/>
                  </a:lnTo>
                  <a:lnTo>
                    <a:pt x="1750" y="13601"/>
                  </a:lnTo>
                  <a:lnTo>
                    <a:pt x="0" y="22269"/>
                  </a:lnTo>
                  <a:lnTo>
                    <a:pt x="1750" y="30937"/>
                  </a:lnTo>
                  <a:lnTo>
                    <a:pt x="6523" y="38015"/>
                  </a:lnTo>
                  <a:lnTo>
                    <a:pt x="13601" y="42788"/>
                  </a:lnTo>
                  <a:lnTo>
                    <a:pt x="22269" y="44538"/>
                  </a:lnTo>
                  <a:lnTo>
                    <a:pt x="30937" y="42788"/>
                  </a:lnTo>
                  <a:lnTo>
                    <a:pt x="38016" y="38015"/>
                  </a:lnTo>
                  <a:lnTo>
                    <a:pt x="42789" y="30937"/>
                  </a:lnTo>
                  <a:lnTo>
                    <a:pt x="44540" y="22269"/>
                  </a:lnTo>
                </a:path>
              </a:pathLst>
            </a:custGeom>
            <a:ln w="11112">
              <a:solidFill>
                <a:srgbClr val="0054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7862" y="2737097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38190" y="19094"/>
                  </a:moveTo>
                  <a:lnTo>
                    <a:pt x="36688" y="11663"/>
                  </a:lnTo>
                  <a:lnTo>
                    <a:pt x="32595" y="5593"/>
                  </a:lnTo>
                  <a:lnTo>
                    <a:pt x="26525" y="1501"/>
                  </a:lnTo>
                  <a:lnTo>
                    <a:pt x="19094" y="0"/>
                  </a:lnTo>
                  <a:lnTo>
                    <a:pt x="11663" y="1501"/>
                  </a:lnTo>
                  <a:lnTo>
                    <a:pt x="5594" y="5593"/>
                  </a:lnTo>
                  <a:lnTo>
                    <a:pt x="1501" y="11663"/>
                  </a:lnTo>
                  <a:lnTo>
                    <a:pt x="0" y="19094"/>
                  </a:lnTo>
                  <a:lnTo>
                    <a:pt x="1501" y="26524"/>
                  </a:lnTo>
                  <a:lnTo>
                    <a:pt x="5594" y="32594"/>
                  </a:lnTo>
                  <a:lnTo>
                    <a:pt x="11663" y="36687"/>
                  </a:lnTo>
                  <a:lnTo>
                    <a:pt x="19094" y="38188"/>
                  </a:lnTo>
                  <a:lnTo>
                    <a:pt x="26525" y="36687"/>
                  </a:lnTo>
                  <a:lnTo>
                    <a:pt x="32595" y="32594"/>
                  </a:lnTo>
                  <a:lnTo>
                    <a:pt x="36688" y="26524"/>
                  </a:lnTo>
                  <a:lnTo>
                    <a:pt x="38190" y="19094"/>
                  </a:lnTo>
                </a:path>
              </a:pathLst>
            </a:custGeom>
            <a:ln w="11112">
              <a:solidFill>
                <a:srgbClr val="005A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0615" y="2739750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1840" y="15920"/>
                  </a:moveTo>
                  <a:lnTo>
                    <a:pt x="31840" y="7129"/>
                  </a:lnTo>
                  <a:lnTo>
                    <a:pt x="24710" y="0"/>
                  </a:lnTo>
                  <a:lnTo>
                    <a:pt x="15919" y="0"/>
                  </a:lnTo>
                  <a:lnTo>
                    <a:pt x="7129" y="0"/>
                  </a:lnTo>
                  <a:lnTo>
                    <a:pt x="0" y="7129"/>
                  </a:lnTo>
                  <a:lnTo>
                    <a:pt x="0" y="15920"/>
                  </a:lnTo>
                  <a:lnTo>
                    <a:pt x="0" y="24710"/>
                  </a:lnTo>
                  <a:lnTo>
                    <a:pt x="7129" y="31840"/>
                  </a:lnTo>
                  <a:lnTo>
                    <a:pt x="15919" y="31840"/>
                  </a:lnTo>
                  <a:lnTo>
                    <a:pt x="24710" y="31840"/>
                  </a:lnTo>
                  <a:lnTo>
                    <a:pt x="31840" y="24710"/>
                  </a:lnTo>
                  <a:lnTo>
                    <a:pt x="31840" y="15920"/>
                  </a:lnTo>
                </a:path>
              </a:pathLst>
            </a:custGeom>
            <a:ln w="11112">
              <a:solidFill>
                <a:srgbClr val="006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3374" y="2742410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25485" y="12739"/>
                  </a:moveTo>
                  <a:lnTo>
                    <a:pt x="25485" y="5704"/>
                  </a:lnTo>
                  <a:lnTo>
                    <a:pt x="19773" y="0"/>
                  </a:lnTo>
                  <a:lnTo>
                    <a:pt x="12739" y="0"/>
                  </a:lnTo>
                  <a:lnTo>
                    <a:pt x="5704" y="0"/>
                  </a:lnTo>
                  <a:lnTo>
                    <a:pt x="0" y="5704"/>
                  </a:lnTo>
                  <a:lnTo>
                    <a:pt x="0" y="12739"/>
                  </a:lnTo>
                  <a:lnTo>
                    <a:pt x="0" y="19773"/>
                  </a:lnTo>
                  <a:lnTo>
                    <a:pt x="5704" y="25485"/>
                  </a:lnTo>
                  <a:lnTo>
                    <a:pt x="12739" y="25485"/>
                  </a:lnTo>
                  <a:lnTo>
                    <a:pt x="19773" y="25485"/>
                  </a:lnTo>
                  <a:lnTo>
                    <a:pt x="25485" y="19773"/>
                  </a:lnTo>
                  <a:lnTo>
                    <a:pt x="25485" y="12739"/>
                  </a:lnTo>
                </a:path>
              </a:pathLst>
            </a:custGeom>
            <a:ln w="11112">
              <a:solidFill>
                <a:srgbClr val="0068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6127" y="2745064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4" h="19685">
                  <a:moveTo>
                    <a:pt x="19133" y="9569"/>
                  </a:moveTo>
                  <a:lnTo>
                    <a:pt x="19133" y="4286"/>
                  </a:lnTo>
                  <a:lnTo>
                    <a:pt x="14852" y="0"/>
                  </a:lnTo>
                  <a:lnTo>
                    <a:pt x="9569" y="0"/>
                  </a:lnTo>
                  <a:lnTo>
                    <a:pt x="4286" y="0"/>
                  </a:lnTo>
                  <a:lnTo>
                    <a:pt x="0" y="4286"/>
                  </a:lnTo>
                  <a:lnTo>
                    <a:pt x="0" y="9569"/>
                  </a:lnTo>
                  <a:lnTo>
                    <a:pt x="0" y="14852"/>
                  </a:lnTo>
                  <a:lnTo>
                    <a:pt x="4286" y="19133"/>
                  </a:lnTo>
                  <a:lnTo>
                    <a:pt x="9569" y="19133"/>
                  </a:lnTo>
                  <a:lnTo>
                    <a:pt x="14852" y="19133"/>
                  </a:lnTo>
                  <a:lnTo>
                    <a:pt x="19133" y="14852"/>
                  </a:lnTo>
                  <a:lnTo>
                    <a:pt x="19133" y="9569"/>
                  </a:lnTo>
                </a:path>
              </a:pathLst>
            </a:custGeom>
            <a:ln w="11112">
              <a:solidFill>
                <a:srgbClr val="006F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9077" y="2737915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2390" y="16197"/>
                  </a:moveTo>
                  <a:lnTo>
                    <a:pt x="32390" y="7258"/>
                  </a:lnTo>
                  <a:lnTo>
                    <a:pt x="25137" y="0"/>
                  </a:lnTo>
                  <a:lnTo>
                    <a:pt x="16197" y="0"/>
                  </a:lnTo>
                  <a:lnTo>
                    <a:pt x="7258" y="0"/>
                  </a:lnTo>
                  <a:lnTo>
                    <a:pt x="0" y="7258"/>
                  </a:lnTo>
                  <a:lnTo>
                    <a:pt x="0" y="16197"/>
                  </a:lnTo>
                  <a:lnTo>
                    <a:pt x="0" y="25137"/>
                  </a:lnTo>
                  <a:lnTo>
                    <a:pt x="7258" y="32390"/>
                  </a:lnTo>
                  <a:lnTo>
                    <a:pt x="16197" y="32390"/>
                  </a:lnTo>
                  <a:lnTo>
                    <a:pt x="25137" y="32390"/>
                  </a:lnTo>
                  <a:lnTo>
                    <a:pt x="32390" y="25137"/>
                  </a:lnTo>
                  <a:lnTo>
                    <a:pt x="32390" y="16197"/>
                  </a:lnTo>
                </a:path>
              </a:pathLst>
            </a:custGeom>
            <a:ln w="11112">
              <a:solidFill>
                <a:srgbClr val="0075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4371" y="274254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16192" y="8100"/>
                  </a:moveTo>
                  <a:lnTo>
                    <a:pt x="16192" y="3630"/>
                  </a:lnTo>
                  <a:lnTo>
                    <a:pt x="12566" y="0"/>
                  </a:lnTo>
                  <a:lnTo>
                    <a:pt x="8096" y="0"/>
                  </a:lnTo>
                  <a:lnTo>
                    <a:pt x="3627" y="0"/>
                  </a:lnTo>
                  <a:lnTo>
                    <a:pt x="0" y="3630"/>
                  </a:lnTo>
                  <a:lnTo>
                    <a:pt x="0" y="8100"/>
                  </a:lnTo>
                  <a:lnTo>
                    <a:pt x="0" y="12570"/>
                  </a:lnTo>
                  <a:lnTo>
                    <a:pt x="3627" y="16197"/>
                  </a:lnTo>
                  <a:lnTo>
                    <a:pt x="8096" y="16197"/>
                  </a:lnTo>
                  <a:lnTo>
                    <a:pt x="12566" y="16197"/>
                  </a:lnTo>
                  <a:lnTo>
                    <a:pt x="16192" y="12570"/>
                  </a:lnTo>
                  <a:lnTo>
                    <a:pt x="16192" y="8100"/>
                  </a:lnTo>
                </a:path>
              </a:pathLst>
            </a:custGeom>
            <a:ln w="11112">
              <a:solidFill>
                <a:srgbClr val="3FBD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6985" y="2745030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59" h="10160">
                  <a:moveTo>
                    <a:pt x="9842" y="4921"/>
                  </a:moveTo>
                  <a:lnTo>
                    <a:pt x="9842" y="2207"/>
                  </a:lnTo>
                  <a:lnTo>
                    <a:pt x="7635" y="0"/>
                  </a:lnTo>
                  <a:lnTo>
                    <a:pt x="4921" y="0"/>
                  </a:lnTo>
                  <a:lnTo>
                    <a:pt x="2207" y="0"/>
                  </a:lnTo>
                  <a:lnTo>
                    <a:pt x="0" y="2207"/>
                  </a:lnTo>
                  <a:lnTo>
                    <a:pt x="0" y="4921"/>
                  </a:lnTo>
                  <a:lnTo>
                    <a:pt x="0" y="7633"/>
                  </a:lnTo>
                  <a:lnTo>
                    <a:pt x="2207" y="9842"/>
                  </a:lnTo>
                  <a:lnTo>
                    <a:pt x="4921" y="9842"/>
                  </a:lnTo>
                  <a:lnTo>
                    <a:pt x="7635" y="9842"/>
                  </a:lnTo>
                  <a:lnTo>
                    <a:pt x="9842" y="7633"/>
                  </a:lnTo>
                  <a:lnTo>
                    <a:pt x="9842" y="4921"/>
                  </a:lnTo>
                </a:path>
              </a:pathLst>
            </a:custGeom>
            <a:ln w="11112">
              <a:solidFill>
                <a:srgbClr val="5E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9599" y="2747510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92" y="1746"/>
                  </a:moveTo>
                  <a:lnTo>
                    <a:pt x="3492" y="783"/>
                  </a:lnTo>
                  <a:lnTo>
                    <a:pt x="2708" y="0"/>
                  </a:lnTo>
                  <a:lnTo>
                    <a:pt x="1746" y="0"/>
                  </a:lnTo>
                  <a:lnTo>
                    <a:pt x="784" y="0"/>
                  </a:lnTo>
                  <a:lnTo>
                    <a:pt x="0" y="783"/>
                  </a:lnTo>
                  <a:lnTo>
                    <a:pt x="0" y="1746"/>
                  </a:lnTo>
                  <a:lnTo>
                    <a:pt x="0" y="2708"/>
                  </a:lnTo>
                  <a:lnTo>
                    <a:pt x="784" y="3492"/>
                  </a:lnTo>
                  <a:lnTo>
                    <a:pt x="1746" y="3492"/>
                  </a:lnTo>
                  <a:lnTo>
                    <a:pt x="2708" y="3492"/>
                  </a:lnTo>
                  <a:lnTo>
                    <a:pt x="3492" y="2708"/>
                  </a:lnTo>
                  <a:lnTo>
                    <a:pt x="3492" y="1746"/>
                  </a:lnTo>
                </a:path>
              </a:pathLst>
            </a:custGeom>
            <a:ln w="11112">
              <a:solidFill>
                <a:srgbClr val="7CD2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9357" y="274713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1428"/>
                  </a:moveTo>
                  <a:lnTo>
                    <a:pt x="0" y="2212"/>
                  </a:lnTo>
                  <a:lnTo>
                    <a:pt x="645" y="2857"/>
                  </a:lnTo>
                  <a:lnTo>
                    <a:pt x="1428" y="2857"/>
                  </a:lnTo>
                  <a:lnTo>
                    <a:pt x="2212" y="2857"/>
                  </a:lnTo>
                  <a:lnTo>
                    <a:pt x="2857" y="2212"/>
                  </a:lnTo>
                  <a:lnTo>
                    <a:pt x="2857" y="1428"/>
                  </a:lnTo>
                  <a:lnTo>
                    <a:pt x="2857" y="645"/>
                  </a:lnTo>
                  <a:lnTo>
                    <a:pt x="2212" y="0"/>
                  </a:lnTo>
                  <a:lnTo>
                    <a:pt x="1428" y="0"/>
                  </a:lnTo>
                  <a:lnTo>
                    <a:pt x="645" y="0"/>
                  </a:lnTo>
                  <a:lnTo>
                    <a:pt x="0" y="645"/>
                  </a:lnTo>
                  <a:lnTo>
                    <a:pt x="0" y="1428"/>
                  </a:lnTo>
                </a:path>
              </a:pathLst>
            </a:custGeom>
            <a:ln w="11112">
              <a:solidFill>
                <a:srgbClr val="9BDD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5621" y="2743263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603"/>
                  </a:moveTo>
                  <a:lnTo>
                    <a:pt x="0" y="7143"/>
                  </a:lnTo>
                  <a:lnTo>
                    <a:pt x="2063" y="9207"/>
                  </a:lnTo>
                  <a:lnTo>
                    <a:pt x="4603" y="9207"/>
                  </a:lnTo>
                  <a:lnTo>
                    <a:pt x="7143" y="9207"/>
                  </a:lnTo>
                  <a:lnTo>
                    <a:pt x="9207" y="7143"/>
                  </a:lnTo>
                  <a:lnTo>
                    <a:pt x="9207" y="4603"/>
                  </a:lnTo>
                  <a:lnTo>
                    <a:pt x="9207" y="2063"/>
                  </a:lnTo>
                  <a:lnTo>
                    <a:pt x="7143" y="0"/>
                  </a:lnTo>
                  <a:lnTo>
                    <a:pt x="4603" y="0"/>
                  </a:lnTo>
                  <a:lnTo>
                    <a:pt x="2063" y="0"/>
                  </a:lnTo>
                  <a:lnTo>
                    <a:pt x="0" y="2063"/>
                  </a:lnTo>
                  <a:lnTo>
                    <a:pt x="0" y="4603"/>
                  </a:lnTo>
                </a:path>
              </a:pathLst>
            </a:custGeom>
            <a:ln w="11112">
              <a:solidFill>
                <a:srgbClr val="BAE7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03314" y="274082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9852" y="0"/>
                  </a:moveTo>
                  <a:lnTo>
                    <a:pt x="2847" y="0"/>
                  </a:lnTo>
                  <a:lnTo>
                    <a:pt x="0" y="2847"/>
                  </a:lnTo>
                  <a:lnTo>
                    <a:pt x="0" y="9852"/>
                  </a:lnTo>
                  <a:lnTo>
                    <a:pt x="2847" y="12700"/>
                  </a:lnTo>
                  <a:lnTo>
                    <a:pt x="9852" y="12700"/>
                  </a:lnTo>
                  <a:lnTo>
                    <a:pt x="12700" y="9852"/>
                  </a:lnTo>
                  <a:lnTo>
                    <a:pt x="12700" y="2847"/>
                  </a:lnTo>
                  <a:close/>
                </a:path>
              </a:pathLst>
            </a:custGeom>
            <a:solidFill>
              <a:srgbClr val="D8F2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786923" y="3031928"/>
            <a:ext cx="58419" cy="62230"/>
            <a:chOff x="786923" y="3031928"/>
            <a:chExt cx="58419" cy="62230"/>
          </a:xfrm>
        </p:grpSpPr>
        <p:sp>
          <p:nvSpPr>
            <p:cNvPr id="28" name="object 28"/>
            <p:cNvSpPr/>
            <p:nvPr/>
          </p:nvSpPr>
          <p:spPr>
            <a:xfrm>
              <a:off x="792480" y="3037484"/>
              <a:ext cx="36830" cy="50800"/>
            </a:xfrm>
            <a:custGeom>
              <a:avLst/>
              <a:gdLst/>
              <a:ahLst/>
              <a:cxnLst/>
              <a:rect l="l" t="t" r="r" b="b"/>
              <a:pathLst>
                <a:path w="36830" h="50800">
                  <a:moveTo>
                    <a:pt x="16058" y="0"/>
                  </a:moveTo>
                  <a:lnTo>
                    <a:pt x="7701" y="5634"/>
                  </a:lnTo>
                  <a:lnTo>
                    <a:pt x="2066" y="13992"/>
                  </a:lnTo>
                  <a:lnTo>
                    <a:pt x="0" y="24226"/>
                  </a:lnTo>
                  <a:lnTo>
                    <a:pt x="2066" y="34460"/>
                  </a:lnTo>
                  <a:lnTo>
                    <a:pt x="7701" y="42818"/>
                  </a:lnTo>
                  <a:lnTo>
                    <a:pt x="16058" y="48453"/>
                  </a:lnTo>
                  <a:lnTo>
                    <a:pt x="26292" y="50519"/>
                  </a:lnTo>
                  <a:lnTo>
                    <a:pt x="36527" y="48453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5108" y="3037719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4" h="45085">
                  <a:moveTo>
                    <a:pt x="44540" y="22270"/>
                  </a:moveTo>
                  <a:lnTo>
                    <a:pt x="42789" y="13602"/>
                  </a:lnTo>
                  <a:lnTo>
                    <a:pt x="38016" y="6523"/>
                  </a:lnTo>
                  <a:lnTo>
                    <a:pt x="30937" y="1750"/>
                  </a:lnTo>
                  <a:lnTo>
                    <a:pt x="22269" y="0"/>
                  </a:lnTo>
                  <a:lnTo>
                    <a:pt x="13601" y="1750"/>
                  </a:lnTo>
                  <a:lnTo>
                    <a:pt x="6523" y="6523"/>
                  </a:lnTo>
                  <a:lnTo>
                    <a:pt x="1750" y="13602"/>
                  </a:lnTo>
                  <a:lnTo>
                    <a:pt x="0" y="22270"/>
                  </a:lnTo>
                  <a:lnTo>
                    <a:pt x="1750" y="30938"/>
                  </a:lnTo>
                  <a:lnTo>
                    <a:pt x="6523" y="38016"/>
                  </a:lnTo>
                  <a:lnTo>
                    <a:pt x="13601" y="42789"/>
                  </a:lnTo>
                  <a:lnTo>
                    <a:pt x="22269" y="44540"/>
                  </a:lnTo>
                  <a:lnTo>
                    <a:pt x="30937" y="42789"/>
                  </a:lnTo>
                  <a:lnTo>
                    <a:pt x="38016" y="38016"/>
                  </a:lnTo>
                  <a:lnTo>
                    <a:pt x="42789" y="30938"/>
                  </a:lnTo>
                  <a:lnTo>
                    <a:pt x="44540" y="22270"/>
                  </a:lnTo>
                </a:path>
              </a:pathLst>
            </a:custGeom>
            <a:ln w="11112">
              <a:solidFill>
                <a:srgbClr val="0054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7862" y="3040373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38190" y="19094"/>
                  </a:moveTo>
                  <a:lnTo>
                    <a:pt x="36688" y="11663"/>
                  </a:lnTo>
                  <a:lnTo>
                    <a:pt x="32595" y="5594"/>
                  </a:lnTo>
                  <a:lnTo>
                    <a:pt x="26525" y="1501"/>
                  </a:lnTo>
                  <a:lnTo>
                    <a:pt x="19094" y="0"/>
                  </a:lnTo>
                  <a:lnTo>
                    <a:pt x="11663" y="1501"/>
                  </a:lnTo>
                  <a:lnTo>
                    <a:pt x="5594" y="5594"/>
                  </a:lnTo>
                  <a:lnTo>
                    <a:pt x="1501" y="11663"/>
                  </a:lnTo>
                  <a:lnTo>
                    <a:pt x="0" y="19094"/>
                  </a:lnTo>
                  <a:lnTo>
                    <a:pt x="1501" y="26525"/>
                  </a:lnTo>
                  <a:lnTo>
                    <a:pt x="5594" y="32595"/>
                  </a:lnTo>
                  <a:lnTo>
                    <a:pt x="11663" y="36688"/>
                  </a:lnTo>
                  <a:lnTo>
                    <a:pt x="19094" y="38190"/>
                  </a:lnTo>
                  <a:lnTo>
                    <a:pt x="26525" y="36688"/>
                  </a:lnTo>
                  <a:lnTo>
                    <a:pt x="32595" y="32595"/>
                  </a:lnTo>
                  <a:lnTo>
                    <a:pt x="36688" y="26525"/>
                  </a:lnTo>
                  <a:lnTo>
                    <a:pt x="38190" y="19094"/>
                  </a:lnTo>
                </a:path>
              </a:pathLst>
            </a:custGeom>
            <a:ln w="11112">
              <a:solidFill>
                <a:srgbClr val="005A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0615" y="3043027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1840" y="15919"/>
                  </a:moveTo>
                  <a:lnTo>
                    <a:pt x="31840" y="7128"/>
                  </a:lnTo>
                  <a:lnTo>
                    <a:pt x="24710" y="0"/>
                  </a:lnTo>
                  <a:lnTo>
                    <a:pt x="15919" y="0"/>
                  </a:lnTo>
                  <a:lnTo>
                    <a:pt x="7129" y="0"/>
                  </a:lnTo>
                  <a:lnTo>
                    <a:pt x="0" y="7128"/>
                  </a:lnTo>
                  <a:lnTo>
                    <a:pt x="0" y="15919"/>
                  </a:lnTo>
                  <a:lnTo>
                    <a:pt x="0" y="24710"/>
                  </a:lnTo>
                  <a:lnTo>
                    <a:pt x="7129" y="31838"/>
                  </a:lnTo>
                  <a:lnTo>
                    <a:pt x="15919" y="31838"/>
                  </a:lnTo>
                  <a:lnTo>
                    <a:pt x="24710" y="31838"/>
                  </a:lnTo>
                  <a:lnTo>
                    <a:pt x="31840" y="24710"/>
                  </a:lnTo>
                  <a:lnTo>
                    <a:pt x="31840" y="15919"/>
                  </a:lnTo>
                </a:path>
              </a:pathLst>
            </a:custGeom>
            <a:ln w="11112">
              <a:solidFill>
                <a:srgbClr val="006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03374" y="3045682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25485" y="12744"/>
                  </a:moveTo>
                  <a:lnTo>
                    <a:pt x="25485" y="5709"/>
                  </a:lnTo>
                  <a:lnTo>
                    <a:pt x="19773" y="0"/>
                  </a:lnTo>
                  <a:lnTo>
                    <a:pt x="12739" y="0"/>
                  </a:lnTo>
                  <a:lnTo>
                    <a:pt x="5704" y="0"/>
                  </a:lnTo>
                  <a:lnTo>
                    <a:pt x="0" y="5709"/>
                  </a:lnTo>
                  <a:lnTo>
                    <a:pt x="0" y="12744"/>
                  </a:lnTo>
                  <a:lnTo>
                    <a:pt x="0" y="19778"/>
                  </a:lnTo>
                  <a:lnTo>
                    <a:pt x="5704" y="25488"/>
                  </a:lnTo>
                  <a:lnTo>
                    <a:pt x="12739" y="25488"/>
                  </a:lnTo>
                  <a:lnTo>
                    <a:pt x="19773" y="25488"/>
                  </a:lnTo>
                  <a:lnTo>
                    <a:pt x="25485" y="19778"/>
                  </a:lnTo>
                  <a:lnTo>
                    <a:pt x="25485" y="12744"/>
                  </a:lnTo>
                </a:path>
              </a:pathLst>
            </a:custGeom>
            <a:ln w="11112">
              <a:solidFill>
                <a:srgbClr val="0068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6127" y="3048341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4" h="19685">
                  <a:moveTo>
                    <a:pt x="19133" y="9564"/>
                  </a:moveTo>
                  <a:lnTo>
                    <a:pt x="19133" y="4281"/>
                  </a:lnTo>
                  <a:lnTo>
                    <a:pt x="14852" y="0"/>
                  </a:lnTo>
                  <a:lnTo>
                    <a:pt x="9569" y="0"/>
                  </a:lnTo>
                  <a:lnTo>
                    <a:pt x="4286" y="0"/>
                  </a:lnTo>
                  <a:lnTo>
                    <a:pt x="0" y="4281"/>
                  </a:lnTo>
                  <a:lnTo>
                    <a:pt x="0" y="9564"/>
                  </a:lnTo>
                  <a:lnTo>
                    <a:pt x="0" y="14847"/>
                  </a:lnTo>
                  <a:lnTo>
                    <a:pt x="4286" y="19133"/>
                  </a:lnTo>
                  <a:lnTo>
                    <a:pt x="9569" y="19133"/>
                  </a:lnTo>
                  <a:lnTo>
                    <a:pt x="14852" y="19133"/>
                  </a:lnTo>
                  <a:lnTo>
                    <a:pt x="19133" y="14847"/>
                  </a:lnTo>
                  <a:lnTo>
                    <a:pt x="19133" y="9564"/>
                  </a:lnTo>
                </a:path>
              </a:pathLst>
            </a:custGeom>
            <a:ln w="11112">
              <a:solidFill>
                <a:srgbClr val="006F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99077" y="3041192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2390" y="16192"/>
                  </a:moveTo>
                  <a:lnTo>
                    <a:pt x="32390" y="7252"/>
                  </a:lnTo>
                  <a:lnTo>
                    <a:pt x="25137" y="0"/>
                  </a:lnTo>
                  <a:lnTo>
                    <a:pt x="16197" y="0"/>
                  </a:lnTo>
                  <a:lnTo>
                    <a:pt x="7258" y="0"/>
                  </a:lnTo>
                  <a:lnTo>
                    <a:pt x="0" y="7252"/>
                  </a:lnTo>
                  <a:lnTo>
                    <a:pt x="0" y="16192"/>
                  </a:lnTo>
                  <a:lnTo>
                    <a:pt x="0" y="25132"/>
                  </a:lnTo>
                  <a:lnTo>
                    <a:pt x="7258" y="32390"/>
                  </a:lnTo>
                  <a:lnTo>
                    <a:pt x="16197" y="32390"/>
                  </a:lnTo>
                  <a:lnTo>
                    <a:pt x="25137" y="32390"/>
                  </a:lnTo>
                  <a:lnTo>
                    <a:pt x="32390" y="25132"/>
                  </a:lnTo>
                  <a:lnTo>
                    <a:pt x="32390" y="16192"/>
                  </a:lnTo>
                </a:path>
              </a:pathLst>
            </a:custGeom>
            <a:ln w="11112">
              <a:solidFill>
                <a:srgbClr val="0075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4371" y="3045820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16192" y="8096"/>
                  </a:moveTo>
                  <a:lnTo>
                    <a:pt x="16192" y="3627"/>
                  </a:lnTo>
                  <a:lnTo>
                    <a:pt x="12566" y="0"/>
                  </a:lnTo>
                  <a:lnTo>
                    <a:pt x="8096" y="0"/>
                  </a:lnTo>
                  <a:lnTo>
                    <a:pt x="3627" y="0"/>
                  </a:lnTo>
                  <a:lnTo>
                    <a:pt x="0" y="3627"/>
                  </a:lnTo>
                  <a:lnTo>
                    <a:pt x="0" y="8096"/>
                  </a:lnTo>
                  <a:lnTo>
                    <a:pt x="0" y="12566"/>
                  </a:lnTo>
                  <a:lnTo>
                    <a:pt x="3627" y="16197"/>
                  </a:lnTo>
                  <a:lnTo>
                    <a:pt x="8096" y="16197"/>
                  </a:lnTo>
                  <a:lnTo>
                    <a:pt x="12566" y="16197"/>
                  </a:lnTo>
                  <a:lnTo>
                    <a:pt x="16192" y="12566"/>
                  </a:lnTo>
                  <a:lnTo>
                    <a:pt x="16192" y="8096"/>
                  </a:lnTo>
                </a:path>
              </a:pathLst>
            </a:custGeom>
            <a:ln w="11112">
              <a:solidFill>
                <a:srgbClr val="3FBD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06985" y="3048302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59" h="10160">
                  <a:moveTo>
                    <a:pt x="9842" y="4925"/>
                  </a:moveTo>
                  <a:lnTo>
                    <a:pt x="9842" y="2212"/>
                  </a:lnTo>
                  <a:lnTo>
                    <a:pt x="7635" y="0"/>
                  </a:lnTo>
                  <a:lnTo>
                    <a:pt x="4921" y="0"/>
                  </a:lnTo>
                  <a:lnTo>
                    <a:pt x="2207" y="0"/>
                  </a:lnTo>
                  <a:lnTo>
                    <a:pt x="0" y="2212"/>
                  </a:lnTo>
                  <a:lnTo>
                    <a:pt x="0" y="4925"/>
                  </a:lnTo>
                  <a:lnTo>
                    <a:pt x="0" y="7639"/>
                  </a:lnTo>
                  <a:lnTo>
                    <a:pt x="2207" y="9846"/>
                  </a:lnTo>
                  <a:lnTo>
                    <a:pt x="4921" y="9846"/>
                  </a:lnTo>
                  <a:lnTo>
                    <a:pt x="7635" y="9846"/>
                  </a:lnTo>
                  <a:lnTo>
                    <a:pt x="9842" y="7639"/>
                  </a:lnTo>
                  <a:lnTo>
                    <a:pt x="9842" y="4925"/>
                  </a:lnTo>
                </a:path>
              </a:pathLst>
            </a:custGeom>
            <a:ln w="11112">
              <a:solidFill>
                <a:srgbClr val="5E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9599" y="3050787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92" y="1746"/>
                  </a:moveTo>
                  <a:lnTo>
                    <a:pt x="3492" y="783"/>
                  </a:lnTo>
                  <a:lnTo>
                    <a:pt x="2708" y="0"/>
                  </a:lnTo>
                  <a:lnTo>
                    <a:pt x="1746" y="0"/>
                  </a:lnTo>
                  <a:lnTo>
                    <a:pt x="784" y="0"/>
                  </a:lnTo>
                  <a:lnTo>
                    <a:pt x="0" y="783"/>
                  </a:lnTo>
                  <a:lnTo>
                    <a:pt x="0" y="1746"/>
                  </a:lnTo>
                  <a:lnTo>
                    <a:pt x="0" y="2707"/>
                  </a:lnTo>
                  <a:lnTo>
                    <a:pt x="784" y="3492"/>
                  </a:lnTo>
                  <a:lnTo>
                    <a:pt x="1746" y="3492"/>
                  </a:lnTo>
                  <a:lnTo>
                    <a:pt x="2708" y="3492"/>
                  </a:lnTo>
                  <a:lnTo>
                    <a:pt x="3492" y="2707"/>
                  </a:lnTo>
                  <a:lnTo>
                    <a:pt x="3492" y="1746"/>
                  </a:lnTo>
                </a:path>
              </a:pathLst>
            </a:custGeom>
            <a:ln w="11112">
              <a:solidFill>
                <a:srgbClr val="7CD2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9357" y="305041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1428"/>
                  </a:moveTo>
                  <a:lnTo>
                    <a:pt x="0" y="2212"/>
                  </a:lnTo>
                  <a:lnTo>
                    <a:pt x="645" y="2857"/>
                  </a:lnTo>
                  <a:lnTo>
                    <a:pt x="1428" y="2857"/>
                  </a:lnTo>
                  <a:lnTo>
                    <a:pt x="2212" y="2857"/>
                  </a:lnTo>
                  <a:lnTo>
                    <a:pt x="2857" y="2212"/>
                  </a:lnTo>
                  <a:lnTo>
                    <a:pt x="2857" y="1428"/>
                  </a:lnTo>
                  <a:lnTo>
                    <a:pt x="2857" y="643"/>
                  </a:lnTo>
                  <a:lnTo>
                    <a:pt x="2212" y="0"/>
                  </a:lnTo>
                  <a:lnTo>
                    <a:pt x="1428" y="0"/>
                  </a:lnTo>
                  <a:lnTo>
                    <a:pt x="645" y="0"/>
                  </a:lnTo>
                  <a:lnTo>
                    <a:pt x="0" y="643"/>
                  </a:lnTo>
                  <a:lnTo>
                    <a:pt x="0" y="1428"/>
                  </a:lnTo>
                </a:path>
              </a:pathLst>
            </a:custGeom>
            <a:ln w="11112">
              <a:solidFill>
                <a:srgbClr val="9BDD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5621" y="304654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603"/>
                  </a:moveTo>
                  <a:lnTo>
                    <a:pt x="0" y="7143"/>
                  </a:lnTo>
                  <a:lnTo>
                    <a:pt x="2063" y="9207"/>
                  </a:lnTo>
                  <a:lnTo>
                    <a:pt x="4603" y="9207"/>
                  </a:lnTo>
                  <a:lnTo>
                    <a:pt x="7143" y="9207"/>
                  </a:lnTo>
                  <a:lnTo>
                    <a:pt x="9207" y="7143"/>
                  </a:lnTo>
                  <a:lnTo>
                    <a:pt x="9207" y="4603"/>
                  </a:lnTo>
                  <a:lnTo>
                    <a:pt x="9207" y="2063"/>
                  </a:lnTo>
                  <a:lnTo>
                    <a:pt x="7143" y="0"/>
                  </a:lnTo>
                  <a:lnTo>
                    <a:pt x="4603" y="0"/>
                  </a:lnTo>
                  <a:lnTo>
                    <a:pt x="2063" y="0"/>
                  </a:lnTo>
                  <a:lnTo>
                    <a:pt x="0" y="2063"/>
                  </a:lnTo>
                  <a:lnTo>
                    <a:pt x="0" y="4603"/>
                  </a:lnTo>
                </a:path>
              </a:pathLst>
            </a:custGeom>
            <a:ln w="11112">
              <a:solidFill>
                <a:srgbClr val="BAE7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3314" y="3044099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9852" y="0"/>
                  </a:moveTo>
                  <a:lnTo>
                    <a:pt x="2847" y="0"/>
                  </a:lnTo>
                  <a:lnTo>
                    <a:pt x="0" y="2847"/>
                  </a:lnTo>
                  <a:lnTo>
                    <a:pt x="0" y="9852"/>
                  </a:lnTo>
                  <a:lnTo>
                    <a:pt x="2847" y="12700"/>
                  </a:lnTo>
                  <a:lnTo>
                    <a:pt x="9852" y="12700"/>
                  </a:lnTo>
                  <a:lnTo>
                    <a:pt x="12700" y="9852"/>
                  </a:lnTo>
                  <a:lnTo>
                    <a:pt x="12700" y="2847"/>
                  </a:lnTo>
                  <a:close/>
                </a:path>
              </a:pathLst>
            </a:custGeom>
            <a:solidFill>
              <a:srgbClr val="D8F2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98934" y="620418"/>
            <a:ext cx="3630295" cy="2508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1029969">
              <a:lnSpc>
                <a:spcPct val="125499"/>
              </a:lnSpc>
              <a:spcBef>
                <a:spcPts val="100"/>
              </a:spcBef>
            </a:pPr>
            <a:r>
              <a:rPr sz="1100" spc="5" dirty="0">
                <a:latin typeface="Arial"/>
                <a:cs typeface="Arial"/>
              </a:rPr>
              <a:t>That </a:t>
            </a:r>
            <a:r>
              <a:rPr sz="1100" spc="-45" dirty="0">
                <a:latin typeface="Arial"/>
                <a:cs typeface="Arial"/>
              </a:rPr>
              <a:t>is, </a:t>
            </a:r>
            <a:r>
              <a:rPr sz="1100" spc="-70" dirty="0">
                <a:latin typeface="Arial"/>
                <a:cs typeface="Arial"/>
              </a:rPr>
              <a:t>how </a:t>
            </a:r>
            <a:r>
              <a:rPr sz="1100" spc="-60" dirty="0">
                <a:latin typeface="Arial"/>
                <a:cs typeface="Arial"/>
              </a:rPr>
              <a:t>many </a:t>
            </a:r>
            <a:r>
              <a:rPr sz="1100" spc="-15" dirty="0">
                <a:latin typeface="Arial"/>
                <a:cs typeface="Arial"/>
              </a:rPr>
              <a:t>distinct </a:t>
            </a:r>
            <a:r>
              <a:rPr sz="1100" spc="-80" dirty="0">
                <a:latin typeface="Arial"/>
                <a:cs typeface="Arial"/>
              </a:rPr>
              <a:t>words </a:t>
            </a:r>
            <a:r>
              <a:rPr sz="1100" spc="-85" dirty="0">
                <a:latin typeface="Arial"/>
                <a:cs typeface="Arial"/>
              </a:rPr>
              <a:t>are </a:t>
            </a:r>
            <a:r>
              <a:rPr sz="1100" spc="-55" dirty="0">
                <a:latin typeface="Arial"/>
                <a:cs typeface="Arial"/>
              </a:rPr>
              <a:t>there?  </a:t>
            </a:r>
            <a:r>
              <a:rPr sz="1100" spc="-80" dirty="0">
                <a:solidFill>
                  <a:srgbClr val="329832"/>
                </a:solidFill>
                <a:latin typeface="Arial"/>
                <a:cs typeface="Arial"/>
              </a:rPr>
              <a:t>Can </a:t>
            </a:r>
            <a:r>
              <a:rPr sz="1100" spc="-110" dirty="0">
                <a:solidFill>
                  <a:srgbClr val="329832"/>
                </a:solidFill>
                <a:latin typeface="Arial"/>
                <a:cs typeface="Arial"/>
              </a:rPr>
              <a:t>we </a:t>
            </a:r>
            <a:r>
              <a:rPr sz="1100" spc="-100" dirty="0">
                <a:solidFill>
                  <a:srgbClr val="329832"/>
                </a:solidFill>
                <a:latin typeface="Arial"/>
                <a:cs typeface="Arial"/>
              </a:rPr>
              <a:t>assume </a:t>
            </a:r>
            <a:r>
              <a:rPr sz="1100" spc="-45" dirty="0">
                <a:solidFill>
                  <a:srgbClr val="329832"/>
                </a:solidFill>
                <a:latin typeface="Arial"/>
                <a:cs typeface="Arial"/>
              </a:rPr>
              <a:t>there </a:t>
            </a:r>
            <a:r>
              <a:rPr sz="1100" spc="-60" dirty="0">
                <a:solidFill>
                  <a:srgbClr val="329832"/>
                </a:solidFill>
                <a:latin typeface="Arial"/>
                <a:cs typeface="Arial"/>
              </a:rPr>
              <a:t>is </a:t>
            </a:r>
            <a:r>
              <a:rPr sz="1100" spc="-70" dirty="0">
                <a:solidFill>
                  <a:srgbClr val="329832"/>
                </a:solidFill>
                <a:latin typeface="Arial"/>
                <a:cs typeface="Arial"/>
              </a:rPr>
              <a:t>an 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upper</a:t>
            </a:r>
            <a:r>
              <a:rPr sz="1100" spc="-40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329832"/>
                </a:solidFill>
                <a:latin typeface="Arial"/>
                <a:cs typeface="Arial"/>
              </a:rPr>
              <a:t>bound?</a:t>
            </a:r>
            <a:endParaRPr sz="1100">
              <a:latin typeface="Arial"/>
              <a:cs typeface="Arial"/>
            </a:endParaRPr>
          </a:p>
          <a:p>
            <a:pPr marL="38100" marR="48260">
              <a:lnSpc>
                <a:spcPct val="125499"/>
              </a:lnSpc>
            </a:pPr>
            <a:r>
              <a:rPr sz="1100" spc="-5" dirty="0">
                <a:latin typeface="Arial"/>
                <a:cs typeface="Arial"/>
              </a:rPr>
              <a:t>Not </a:t>
            </a:r>
            <a:r>
              <a:rPr sz="1100" spc="-35" dirty="0">
                <a:latin typeface="Arial"/>
                <a:cs typeface="Arial"/>
              </a:rPr>
              <a:t>really: </a:t>
            </a:r>
            <a:r>
              <a:rPr sz="1100" spc="20" dirty="0">
                <a:latin typeface="Arial"/>
                <a:cs typeface="Arial"/>
              </a:rPr>
              <a:t>At </a:t>
            </a:r>
            <a:r>
              <a:rPr sz="1100" spc="-50" dirty="0">
                <a:latin typeface="Arial"/>
                <a:cs typeface="Arial"/>
              </a:rPr>
              <a:t>least </a:t>
            </a:r>
            <a:r>
              <a:rPr sz="1100" spc="-45" dirty="0">
                <a:latin typeface="Arial"/>
                <a:cs typeface="Arial"/>
              </a:rPr>
              <a:t>70</a:t>
            </a:r>
            <a:r>
              <a:rPr sz="1200" spc="-67" baseline="27777" dirty="0">
                <a:latin typeface="LM Sans 8"/>
                <a:cs typeface="LM Sans 8"/>
              </a:rPr>
              <a:t>20 </a:t>
            </a:r>
            <a:r>
              <a:rPr sz="1100" spc="-5" dirty="0">
                <a:latin typeface="Latin Modern Math"/>
                <a:cs typeface="Latin Modern Math"/>
              </a:rPr>
              <a:t>≈ </a:t>
            </a:r>
            <a:r>
              <a:rPr sz="1100" spc="-45" dirty="0">
                <a:latin typeface="Arial"/>
                <a:cs typeface="Arial"/>
              </a:rPr>
              <a:t>10</a:t>
            </a:r>
            <a:r>
              <a:rPr sz="1200" spc="-67" baseline="27777" dirty="0">
                <a:latin typeface="LM Sans 8"/>
                <a:cs typeface="LM Sans 8"/>
              </a:rPr>
              <a:t>37 </a:t>
            </a:r>
            <a:r>
              <a:rPr sz="1100" spc="-30" dirty="0">
                <a:latin typeface="Arial"/>
                <a:cs typeface="Arial"/>
              </a:rPr>
              <a:t>different </a:t>
            </a:r>
            <a:r>
              <a:rPr sz="1100" spc="-80" dirty="0">
                <a:latin typeface="Arial"/>
                <a:cs typeface="Arial"/>
              </a:rPr>
              <a:t>words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35" dirty="0">
                <a:latin typeface="Arial"/>
                <a:cs typeface="Arial"/>
              </a:rPr>
              <a:t>length </a:t>
            </a:r>
            <a:r>
              <a:rPr sz="1100" spc="-55" dirty="0">
                <a:latin typeface="Arial"/>
                <a:cs typeface="Arial"/>
              </a:rPr>
              <a:t>20. 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50" dirty="0">
                <a:latin typeface="Arial"/>
                <a:cs typeface="Arial"/>
              </a:rPr>
              <a:t>vocabulary </a:t>
            </a:r>
            <a:r>
              <a:rPr sz="1100" spc="-5" dirty="0">
                <a:latin typeface="Arial"/>
                <a:cs typeface="Arial"/>
              </a:rPr>
              <a:t>will </a:t>
            </a:r>
            <a:r>
              <a:rPr sz="1100" spc="-95" dirty="0">
                <a:latin typeface="Arial"/>
                <a:cs typeface="Arial"/>
              </a:rPr>
              <a:t>keep </a:t>
            </a:r>
            <a:r>
              <a:rPr sz="1100" spc="-50" dirty="0">
                <a:latin typeface="Arial"/>
                <a:cs typeface="Arial"/>
              </a:rPr>
              <a:t>growing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35" dirty="0">
                <a:latin typeface="Arial"/>
                <a:cs typeface="Arial"/>
              </a:rPr>
              <a:t>collection</a:t>
            </a:r>
            <a:r>
              <a:rPr sz="1100" spc="19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size.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spc="-65" dirty="0">
                <a:latin typeface="Arial"/>
                <a:cs typeface="Arial"/>
              </a:rPr>
              <a:t>Heaps’ </a:t>
            </a:r>
            <a:r>
              <a:rPr sz="1100" spc="-45" dirty="0">
                <a:latin typeface="Arial"/>
                <a:cs typeface="Arial"/>
              </a:rPr>
              <a:t>law: </a:t>
            </a:r>
            <a:r>
              <a:rPr sz="1100" i="1" spc="-10" dirty="0">
                <a:latin typeface="LM Sans 10"/>
                <a:cs typeface="LM Sans 10"/>
              </a:rPr>
              <a:t>M </a:t>
            </a:r>
            <a:r>
              <a:rPr sz="1100" spc="204" dirty="0">
                <a:latin typeface="Arial"/>
                <a:cs typeface="Arial"/>
              </a:rPr>
              <a:t>=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i="1" spc="40" dirty="0">
                <a:latin typeface="LM Sans 10"/>
                <a:cs typeface="LM Sans 10"/>
              </a:rPr>
              <a:t>kT</a:t>
            </a:r>
            <a:r>
              <a:rPr sz="1200" i="1" spc="60" baseline="27777" dirty="0">
                <a:latin typeface="LM Sans 8"/>
                <a:cs typeface="LM Sans 8"/>
              </a:rPr>
              <a:t>b</a:t>
            </a:r>
            <a:endParaRPr sz="1200" baseline="27777">
              <a:latin typeface="LM Sans 8"/>
              <a:cs typeface="LM Sans 8"/>
            </a:endParaRPr>
          </a:p>
          <a:p>
            <a:pPr marL="38100" marR="30480" indent="-635">
              <a:lnSpc>
                <a:spcPct val="101800"/>
              </a:lnSpc>
              <a:spcBef>
                <a:spcPts val="310"/>
              </a:spcBef>
            </a:pPr>
            <a:r>
              <a:rPr sz="1100" i="1" spc="-10" dirty="0">
                <a:latin typeface="LM Sans 10"/>
                <a:cs typeface="LM Sans 10"/>
              </a:rPr>
              <a:t>M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80" dirty="0">
                <a:latin typeface="Arial"/>
                <a:cs typeface="Arial"/>
              </a:rPr>
              <a:t>size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55" dirty="0">
                <a:latin typeface="Arial"/>
                <a:cs typeface="Arial"/>
              </a:rPr>
              <a:t>vocabulary, </a:t>
            </a:r>
            <a:r>
              <a:rPr sz="1100" i="1" spc="-10" dirty="0">
                <a:latin typeface="LM Sans 10"/>
                <a:cs typeface="LM Sans 10"/>
              </a:rPr>
              <a:t>T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50" dirty="0">
                <a:latin typeface="Arial"/>
                <a:cs typeface="Arial"/>
              </a:rPr>
              <a:t>number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65" dirty="0">
                <a:latin typeface="Arial"/>
                <a:cs typeface="Arial"/>
              </a:rPr>
              <a:t>tokens </a:t>
            </a:r>
            <a:r>
              <a:rPr sz="1100" spc="-20" dirty="0">
                <a:latin typeface="Arial"/>
                <a:cs typeface="Arial"/>
              </a:rPr>
              <a:t>in  </a:t>
            </a:r>
            <a:r>
              <a:rPr sz="1100" spc="-30" dirty="0">
                <a:latin typeface="Arial"/>
                <a:cs typeface="Arial"/>
              </a:rPr>
              <a:t>the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collection.</a:t>
            </a:r>
            <a:endParaRPr sz="1100">
              <a:latin typeface="Arial"/>
              <a:cs typeface="Arial"/>
            </a:endParaRPr>
          </a:p>
          <a:p>
            <a:pPr marL="38100" marR="52069" indent="-635">
              <a:lnSpc>
                <a:spcPct val="102699"/>
              </a:lnSpc>
              <a:spcBef>
                <a:spcPts val="305"/>
              </a:spcBef>
            </a:pPr>
            <a:r>
              <a:rPr sz="1100" spc="-40" dirty="0">
                <a:latin typeface="Arial"/>
                <a:cs typeface="Arial"/>
              </a:rPr>
              <a:t>Typical </a:t>
            </a:r>
            <a:r>
              <a:rPr sz="1100" spc="-75" dirty="0">
                <a:latin typeface="Arial"/>
                <a:cs typeface="Arial"/>
              </a:rPr>
              <a:t>values </a:t>
            </a:r>
            <a:r>
              <a:rPr sz="1100" spc="-30" dirty="0">
                <a:latin typeface="Arial"/>
                <a:cs typeface="Arial"/>
              </a:rPr>
              <a:t>for the </a:t>
            </a:r>
            <a:r>
              <a:rPr sz="1100" spc="-65" dirty="0">
                <a:latin typeface="Arial"/>
                <a:cs typeface="Arial"/>
              </a:rPr>
              <a:t>parameters </a:t>
            </a:r>
            <a:r>
              <a:rPr sz="1100" i="1" spc="-10" dirty="0">
                <a:latin typeface="LM Sans 10"/>
                <a:cs typeface="LM Sans 10"/>
              </a:rPr>
              <a:t>k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i="1" spc="-10" dirty="0">
                <a:latin typeface="LM Sans 10"/>
                <a:cs typeface="LM Sans 10"/>
              </a:rPr>
              <a:t>b </a:t>
            </a:r>
            <a:r>
              <a:rPr sz="1100" spc="-65" dirty="0">
                <a:latin typeface="Arial"/>
                <a:cs typeface="Arial"/>
              </a:rPr>
              <a:t>are: </a:t>
            </a:r>
            <a:r>
              <a:rPr sz="1100" spc="-75" dirty="0">
                <a:latin typeface="Arial"/>
                <a:cs typeface="Arial"/>
              </a:rPr>
              <a:t>30 </a:t>
            </a:r>
            <a:r>
              <a:rPr sz="1100" spc="-10" dirty="0">
                <a:latin typeface="Latin Modern Math"/>
                <a:cs typeface="Latin Modern Math"/>
              </a:rPr>
              <a:t>≤ </a:t>
            </a:r>
            <a:r>
              <a:rPr sz="1100" i="1" spc="-10" dirty="0">
                <a:latin typeface="LM Sans 10"/>
                <a:cs typeface="LM Sans 10"/>
              </a:rPr>
              <a:t>k </a:t>
            </a:r>
            <a:r>
              <a:rPr sz="1100" spc="-10" dirty="0">
                <a:latin typeface="Latin Modern Math"/>
                <a:cs typeface="Latin Modern Math"/>
              </a:rPr>
              <a:t>≤ </a:t>
            </a:r>
            <a:r>
              <a:rPr sz="1100" spc="-75" dirty="0">
                <a:latin typeface="Arial"/>
                <a:cs typeface="Arial"/>
              </a:rPr>
              <a:t>100 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i="1" spc="-10" dirty="0">
                <a:latin typeface="LM Sans 10"/>
                <a:cs typeface="LM Sans 10"/>
              </a:rPr>
              <a:t>b </a:t>
            </a:r>
            <a:r>
              <a:rPr sz="1100" spc="-5" dirty="0">
                <a:latin typeface="Latin Modern Math"/>
                <a:cs typeface="Latin Modern Math"/>
              </a:rPr>
              <a:t>≈</a:t>
            </a:r>
            <a:r>
              <a:rPr sz="1100" spc="-210" dirty="0">
                <a:latin typeface="Latin Modern Math"/>
                <a:cs typeface="Latin Modern Math"/>
              </a:rPr>
              <a:t> </a:t>
            </a:r>
            <a:r>
              <a:rPr sz="1100" spc="-45" dirty="0">
                <a:latin typeface="Arial"/>
                <a:cs typeface="Arial"/>
              </a:rPr>
              <a:t>0</a:t>
            </a:r>
            <a:r>
              <a:rPr sz="1100" spc="-45" dirty="0">
                <a:latin typeface="Latin Modern Math"/>
                <a:cs typeface="Latin Modern Math"/>
              </a:rPr>
              <a:t>.</a:t>
            </a:r>
            <a:r>
              <a:rPr sz="1100" spc="-45" dirty="0">
                <a:latin typeface="Arial"/>
                <a:cs typeface="Arial"/>
              </a:rPr>
              <a:t>5.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1100" spc="-65" dirty="0">
                <a:latin typeface="Arial"/>
                <a:cs typeface="Arial"/>
              </a:rPr>
              <a:t>Heaps’ </a:t>
            </a:r>
            <a:r>
              <a:rPr sz="1100" spc="-55" dirty="0">
                <a:latin typeface="Arial"/>
                <a:cs typeface="Arial"/>
              </a:rPr>
              <a:t>law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45" dirty="0">
                <a:latin typeface="Arial"/>
                <a:cs typeface="Arial"/>
              </a:rPr>
              <a:t>linear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40" dirty="0">
                <a:latin typeface="Arial"/>
                <a:cs typeface="Arial"/>
              </a:rPr>
              <a:t>log-log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space.</a:t>
            </a:r>
            <a:endParaRPr sz="1100">
              <a:latin typeface="Arial"/>
              <a:cs typeface="Arial"/>
            </a:endParaRPr>
          </a:p>
          <a:p>
            <a:pPr marL="314960" marR="86360">
              <a:lnSpc>
                <a:spcPct val="100000"/>
              </a:lnSpc>
              <a:spcBef>
                <a:spcPts val="170"/>
              </a:spcBef>
            </a:pPr>
            <a:r>
              <a:rPr sz="1000" spc="40" dirty="0">
                <a:latin typeface="Arial"/>
                <a:cs typeface="Arial"/>
              </a:rPr>
              <a:t>It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45" dirty="0">
                <a:latin typeface="Arial"/>
                <a:cs typeface="Arial"/>
              </a:rPr>
              <a:t>simplest </a:t>
            </a:r>
            <a:r>
              <a:rPr sz="1000" spc="-55" dirty="0">
                <a:latin typeface="Arial"/>
                <a:cs typeface="Arial"/>
              </a:rPr>
              <a:t>possible </a:t>
            </a:r>
            <a:r>
              <a:rPr sz="1000" spc="-35" dirty="0">
                <a:latin typeface="Arial"/>
                <a:cs typeface="Arial"/>
              </a:rPr>
              <a:t>relationship </a:t>
            </a:r>
            <a:r>
              <a:rPr sz="1000" spc="-60" dirty="0">
                <a:latin typeface="Arial"/>
                <a:cs typeface="Arial"/>
              </a:rPr>
              <a:t>between </a:t>
            </a:r>
            <a:r>
              <a:rPr sz="1000" spc="-30" dirty="0">
                <a:latin typeface="Arial"/>
                <a:cs typeface="Arial"/>
              </a:rPr>
              <a:t>collection </a:t>
            </a:r>
            <a:r>
              <a:rPr sz="1000" spc="-75" dirty="0">
                <a:latin typeface="Arial"/>
                <a:cs typeface="Arial"/>
              </a:rPr>
              <a:t>size 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45" dirty="0">
                <a:latin typeface="Arial"/>
                <a:cs typeface="Arial"/>
              </a:rPr>
              <a:t>vocabulary </a:t>
            </a:r>
            <a:r>
              <a:rPr sz="1000" spc="-75" dirty="0">
                <a:latin typeface="Arial"/>
                <a:cs typeface="Arial"/>
              </a:rPr>
              <a:t>size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30" dirty="0">
                <a:latin typeface="Arial"/>
                <a:cs typeface="Arial"/>
              </a:rPr>
              <a:t>log-log </a:t>
            </a:r>
            <a:r>
              <a:rPr sz="1000" spc="-70" dirty="0">
                <a:latin typeface="Arial"/>
                <a:cs typeface="Arial"/>
              </a:rPr>
              <a:t>space.</a:t>
            </a:r>
            <a:endParaRPr sz="1000">
              <a:latin typeface="Arial"/>
              <a:cs typeface="Arial"/>
            </a:endParaRPr>
          </a:p>
          <a:p>
            <a:pPr marL="314960">
              <a:lnSpc>
                <a:spcPts val="1190"/>
              </a:lnSpc>
            </a:pPr>
            <a:r>
              <a:rPr sz="1000" spc="-30" dirty="0">
                <a:latin typeface="Arial"/>
                <a:cs typeface="Arial"/>
              </a:rPr>
              <a:t>Empirical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law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4231641" y="3349078"/>
            <a:ext cx="2806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17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5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59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7144" y="0"/>
            <a:ext cx="803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4886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502" y="0"/>
            <a:ext cx="1703070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  <a:tab pos="101790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Term</a:t>
            </a:r>
            <a:r>
              <a:rPr sz="600" spc="-2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statistics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Heaps’ </a:t>
            </a:r>
            <a:r>
              <a:rPr sz="1400" dirty="0">
                <a:solidFill>
                  <a:srgbClr val="FFFFFF"/>
                </a:solidFill>
                <a:latin typeface="LM Sans 12"/>
                <a:cs typeface="LM Sans 12"/>
              </a:rPr>
              <a:t>law for</a:t>
            </a:r>
            <a:r>
              <a:rPr sz="1400" spc="-5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Reuters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7515" y="2958796"/>
            <a:ext cx="1866264" cy="40005"/>
          </a:xfrm>
          <a:custGeom>
            <a:avLst/>
            <a:gdLst/>
            <a:ahLst/>
            <a:cxnLst/>
            <a:rect l="l" t="t" r="r" b="b"/>
            <a:pathLst>
              <a:path w="1866264" h="40005">
                <a:moveTo>
                  <a:pt x="0" y="0"/>
                </a:moveTo>
                <a:lnTo>
                  <a:pt x="1866017" y="0"/>
                </a:lnTo>
              </a:path>
              <a:path w="1866264" h="40005">
                <a:moveTo>
                  <a:pt x="0" y="0"/>
                </a:moveTo>
                <a:lnTo>
                  <a:pt x="0" y="39414"/>
                </a:lnTo>
              </a:path>
              <a:path w="1866264" h="40005">
                <a:moveTo>
                  <a:pt x="466477" y="0"/>
                </a:moveTo>
                <a:lnTo>
                  <a:pt x="466477" y="39414"/>
                </a:lnTo>
              </a:path>
              <a:path w="1866264" h="40005">
                <a:moveTo>
                  <a:pt x="933011" y="0"/>
                </a:moveTo>
                <a:lnTo>
                  <a:pt x="933011" y="39414"/>
                </a:lnTo>
              </a:path>
              <a:path w="1866264" h="40005">
                <a:moveTo>
                  <a:pt x="1399482" y="0"/>
                </a:moveTo>
                <a:lnTo>
                  <a:pt x="1399482" y="39414"/>
                </a:lnTo>
              </a:path>
              <a:path w="1866264" h="40005">
                <a:moveTo>
                  <a:pt x="1866017" y="0"/>
                </a:moveTo>
                <a:lnTo>
                  <a:pt x="1866017" y="39414"/>
                </a:lnTo>
              </a:path>
            </a:pathLst>
          </a:custGeom>
          <a:ln w="4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6555" y="3022300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5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3042" y="3022300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5" dirty="0"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9583" y="3022300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5" dirty="0">
                <a:latin typeface="Arial"/>
                <a:cs typeface="Arial"/>
              </a:rPr>
              <a:t>4</a:t>
            </a:r>
            <a:endParaRPr sz="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16070" y="3022300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5" dirty="0">
                <a:latin typeface="Arial"/>
                <a:cs typeface="Arial"/>
              </a:rPr>
              <a:t>6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82611" y="3022300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5" dirty="0">
                <a:latin typeface="Arial"/>
                <a:cs typeface="Arial"/>
              </a:rPr>
              <a:t>8</a:t>
            </a:r>
            <a:endParaRPr sz="5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4122" y="1004366"/>
            <a:ext cx="40005" cy="1879600"/>
          </a:xfrm>
          <a:custGeom>
            <a:avLst/>
            <a:gdLst/>
            <a:ahLst/>
            <a:cxnLst/>
            <a:rect l="l" t="t" r="r" b="b"/>
            <a:pathLst>
              <a:path w="40004" h="1879600">
                <a:moveTo>
                  <a:pt x="39414" y="1879266"/>
                </a:moveTo>
                <a:lnTo>
                  <a:pt x="39414" y="0"/>
                </a:lnTo>
              </a:path>
              <a:path w="40004" h="1879600">
                <a:moveTo>
                  <a:pt x="39414" y="1879266"/>
                </a:moveTo>
                <a:lnTo>
                  <a:pt x="0" y="1879266"/>
                </a:lnTo>
              </a:path>
              <a:path w="40004" h="1879600">
                <a:moveTo>
                  <a:pt x="39414" y="1566072"/>
                </a:moveTo>
                <a:lnTo>
                  <a:pt x="0" y="1566072"/>
                </a:lnTo>
              </a:path>
              <a:path w="40004" h="1879600">
                <a:moveTo>
                  <a:pt x="39414" y="1252824"/>
                </a:moveTo>
                <a:lnTo>
                  <a:pt x="0" y="1252824"/>
                </a:lnTo>
              </a:path>
              <a:path w="40004" h="1879600">
                <a:moveTo>
                  <a:pt x="39414" y="939634"/>
                </a:moveTo>
                <a:lnTo>
                  <a:pt x="0" y="939634"/>
                </a:lnTo>
              </a:path>
              <a:path w="40004" h="1879600">
                <a:moveTo>
                  <a:pt x="39414" y="626440"/>
                </a:moveTo>
                <a:lnTo>
                  <a:pt x="0" y="626440"/>
                </a:lnTo>
              </a:path>
              <a:path w="40004" h="1879600">
                <a:moveTo>
                  <a:pt x="39414" y="313194"/>
                </a:moveTo>
                <a:lnTo>
                  <a:pt x="0" y="313194"/>
                </a:lnTo>
              </a:path>
              <a:path w="40004" h="1879600">
                <a:moveTo>
                  <a:pt x="39414" y="0"/>
                </a:moveTo>
                <a:lnTo>
                  <a:pt x="0" y="0"/>
                </a:lnTo>
              </a:path>
            </a:pathLst>
          </a:custGeom>
          <a:ln w="4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6772" y="2852658"/>
            <a:ext cx="99060" cy="6223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50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6772" y="2539454"/>
            <a:ext cx="99060" cy="6223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50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6772" y="2226195"/>
            <a:ext cx="99060" cy="6223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500" dirty="0"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6772" y="1912997"/>
            <a:ext cx="99060" cy="6223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500" dirty="0"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6772" y="1599792"/>
            <a:ext cx="99060" cy="6223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500" dirty="0">
                <a:latin typeface="Arial"/>
                <a:cs typeface="Arial"/>
              </a:rPr>
              <a:t>4</a:t>
            </a:r>
            <a:endParaRPr sz="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6772" y="1286534"/>
            <a:ext cx="99060" cy="6223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500" dirty="0">
                <a:latin typeface="Arial"/>
                <a:cs typeface="Arial"/>
              </a:rPr>
              <a:t>5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6772" y="973335"/>
            <a:ext cx="99060" cy="6223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500" dirty="0">
                <a:latin typeface="Arial"/>
                <a:cs typeface="Arial"/>
              </a:rPr>
              <a:t>6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1484" y="927155"/>
            <a:ext cx="2271395" cy="2033905"/>
            <a:chOff x="561484" y="927155"/>
            <a:chExt cx="2271395" cy="2033905"/>
          </a:xfrm>
        </p:grpSpPr>
        <p:sp>
          <p:nvSpPr>
            <p:cNvPr id="21" name="object 21"/>
            <p:cNvSpPr/>
            <p:nvPr/>
          </p:nvSpPr>
          <p:spPr>
            <a:xfrm>
              <a:off x="563537" y="929208"/>
              <a:ext cx="2267585" cy="2030095"/>
            </a:xfrm>
            <a:custGeom>
              <a:avLst/>
              <a:gdLst/>
              <a:ahLst/>
              <a:cxnLst/>
              <a:rect l="l" t="t" r="r" b="b"/>
              <a:pathLst>
                <a:path w="2267585" h="2030095">
                  <a:moveTo>
                    <a:pt x="0" y="2029588"/>
                  </a:moveTo>
                  <a:lnTo>
                    <a:pt x="2267242" y="2029588"/>
                  </a:lnTo>
                  <a:lnTo>
                    <a:pt x="2267242" y="0"/>
                  </a:lnTo>
                  <a:lnTo>
                    <a:pt x="0" y="0"/>
                  </a:lnTo>
                  <a:lnTo>
                    <a:pt x="0" y="2029588"/>
                  </a:lnTo>
                </a:path>
              </a:pathLst>
            </a:custGeom>
            <a:ln w="4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16017" y="1103896"/>
              <a:ext cx="1465580" cy="1205865"/>
            </a:xfrm>
            <a:custGeom>
              <a:avLst/>
              <a:gdLst/>
              <a:ahLst/>
              <a:cxnLst/>
              <a:rect l="l" t="t" r="r" b="b"/>
              <a:pathLst>
                <a:path w="1465580" h="1205864">
                  <a:moveTo>
                    <a:pt x="0" y="1205795"/>
                  </a:moveTo>
                  <a:lnTo>
                    <a:pt x="180334" y="999413"/>
                  </a:lnTo>
                  <a:lnTo>
                    <a:pt x="244330" y="928293"/>
                  </a:lnTo>
                  <a:lnTo>
                    <a:pt x="272143" y="898512"/>
                  </a:lnTo>
                  <a:lnTo>
                    <a:pt x="322778" y="835837"/>
                  </a:lnTo>
                  <a:lnTo>
                    <a:pt x="349054" y="811199"/>
                  </a:lnTo>
                  <a:lnTo>
                    <a:pt x="369958" y="811199"/>
                  </a:lnTo>
                  <a:lnTo>
                    <a:pt x="379051" y="797179"/>
                  </a:lnTo>
                  <a:lnTo>
                    <a:pt x="390113" y="784707"/>
                  </a:lnTo>
                  <a:lnTo>
                    <a:pt x="404121" y="771232"/>
                  </a:lnTo>
                  <a:lnTo>
                    <a:pt x="416440" y="771232"/>
                  </a:lnTo>
                  <a:lnTo>
                    <a:pt x="420390" y="764603"/>
                  </a:lnTo>
                  <a:lnTo>
                    <a:pt x="429915" y="754316"/>
                  </a:lnTo>
                  <a:lnTo>
                    <a:pt x="432264" y="752348"/>
                  </a:lnTo>
                  <a:lnTo>
                    <a:pt x="438830" y="744194"/>
                  </a:lnTo>
                  <a:lnTo>
                    <a:pt x="446107" y="736307"/>
                  </a:lnTo>
                  <a:lnTo>
                    <a:pt x="455366" y="723061"/>
                  </a:lnTo>
                  <a:lnTo>
                    <a:pt x="458871" y="716826"/>
                  </a:lnTo>
                  <a:lnTo>
                    <a:pt x="467901" y="706475"/>
                  </a:lnTo>
                  <a:lnTo>
                    <a:pt x="471025" y="703351"/>
                  </a:lnTo>
                  <a:lnTo>
                    <a:pt x="475787" y="703351"/>
                  </a:lnTo>
                  <a:lnTo>
                    <a:pt x="479280" y="699681"/>
                  </a:lnTo>
                  <a:lnTo>
                    <a:pt x="483014" y="698868"/>
                  </a:lnTo>
                  <a:lnTo>
                    <a:pt x="488970" y="692619"/>
                  </a:lnTo>
                  <a:lnTo>
                    <a:pt x="496361" y="685292"/>
                  </a:lnTo>
                  <a:lnTo>
                    <a:pt x="503435" y="678942"/>
                  </a:lnTo>
                  <a:lnTo>
                    <a:pt x="506051" y="676414"/>
                  </a:lnTo>
                  <a:lnTo>
                    <a:pt x="510992" y="672312"/>
                  </a:lnTo>
                  <a:lnTo>
                    <a:pt x="513773" y="669086"/>
                  </a:lnTo>
                  <a:lnTo>
                    <a:pt x="519196" y="662838"/>
                  </a:lnTo>
                  <a:lnTo>
                    <a:pt x="521990" y="660107"/>
                  </a:lnTo>
                  <a:lnTo>
                    <a:pt x="524949" y="656932"/>
                  </a:lnTo>
                  <a:lnTo>
                    <a:pt x="527794" y="654799"/>
                  </a:lnTo>
                  <a:lnTo>
                    <a:pt x="530308" y="651725"/>
                  </a:lnTo>
                  <a:lnTo>
                    <a:pt x="535020" y="647623"/>
                  </a:lnTo>
                  <a:lnTo>
                    <a:pt x="537484" y="646137"/>
                  </a:lnTo>
                  <a:lnTo>
                    <a:pt x="540049" y="643458"/>
                  </a:lnTo>
                  <a:lnTo>
                    <a:pt x="543834" y="639965"/>
                  </a:lnTo>
                  <a:lnTo>
                    <a:pt x="547441" y="635800"/>
                  </a:lnTo>
                  <a:lnTo>
                    <a:pt x="551327" y="631850"/>
                  </a:lnTo>
                  <a:lnTo>
                    <a:pt x="554070" y="629716"/>
                  </a:lnTo>
                  <a:lnTo>
                    <a:pt x="558172" y="626491"/>
                  </a:lnTo>
                  <a:lnTo>
                    <a:pt x="562439" y="623747"/>
                  </a:lnTo>
                  <a:lnTo>
                    <a:pt x="565513" y="620026"/>
                  </a:lnTo>
                  <a:lnTo>
                    <a:pt x="568739" y="616800"/>
                  </a:lnTo>
                  <a:lnTo>
                    <a:pt x="571253" y="614387"/>
                  </a:lnTo>
                  <a:lnTo>
                    <a:pt x="573615" y="612584"/>
                  </a:lnTo>
                  <a:lnTo>
                    <a:pt x="576295" y="609574"/>
                  </a:lnTo>
                  <a:lnTo>
                    <a:pt x="578810" y="607174"/>
                  </a:lnTo>
                  <a:lnTo>
                    <a:pt x="581439" y="605193"/>
                  </a:lnTo>
                  <a:lnTo>
                    <a:pt x="584283" y="602843"/>
                  </a:lnTo>
                  <a:lnTo>
                    <a:pt x="586912" y="600379"/>
                  </a:lnTo>
                  <a:lnTo>
                    <a:pt x="589871" y="598297"/>
                  </a:lnTo>
                  <a:lnTo>
                    <a:pt x="593542" y="595236"/>
                  </a:lnTo>
                  <a:lnTo>
                    <a:pt x="596005" y="592607"/>
                  </a:lnTo>
                  <a:lnTo>
                    <a:pt x="598418" y="590638"/>
                  </a:lnTo>
                  <a:lnTo>
                    <a:pt x="601644" y="588327"/>
                  </a:lnTo>
                  <a:lnTo>
                    <a:pt x="604603" y="586422"/>
                  </a:lnTo>
                  <a:lnTo>
                    <a:pt x="608261" y="583793"/>
                  </a:lnTo>
                  <a:lnTo>
                    <a:pt x="611499" y="581596"/>
                  </a:lnTo>
                  <a:lnTo>
                    <a:pt x="614128" y="580390"/>
                  </a:lnTo>
                  <a:lnTo>
                    <a:pt x="616910" y="579145"/>
                  </a:lnTo>
                  <a:lnTo>
                    <a:pt x="619488" y="577215"/>
                  </a:lnTo>
                  <a:lnTo>
                    <a:pt x="621952" y="575525"/>
                  </a:lnTo>
                  <a:lnTo>
                    <a:pt x="624961" y="574040"/>
                  </a:lnTo>
                  <a:lnTo>
                    <a:pt x="627692" y="572300"/>
                  </a:lnTo>
                  <a:lnTo>
                    <a:pt x="630981" y="569277"/>
                  </a:lnTo>
                  <a:lnTo>
                    <a:pt x="633610" y="566712"/>
                  </a:lnTo>
                  <a:lnTo>
                    <a:pt x="636671" y="564413"/>
                  </a:lnTo>
                  <a:lnTo>
                    <a:pt x="639033" y="562610"/>
                  </a:lnTo>
                  <a:lnTo>
                    <a:pt x="641992" y="561073"/>
                  </a:lnTo>
                  <a:lnTo>
                    <a:pt x="644342" y="560476"/>
                  </a:lnTo>
                  <a:lnTo>
                    <a:pt x="646691" y="558660"/>
                  </a:lnTo>
                  <a:lnTo>
                    <a:pt x="649701" y="558012"/>
                  </a:lnTo>
                  <a:lnTo>
                    <a:pt x="652279" y="556310"/>
                  </a:lnTo>
                  <a:lnTo>
                    <a:pt x="655124" y="554507"/>
                  </a:lnTo>
                  <a:lnTo>
                    <a:pt x="657588" y="552094"/>
                  </a:lnTo>
                  <a:lnTo>
                    <a:pt x="660102" y="549846"/>
                  </a:lnTo>
                  <a:lnTo>
                    <a:pt x="662566" y="546011"/>
                  </a:lnTo>
                  <a:lnTo>
                    <a:pt x="664979" y="544766"/>
                  </a:lnTo>
                  <a:lnTo>
                    <a:pt x="667494" y="543280"/>
                  </a:lnTo>
                  <a:lnTo>
                    <a:pt x="670072" y="542455"/>
                  </a:lnTo>
                  <a:lnTo>
                    <a:pt x="672802" y="541312"/>
                  </a:lnTo>
                  <a:lnTo>
                    <a:pt x="675431" y="539724"/>
                  </a:lnTo>
                  <a:lnTo>
                    <a:pt x="678124" y="537095"/>
                  </a:lnTo>
                  <a:lnTo>
                    <a:pt x="680803" y="535724"/>
                  </a:lnTo>
                  <a:lnTo>
                    <a:pt x="683318" y="533920"/>
                  </a:lnTo>
                  <a:lnTo>
                    <a:pt x="685680" y="532612"/>
                  </a:lnTo>
                  <a:lnTo>
                    <a:pt x="688131" y="531075"/>
                  </a:lnTo>
                  <a:lnTo>
                    <a:pt x="690493" y="530034"/>
                  </a:lnTo>
                  <a:lnTo>
                    <a:pt x="693173" y="528612"/>
                  </a:lnTo>
                  <a:lnTo>
                    <a:pt x="695523" y="527291"/>
                  </a:lnTo>
                  <a:lnTo>
                    <a:pt x="698266" y="525106"/>
                  </a:lnTo>
                  <a:lnTo>
                    <a:pt x="700831" y="523354"/>
                  </a:lnTo>
                  <a:lnTo>
                    <a:pt x="703524" y="519404"/>
                  </a:lnTo>
                  <a:lnTo>
                    <a:pt x="706203" y="514807"/>
                  </a:lnTo>
                  <a:lnTo>
                    <a:pt x="708553" y="511797"/>
                  </a:lnTo>
                  <a:lnTo>
                    <a:pt x="710915" y="508520"/>
                  </a:lnTo>
                  <a:lnTo>
                    <a:pt x="713480" y="503428"/>
                  </a:lnTo>
                  <a:lnTo>
                    <a:pt x="715893" y="500138"/>
                  </a:lnTo>
                  <a:lnTo>
                    <a:pt x="718243" y="496697"/>
                  </a:lnTo>
                  <a:lnTo>
                    <a:pt x="720656" y="493623"/>
                  </a:lnTo>
                  <a:lnTo>
                    <a:pt x="723552" y="490562"/>
                  </a:lnTo>
                  <a:lnTo>
                    <a:pt x="726015" y="488429"/>
                  </a:lnTo>
                  <a:lnTo>
                    <a:pt x="728593" y="486016"/>
                  </a:lnTo>
                  <a:lnTo>
                    <a:pt x="731108" y="483933"/>
                  </a:lnTo>
                  <a:lnTo>
                    <a:pt x="733572" y="482574"/>
                  </a:lnTo>
                  <a:lnTo>
                    <a:pt x="736150" y="481634"/>
                  </a:lnTo>
                  <a:lnTo>
                    <a:pt x="738449" y="479399"/>
                  </a:lnTo>
                  <a:lnTo>
                    <a:pt x="740963" y="477697"/>
                  </a:lnTo>
                  <a:lnTo>
                    <a:pt x="743313" y="475399"/>
                  </a:lnTo>
                  <a:lnTo>
                    <a:pt x="745675" y="472986"/>
                  </a:lnTo>
                  <a:lnTo>
                    <a:pt x="747974" y="471779"/>
                  </a:lnTo>
                  <a:lnTo>
                    <a:pt x="750323" y="470039"/>
                  </a:lnTo>
                  <a:lnTo>
                    <a:pt x="752787" y="468337"/>
                  </a:lnTo>
                  <a:lnTo>
                    <a:pt x="755200" y="466915"/>
                  </a:lnTo>
                  <a:lnTo>
                    <a:pt x="757549" y="465378"/>
                  </a:lnTo>
                  <a:lnTo>
                    <a:pt x="759912" y="463842"/>
                  </a:lnTo>
                  <a:lnTo>
                    <a:pt x="762312" y="461822"/>
                  </a:lnTo>
                  <a:lnTo>
                    <a:pt x="764827" y="460171"/>
                  </a:lnTo>
                  <a:lnTo>
                    <a:pt x="767240" y="456780"/>
                  </a:lnTo>
                  <a:lnTo>
                    <a:pt x="769589" y="454317"/>
                  </a:lnTo>
                  <a:lnTo>
                    <a:pt x="772066" y="452513"/>
                  </a:lnTo>
                  <a:lnTo>
                    <a:pt x="774415" y="449122"/>
                  </a:lnTo>
                  <a:lnTo>
                    <a:pt x="776980" y="447255"/>
                  </a:lnTo>
                  <a:lnTo>
                    <a:pt x="779457" y="445071"/>
                  </a:lnTo>
                  <a:lnTo>
                    <a:pt x="782022" y="443318"/>
                  </a:lnTo>
                  <a:lnTo>
                    <a:pt x="784486" y="441845"/>
                  </a:lnTo>
                  <a:lnTo>
                    <a:pt x="786950" y="440258"/>
                  </a:lnTo>
                  <a:lnTo>
                    <a:pt x="789414" y="438492"/>
                  </a:lnTo>
                  <a:lnTo>
                    <a:pt x="791878" y="436422"/>
                  </a:lnTo>
                  <a:lnTo>
                    <a:pt x="794341" y="435152"/>
                  </a:lnTo>
                  <a:lnTo>
                    <a:pt x="796691" y="434009"/>
                  </a:lnTo>
                  <a:lnTo>
                    <a:pt x="799155" y="432803"/>
                  </a:lnTo>
                  <a:lnTo>
                    <a:pt x="801517" y="430784"/>
                  </a:lnTo>
                  <a:lnTo>
                    <a:pt x="803917" y="428917"/>
                  </a:lnTo>
                  <a:lnTo>
                    <a:pt x="806279" y="427329"/>
                  </a:lnTo>
                  <a:lnTo>
                    <a:pt x="808680" y="425030"/>
                  </a:lnTo>
                  <a:lnTo>
                    <a:pt x="810978" y="423341"/>
                  </a:lnTo>
                  <a:lnTo>
                    <a:pt x="813341" y="421754"/>
                  </a:lnTo>
                  <a:lnTo>
                    <a:pt x="815741" y="420382"/>
                  </a:lnTo>
                  <a:lnTo>
                    <a:pt x="818154" y="418680"/>
                  </a:lnTo>
                  <a:lnTo>
                    <a:pt x="820503" y="416382"/>
                  </a:lnTo>
                  <a:lnTo>
                    <a:pt x="822916" y="413981"/>
                  </a:lnTo>
                  <a:lnTo>
                    <a:pt x="825266" y="411886"/>
                  </a:lnTo>
                  <a:lnTo>
                    <a:pt x="827628" y="410248"/>
                  </a:lnTo>
                  <a:lnTo>
                    <a:pt x="830028" y="408559"/>
                  </a:lnTo>
                  <a:lnTo>
                    <a:pt x="832391" y="406857"/>
                  </a:lnTo>
                  <a:lnTo>
                    <a:pt x="834740" y="405815"/>
                  </a:lnTo>
                  <a:lnTo>
                    <a:pt x="837039" y="403352"/>
                  </a:lnTo>
                  <a:lnTo>
                    <a:pt x="839401" y="401383"/>
                  </a:lnTo>
                  <a:lnTo>
                    <a:pt x="842030" y="400126"/>
                  </a:lnTo>
                  <a:lnTo>
                    <a:pt x="844430" y="398157"/>
                  </a:lnTo>
                  <a:lnTo>
                    <a:pt x="846792" y="397052"/>
                  </a:lnTo>
                  <a:lnTo>
                    <a:pt x="849142" y="394538"/>
                  </a:lnTo>
                  <a:lnTo>
                    <a:pt x="851606" y="393280"/>
                  </a:lnTo>
                  <a:lnTo>
                    <a:pt x="853955" y="391528"/>
                  </a:lnTo>
                  <a:lnTo>
                    <a:pt x="856317" y="389509"/>
                  </a:lnTo>
                  <a:lnTo>
                    <a:pt x="858768" y="387477"/>
                  </a:lnTo>
                  <a:lnTo>
                    <a:pt x="861181" y="386219"/>
                  </a:lnTo>
                  <a:lnTo>
                    <a:pt x="863531" y="384848"/>
                  </a:lnTo>
                  <a:lnTo>
                    <a:pt x="865842" y="383641"/>
                  </a:lnTo>
                  <a:lnTo>
                    <a:pt x="868192" y="382612"/>
                  </a:lnTo>
                  <a:lnTo>
                    <a:pt x="870605" y="381177"/>
                  </a:lnTo>
                  <a:lnTo>
                    <a:pt x="872954" y="380034"/>
                  </a:lnTo>
                  <a:lnTo>
                    <a:pt x="875304" y="378282"/>
                  </a:lnTo>
                  <a:lnTo>
                    <a:pt x="877666" y="376313"/>
                  </a:lnTo>
                  <a:lnTo>
                    <a:pt x="879965" y="375221"/>
                  </a:lnTo>
                  <a:lnTo>
                    <a:pt x="882314" y="373951"/>
                  </a:lnTo>
                  <a:lnTo>
                    <a:pt x="884664" y="372808"/>
                  </a:lnTo>
                  <a:lnTo>
                    <a:pt x="887026" y="371652"/>
                  </a:lnTo>
                  <a:lnTo>
                    <a:pt x="899612" y="365747"/>
                  </a:lnTo>
                  <a:lnTo>
                    <a:pt x="901910" y="364591"/>
                  </a:lnTo>
                  <a:lnTo>
                    <a:pt x="904273" y="362673"/>
                  </a:lnTo>
                  <a:lnTo>
                    <a:pt x="906622" y="361149"/>
                  </a:lnTo>
                  <a:lnTo>
                    <a:pt x="908972" y="359994"/>
                  </a:lnTo>
                  <a:lnTo>
                    <a:pt x="911334" y="358838"/>
                  </a:lnTo>
                  <a:lnTo>
                    <a:pt x="913734" y="356933"/>
                  </a:lnTo>
                  <a:lnTo>
                    <a:pt x="916033" y="354520"/>
                  </a:lnTo>
                  <a:lnTo>
                    <a:pt x="918395" y="353098"/>
                  </a:lnTo>
                  <a:lnTo>
                    <a:pt x="920744" y="351790"/>
                  </a:lnTo>
                  <a:lnTo>
                    <a:pt x="923107" y="350583"/>
                  </a:lnTo>
                  <a:lnTo>
                    <a:pt x="925456" y="348119"/>
                  </a:lnTo>
                  <a:lnTo>
                    <a:pt x="927806" y="346532"/>
                  </a:lnTo>
                  <a:lnTo>
                    <a:pt x="930104" y="344944"/>
                  </a:lnTo>
                  <a:lnTo>
                    <a:pt x="932568" y="342646"/>
                  </a:lnTo>
                  <a:lnTo>
                    <a:pt x="934867" y="341376"/>
                  </a:lnTo>
                  <a:lnTo>
                    <a:pt x="937229" y="340182"/>
                  </a:lnTo>
                  <a:lnTo>
                    <a:pt x="939579" y="338645"/>
                  </a:lnTo>
                  <a:lnTo>
                    <a:pt x="941928" y="337439"/>
                  </a:lnTo>
                  <a:lnTo>
                    <a:pt x="944290" y="336016"/>
                  </a:lnTo>
                  <a:lnTo>
                    <a:pt x="946640" y="334708"/>
                  </a:lnTo>
                  <a:lnTo>
                    <a:pt x="948989" y="333717"/>
                  </a:lnTo>
                  <a:lnTo>
                    <a:pt x="951402" y="332460"/>
                  </a:lnTo>
                  <a:lnTo>
                    <a:pt x="953752" y="331203"/>
                  </a:lnTo>
                  <a:lnTo>
                    <a:pt x="956114" y="328955"/>
                  </a:lnTo>
                  <a:lnTo>
                    <a:pt x="958514" y="327482"/>
                  </a:lnTo>
                  <a:lnTo>
                    <a:pt x="960876" y="325348"/>
                  </a:lnTo>
                  <a:lnTo>
                    <a:pt x="963226" y="324078"/>
                  </a:lnTo>
                  <a:lnTo>
                    <a:pt x="965525" y="322605"/>
                  </a:lnTo>
                  <a:lnTo>
                    <a:pt x="967874" y="321183"/>
                  </a:lnTo>
                  <a:lnTo>
                    <a:pt x="970236" y="319760"/>
                  </a:lnTo>
                  <a:lnTo>
                    <a:pt x="972586" y="318617"/>
                  </a:lnTo>
                  <a:lnTo>
                    <a:pt x="974948" y="316966"/>
                  </a:lnTo>
                  <a:lnTo>
                    <a:pt x="977298" y="315264"/>
                  </a:lnTo>
                  <a:lnTo>
                    <a:pt x="979596" y="314121"/>
                  </a:lnTo>
                  <a:lnTo>
                    <a:pt x="981946" y="312153"/>
                  </a:lnTo>
                  <a:lnTo>
                    <a:pt x="984308" y="310997"/>
                  </a:lnTo>
                  <a:lnTo>
                    <a:pt x="986657" y="308749"/>
                  </a:lnTo>
                  <a:lnTo>
                    <a:pt x="988956" y="307327"/>
                  </a:lnTo>
                  <a:lnTo>
                    <a:pt x="991306" y="305854"/>
                  </a:lnTo>
                  <a:lnTo>
                    <a:pt x="993668" y="303441"/>
                  </a:lnTo>
                  <a:lnTo>
                    <a:pt x="996017" y="301967"/>
                  </a:lnTo>
                  <a:lnTo>
                    <a:pt x="998380" y="300494"/>
                  </a:lnTo>
                  <a:lnTo>
                    <a:pt x="1000666" y="299123"/>
                  </a:lnTo>
                  <a:lnTo>
                    <a:pt x="1003028" y="297535"/>
                  </a:lnTo>
                  <a:lnTo>
                    <a:pt x="1005377" y="296113"/>
                  </a:lnTo>
                  <a:lnTo>
                    <a:pt x="1007739" y="294246"/>
                  </a:lnTo>
                  <a:lnTo>
                    <a:pt x="1010025" y="292392"/>
                  </a:lnTo>
                  <a:lnTo>
                    <a:pt x="1012388" y="291350"/>
                  </a:lnTo>
                  <a:lnTo>
                    <a:pt x="1014737" y="289864"/>
                  </a:lnTo>
                  <a:lnTo>
                    <a:pt x="1017036" y="288772"/>
                  </a:lnTo>
                  <a:lnTo>
                    <a:pt x="1019398" y="287680"/>
                  </a:lnTo>
                  <a:lnTo>
                    <a:pt x="1021748" y="286588"/>
                  </a:lnTo>
                  <a:lnTo>
                    <a:pt x="1024046" y="284505"/>
                  </a:lnTo>
                  <a:lnTo>
                    <a:pt x="1026408" y="282752"/>
                  </a:lnTo>
                  <a:lnTo>
                    <a:pt x="1028758" y="281216"/>
                  </a:lnTo>
                  <a:lnTo>
                    <a:pt x="1031107" y="279577"/>
                  </a:lnTo>
                  <a:lnTo>
                    <a:pt x="1033406" y="278269"/>
                  </a:lnTo>
                  <a:lnTo>
                    <a:pt x="1035768" y="276834"/>
                  </a:lnTo>
                  <a:lnTo>
                    <a:pt x="1038118" y="275742"/>
                  </a:lnTo>
                  <a:lnTo>
                    <a:pt x="1040417" y="274485"/>
                  </a:lnTo>
                  <a:lnTo>
                    <a:pt x="1042766" y="273443"/>
                  </a:lnTo>
                  <a:lnTo>
                    <a:pt x="1045128" y="272300"/>
                  </a:lnTo>
                  <a:lnTo>
                    <a:pt x="1047427" y="270484"/>
                  </a:lnTo>
                  <a:lnTo>
                    <a:pt x="1049776" y="268516"/>
                  </a:lnTo>
                  <a:lnTo>
                    <a:pt x="1052126" y="266877"/>
                  </a:lnTo>
                  <a:lnTo>
                    <a:pt x="1054488" y="265722"/>
                  </a:lnTo>
                  <a:lnTo>
                    <a:pt x="1056787" y="264464"/>
                  </a:lnTo>
                  <a:lnTo>
                    <a:pt x="1059136" y="263042"/>
                  </a:lnTo>
                  <a:lnTo>
                    <a:pt x="1061486" y="262001"/>
                  </a:lnTo>
                  <a:lnTo>
                    <a:pt x="1063797" y="260032"/>
                  </a:lnTo>
                  <a:lnTo>
                    <a:pt x="1066147" y="258394"/>
                  </a:lnTo>
                  <a:lnTo>
                    <a:pt x="1068496" y="257136"/>
                  </a:lnTo>
                  <a:lnTo>
                    <a:pt x="1070795" y="255866"/>
                  </a:lnTo>
                  <a:lnTo>
                    <a:pt x="1073157" y="254393"/>
                  </a:lnTo>
                  <a:lnTo>
                    <a:pt x="1075507" y="253250"/>
                  </a:lnTo>
                  <a:lnTo>
                    <a:pt x="1077805" y="252260"/>
                  </a:lnTo>
                  <a:lnTo>
                    <a:pt x="1080155" y="250393"/>
                  </a:lnTo>
                  <a:lnTo>
                    <a:pt x="1082517" y="248805"/>
                  </a:lnTo>
                  <a:lnTo>
                    <a:pt x="1084816" y="247662"/>
                  </a:lnTo>
                  <a:lnTo>
                    <a:pt x="1087165" y="246621"/>
                  </a:lnTo>
                  <a:lnTo>
                    <a:pt x="1089515" y="245414"/>
                  </a:lnTo>
                  <a:lnTo>
                    <a:pt x="1091826" y="243725"/>
                  </a:lnTo>
                  <a:lnTo>
                    <a:pt x="1094176" y="241909"/>
                  </a:lnTo>
                  <a:lnTo>
                    <a:pt x="1096525" y="240436"/>
                  </a:lnTo>
                  <a:lnTo>
                    <a:pt x="1098824" y="238899"/>
                  </a:lnTo>
                  <a:lnTo>
                    <a:pt x="1101186" y="237197"/>
                  </a:lnTo>
                  <a:lnTo>
                    <a:pt x="1103536" y="236220"/>
                  </a:lnTo>
                  <a:lnTo>
                    <a:pt x="1105834" y="235013"/>
                  </a:lnTo>
                  <a:lnTo>
                    <a:pt x="1108184" y="233375"/>
                  </a:lnTo>
                  <a:lnTo>
                    <a:pt x="1110546" y="231889"/>
                  </a:lnTo>
                  <a:lnTo>
                    <a:pt x="1112845" y="230746"/>
                  </a:lnTo>
                  <a:lnTo>
                    <a:pt x="1115194" y="229603"/>
                  </a:lnTo>
                  <a:lnTo>
                    <a:pt x="1117493" y="228561"/>
                  </a:lnTo>
                  <a:lnTo>
                    <a:pt x="1119855" y="226860"/>
                  </a:lnTo>
                  <a:lnTo>
                    <a:pt x="1122205" y="225539"/>
                  </a:lnTo>
                  <a:lnTo>
                    <a:pt x="1124503" y="224066"/>
                  </a:lnTo>
                  <a:lnTo>
                    <a:pt x="1126853" y="222859"/>
                  </a:lnTo>
                  <a:lnTo>
                    <a:pt x="1129215" y="221005"/>
                  </a:lnTo>
                  <a:lnTo>
                    <a:pt x="1131514" y="219735"/>
                  </a:lnTo>
                  <a:lnTo>
                    <a:pt x="1133863" y="218478"/>
                  </a:lnTo>
                  <a:lnTo>
                    <a:pt x="1136213" y="217170"/>
                  </a:lnTo>
                  <a:lnTo>
                    <a:pt x="1138524" y="215417"/>
                  </a:lnTo>
                  <a:lnTo>
                    <a:pt x="1140874" y="214109"/>
                  </a:lnTo>
                  <a:lnTo>
                    <a:pt x="1143223" y="212788"/>
                  </a:lnTo>
                  <a:lnTo>
                    <a:pt x="1145522" y="211150"/>
                  </a:lnTo>
                  <a:lnTo>
                    <a:pt x="1147884" y="209727"/>
                  </a:lnTo>
                  <a:lnTo>
                    <a:pt x="1150233" y="207860"/>
                  </a:lnTo>
                  <a:lnTo>
                    <a:pt x="1152532" y="206387"/>
                  </a:lnTo>
                  <a:lnTo>
                    <a:pt x="1154882" y="205130"/>
                  </a:lnTo>
                  <a:lnTo>
                    <a:pt x="1157193" y="203263"/>
                  </a:lnTo>
                  <a:lnTo>
                    <a:pt x="1159543" y="201841"/>
                  </a:lnTo>
                  <a:lnTo>
                    <a:pt x="1161892" y="200304"/>
                  </a:lnTo>
                  <a:lnTo>
                    <a:pt x="1164191" y="198501"/>
                  </a:lnTo>
                  <a:lnTo>
                    <a:pt x="1166553" y="197192"/>
                  </a:lnTo>
                  <a:lnTo>
                    <a:pt x="1168902" y="195986"/>
                  </a:lnTo>
                  <a:lnTo>
                    <a:pt x="1171201" y="194284"/>
                  </a:lnTo>
                  <a:lnTo>
                    <a:pt x="1173551" y="192913"/>
                  </a:lnTo>
                  <a:lnTo>
                    <a:pt x="1175913" y="191770"/>
                  </a:lnTo>
                  <a:lnTo>
                    <a:pt x="1178212" y="190119"/>
                  </a:lnTo>
                  <a:lnTo>
                    <a:pt x="1180561" y="188760"/>
                  </a:lnTo>
                  <a:lnTo>
                    <a:pt x="1182860" y="187058"/>
                  </a:lnTo>
                  <a:lnTo>
                    <a:pt x="1185222" y="185254"/>
                  </a:lnTo>
                  <a:lnTo>
                    <a:pt x="1187571" y="184048"/>
                  </a:lnTo>
                  <a:lnTo>
                    <a:pt x="1189870" y="182511"/>
                  </a:lnTo>
                  <a:lnTo>
                    <a:pt x="1192220" y="180975"/>
                  </a:lnTo>
                  <a:lnTo>
                    <a:pt x="1194582" y="179781"/>
                  </a:lnTo>
                  <a:lnTo>
                    <a:pt x="1196881" y="177914"/>
                  </a:lnTo>
                  <a:lnTo>
                    <a:pt x="1199230" y="176491"/>
                  </a:lnTo>
                  <a:lnTo>
                    <a:pt x="1201529" y="174688"/>
                  </a:lnTo>
                  <a:lnTo>
                    <a:pt x="1203891" y="173596"/>
                  </a:lnTo>
                  <a:lnTo>
                    <a:pt x="1206240" y="171945"/>
                  </a:lnTo>
                  <a:lnTo>
                    <a:pt x="1208539" y="170586"/>
                  </a:lnTo>
                  <a:lnTo>
                    <a:pt x="1210889" y="168998"/>
                  </a:lnTo>
                  <a:lnTo>
                    <a:pt x="1213251" y="167678"/>
                  </a:lnTo>
                  <a:lnTo>
                    <a:pt x="1215550" y="166090"/>
                  </a:lnTo>
                  <a:lnTo>
                    <a:pt x="1217899" y="164617"/>
                  </a:lnTo>
                  <a:lnTo>
                    <a:pt x="1220198" y="162915"/>
                  </a:lnTo>
                  <a:lnTo>
                    <a:pt x="1222547" y="161493"/>
                  </a:lnTo>
                  <a:lnTo>
                    <a:pt x="1224909" y="159905"/>
                  </a:lnTo>
                  <a:lnTo>
                    <a:pt x="1227195" y="158318"/>
                  </a:lnTo>
                  <a:lnTo>
                    <a:pt x="1229558" y="156946"/>
                  </a:lnTo>
                  <a:lnTo>
                    <a:pt x="1231907" y="155359"/>
                  </a:lnTo>
                  <a:lnTo>
                    <a:pt x="1234206" y="153936"/>
                  </a:lnTo>
                  <a:lnTo>
                    <a:pt x="1236568" y="152463"/>
                  </a:lnTo>
                  <a:lnTo>
                    <a:pt x="1238867" y="150812"/>
                  </a:lnTo>
                  <a:lnTo>
                    <a:pt x="1241216" y="149339"/>
                  </a:lnTo>
                  <a:lnTo>
                    <a:pt x="1243578" y="147370"/>
                  </a:lnTo>
                  <a:lnTo>
                    <a:pt x="1245864" y="145783"/>
                  </a:lnTo>
                  <a:lnTo>
                    <a:pt x="1248227" y="144195"/>
                  </a:lnTo>
                  <a:lnTo>
                    <a:pt x="1250576" y="142824"/>
                  </a:lnTo>
                  <a:lnTo>
                    <a:pt x="1252875" y="141185"/>
                  </a:lnTo>
                  <a:lnTo>
                    <a:pt x="1255224" y="139547"/>
                  </a:lnTo>
                  <a:lnTo>
                    <a:pt x="1257536" y="137960"/>
                  </a:lnTo>
                  <a:lnTo>
                    <a:pt x="1259885" y="136588"/>
                  </a:lnTo>
                  <a:lnTo>
                    <a:pt x="1262235" y="135001"/>
                  </a:lnTo>
                  <a:lnTo>
                    <a:pt x="1264533" y="133299"/>
                  </a:lnTo>
                  <a:lnTo>
                    <a:pt x="1266896" y="131876"/>
                  </a:lnTo>
                  <a:lnTo>
                    <a:pt x="1269245" y="130556"/>
                  </a:lnTo>
                  <a:lnTo>
                    <a:pt x="1271544" y="129247"/>
                  </a:lnTo>
                  <a:lnTo>
                    <a:pt x="1273893" y="127711"/>
                  </a:lnTo>
                  <a:lnTo>
                    <a:pt x="1276205" y="126403"/>
                  </a:lnTo>
                  <a:lnTo>
                    <a:pt x="1278554" y="124815"/>
                  </a:lnTo>
                  <a:lnTo>
                    <a:pt x="1280904" y="123342"/>
                  </a:lnTo>
                  <a:lnTo>
                    <a:pt x="1283202" y="121754"/>
                  </a:lnTo>
                  <a:lnTo>
                    <a:pt x="1285565" y="120103"/>
                  </a:lnTo>
                  <a:lnTo>
                    <a:pt x="1287863" y="118795"/>
                  </a:lnTo>
                  <a:lnTo>
                    <a:pt x="1290213" y="117259"/>
                  </a:lnTo>
                  <a:lnTo>
                    <a:pt x="1292562" y="115735"/>
                  </a:lnTo>
                  <a:lnTo>
                    <a:pt x="1294874" y="114465"/>
                  </a:lnTo>
                  <a:lnTo>
                    <a:pt x="1297223" y="112826"/>
                  </a:lnTo>
                  <a:lnTo>
                    <a:pt x="1299573" y="111404"/>
                  </a:lnTo>
                  <a:lnTo>
                    <a:pt x="1301871" y="109867"/>
                  </a:lnTo>
                  <a:lnTo>
                    <a:pt x="1304234" y="108445"/>
                  </a:lnTo>
                  <a:lnTo>
                    <a:pt x="1306583" y="106857"/>
                  </a:lnTo>
                  <a:lnTo>
                    <a:pt x="1308882" y="105321"/>
                  </a:lnTo>
                  <a:lnTo>
                    <a:pt x="1311231" y="103797"/>
                  </a:lnTo>
                  <a:lnTo>
                    <a:pt x="1313594" y="102374"/>
                  </a:lnTo>
                  <a:lnTo>
                    <a:pt x="1315892" y="100723"/>
                  </a:lnTo>
                  <a:lnTo>
                    <a:pt x="1318242" y="99301"/>
                  </a:lnTo>
                  <a:lnTo>
                    <a:pt x="1320540" y="97764"/>
                  </a:lnTo>
                  <a:lnTo>
                    <a:pt x="1322903" y="96342"/>
                  </a:lnTo>
                  <a:lnTo>
                    <a:pt x="1325252" y="94869"/>
                  </a:lnTo>
                  <a:lnTo>
                    <a:pt x="1327551" y="93446"/>
                  </a:lnTo>
                  <a:lnTo>
                    <a:pt x="1329900" y="91960"/>
                  </a:lnTo>
                  <a:lnTo>
                    <a:pt x="1332199" y="90487"/>
                  </a:lnTo>
                  <a:lnTo>
                    <a:pt x="1334561" y="89014"/>
                  </a:lnTo>
                  <a:lnTo>
                    <a:pt x="1336911" y="87426"/>
                  </a:lnTo>
                  <a:lnTo>
                    <a:pt x="1339209" y="85725"/>
                  </a:lnTo>
                  <a:lnTo>
                    <a:pt x="1341572" y="84023"/>
                  </a:lnTo>
                  <a:lnTo>
                    <a:pt x="1343858" y="82550"/>
                  </a:lnTo>
                  <a:lnTo>
                    <a:pt x="1346220" y="80746"/>
                  </a:lnTo>
                  <a:lnTo>
                    <a:pt x="1348569" y="79209"/>
                  </a:lnTo>
                  <a:lnTo>
                    <a:pt x="1350868" y="77520"/>
                  </a:lnTo>
                  <a:lnTo>
                    <a:pt x="1353230" y="75819"/>
                  </a:lnTo>
                  <a:lnTo>
                    <a:pt x="1355580" y="74180"/>
                  </a:lnTo>
                  <a:lnTo>
                    <a:pt x="1357878" y="72644"/>
                  </a:lnTo>
                  <a:lnTo>
                    <a:pt x="1360228" y="71005"/>
                  </a:lnTo>
                  <a:lnTo>
                    <a:pt x="1362527" y="69469"/>
                  </a:lnTo>
                  <a:lnTo>
                    <a:pt x="1364889" y="67932"/>
                  </a:lnTo>
                  <a:lnTo>
                    <a:pt x="1367238" y="66344"/>
                  </a:lnTo>
                  <a:lnTo>
                    <a:pt x="1369537" y="64706"/>
                  </a:lnTo>
                  <a:lnTo>
                    <a:pt x="1371887" y="63233"/>
                  </a:lnTo>
                  <a:lnTo>
                    <a:pt x="1374198" y="61798"/>
                  </a:lnTo>
                  <a:lnTo>
                    <a:pt x="1376547" y="60274"/>
                  </a:lnTo>
                  <a:lnTo>
                    <a:pt x="1378897" y="58788"/>
                  </a:lnTo>
                  <a:lnTo>
                    <a:pt x="1381196" y="57315"/>
                  </a:lnTo>
                  <a:lnTo>
                    <a:pt x="1383558" y="55841"/>
                  </a:lnTo>
                  <a:lnTo>
                    <a:pt x="1385857" y="54140"/>
                  </a:lnTo>
                  <a:lnTo>
                    <a:pt x="1388206" y="52768"/>
                  </a:lnTo>
                  <a:lnTo>
                    <a:pt x="1390556" y="51231"/>
                  </a:lnTo>
                  <a:lnTo>
                    <a:pt x="1392867" y="49707"/>
                  </a:lnTo>
                  <a:lnTo>
                    <a:pt x="1395216" y="48221"/>
                  </a:lnTo>
                  <a:lnTo>
                    <a:pt x="1397566" y="46634"/>
                  </a:lnTo>
                  <a:lnTo>
                    <a:pt x="1399865" y="45046"/>
                  </a:lnTo>
                  <a:lnTo>
                    <a:pt x="1402227" y="43408"/>
                  </a:lnTo>
                  <a:lnTo>
                    <a:pt x="1404526" y="41935"/>
                  </a:lnTo>
                  <a:lnTo>
                    <a:pt x="1406875" y="40398"/>
                  </a:lnTo>
                  <a:lnTo>
                    <a:pt x="1409225" y="38811"/>
                  </a:lnTo>
                  <a:lnTo>
                    <a:pt x="1411536" y="37274"/>
                  </a:lnTo>
                  <a:lnTo>
                    <a:pt x="1413885" y="35687"/>
                  </a:lnTo>
                  <a:lnTo>
                    <a:pt x="1416184" y="34099"/>
                  </a:lnTo>
                  <a:lnTo>
                    <a:pt x="1418534" y="32512"/>
                  </a:lnTo>
                  <a:lnTo>
                    <a:pt x="1420896" y="31089"/>
                  </a:lnTo>
                  <a:lnTo>
                    <a:pt x="1423195" y="29616"/>
                  </a:lnTo>
                  <a:lnTo>
                    <a:pt x="1425544" y="28028"/>
                  </a:lnTo>
                  <a:lnTo>
                    <a:pt x="1427894" y="26162"/>
                  </a:lnTo>
                  <a:lnTo>
                    <a:pt x="1430192" y="24472"/>
                  </a:lnTo>
                  <a:lnTo>
                    <a:pt x="1432554" y="22936"/>
                  </a:lnTo>
                  <a:lnTo>
                    <a:pt x="1434853" y="21348"/>
                  </a:lnTo>
                  <a:lnTo>
                    <a:pt x="1437203" y="19862"/>
                  </a:lnTo>
                  <a:lnTo>
                    <a:pt x="1439565" y="18275"/>
                  </a:lnTo>
                  <a:lnTo>
                    <a:pt x="1441851" y="16586"/>
                  </a:lnTo>
                  <a:lnTo>
                    <a:pt x="1444213" y="14947"/>
                  </a:lnTo>
                  <a:lnTo>
                    <a:pt x="1446512" y="13195"/>
                  </a:lnTo>
                  <a:lnTo>
                    <a:pt x="1448861" y="11493"/>
                  </a:lnTo>
                  <a:lnTo>
                    <a:pt x="1451223" y="9906"/>
                  </a:lnTo>
                  <a:lnTo>
                    <a:pt x="1453509" y="8216"/>
                  </a:lnTo>
                  <a:lnTo>
                    <a:pt x="1455872" y="6680"/>
                  </a:lnTo>
                  <a:lnTo>
                    <a:pt x="1458170" y="5041"/>
                  </a:lnTo>
                  <a:lnTo>
                    <a:pt x="1460520" y="3505"/>
                  </a:lnTo>
                  <a:lnTo>
                    <a:pt x="1462869" y="1752"/>
                  </a:lnTo>
                  <a:lnTo>
                    <a:pt x="1465181" y="0"/>
                  </a:lnTo>
                </a:path>
              </a:pathLst>
            </a:custGeom>
            <a:ln w="4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7515" y="942666"/>
              <a:ext cx="2183765" cy="1427480"/>
            </a:xfrm>
            <a:custGeom>
              <a:avLst/>
              <a:gdLst/>
              <a:ahLst/>
              <a:cxnLst/>
              <a:rect l="l" t="t" r="r" b="b"/>
              <a:pathLst>
                <a:path w="2183765" h="1427480">
                  <a:moveTo>
                    <a:pt x="0" y="1427409"/>
                  </a:moveTo>
                  <a:lnTo>
                    <a:pt x="2183263" y="0"/>
                  </a:lnTo>
                </a:path>
              </a:pathLst>
            </a:custGeom>
            <a:ln w="410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574901" y="3179964"/>
            <a:ext cx="24511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5" dirty="0">
                <a:latin typeface="Arial"/>
                <a:cs typeface="Arial"/>
              </a:rPr>
              <a:t>log10</a:t>
            </a:r>
            <a:r>
              <a:rPr sz="500" spc="-50" dirty="0">
                <a:latin typeface="Arial"/>
                <a:cs typeface="Arial"/>
              </a:rPr>
              <a:t> </a:t>
            </a:r>
            <a:r>
              <a:rPr sz="500" spc="10" dirty="0">
                <a:latin typeface="Arial"/>
                <a:cs typeface="Arial"/>
              </a:rPr>
              <a:t>T</a:t>
            </a:r>
            <a:endParaRPr sz="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9109" y="1814417"/>
            <a:ext cx="99060" cy="259715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500" spc="5" dirty="0">
                <a:latin typeface="Arial"/>
                <a:cs typeface="Arial"/>
              </a:rPr>
              <a:t>log10</a:t>
            </a:r>
            <a:r>
              <a:rPr sz="500" spc="-45" dirty="0">
                <a:latin typeface="Arial"/>
                <a:cs typeface="Arial"/>
              </a:rPr>
              <a:t> </a:t>
            </a:r>
            <a:r>
              <a:rPr sz="500" spc="10" dirty="0">
                <a:latin typeface="Arial"/>
                <a:cs typeface="Arial"/>
              </a:rPr>
              <a:t>M</a:t>
            </a:r>
            <a:endParaRPr sz="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40225" y="541143"/>
            <a:ext cx="1370965" cy="172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107950">
              <a:lnSpc>
                <a:spcPct val="112999"/>
              </a:lnSpc>
              <a:spcBef>
                <a:spcPts val="100"/>
              </a:spcBef>
            </a:pPr>
            <a:r>
              <a:rPr sz="900" spc="-40" dirty="0">
                <a:latin typeface="Arial"/>
                <a:cs typeface="Arial"/>
              </a:rPr>
              <a:t>Vocabulary </a:t>
            </a:r>
            <a:r>
              <a:rPr sz="900" spc="-70" dirty="0">
                <a:latin typeface="Arial"/>
                <a:cs typeface="Arial"/>
              </a:rPr>
              <a:t>size </a:t>
            </a:r>
            <a:r>
              <a:rPr sz="900" i="1" spc="-5" dirty="0">
                <a:latin typeface="LM Sans 10"/>
                <a:cs typeface="LM Sans 10"/>
              </a:rPr>
              <a:t>M </a:t>
            </a:r>
            <a:r>
              <a:rPr sz="900" spc="-90" dirty="0">
                <a:latin typeface="Arial"/>
                <a:cs typeface="Arial"/>
              </a:rPr>
              <a:t>as </a:t>
            </a:r>
            <a:r>
              <a:rPr sz="900" spc="-75" dirty="0">
                <a:latin typeface="Arial"/>
                <a:cs typeface="Arial"/>
              </a:rPr>
              <a:t>a  </a:t>
            </a:r>
            <a:r>
              <a:rPr sz="900" spc="-15" dirty="0">
                <a:latin typeface="Arial"/>
                <a:cs typeface="Arial"/>
              </a:rPr>
              <a:t>function of </a:t>
            </a:r>
            <a:r>
              <a:rPr sz="900" spc="-25" dirty="0">
                <a:latin typeface="Arial"/>
                <a:cs typeface="Arial"/>
              </a:rPr>
              <a:t>collection </a:t>
            </a:r>
            <a:r>
              <a:rPr sz="900" spc="-70" dirty="0">
                <a:latin typeface="Arial"/>
                <a:cs typeface="Arial"/>
              </a:rPr>
              <a:t>size  </a:t>
            </a:r>
            <a:r>
              <a:rPr sz="900" i="1" spc="-5" dirty="0">
                <a:latin typeface="LM Sans 10"/>
                <a:cs typeface="LM Sans 10"/>
              </a:rPr>
              <a:t>T </a:t>
            </a:r>
            <a:r>
              <a:rPr sz="900" spc="-30" dirty="0">
                <a:latin typeface="Arial"/>
                <a:cs typeface="Arial"/>
              </a:rPr>
              <a:t>(number </a:t>
            </a:r>
            <a:r>
              <a:rPr sz="900" spc="-15" dirty="0">
                <a:latin typeface="Arial"/>
                <a:cs typeface="Arial"/>
              </a:rPr>
              <a:t>of </a:t>
            </a:r>
            <a:r>
              <a:rPr sz="900" spc="-30" dirty="0">
                <a:latin typeface="Arial"/>
                <a:cs typeface="Arial"/>
              </a:rPr>
              <a:t>tokens) </a:t>
            </a:r>
            <a:r>
              <a:rPr sz="900" spc="-20" dirty="0">
                <a:latin typeface="Arial"/>
                <a:cs typeface="Arial"/>
              </a:rPr>
              <a:t>for  </a:t>
            </a:r>
            <a:r>
              <a:rPr sz="900" spc="-45" dirty="0">
                <a:latin typeface="Arial"/>
                <a:cs typeface="Arial"/>
              </a:rPr>
              <a:t>Reuters-RCV1. For </a:t>
            </a:r>
            <a:r>
              <a:rPr sz="900" spc="-60" dirty="0">
                <a:latin typeface="Arial"/>
                <a:cs typeface="Arial"/>
              </a:rPr>
              <a:t>these  </a:t>
            </a:r>
            <a:r>
              <a:rPr sz="900" spc="-25" dirty="0">
                <a:latin typeface="Arial"/>
                <a:cs typeface="Arial"/>
              </a:rPr>
              <a:t>data, the </a:t>
            </a:r>
            <a:r>
              <a:rPr sz="900" spc="-70" dirty="0">
                <a:latin typeface="Arial"/>
                <a:cs typeface="Arial"/>
              </a:rPr>
              <a:t>dashed </a:t>
            </a:r>
            <a:r>
              <a:rPr sz="900" spc="-30" dirty="0">
                <a:latin typeface="Arial"/>
                <a:cs typeface="Arial"/>
              </a:rPr>
              <a:t>line  </a:t>
            </a:r>
            <a:r>
              <a:rPr sz="900" spc="-15" dirty="0">
                <a:latin typeface="Arial"/>
                <a:cs typeface="Arial"/>
              </a:rPr>
              <a:t>log</a:t>
            </a:r>
            <a:r>
              <a:rPr sz="900" spc="-22" baseline="-18518" dirty="0">
                <a:latin typeface="LM Sans 8"/>
                <a:cs typeface="LM Sans 8"/>
              </a:rPr>
              <a:t>10 </a:t>
            </a:r>
            <a:r>
              <a:rPr sz="900" i="1" spc="-5" dirty="0">
                <a:latin typeface="LM Sans 10"/>
                <a:cs typeface="LM Sans 10"/>
              </a:rPr>
              <a:t>M</a:t>
            </a:r>
            <a:r>
              <a:rPr sz="900" i="1" dirty="0">
                <a:latin typeface="LM Sans 10"/>
                <a:cs typeface="LM Sans 10"/>
              </a:rPr>
              <a:t> </a:t>
            </a:r>
            <a:r>
              <a:rPr sz="900" spc="170" dirty="0">
                <a:latin typeface="Arial"/>
                <a:cs typeface="Arial"/>
              </a:rPr>
              <a:t>=</a:t>
            </a:r>
            <a:endParaRPr sz="900">
              <a:latin typeface="Arial"/>
              <a:cs typeface="Arial"/>
            </a:endParaRPr>
          </a:p>
          <a:p>
            <a:pPr marL="38100" marR="30480">
              <a:lnSpc>
                <a:spcPts val="1220"/>
              </a:lnSpc>
              <a:spcBef>
                <a:spcPts val="55"/>
              </a:spcBef>
            </a:pPr>
            <a:r>
              <a:rPr sz="900" spc="-40" dirty="0">
                <a:latin typeface="Arial"/>
                <a:cs typeface="Arial"/>
              </a:rPr>
              <a:t>0</a:t>
            </a:r>
            <a:r>
              <a:rPr sz="900" spc="-40" dirty="0">
                <a:latin typeface="Latin Modern Math"/>
                <a:cs typeface="Latin Modern Math"/>
              </a:rPr>
              <a:t>.</a:t>
            </a:r>
            <a:r>
              <a:rPr sz="900" spc="-40" dirty="0">
                <a:latin typeface="Arial"/>
                <a:cs typeface="Arial"/>
              </a:rPr>
              <a:t>49 </a:t>
            </a:r>
            <a:r>
              <a:rPr sz="900" spc="-5" dirty="0">
                <a:latin typeface="Latin Modern Math"/>
                <a:cs typeface="Latin Modern Math"/>
              </a:rPr>
              <a:t>∗ </a:t>
            </a:r>
            <a:r>
              <a:rPr sz="900" spc="-15" dirty="0">
                <a:latin typeface="Arial"/>
                <a:cs typeface="Arial"/>
              </a:rPr>
              <a:t>log</a:t>
            </a:r>
            <a:r>
              <a:rPr sz="900" spc="-22" baseline="-23148" dirty="0">
                <a:latin typeface="LM Sans 8"/>
                <a:cs typeface="LM Sans 8"/>
              </a:rPr>
              <a:t>10 </a:t>
            </a:r>
            <a:r>
              <a:rPr sz="900" i="1" spc="-5" dirty="0">
                <a:latin typeface="LM Sans 10"/>
                <a:cs typeface="LM Sans 10"/>
              </a:rPr>
              <a:t>T </a:t>
            </a:r>
            <a:r>
              <a:rPr sz="900" spc="170" dirty="0">
                <a:latin typeface="Arial"/>
                <a:cs typeface="Arial"/>
              </a:rPr>
              <a:t>+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40" dirty="0">
                <a:latin typeface="Arial"/>
                <a:cs typeface="Arial"/>
              </a:rPr>
              <a:t>1</a:t>
            </a:r>
            <a:r>
              <a:rPr sz="900" spc="-40" dirty="0">
                <a:latin typeface="Latin Modern Math"/>
                <a:cs typeface="Latin Modern Math"/>
              </a:rPr>
              <a:t>.</a:t>
            </a:r>
            <a:r>
              <a:rPr sz="900" spc="-40" dirty="0">
                <a:latin typeface="Arial"/>
                <a:cs typeface="Arial"/>
              </a:rPr>
              <a:t>64 </a:t>
            </a:r>
            <a:r>
              <a:rPr sz="900" spc="-50" dirty="0">
                <a:latin typeface="Arial"/>
                <a:cs typeface="Arial"/>
              </a:rPr>
              <a:t>is </a:t>
            </a:r>
            <a:r>
              <a:rPr sz="900" spc="-25" dirty="0">
                <a:latin typeface="Arial"/>
                <a:cs typeface="Arial"/>
              </a:rPr>
              <a:t>the  </a:t>
            </a:r>
            <a:r>
              <a:rPr sz="900" spc="-40" dirty="0">
                <a:latin typeface="Arial"/>
                <a:cs typeface="Arial"/>
              </a:rPr>
              <a:t>best least </a:t>
            </a:r>
            <a:r>
              <a:rPr sz="900" spc="-70" dirty="0">
                <a:latin typeface="Arial"/>
                <a:cs typeface="Arial"/>
              </a:rPr>
              <a:t>squares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25" dirty="0">
                <a:latin typeface="Arial"/>
                <a:cs typeface="Arial"/>
              </a:rPr>
              <a:t>fit.</a:t>
            </a:r>
            <a:endParaRPr sz="9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sz="900" spc="-25" dirty="0">
                <a:latin typeface="Arial"/>
                <a:cs typeface="Arial"/>
              </a:rPr>
              <a:t>Thus, </a:t>
            </a:r>
            <a:r>
              <a:rPr sz="900" i="1" spc="-5" dirty="0">
                <a:latin typeface="LM Sans 10"/>
                <a:cs typeface="LM Sans 10"/>
              </a:rPr>
              <a:t>M </a:t>
            </a:r>
            <a:r>
              <a:rPr sz="900" spc="170" dirty="0">
                <a:latin typeface="Arial"/>
                <a:cs typeface="Arial"/>
              </a:rPr>
              <a:t>=</a:t>
            </a:r>
            <a:r>
              <a:rPr sz="900" spc="-10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10</a:t>
            </a:r>
            <a:r>
              <a:rPr sz="900" spc="-7" baseline="27777" dirty="0">
                <a:latin typeface="LM Sans 8"/>
                <a:cs typeface="LM Sans 8"/>
              </a:rPr>
              <a:t>1</a:t>
            </a:r>
            <a:r>
              <a:rPr sz="900" spc="-7" baseline="27777" dirty="0">
                <a:latin typeface="UKIJ Mejnun"/>
                <a:cs typeface="UKIJ Mejnun"/>
              </a:rPr>
              <a:t>.</a:t>
            </a:r>
            <a:r>
              <a:rPr sz="900" spc="-7" baseline="27777" dirty="0">
                <a:latin typeface="LM Sans 8"/>
                <a:cs typeface="LM Sans 8"/>
              </a:rPr>
              <a:t>64</a:t>
            </a:r>
            <a:r>
              <a:rPr sz="900" i="1" spc="-5" dirty="0">
                <a:latin typeface="LM Sans 10"/>
                <a:cs typeface="LM Sans 10"/>
              </a:rPr>
              <a:t>T </a:t>
            </a:r>
            <a:r>
              <a:rPr sz="900" spc="15" baseline="27777" dirty="0">
                <a:latin typeface="LM Sans 8"/>
                <a:cs typeface="LM Sans 8"/>
              </a:rPr>
              <a:t>0</a:t>
            </a:r>
            <a:r>
              <a:rPr sz="900" spc="15" baseline="27777" dirty="0">
                <a:latin typeface="UKIJ Mejnun"/>
                <a:cs typeface="UKIJ Mejnun"/>
              </a:rPr>
              <a:t>.</a:t>
            </a:r>
            <a:r>
              <a:rPr sz="900" spc="15" baseline="27777" dirty="0">
                <a:latin typeface="LM Sans 8"/>
                <a:cs typeface="LM Sans 8"/>
              </a:rPr>
              <a:t>49</a:t>
            </a:r>
            <a:endParaRPr sz="900" baseline="27777">
              <a:latin typeface="LM Sans 8"/>
              <a:cs typeface="LM Sans 8"/>
            </a:endParaRPr>
          </a:p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900" spc="-50" dirty="0">
                <a:latin typeface="Arial"/>
                <a:cs typeface="Arial"/>
              </a:rPr>
              <a:t>and </a:t>
            </a:r>
            <a:r>
              <a:rPr sz="900" i="1" spc="-5" dirty="0">
                <a:latin typeface="LM Sans 10"/>
                <a:cs typeface="LM Sans 10"/>
              </a:rPr>
              <a:t>k </a:t>
            </a:r>
            <a:r>
              <a:rPr sz="900" spc="170" dirty="0">
                <a:latin typeface="Arial"/>
                <a:cs typeface="Arial"/>
              </a:rPr>
              <a:t>= 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spc="-15" baseline="27777" dirty="0">
                <a:latin typeface="LM Sans 8"/>
                <a:cs typeface="LM Sans 8"/>
              </a:rPr>
              <a:t>1</a:t>
            </a:r>
            <a:r>
              <a:rPr sz="900" spc="-15" baseline="27777" dirty="0">
                <a:latin typeface="UKIJ Mejnun"/>
                <a:cs typeface="UKIJ Mejnun"/>
              </a:rPr>
              <a:t>.</a:t>
            </a:r>
            <a:r>
              <a:rPr sz="900" spc="-15" baseline="27777" dirty="0">
                <a:latin typeface="LM Sans 8"/>
                <a:cs typeface="LM Sans 8"/>
              </a:rPr>
              <a:t>64 </a:t>
            </a:r>
            <a:r>
              <a:rPr sz="900" dirty="0">
                <a:latin typeface="Latin Modern Math"/>
                <a:cs typeface="Latin Modern Math"/>
              </a:rPr>
              <a:t>≈ </a:t>
            </a:r>
            <a:r>
              <a:rPr sz="900" spc="-50" dirty="0">
                <a:latin typeface="Arial"/>
                <a:cs typeface="Arial"/>
              </a:rPr>
              <a:t>44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and</a:t>
            </a:r>
            <a:endParaRPr sz="9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900" i="1" spc="-5" dirty="0">
                <a:latin typeface="LM Sans 10"/>
                <a:cs typeface="LM Sans 10"/>
              </a:rPr>
              <a:t>b </a:t>
            </a:r>
            <a:r>
              <a:rPr sz="900" spc="170" dirty="0">
                <a:latin typeface="Arial"/>
                <a:cs typeface="Arial"/>
              </a:rPr>
              <a:t>=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0</a:t>
            </a:r>
            <a:r>
              <a:rPr sz="900" spc="-30" dirty="0">
                <a:latin typeface="Latin Modern Math"/>
                <a:cs typeface="Latin Modern Math"/>
              </a:rPr>
              <a:t>.</a:t>
            </a:r>
            <a:r>
              <a:rPr sz="900" spc="-30" dirty="0">
                <a:latin typeface="Arial"/>
                <a:cs typeface="Arial"/>
              </a:rPr>
              <a:t>49.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5" dirty="0"/>
              <a:t>18 /</a:t>
            </a:r>
            <a:r>
              <a:rPr spc="-60" dirty="0"/>
              <a:t> </a:t>
            </a:r>
            <a:r>
              <a:rPr spc="-10" dirty="0"/>
              <a:t>59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4886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502" y="0"/>
            <a:ext cx="249491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  <a:tab pos="1017905" algn="l"/>
                <a:tab pos="170370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Term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 statistics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Empirical </a:t>
            </a: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fit </a:t>
            </a:r>
            <a:r>
              <a:rPr sz="1400" dirty="0">
                <a:solidFill>
                  <a:srgbClr val="FFFFFF"/>
                </a:solidFill>
                <a:latin typeface="LM Sans 12"/>
                <a:cs typeface="LM Sans 12"/>
              </a:rPr>
              <a:t>for</a:t>
            </a:r>
            <a:r>
              <a:rPr sz="1400" spc="-4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Reuters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7363" y="1099686"/>
            <a:ext cx="73818" cy="73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7363" y="1309998"/>
            <a:ext cx="73818" cy="73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363" y="2104002"/>
            <a:ext cx="73818" cy="7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363" y="2486530"/>
            <a:ext cx="73818" cy="736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6234" y="975510"/>
            <a:ext cx="3533775" cy="16230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100" spc="-55" dirty="0">
                <a:latin typeface="Arial"/>
                <a:cs typeface="Arial"/>
              </a:rPr>
              <a:t>Good, </a:t>
            </a:r>
            <a:r>
              <a:rPr sz="1100" spc="-114" dirty="0">
                <a:latin typeface="Arial"/>
                <a:cs typeface="Arial"/>
              </a:rPr>
              <a:t>as </a:t>
            </a:r>
            <a:r>
              <a:rPr sz="1100" spc="-110" dirty="0">
                <a:latin typeface="Arial"/>
                <a:cs typeface="Arial"/>
              </a:rPr>
              <a:t>we </a:t>
            </a:r>
            <a:r>
              <a:rPr sz="1100" spc="-15" dirty="0">
                <a:latin typeface="Arial"/>
                <a:cs typeface="Arial"/>
              </a:rPr>
              <a:t>just </a:t>
            </a:r>
            <a:r>
              <a:rPr sz="1100" spc="-105" dirty="0">
                <a:latin typeface="Arial"/>
                <a:cs typeface="Arial"/>
              </a:rPr>
              <a:t>saw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3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graph.</a:t>
            </a:r>
            <a:endParaRPr sz="1100">
              <a:latin typeface="Arial"/>
              <a:cs typeface="Arial"/>
            </a:endParaRPr>
          </a:p>
          <a:p>
            <a:pPr marL="50800" marR="43180">
              <a:lnSpc>
                <a:spcPct val="102699"/>
              </a:lnSpc>
              <a:spcBef>
                <a:spcPts val="300"/>
              </a:spcBef>
            </a:pPr>
            <a:r>
              <a:rPr sz="1100" spc="-60" dirty="0">
                <a:latin typeface="Arial"/>
                <a:cs typeface="Arial"/>
              </a:rPr>
              <a:t>Example: </a:t>
            </a:r>
            <a:r>
              <a:rPr sz="1100" spc="-30" dirty="0">
                <a:latin typeface="Arial"/>
                <a:cs typeface="Arial"/>
              </a:rPr>
              <a:t>for the </a:t>
            </a:r>
            <a:r>
              <a:rPr sz="1100" spc="-5" dirty="0">
                <a:latin typeface="Arial"/>
                <a:cs typeface="Arial"/>
              </a:rPr>
              <a:t>first </a:t>
            </a:r>
            <a:r>
              <a:rPr sz="1100" spc="-65" dirty="0">
                <a:latin typeface="Arial"/>
                <a:cs typeface="Arial"/>
              </a:rPr>
              <a:t>1,000,020 tokens Heaps’ </a:t>
            </a:r>
            <a:r>
              <a:rPr sz="1100" spc="-55" dirty="0">
                <a:latin typeface="Arial"/>
                <a:cs typeface="Arial"/>
              </a:rPr>
              <a:t>law </a:t>
            </a:r>
            <a:r>
              <a:rPr sz="1100" spc="-45" dirty="0">
                <a:latin typeface="Arial"/>
                <a:cs typeface="Arial"/>
              </a:rPr>
              <a:t>predicts  </a:t>
            </a:r>
            <a:r>
              <a:rPr sz="1100" spc="-65" dirty="0">
                <a:latin typeface="Arial"/>
                <a:cs typeface="Arial"/>
              </a:rPr>
              <a:t>38,323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terms: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Arial"/>
              <a:cs typeface="Arial"/>
            </a:endParaRPr>
          </a:p>
          <a:p>
            <a:pPr marL="1038225">
              <a:lnSpc>
                <a:spcPct val="100000"/>
              </a:lnSpc>
            </a:pPr>
            <a:r>
              <a:rPr sz="1100" spc="-75" dirty="0">
                <a:latin typeface="Arial"/>
                <a:cs typeface="Arial"/>
              </a:rPr>
              <a:t>44 </a:t>
            </a:r>
            <a:r>
              <a:rPr sz="1100" spc="-10" dirty="0">
                <a:latin typeface="Latin Modern Math"/>
                <a:cs typeface="Latin Modern Math"/>
              </a:rPr>
              <a:t>× </a:t>
            </a:r>
            <a:r>
              <a:rPr sz="1100" spc="-45" dirty="0">
                <a:latin typeface="Arial"/>
                <a:cs typeface="Arial"/>
              </a:rPr>
              <a:t>1</a:t>
            </a:r>
            <a:r>
              <a:rPr sz="1100" spc="-45" dirty="0">
                <a:latin typeface="Latin Modern Math"/>
                <a:cs typeface="Latin Modern Math"/>
              </a:rPr>
              <a:t>,</a:t>
            </a:r>
            <a:r>
              <a:rPr sz="1100" spc="-45" dirty="0">
                <a:latin typeface="Arial"/>
                <a:cs typeface="Arial"/>
              </a:rPr>
              <a:t>000</a:t>
            </a:r>
            <a:r>
              <a:rPr sz="1100" spc="-45" dirty="0">
                <a:latin typeface="Latin Modern Math"/>
                <a:cs typeface="Latin Modern Math"/>
              </a:rPr>
              <a:t>,</a:t>
            </a:r>
            <a:r>
              <a:rPr sz="1100" spc="-45" dirty="0">
                <a:latin typeface="Arial"/>
                <a:cs typeface="Arial"/>
              </a:rPr>
              <a:t>020</a:t>
            </a:r>
            <a:r>
              <a:rPr sz="1200" spc="-67" baseline="31250" dirty="0">
                <a:latin typeface="LM Sans 8"/>
                <a:cs typeface="LM Sans 8"/>
              </a:rPr>
              <a:t>0</a:t>
            </a:r>
            <a:r>
              <a:rPr sz="1200" spc="-67" baseline="31250" dirty="0">
                <a:latin typeface="LM Roman 8"/>
                <a:cs typeface="LM Roman 8"/>
              </a:rPr>
              <a:t>.</a:t>
            </a:r>
            <a:r>
              <a:rPr sz="1200" spc="-67" baseline="31250" dirty="0">
                <a:latin typeface="LM Sans 8"/>
                <a:cs typeface="LM Sans 8"/>
              </a:rPr>
              <a:t>49 </a:t>
            </a:r>
            <a:r>
              <a:rPr sz="1100" spc="-5" dirty="0">
                <a:latin typeface="Latin Modern Math"/>
                <a:cs typeface="Latin Modern Math"/>
              </a:rPr>
              <a:t>≈</a:t>
            </a:r>
            <a:r>
              <a:rPr sz="1100" spc="-40" dirty="0">
                <a:latin typeface="Latin Modern Math"/>
                <a:cs typeface="Latin Modern Math"/>
              </a:rPr>
              <a:t> </a:t>
            </a:r>
            <a:r>
              <a:rPr sz="1100" spc="-65" dirty="0">
                <a:latin typeface="Arial"/>
                <a:cs typeface="Arial"/>
              </a:rPr>
              <a:t>38</a:t>
            </a:r>
            <a:r>
              <a:rPr sz="1100" spc="-65" dirty="0">
                <a:latin typeface="Latin Modern Math"/>
                <a:cs typeface="Latin Modern Math"/>
              </a:rPr>
              <a:t>,</a:t>
            </a:r>
            <a:r>
              <a:rPr sz="1100" spc="-65" dirty="0">
                <a:latin typeface="Arial"/>
                <a:cs typeface="Arial"/>
              </a:rPr>
              <a:t>323</a:t>
            </a:r>
            <a:endParaRPr sz="1100">
              <a:latin typeface="Arial"/>
              <a:cs typeface="Arial"/>
            </a:endParaRPr>
          </a:p>
          <a:p>
            <a:pPr marL="50800" marR="394335">
              <a:lnSpc>
                <a:spcPct val="102699"/>
              </a:lnSpc>
              <a:spcBef>
                <a:spcPts val="1095"/>
              </a:spcBef>
            </a:pP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actual </a:t>
            </a:r>
            <a:r>
              <a:rPr sz="1100" spc="-50" dirty="0">
                <a:latin typeface="Arial"/>
                <a:cs typeface="Arial"/>
              </a:rPr>
              <a:t>number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65" dirty="0">
                <a:latin typeface="Arial"/>
                <a:cs typeface="Arial"/>
              </a:rPr>
              <a:t>38,365 </a:t>
            </a:r>
            <a:r>
              <a:rPr sz="1100" spc="-40" dirty="0">
                <a:latin typeface="Arial"/>
                <a:cs typeface="Arial"/>
              </a:rPr>
              <a:t>terms, </a:t>
            </a:r>
            <a:r>
              <a:rPr sz="1100" spc="-60" dirty="0">
                <a:latin typeface="Arial"/>
                <a:cs typeface="Arial"/>
              </a:rPr>
              <a:t>very </a:t>
            </a:r>
            <a:r>
              <a:rPr sz="1100" spc="-80" dirty="0">
                <a:latin typeface="Arial"/>
                <a:cs typeface="Arial"/>
              </a:rPr>
              <a:t>close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30" dirty="0">
                <a:latin typeface="Arial"/>
                <a:cs typeface="Arial"/>
              </a:rPr>
              <a:t>the  </a:t>
            </a:r>
            <a:r>
              <a:rPr sz="1100" spc="-35" dirty="0">
                <a:latin typeface="Arial"/>
                <a:cs typeface="Arial"/>
              </a:rPr>
              <a:t>prediction.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35"/>
              </a:spcBef>
            </a:pPr>
            <a:r>
              <a:rPr sz="1100" spc="-35" dirty="0">
                <a:latin typeface="Arial"/>
                <a:cs typeface="Arial"/>
              </a:rPr>
              <a:t>Empirical </a:t>
            </a:r>
            <a:r>
              <a:rPr sz="1100" spc="-50" dirty="0">
                <a:latin typeface="Arial"/>
                <a:cs typeface="Arial"/>
              </a:rPr>
              <a:t>observation: </a:t>
            </a:r>
            <a:r>
              <a:rPr sz="1100" spc="40" dirty="0">
                <a:latin typeface="Arial"/>
                <a:cs typeface="Arial"/>
              </a:rPr>
              <a:t>fit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50" dirty="0">
                <a:latin typeface="Arial"/>
                <a:cs typeface="Arial"/>
              </a:rPr>
              <a:t>good </a:t>
            </a:r>
            <a:r>
              <a:rPr sz="1100" spc="-20" dirty="0">
                <a:latin typeface="Arial"/>
                <a:cs typeface="Arial"/>
              </a:rPr>
              <a:t>in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general.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31641" y="3349078"/>
            <a:ext cx="2806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19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5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59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341" y="0"/>
            <a:ext cx="52133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60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7138" y="0"/>
            <a:ext cx="803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4883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502" y="0"/>
            <a:ext cx="84010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Overview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537" y="945267"/>
            <a:ext cx="171211" cy="167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0554" y="94684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5F6F9"/>
                </a:solidFill>
                <a:latin typeface="LM Sans 8"/>
                <a:cs typeface="LM Sans 8"/>
              </a:rPr>
              <a:t>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125" y="918983"/>
            <a:ext cx="3759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95" dirty="0">
                <a:solidFill>
                  <a:srgbClr val="00A8C4"/>
                </a:solidFill>
                <a:latin typeface="Arial"/>
                <a:cs typeface="Arial"/>
              </a:rPr>
              <a:t>R</a:t>
            </a:r>
            <a:r>
              <a:rPr sz="1100" spc="-135" dirty="0">
                <a:solidFill>
                  <a:srgbClr val="00A8C4"/>
                </a:solidFill>
                <a:latin typeface="Arial"/>
                <a:cs typeface="Arial"/>
              </a:rPr>
              <a:t>e</a:t>
            </a:r>
            <a:r>
              <a:rPr sz="1100" spc="-75" dirty="0">
                <a:solidFill>
                  <a:srgbClr val="00A8C4"/>
                </a:solidFill>
                <a:latin typeface="Arial"/>
                <a:cs typeface="Arial"/>
              </a:rPr>
              <a:t>c</a:t>
            </a:r>
            <a:r>
              <a:rPr sz="1100" spc="-90" dirty="0">
                <a:solidFill>
                  <a:srgbClr val="00A8C4"/>
                </a:solidFill>
                <a:latin typeface="Arial"/>
                <a:cs typeface="Arial"/>
              </a:rPr>
              <a:t>a</a:t>
            </a:r>
            <a:r>
              <a:rPr sz="1100" spc="-50" dirty="0">
                <a:solidFill>
                  <a:srgbClr val="00A8C4"/>
                </a:solidFill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4537" y="1347603"/>
            <a:ext cx="164920" cy="1678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0554" y="1322843"/>
            <a:ext cx="913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7" baseline="6944" dirty="0">
                <a:solidFill>
                  <a:srgbClr val="E5F6F9"/>
                </a:solidFill>
                <a:latin typeface="LM Sans 8"/>
                <a:cs typeface="LM Sans 8"/>
              </a:rPr>
              <a:t>2</a:t>
            </a:r>
            <a:r>
              <a:rPr sz="1200" spc="352" baseline="6944" dirty="0">
                <a:solidFill>
                  <a:srgbClr val="E5F6F9"/>
                </a:solidFill>
                <a:latin typeface="LM Sans 8"/>
                <a:cs typeface="LM Sans 8"/>
              </a:rPr>
              <a:t> </a:t>
            </a:r>
            <a:r>
              <a:rPr sz="1100" spc="-75" dirty="0">
                <a:solidFill>
                  <a:srgbClr val="00A8C4"/>
                </a:solidFill>
                <a:latin typeface="Arial"/>
                <a:cs typeface="Arial"/>
              </a:rPr>
              <a:t>Compression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4537" y="1749939"/>
            <a:ext cx="164920" cy="1678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0554" y="175151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5F6F9"/>
                </a:solidFill>
                <a:latin typeface="LM Sans 8"/>
                <a:cs typeface="LM Sans 8"/>
              </a:rPr>
              <a:t>3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125" y="1725179"/>
            <a:ext cx="880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00A8C4"/>
                </a:solidFill>
                <a:latin typeface="Arial"/>
                <a:cs typeface="Arial"/>
              </a:rPr>
              <a:t>Term</a:t>
            </a:r>
            <a:r>
              <a:rPr sz="1100" spc="40" dirty="0">
                <a:solidFill>
                  <a:srgbClr val="00A8C4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00A8C4"/>
                </a:solidFill>
                <a:latin typeface="Arial"/>
                <a:cs typeface="Arial"/>
              </a:rPr>
              <a:t>statistics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4537" y="2152275"/>
            <a:ext cx="164920" cy="1678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0554" y="215385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5F6F9"/>
                </a:solidFill>
                <a:latin typeface="LM Sans 8"/>
                <a:cs typeface="LM Sans 8"/>
              </a:rPr>
              <a:t>4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6125" y="2127515"/>
            <a:ext cx="1360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00A8C4"/>
                </a:solidFill>
                <a:latin typeface="Arial"/>
                <a:cs typeface="Arial"/>
              </a:rPr>
              <a:t>Dictionary</a:t>
            </a:r>
            <a:r>
              <a:rPr sz="1100" spc="20" dirty="0">
                <a:solidFill>
                  <a:srgbClr val="00A8C4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00A8C4"/>
                </a:solidFill>
                <a:latin typeface="Arial"/>
                <a:cs typeface="Arial"/>
              </a:rPr>
              <a:t>compression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4537" y="2554608"/>
            <a:ext cx="164920" cy="1678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6125" y="2564489"/>
            <a:ext cx="125095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sz="1100" spc="-55" dirty="0">
                <a:solidFill>
                  <a:srgbClr val="00A8C4"/>
                </a:solidFill>
                <a:latin typeface="Arial"/>
                <a:cs typeface="Arial"/>
              </a:rPr>
              <a:t>Postings</a:t>
            </a:r>
            <a:r>
              <a:rPr sz="1100" spc="20" dirty="0">
                <a:solidFill>
                  <a:srgbClr val="00A8C4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00A8C4"/>
                </a:solidFill>
                <a:latin typeface="Arial"/>
                <a:cs typeface="Arial"/>
              </a:rPr>
              <a:t>compression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0554" y="2581498"/>
            <a:ext cx="7937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z="800" spc="-5" dirty="0">
                <a:solidFill>
                  <a:srgbClr val="E5F6F9"/>
                </a:solidFill>
                <a:latin typeface="LM Sans 8"/>
                <a:cs typeface="LM Sans 8"/>
              </a:rPr>
              <a:t>5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247389" y="3349078"/>
            <a:ext cx="2654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</a:t>
            </a:fld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 /</a:t>
            </a:r>
            <a:r>
              <a:rPr sz="600" spc="-7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59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342" y="0"/>
            <a:ext cx="52133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Term</a:t>
            </a:r>
            <a:r>
              <a:rPr sz="600" spc="-6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7144" y="0"/>
            <a:ext cx="803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4886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502" y="0"/>
            <a:ext cx="84010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Exercise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9132" y="1044783"/>
            <a:ext cx="129183" cy="1288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3104" y="1036769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9132" y="1405970"/>
            <a:ext cx="129183" cy="1288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3104" y="1397957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</a:t>
            </a:r>
            <a:endParaRPr sz="600">
              <a:latin typeface="LM Sans 8"/>
              <a:cs typeface="LM Sans 8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86923" y="1627041"/>
            <a:ext cx="62230" cy="61594"/>
            <a:chOff x="786923" y="1627041"/>
            <a:chExt cx="62230" cy="61594"/>
          </a:xfrm>
        </p:grpSpPr>
        <p:sp>
          <p:nvSpPr>
            <p:cNvPr id="12" name="object 12"/>
            <p:cNvSpPr/>
            <p:nvPr/>
          </p:nvSpPr>
          <p:spPr>
            <a:xfrm>
              <a:off x="792480" y="1646349"/>
              <a:ext cx="50800" cy="36830"/>
            </a:xfrm>
            <a:custGeom>
              <a:avLst/>
              <a:gdLst/>
              <a:ahLst/>
              <a:cxnLst/>
              <a:rect l="l" t="t" r="r" b="b"/>
              <a:pathLst>
                <a:path w="50800" h="36830">
                  <a:moveTo>
                    <a:pt x="2066" y="0"/>
                  </a:moveTo>
                  <a:lnTo>
                    <a:pt x="26292" y="36527"/>
                  </a:lnTo>
                  <a:lnTo>
                    <a:pt x="36527" y="34461"/>
                  </a:lnTo>
                  <a:lnTo>
                    <a:pt x="44884" y="28826"/>
                  </a:lnTo>
                  <a:lnTo>
                    <a:pt x="50519" y="20470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5108" y="1632597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4" h="45085">
                  <a:moveTo>
                    <a:pt x="44540" y="22263"/>
                  </a:moveTo>
                  <a:lnTo>
                    <a:pt x="42789" y="13592"/>
                  </a:lnTo>
                  <a:lnTo>
                    <a:pt x="38016" y="6516"/>
                  </a:lnTo>
                  <a:lnTo>
                    <a:pt x="30937" y="1748"/>
                  </a:lnTo>
                  <a:lnTo>
                    <a:pt x="22269" y="0"/>
                  </a:lnTo>
                  <a:lnTo>
                    <a:pt x="13601" y="1748"/>
                  </a:lnTo>
                  <a:lnTo>
                    <a:pt x="6523" y="6516"/>
                  </a:lnTo>
                  <a:lnTo>
                    <a:pt x="1750" y="13592"/>
                  </a:lnTo>
                  <a:lnTo>
                    <a:pt x="0" y="22263"/>
                  </a:lnTo>
                  <a:lnTo>
                    <a:pt x="1750" y="30928"/>
                  </a:lnTo>
                  <a:lnTo>
                    <a:pt x="6523" y="38004"/>
                  </a:lnTo>
                  <a:lnTo>
                    <a:pt x="13601" y="42776"/>
                  </a:lnTo>
                  <a:lnTo>
                    <a:pt x="22269" y="44526"/>
                  </a:lnTo>
                  <a:lnTo>
                    <a:pt x="30937" y="42776"/>
                  </a:lnTo>
                  <a:lnTo>
                    <a:pt x="38016" y="38004"/>
                  </a:lnTo>
                  <a:lnTo>
                    <a:pt x="42789" y="30928"/>
                  </a:lnTo>
                  <a:lnTo>
                    <a:pt x="44540" y="22263"/>
                  </a:lnTo>
                </a:path>
              </a:pathLst>
            </a:custGeom>
            <a:ln w="11112">
              <a:solidFill>
                <a:srgbClr val="0054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97862" y="1635252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38190" y="19088"/>
                  </a:moveTo>
                  <a:lnTo>
                    <a:pt x="36688" y="11658"/>
                  </a:lnTo>
                  <a:lnTo>
                    <a:pt x="32595" y="5591"/>
                  </a:lnTo>
                  <a:lnTo>
                    <a:pt x="26525" y="1500"/>
                  </a:lnTo>
                  <a:lnTo>
                    <a:pt x="19094" y="0"/>
                  </a:lnTo>
                  <a:lnTo>
                    <a:pt x="11663" y="1500"/>
                  </a:lnTo>
                  <a:lnTo>
                    <a:pt x="5594" y="5591"/>
                  </a:lnTo>
                  <a:lnTo>
                    <a:pt x="1501" y="11658"/>
                  </a:lnTo>
                  <a:lnTo>
                    <a:pt x="0" y="19088"/>
                  </a:lnTo>
                  <a:lnTo>
                    <a:pt x="1501" y="26517"/>
                  </a:lnTo>
                  <a:lnTo>
                    <a:pt x="5594" y="32585"/>
                  </a:lnTo>
                  <a:lnTo>
                    <a:pt x="11663" y="36676"/>
                  </a:lnTo>
                  <a:lnTo>
                    <a:pt x="19094" y="38176"/>
                  </a:lnTo>
                  <a:lnTo>
                    <a:pt x="26525" y="36676"/>
                  </a:lnTo>
                  <a:lnTo>
                    <a:pt x="32595" y="32585"/>
                  </a:lnTo>
                  <a:lnTo>
                    <a:pt x="36688" y="26517"/>
                  </a:lnTo>
                  <a:lnTo>
                    <a:pt x="38190" y="19088"/>
                  </a:lnTo>
                </a:path>
              </a:pathLst>
            </a:custGeom>
            <a:ln w="11112">
              <a:solidFill>
                <a:srgbClr val="005A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0615" y="1637906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1840" y="15913"/>
                  </a:moveTo>
                  <a:lnTo>
                    <a:pt x="31840" y="7124"/>
                  </a:lnTo>
                  <a:lnTo>
                    <a:pt x="24710" y="0"/>
                  </a:lnTo>
                  <a:lnTo>
                    <a:pt x="15919" y="0"/>
                  </a:lnTo>
                  <a:lnTo>
                    <a:pt x="7129" y="0"/>
                  </a:lnTo>
                  <a:lnTo>
                    <a:pt x="0" y="7124"/>
                  </a:lnTo>
                  <a:lnTo>
                    <a:pt x="0" y="15913"/>
                  </a:lnTo>
                  <a:lnTo>
                    <a:pt x="0" y="24701"/>
                  </a:lnTo>
                  <a:lnTo>
                    <a:pt x="7129" y="31838"/>
                  </a:lnTo>
                  <a:lnTo>
                    <a:pt x="15919" y="31838"/>
                  </a:lnTo>
                  <a:lnTo>
                    <a:pt x="24710" y="31838"/>
                  </a:lnTo>
                  <a:lnTo>
                    <a:pt x="31840" y="24701"/>
                  </a:lnTo>
                  <a:lnTo>
                    <a:pt x="31840" y="15913"/>
                  </a:lnTo>
                </a:path>
              </a:pathLst>
            </a:custGeom>
            <a:ln w="11112">
              <a:solidFill>
                <a:srgbClr val="006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3374" y="1640560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25485" y="12738"/>
                  </a:moveTo>
                  <a:lnTo>
                    <a:pt x="25485" y="5702"/>
                  </a:lnTo>
                  <a:lnTo>
                    <a:pt x="19773" y="0"/>
                  </a:lnTo>
                  <a:lnTo>
                    <a:pt x="12739" y="0"/>
                  </a:lnTo>
                  <a:lnTo>
                    <a:pt x="5704" y="0"/>
                  </a:lnTo>
                  <a:lnTo>
                    <a:pt x="0" y="5702"/>
                  </a:lnTo>
                  <a:lnTo>
                    <a:pt x="0" y="12738"/>
                  </a:lnTo>
                  <a:lnTo>
                    <a:pt x="0" y="19773"/>
                  </a:lnTo>
                  <a:lnTo>
                    <a:pt x="5704" y="25488"/>
                  </a:lnTo>
                  <a:lnTo>
                    <a:pt x="12739" y="25488"/>
                  </a:lnTo>
                  <a:lnTo>
                    <a:pt x="19773" y="25488"/>
                  </a:lnTo>
                  <a:lnTo>
                    <a:pt x="25485" y="19773"/>
                  </a:lnTo>
                  <a:lnTo>
                    <a:pt x="25485" y="12738"/>
                  </a:lnTo>
                </a:path>
              </a:pathLst>
            </a:custGeom>
            <a:ln w="11112">
              <a:solidFill>
                <a:srgbClr val="0068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6127" y="1643215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4" h="19685">
                  <a:moveTo>
                    <a:pt x="19133" y="9563"/>
                  </a:moveTo>
                  <a:lnTo>
                    <a:pt x="19133" y="4279"/>
                  </a:lnTo>
                  <a:lnTo>
                    <a:pt x="14852" y="0"/>
                  </a:lnTo>
                  <a:lnTo>
                    <a:pt x="9569" y="0"/>
                  </a:lnTo>
                  <a:lnTo>
                    <a:pt x="4286" y="0"/>
                  </a:lnTo>
                  <a:lnTo>
                    <a:pt x="0" y="4279"/>
                  </a:lnTo>
                  <a:lnTo>
                    <a:pt x="0" y="9563"/>
                  </a:lnTo>
                  <a:lnTo>
                    <a:pt x="0" y="14846"/>
                  </a:lnTo>
                  <a:lnTo>
                    <a:pt x="4286" y="19138"/>
                  </a:lnTo>
                  <a:lnTo>
                    <a:pt x="9569" y="19138"/>
                  </a:lnTo>
                  <a:lnTo>
                    <a:pt x="14852" y="19138"/>
                  </a:lnTo>
                  <a:lnTo>
                    <a:pt x="19133" y="14846"/>
                  </a:lnTo>
                  <a:lnTo>
                    <a:pt x="19133" y="9563"/>
                  </a:lnTo>
                </a:path>
              </a:pathLst>
            </a:custGeom>
            <a:ln w="11112">
              <a:solidFill>
                <a:srgbClr val="006F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9077" y="1636064"/>
              <a:ext cx="32384" cy="33020"/>
            </a:xfrm>
            <a:custGeom>
              <a:avLst/>
              <a:gdLst/>
              <a:ahLst/>
              <a:cxnLst/>
              <a:rect l="l" t="t" r="r" b="b"/>
              <a:pathLst>
                <a:path w="32384" h="33019">
                  <a:moveTo>
                    <a:pt x="32390" y="16192"/>
                  </a:moveTo>
                  <a:lnTo>
                    <a:pt x="32390" y="7251"/>
                  </a:lnTo>
                  <a:lnTo>
                    <a:pt x="25137" y="0"/>
                  </a:lnTo>
                  <a:lnTo>
                    <a:pt x="16197" y="0"/>
                  </a:lnTo>
                  <a:lnTo>
                    <a:pt x="7258" y="0"/>
                  </a:lnTo>
                  <a:lnTo>
                    <a:pt x="0" y="7251"/>
                  </a:lnTo>
                  <a:lnTo>
                    <a:pt x="0" y="16192"/>
                  </a:lnTo>
                  <a:lnTo>
                    <a:pt x="0" y="25133"/>
                  </a:lnTo>
                  <a:lnTo>
                    <a:pt x="7258" y="32397"/>
                  </a:lnTo>
                  <a:lnTo>
                    <a:pt x="16197" y="32397"/>
                  </a:lnTo>
                  <a:lnTo>
                    <a:pt x="25137" y="32397"/>
                  </a:lnTo>
                  <a:lnTo>
                    <a:pt x="32390" y="25133"/>
                  </a:lnTo>
                  <a:lnTo>
                    <a:pt x="32390" y="16192"/>
                  </a:lnTo>
                </a:path>
              </a:pathLst>
            </a:custGeom>
            <a:ln w="11112">
              <a:solidFill>
                <a:srgbClr val="0075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4371" y="1640700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16192" y="8089"/>
                  </a:moveTo>
                  <a:lnTo>
                    <a:pt x="16192" y="3619"/>
                  </a:lnTo>
                  <a:lnTo>
                    <a:pt x="12566" y="0"/>
                  </a:lnTo>
                  <a:lnTo>
                    <a:pt x="8096" y="0"/>
                  </a:lnTo>
                  <a:lnTo>
                    <a:pt x="3627" y="0"/>
                  </a:lnTo>
                  <a:lnTo>
                    <a:pt x="0" y="3619"/>
                  </a:lnTo>
                  <a:lnTo>
                    <a:pt x="0" y="8089"/>
                  </a:lnTo>
                  <a:lnTo>
                    <a:pt x="0" y="12560"/>
                  </a:lnTo>
                  <a:lnTo>
                    <a:pt x="3627" y="16192"/>
                  </a:lnTo>
                  <a:lnTo>
                    <a:pt x="8096" y="16192"/>
                  </a:lnTo>
                  <a:lnTo>
                    <a:pt x="12566" y="16192"/>
                  </a:lnTo>
                  <a:lnTo>
                    <a:pt x="16192" y="12560"/>
                  </a:lnTo>
                  <a:lnTo>
                    <a:pt x="16192" y="8089"/>
                  </a:lnTo>
                </a:path>
              </a:pathLst>
            </a:custGeom>
            <a:ln w="11112">
              <a:solidFill>
                <a:srgbClr val="3FBD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6985" y="1643176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59" h="10160">
                  <a:moveTo>
                    <a:pt x="9842" y="4914"/>
                  </a:moveTo>
                  <a:lnTo>
                    <a:pt x="9842" y="2209"/>
                  </a:lnTo>
                  <a:lnTo>
                    <a:pt x="7635" y="0"/>
                  </a:lnTo>
                  <a:lnTo>
                    <a:pt x="4921" y="0"/>
                  </a:lnTo>
                  <a:lnTo>
                    <a:pt x="2207" y="0"/>
                  </a:lnTo>
                  <a:lnTo>
                    <a:pt x="0" y="2209"/>
                  </a:lnTo>
                  <a:lnTo>
                    <a:pt x="0" y="4914"/>
                  </a:lnTo>
                  <a:lnTo>
                    <a:pt x="0" y="7632"/>
                  </a:lnTo>
                  <a:lnTo>
                    <a:pt x="2207" y="9842"/>
                  </a:lnTo>
                  <a:lnTo>
                    <a:pt x="4921" y="9842"/>
                  </a:lnTo>
                  <a:lnTo>
                    <a:pt x="7635" y="9842"/>
                  </a:lnTo>
                  <a:lnTo>
                    <a:pt x="9842" y="7632"/>
                  </a:lnTo>
                  <a:lnTo>
                    <a:pt x="9842" y="4914"/>
                  </a:lnTo>
                </a:path>
              </a:pathLst>
            </a:custGeom>
            <a:ln w="11112">
              <a:solidFill>
                <a:srgbClr val="5E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9599" y="1645653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92" y="1752"/>
                  </a:moveTo>
                  <a:lnTo>
                    <a:pt x="3492" y="787"/>
                  </a:lnTo>
                  <a:lnTo>
                    <a:pt x="2708" y="0"/>
                  </a:lnTo>
                  <a:lnTo>
                    <a:pt x="1746" y="0"/>
                  </a:lnTo>
                  <a:lnTo>
                    <a:pt x="784" y="0"/>
                  </a:lnTo>
                  <a:lnTo>
                    <a:pt x="0" y="787"/>
                  </a:lnTo>
                  <a:lnTo>
                    <a:pt x="0" y="1752"/>
                  </a:lnTo>
                  <a:lnTo>
                    <a:pt x="0" y="2705"/>
                  </a:lnTo>
                  <a:lnTo>
                    <a:pt x="784" y="3505"/>
                  </a:lnTo>
                  <a:lnTo>
                    <a:pt x="1746" y="3505"/>
                  </a:lnTo>
                  <a:lnTo>
                    <a:pt x="2708" y="3505"/>
                  </a:lnTo>
                  <a:lnTo>
                    <a:pt x="3492" y="2705"/>
                  </a:lnTo>
                  <a:lnTo>
                    <a:pt x="3492" y="1752"/>
                  </a:lnTo>
                </a:path>
              </a:pathLst>
            </a:custGeom>
            <a:ln w="11112">
              <a:solidFill>
                <a:srgbClr val="7CD2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9357" y="1645285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1422"/>
                  </a:moveTo>
                  <a:lnTo>
                    <a:pt x="0" y="2209"/>
                  </a:lnTo>
                  <a:lnTo>
                    <a:pt x="645" y="2857"/>
                  </a:lnTo>
                  <a:lnTo>
                    <a:pt x="1428" y="2857"/>
                  </a:lnTo>
                  <a:lnTo>
                    <a:pt x="2212" y="2857"/>
                  </a:lnTo>
                  <a:lnTo>
                    <a:pt x="2857" y="2209"/>
                  </a:lnTo>
                  <a:lnTo>
                    <a:pt x="2857" y="1422"/>
                  </a:lnTo>
                  <a:lnTo>
                    <a:pt x="2857" y="647"/>
                  </a:lnTo>
                  <a:lnTo>
                    <a:pt x="2212" y="0"/>
                  </a:lnTo>
                  <a:lnTo>
                    <a:pt x="1428" y="0"/>
                  </a:lnTo>
                  <a:lnTo>
                    <a:pt x="645" y="0"/>
                  </a:lnTo>
                  <a:lnTo>
                    <a:pt x="0" y="647"/>
                  </a:lnTo>
                  <a:lnTo>
                    <a:pt x="0" y="1422"/>
                  </a:lnTo>
                </a:path>
              </a:pathLst>
            </a:custGeom>
            <a:ln w="11112">
              <a:solidFill>
                <a:srgbClr val="9BDD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5621" y="1641411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610"/>
                  </a:moveTo>
                  <a:lnTo>
                    <a:pt x="0" y="7150"/>
                  </a:lnTo>
                  <a:lnTo>
                    <a:pt x="2063" y="9207"/>
                  </a:lnTo>
                  <a:lnTo>
                    <a:pt x="4603" y="9207"/>
                  </a:lnTo>
                  <a:lnTo>
                    <a:pt x="7143" y="9207"/>
                  </a:lnTo>
                  <a:lnTo>
                    <a:pt x="9207" y="7150"/>
                  </a:lnTo>
                  <a:lnTo>
                    <a:pt x="9207" y="4610"/>
                  </a:lnTo>
                  <a:lnTo>
                    <a:pt x="9207" y="2070"/>
                  </a:lnTo>
                  <a:lnTo>
                    <a:pt x="7143" y="0"/>
                  </a:lnTo>
                  <a:lnTo>
                    <a:pt x="4603" y="0"/>
                  </a:lnTo>
                  <a:lnTo>
                    <a:pt x="2063" y="0"/>
                  </a:lnTo>
                  <a:lnTo>
                    <a:pt x="0" y="2070"/>
                  </a:lnTo>
                  <a:lnTo>
                    <a:pt x="0" y="4610"/>
                  </a:lnTo>
                </a:path>
              </a:pathLst>
            </a:custGeom>
            <a:ln w="11112">
              <a:solidFill>
                <a:srgbClr val="BAE7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3314" y="163897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9852" y="0"/>
                  </a:moveTo>
                  <a:lnTo>
                    <a:pt x="2847" y="0"/>
                  </a:lnTo>
                  <a:lnTo>
                    <a:pt x="0" y="2844"/>
                  </a:lnTo>
                  <a:lnTo>
                    <a:pt x="0" y="9855"/>
                  </a:lnTo>
                  <a:lnTo>
                    <a:pt x="2847" y="12700"/>
                  </a:lnTo>
                  <a:lnTo>
                    <a:pt x="9852" y="12700"/>
                  </a:lnTo>
                  <a:lnTo>
                    <a:pt x="12700" y="9855"/>
                  </a:lnTo>
                  <a:lnTo>
                    <a:pt x="12700" y="2844"/>
                  </a:lnTo>
                  <a:close/>
                </a:path>
              </a:pathLst>
            </a:custGeom>
            <a:solidFill>
              <a:srgbClr val="D8F2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786923" y="2082704"/>
            <a:ext cx="62230" cy="61594"/>
            <a:chOff x="786923" y="2082704"/>
            <a:chExt cx="62230" cy="61594"/>
          </a:xfrm>
        </p:grpSpPr>
        <p:sp>
          <p:nvSpPr>
            <p:cNvPr id="26" name="object 26"/>
            <p:cNvSpPr/>
            <p:nvPr/>
          </p:nvSpPr>
          <p:spPr>
            <a:xfrm>
              <a:off x="792480" y="2102027"/>
              <a:ext cx="50800" cy="36830"/>
            </a:xfrm>
            <a:custGeom>
              <a:avLst/>
              <a:gdLst/>
              <a:ahLst/>
              <a:cxnLst/>
              <a:rect l="l" t="t" r="r" b="b"/>
              <a:pathLst>
                <a:path w="50800" h="36830">
                  <a:moveTo>
                    <a:pt x="2066" y="0"/>
                  </a:moveTo>
                  <a:lnTo>
                    <a:pt x="26292" y="36525"/>
                  </a:lnTo>
                  <a:lnTo>
                    <a:pt x="36527" y="34459"/>
                  </a:lnTo>
                  <a:lnTo>
                    <a:pt x="44884" y="28825"/>
                  </a:lnTo>
                  <a:lnTo>
                    <a:pt x="50519" y="20468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5108" y="2088261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4" h="45085">
                  <a:moveTo>
                    <a:pt x="44540" y="22275"/>
                  </a:moveTo>
                  <a:lnTo>
                    <a:pt x="42789" y="13608"/>
                  </a:lnTo>
                  <a:lnTo>
                    <a:pt x="38016" y="6527"/>
                  </a:lnTo>
                  <a:lnTo>
                    <a:pt x="30937" y="1751"/>
                  </a:lnTo>
                  <a:lnTo>
                    <a:pt x="22269" y="0"/>
                  </a:lnTo>
                  <a:lnTo>
                    <a:pt x="13601" y="1751"/>
                  </a:lnTo>
                  <a:lnTo>
                    <a:pt x="6523" y="6527"/>
                  </a:lnTo>
                  <a:lnTo>
                    <a:pt x="1750" y="13608"/>
                  </a:lnTo>
                  <a:lnTo>
                    <a:pt x="0" y="22275"/>
                  </a:lnTo>
                  <a:lnTo>
                    <a:pt x="1750" y="30940"/>
                  </a:lnTo>
                  <a:lnTo>
                    <a:pt x="6523" y="38017"/>
                  </a:lnTo>
                  <a:lnTo>
                    <a:pt x="13601" y="42789"/>
                  </a:lnTo>
                  <a:lnTo>
                    <a:pt x="22269" y="44538"/>
                  </a:lnTo>
                  <a:lnTo>
                    <a:pt x="30937" y="42789"/>
                  </a:lnTo>
                  <a:lnTo>
                    <a:pt x="38016" y="38017"/>
                  </a:lnTo>
                  <a:lnTo>
                    <a:pt x="42789" y="30940"/>
                  </a:lnTo>
                  <a:lnTo>
                    <a:pt x="44540" y="22275"/>
                  </a:lnTo>
                </a:path>
              </a:pathLst>
            </a:custGeom>
            <a:ln w="11112">
              <a:solidFill>
                <a:srgbClr val="0054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97862" y="2090915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38190" y="19100"/>
                  </a:moveTo>
                  <a:lnTo>
                    <a:pt x="36688" y="11669"/>
                  </a:lnTo>
                  <a:lnTo>
                    <a:pt x="32595" y="5597"/>
                  </a:lnTo>
                  <a:lnTo>
                    <a:pt x="26525" y="1502"/>
                  </a:lnTo>
                  <a:lnTo>
                    <a:pt x="19094" y="0"/>
                  </a:lnTo>
                  <a:lnTo>
                    <a:pt x="11663" y="1502"/>
                  </a:lnTo>
                  <a:lnTo>
                    <a:pt x="5594" y="5597"/>
                  </a:lnTo>
                  <a:lnTo>
                    <a:pt x="1501" y="11669"/>
                  </a:lnTo>
                  <a:lnTo>
                    <a:pt x="0" y="19100"/>
                  </a:lnTo>
                  <a:lnTo>
                    <a:pt x="1501" y="26530"/>
                  </a:lnTo>
                  <a:lnTo>
                    <a:pt x="5594" y="32597"/>
                  </a:lnTo>
                  <a:lnTo>
                    <a:pt x="11663" y="36688"/>
                  </a:lnTo>
                  <a:lnTo>
                    <a:pt x="19094" y="38188"/>
                  </a:lnTo>
                  <a:lnTo>
                    <a:pt x="26525" y="36688"/>
                  </a:lnTo>
                  <a:lnTo>
                    <a:pt x="32595" y="32597"/>
                  </a:lnTo>
                  <a:lnTo>
                    <a:pt x="36688" y="26530"/>
                  </a:lnTo>
                  <a:lnTo>
                    <a:pt x="38190" y="19100"/>
                  </a:lnTo>
                </a:path>
              </a:pathLst>
            </a:custGeom>
            <a:ln w="11112">
              <a:solidFill>
                <a:srgbClr val="005A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00615" y="2093582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1840" y="15913"/>
                  </a:moveTo>
                  <a:lnTo>
                    <a:pt x="31840" y="7124"/>
                  </a:lnTo>
                  <a:lnTo>
                    <a:pt x="24710" y="0"/>
                  </a:lnTo>
                  <a:lnTo>
                    <a:pt x="15919" y="0"/>
                  </a:lnTo>
                  <a:lnTo>
                    <a:pt x="7129" y="0"/>
                  </a:lnTo>
                  <a:lnTo>
                    <a:pt x="0" y="7124"/>
                  </a:lnTo>
                  <a:lnTo>
                    <a:pt x="0" y="15913"/>
                  </a:lnTo>
                  <a:lnTo>
                    <a:pt x="0" y="24701"/>
                  </a:lnTo>
                  <a:lnTo>
                    <a:pt x="7129" y="31826"/>
                  </a:lnTo>
                  <a:lnTo>
                    <a:pt x="15919" y="31826"/>
                  </a:lnTo>
                  <a:lnTo>
                    <a:pt x="24710" y="31826"/>
                  </a:lnTo>
                  <a:lnTo>
                    <a:pt x="31840" y="24701"/>
                  </a:lnTo>
                  <a:lnTo>
                    <a:pt x="31840" y="15913"/>
                  </a:lnTo>
                </a:path>
              </a:pathLst>
            </a:custGeom>
            <a:ln w="11112">
              <a:solidFill>
                <a:srgbClr val="006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374" y="2096236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25485" y="12738"/>
                  </a:moveTo>
                  <a:lnTo>
                    <a:pt x="25485" y="5702"/>
                  </a:lnTo>
                  <a:lnTo>
                    <a:pt x="19773" y="0"/>
                  </a:lnTo>
                  <a:lnTo>
                    <a:pt x="12739" y="0"/>
                  </a:lnTo>
                  <a:lnTo>
                    <a:pt x="5704" y="0"/>
                  </a:lnTo>
                  <a:lnTo>
                    <a:pt x="0" y="5702"/>
                  </a:lnTo>
                  <a:lnTo>
                    <a:pt x="0" y="12738"/>
                  </a:lnTo>
                  <a:lnTo>
                    <a:pt x="0" y="19773"/>
                  </a:lnTo>
                  <a:lnTo>
                    <a:pt x="5704" y="25476"/>
                  </a:lnTo>
                  <a:lnTo>
                    <a:pt x="12739" y="25476"/>
                  </a:lnTo>
                  <a:lnTo>
                    <a:pt x="19773" y="25476"/>
                  </a:lnTo>
                  <a:lnTo>
                    <a:pt x="25485" y="19773"/>
                  </a:lnTo>
                  <a:lnTo>
                    <a:pt x="25485" y="12738"/>
                  </a:lnTo>
                </a:path>
              </a:pathLst>
            </a:custGeom>
            <a:ln w="11112">
              <a:solidFill>
                <a:srgbClr val="0068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127" y="2098891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4" h="19685">
                  <a:moveTo>
                    <a:pt x="19133" y="9563"/>
                  </a:moveTo>
                  <a:lnTo>
                    <a:pt x="19133" y="4279"/>
                  </a:lnTo>
                  <a:lnTo>
                    <a:pt x="14852" y="0"/>
                  </a:lnTo>
                  <a:lnTo>
                    <a:pt x="9569" y="0"/>
                  </a:lnTo>
                  <a:lnTo>
                    <a:pt x="4286" y="0"/>
                  </a:lnTo>
                  <a:lnTo>
                    <a:pt x="0" y="4279"/>
                  </a:lnTo>
                  <a:lnTo>
                    <a:pt x="0" y="9563"/>
                  </a:lnTo>
                  <a:lnTo>
                    <a:pt x="0" y="14846"/>
                  </a:lnTo>
                  <a:lnTo>
                    <a:pt x="4286" y="19138"/>
                  </a:lnTo>
                  <a:lnTo>
                    <a:pt x="9569" y="19138"/>
                  </a:lnTo>
                  <a:lnTo>
                    <a:pt x="14852" y="19138"/>
                  </a:lnTo>
                  <a:lnTo>
                    <a:pt x="19133" y="14846"/>
                  </a:lnTo>
                  <a:lnTo>
                    <a:pt x="19133" y="9563"/>
                  </a:lnTo>
                </a:path>
              </a:pathLst>
            </a:custGeom>
            <a:ln w="11112">
              <a:solidFill>
                <a:srgbClr val="006F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99077" y="2091740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2390" y="16192"/>
                  </a:moveTo>
                  <a:lnTo>
                    <a:pt x="32390" y="7251"/>
                  </a:lnTo>
                  <a:lnTo>
                    <a:pt x="25137" y="0"/>
                  </a:lnTo>
                  <a:lnTo>
                    <a:pt x="16197" y="0"/>
                  </a:lnTo>
                  <a:lnTo>
                    <a:pt x="7258" y="0"/>
                  </a:lnTo>
                  <a:lnTo>
                    <a:pt x="0" y="7251"/>
                  </a:lnTo>
                  <a:lnTo>
                    <a:pt x="0" y="16192"/>
                  </a:lnTo>
                  <a:lnTo>
                    <a:pt x="0" y="25133"/>
                  </a:lnTo>
                  <a:lnTo>
                    <a:pt x="7258" y="32385"/>
                  </a:lnTo>
                  <a:lnTo>
                    <a:pt x="16197" y="32385"/>
                  </a:lnTo>
                  <a:lnTo>
                    <a:pt x="25137" y="32385"/>
                  </a:lnTo>
                  <a:lnTo>
                    <a:pt x="32390" y="25133"/>
                  </a:lnTo>
                  <a:lnTo>
                    <a:pt x="32390" y="16192"/>
                  </a:lnTo>
                </a:path>
              </a:pathLst>
            </a:custGeom>
            <a:ln w="11112">
              <a:solidFill>
                <a:srgbClr val="0075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4371" y="2096376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16192" y="8089"/>
                  </a:moveTo>
                  <a:lnTo>
                    <a:pt x="16192" y="3619"/>
                  </a:lnTo>
                  <a:lnTo>
                    <a:pt x="12566" y="0"/>
                  </a:lnTo>
                  <a:lnTo>
                    <a:pt x="8096" y="0"/>
                  </a:lnTo>
                  <a:lnTo>
                    <a:pt x="3627" y="0"/>
                  </a:lnTo>
                  <a:lnTo>
                    <a:pt x="0" y="3619"/>
                  </a:lnTo>
                  <a:lnTo>
                    <a:pt x="0" y="8089"/>
                  </a:lnTo>
                  <a:lnTo>
                    <a:pt x="0" y="12560"/>
                  </a:lnTo>
                  <a:lnTo>
                    <a:pt x="3627" y="16192"/>
                  </a:lnTo>
                  <a:lnTo>
                    <a:pt x="8096" y="16192"/>
                  </a:lnTo>
                  <a:lnTo>
                    <a:pt x="12566" y="16192"/>
                  </a:lnTo>
                  <a:lnTo>
                    <a:pt x="16192" y="12560"/>
                  </a:lnTo>
                  <a:lnTo>
                    <a:pt x="16192" y="8089"/>
                  </a:lnTo>
                </a:path>
              </a:pathLst>
            </a:custGeom>
            <a:ln w="11112">
              <a:solidFill>
                <a:srgbClr val="3FBD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6985" y="2098852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59" h="10160">
                  <a:moveTo>
                    <a:pt x="9842" y="4914"/>
                  </a:moveTo>
                  <a:lnTo>
                    <a:pt x="9842" y="2209"/>
                  </a:lnTo>
                  <a:lnTo>
                    <a:pt x="7635" y="0"/>
                  </a:lnTo>
                  <a:lnTo>
                    <a:pt x="4921" y="0"/>
                  </a:lnTo>
                  <a:lnTo>
                    <a:pt x="2207" y="0"/>
                  </a:lnTo>
                  <a:lnTo>
                    <a:pt x="0" y="2209"/>
                  </a:lnTo>
                  <a:lnTo>
                    <a:pt x="0" y="4914"/>
                  </a:lnTo>
                  <a:lnTo>
                    <a:pt x="0" y="7632"/>
                  </a:lnTo>
                  <a:lnTo>
                    <a:pt x="2207" y="9842"/>
                  </a:lnTo>
                  <a:lnTo>
                    <a:pt x="4921" y="9842"/>
                  </a:lnTo>
                  <a:lnTo>
                    <a:pt x="7635" y="9842"/>
                  </a:lnTo>
                  <a:lnTo>
                    <a:pt x="9842" y="7632"/>
                  </a:lnTo>
                  <a:lnTo>
                    <a:pt x="9842" y="4914"/>
                  </a:lnTo>
                </a:path>
              </a:pathLst>
            </a:custGeom>
            <a:ln w="11112">
              <a:solidFill>
                <a:srgbClr val="5E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9599" y="2101329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92" y="1752"/>
                  </a:moveTo>
                  <a:lnTo>
                    <a:pt x="3492" y="787"/>
                  </a:lnTo>
                  <a:lnTo>
                    <a:pt x="2708" y="0"/>
                  </a:lnTo>
                  <a:lnTo>
                    <a:pt x="1746" y="0"/>
                  </a:lnTo>
                  <a:lnTo>
                    <a:pt x="784" y="0"/>
                  </a:lnTo>
                  <a:lnTo>
                    <a:pt x="0" y="787"/>
                  </a:lnTo>
                  <a:lnTo>
                    <a:pt x="0" y="1752"/>
                  </a:lnTo>
                  <a:lnTo>
                    <a:pt x="0" y="2717"/>
                  </a:lnTo>
                  <a:lnTo>
                    <a:pt x="784" y="3492"/>
                  </a:lnTo>
                  <a:lnTo>
                    <a:pt x="1746" y="3492"/>
                  </a:lnTo>
                  <a:lnTo>
                    <a:pt x="2708" y="3492"/>
                  </a:lnTo>
                  <a:lnTo>
                    <a:pt x="3492" y="2717"/>
                  </a:lnTo>
                  <a:lnTo>
                    <a:pt x="3492" y="1752"/>
                  </a:lnTo>
                </a:path>
              </a:pathLst>
            </a:custGeom>
            <a:ln w="11112">
              <a:solidFill>
                <a:srgbClr val="7CD2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09357" y="2100961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1422"/>
                  </a:moveTo>
                  <a:lnTo>
                    <a:pt x="0" y="2209"/>
                  </a:lnTo>
                  <a:lnTo>
                    <a:pt x="645" y="2857"/>
                  </a:lnTo>
                  <a:lnTo>
                    <a:pt x="1428" y="2857"/>
                  </a:lnTo>
                  <a:lnTo>
                    <a:pt x="2212" y="2857"/>
                  </a:lnTo>
                  <a:lnTo>
                    <a:pt x="2857" y="2209"/>
                  </a:lnTo>
                  <a:lnTo>
                    <a:pt x="2857" y="1422"/>
                  </a:lnTo>
                  <a:lnTo>
                    <a:pt x="2857" y="635"/>
                  </a:lnTo>
                  <a:lnTo>
                    <a:pt x="2212" y="0"/>
                  </a:lnTo>
                  <a:lnTo>
                    <a:pt x="1428" y="0"/>
                  </a:lnTo>
                  <a:lnTo>
                    <a:pt x="645" y="0"/>
                  </a:lnTo>
                  <a:lnTo>
                    <a:pt x="0" y="635"/>
                  </a:lnTo>
                  <a:lnTo>
                    <a:pt x="0" y="1422"/>
                  </a:lnTo>
                </a:path>
              </a:pathLst>
            </a:custGeom>
            <a:ln w="11112">
              <a:solidFill>
                <a:srgbClr val="9BDD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5621" y="2097087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610"/>
                  </a:moveTo>
                  <a:lnTo>
                    <a:pt x="0" y="7150"/>
                  </a:lnTo>
                  <a:lnTo>
                    <a:pt x="2063" y="9207"/>
                  </a:lnTo>
                  <a:lnTo>
                    <a:pt x="4603" y="9207"/>
                  </a:lnTo>
                  <a:lnTo>
                    <a:pt x="7143" y="9207"/>
                  </a:lnTo>
                  <a:lnTo>
                    <a:pt x="9207" y="7150"/>
                  </a:lnTo>
                  <a:lnTo>
                    <a:pt x="9207" y="4610"/>
                  </a:lnTo>
                  <a:lnTo>
                    <a:pt x="9207" y="2070"/>
                  </a:lnTo>
                  <a:lnTo>
                    <a:pt x="7143" y="0"/>
                  </a:lnTo>
                  <a:lnTo>
                    <a:pt x="4603" y="0"/>
                  </a:lnTo>
                  <a:lnTo>
                    <a:pt x="2063" y="0"/>
                  </a:lnTo>
                  <a:lnTo>
                    <a:pt x="0" y="2070"/>
                  </a:lnTo>
                  <a:lnTo>
                    <a:pt x="0" y="4610"/>
                  </a:lnTo>
                </a:path>
              </a:pathLst>
            </a:custGeom>
            <a:ln w="11112">
              <a:solidFill>
                <a:srgbClr val="BAE7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3314" y="2094649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9852" y="0"/>
                  </a:moveTo>
                  <a:lnTo>
                    <a:pt x="2847" y="0"/>
                  </a:lnTo>
                  <a:lnTo>
                    <a:pt x="0" y="2844"/>
                  </a:lnTo>
                  <a:lnTo>
                    <a:pt x="0" y="9855"/>
                  </a:lnTo>
                  <a:lnTo>
                    <a:pt x="2847" y="12700"/>
                  </a:lnTo>
                  <a:lnTo>
                    <a:pt x="9852" y="12700"/>
                  </a:lnTo>
                  <a:lnTo>
                    <a:pt x="12700" y="9855"/>
                  </a:lnTo>
                  <a:lnTo>
                    <a:pt x="12700" y="2844"/>
                  </a:lnTo>
                  <a:close/>
                </a:path>
              </a:pathLst>
            </a:custGeom>
            <a:solidFill>
              <a:srgbClr val="D8F2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786923" y="2385987"/>
            <a:ext cx="58419" cy="61594"/>
            <a:chOff x="786923" y="2385987"/>
            <a:chExt cx="58419" cy="61594"/>
          </a:xfrm>
        </p:grpSpPr>
        <p:sp>
          <p:nvSpPr>
            <p:cNvPr id="40" name="object 40"/>
            <p:cNvSpPr/>
            <p:nvPr/>
          </p:nvSpPr>
          <p:spPr>
            <a:xfrm>
              <a:off x="792480" y="2396942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4" h="45085">
                  <a:moveTo>
                    <a:pt x="7701" y="0"/>
                  </a:moveTo>
                  <a:lnTo>
                    <a:pt x="2066" y="8357"/>
                  </a:lnTo>
                  <a:lnTo>
                    <a:pt x="0" y="18591"/>
                  </a:lnTo>
                  <a:lnTo>
                    <a:pt x="2066" y="28825"/>
                  </a:lnTo>
                  <a:lnTo>
                    <a:pt x="7701" y="37183"/>
                  </a:lnTo>
                  <a:lnTo>
                    <a:pt x="16058" y="42817"/>
                  </a:lnTo>
                  <a:lnTo>
                    <a:pt x="26292" y="44884"/>
                  </a:lnTo>
                  <a:lnTo>
                    <a:pt x="36527" y="42817"/>
                  </a:lnTo>
                  <a:lnTo>
                    <a:pt x="44884" y="37183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95108" y="2391543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4" h="45085">
                  <a:moveTo>
                    <a:pt x="44540" y="22269"/>
                  </a:moveTo>
                  <a:lnTo>
                    <a:pt x="42789" y="13601"/>
                  </a:lnTo>
                  <a:lnTo>
                    <a:pt x="38016" y="6522"/>
                  </a:lnTo>
                  <a:lnTo>
                    <a:pt x="30937" y="1750"/>
                  </a:lnTo>
                  <a:lnTo>
                    <a:pt x="22269" y="0"/>
                  </a:lnTo>
                  <a:lnTo>
                    <a:pt x="13601" y="1750"/>
                  </a:lnTo>
                  <a:lnTo>
                    <a:pt x="6523" y="6522"/>
                  </a:lnTo>
                  <a:lnTo>
                    <a:pt x="1750" y="13601"/>
                  </a:lnTo>
                  <a:lnTo>
                    <a:pt x="0" y="22269"/>
                  </a:lnTo>
                  <a:lnTo>
                    <a:pt x="1750" y="30937"/>
                  </a:lnTo>
                  <a:lnTo>
                    <a:pt x="6523" y="38015"/>
                  </a:lnTo>
                  <a:lnTo>
                    <a:pt x="13601" y="42788"/>
                  </a:lnTo>
                  <a:lnTo>
                    <a:pt x="22269" y="44538"/>
                  </a:lnTo>
                  <a:lnTo>
                    <a:pt x="30937" y="42788"/>
                  </a:lnTo>
                  <a:lnTo>
                    <a:pt x="38016" y="38015"/>
                  </a:lnTo>
                  <a:lnTo>
                    <a:pt x="42789" y="30937"/>
                  </a:lnTo>
                  <a:lnTo>
                    <a:pt x="44540" y="22269"/>
                  </a:lnTo>
                </a:path>
              </a:pathLst>
            </a:custGeom>
            <a:ln w="11112">
              <a:solidFill>
                <a:srgbClr val="0054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97862" y="2394197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38190" y="19094"/>
                  </a:moveTo>
                  <a:lnTo>
                    <a:pt x="36688" y="11663"/>
                  </a:lnTo>
                  <a:lnTo>
                    <a:pt x="32595" y="5593"/>
                  </a:lnTo>
                  <a:lnTo>
                    <a:pt x="26525" y="1501"/>
                  </a:lnTo>
                  <a:lnTo>
                    <a:pt x="19094" y="0"/>
                  </a:lnTo>
                  <a:lnTo>
                    <a:pt x="11663" y="1501"/>
                  </a:lnTo>
                  <a:lnTo>
                    <a:pt x="5594" y="5593"/>
                  </a:lnTo>
                  <a:lnTo>
                    <a:pt x="1501" y="11663"/>
                  </a:lnTo>
                  <a:lnTo>
                    <a:pt x="0" y="19094"/>
                  </a:lnTo>
                  <a:lnTo>
                    <a:pt x="1501" y="26524"/>
                  </a:lnTo>
                  <a:lnTo>
                    <a:pt x="5594" y="32594"/>
                  </a:lnTo>
                  <a:lnTo>
                    <a:pt x="11663" y="36687"/>
                  </a:lnTo>
                  <a:lnTo>
                    <a:pt x="19094" y="38188"/>
                  </a:lnTo>
                  <a:lnTo>
                    <a:pt x="26525" y="36687"/>
                  </a:lnTo>
                  <a:lnTo>
                    <a:pt x="32595" y="32594"/>
                  </a:lnTo>
                  <a:lnTo>
                    <a:pt x="36688" y="26524"/>
                  </a:lnTo>
                  <a:lnTo>
                    <a:pt x="38190" y="19094"/>
                  </a:lnTo>
                </a:path>
              </a:pathLst>
            </a:custGeom>
            <a:ln w="11112">
              <a:solidFill>
                <a:srgbClr val="005A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0615" y="2396850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1840" y="15920"/>
                  </a:moveTo>
                  <a:lnTo>
                    <a:pt x="31840" y="7129"/>
                  </a:lnTo>
                  <a:lnTo>
                    <a:pt x="24710" y="0"/>
                  </a:lnTo>
                  <a:lnTo>
                    <a:pt x="15919" y="0"/>
                  </a:lnTo>
                  <a:lnTo>
                    <a:pt x="7129" y="0"/>
                  </a:lnTo>
                  <a:lnTo>
                    <a:pt x="0" y="7129"/>
                  </a:lnTo>
                  <a:lnTo>
                    <a:pt x="0" y="15920"/>
                  </a:lnTo>
                  <a:lnTo>
                    <a:pt x="0" y="24710"/>
                  </a:lnTo>
                  <a:lnTo>
                    <a:pt x="7129" y="31840"/>
                  </a:lnTo>
                  <a:lnTo>
                    <a:pt x="15919" y="31840"/>
                  </a:lnTo>
                  <a:lnTo>
                    <a:pt x="24710" y="31840"/>
                  </a:lnTo>
                  <a:lnTo>
                    <a:pt x="31840" y="24710"/>
                  </a:lnTo>
                  <a:lnTo>
                    <a:pt x="31840" y="15920"/>
                  </a:lnTo>
                </a:path>
              </a:pathLst>
            </a:custGeom>
            <a:ln w="11112">
              <a:solidFill>
                <a:srgbClr val="006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3374" y="2399510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25485" y="12739"/>
                  </a:moveTo>
                  <a:lnTo>
                    <a:pt x="25485" y="5704"/>
                  </a:lnTo>
                  <a:lnTo>
                    <a:pt x="19773" y="0"/>
                  </a:lnTo>
                  <a:lnTo>
                    <a:pt x="12739" y="0"/>
                  </a:lnTo>
                  <a:lnTo>
                    <a:pt x="5704" y="0"/>
                  </a:lnTo>
                  <a:lnTo>
                    <a:pt x="0" y="5704"/>
                  </a:lnTo>
                  <a:lnTo>
                    <a:pt x="0" y="12739"/>
                  </a:lnTo>
                  <a:lnTo>
                    <a:pt x="0" y="19773"/>
                  </a:lnTo>
                  <a:lnTo>
                    <a:pt x="5704" y="25485"/>
                  </a:lnTo>
                  <a:lnTo>
                    <a:pt x="12739" y="25485"/>
                  </a:lnTo>
                  <a:lnTo>
                    <a:pt x="19773" y="25485"/>
                  </a:lnTo>
                  <a:lnTo>
                    <a:pt x="25485" y="19773"/>
                  </a:lnTo>
                  <a:lnTo>
                    <a:pt x="25485" y="12739"/>
                  </a:lnTo>
                </a:path>
              </a:pathLst>
            </a:custGeom>
            <a:ln w="11112">
              <a:solidFill>
                <a:srgbClr val="0068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6127" y="2402164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4" h="19685">
                  <a:moveTo>
                    <a:pt x="19133" y="9569"/>
                  </a:moveTo>
                  <a:lnTo>
                    <a:pt x="19133" y="4286"/>
                  </a:lnTo>
                  <a:lnTo>
                    <a:pt x="14852" y="0"/>
                  </a:lnTo>
                  <a:lnTo>
                    <a:pt x="9569" y="0"/>
                  </a:lnTo>
                  <a:lnTo>
                    <a:pt x="4286" y="0"/>
                  </a:lnTo>
                  <a:lnTo>
                    <a:pt x="0" y="4286"/>
                  </a:lnTo>
                  <a:lnTo>
                    <a:pt x="0" y="9569"/>
                  </a:lnTo>
                  <a:lnTo>
                    <a:pt x="0" y="14852"/>
                  </a:lnTo>
                  <a:lnTo>
                    <a:pt x="4286" y="19133"/>
                  </a:lnTo>
                  <a:lnTo>
                    <a:pt x="9569" y="19133"/>
                  </a:lnTo>
                  <a:lnTo>
                    <a:pt x="14852" y="19133"/>
                  </a:lnTo>
                  <a:lnTo>
                    <a:pt x="19133" y="14852"/>
                  </a:lnTo>
                  <a:lnTo>
                    <a:pt x="19133" y="9569"/>
                  </a:lnTo>
                </a:path>
              </a:pathLst>
            </a:custGeom>
            <a:ln w="11112">
              <a:solidFill>
                <a:srgbClr val="006F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99077" y="2395015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2390" y="16197"/>
                  </a:moveTo>
                  <a:lnTo>
                    <a:pt x="32390" y="7258"/>
                  </a:lnTo>
                  <a:lnTo>
                    <a:pt x="25137" y="0"/>
                  </a:lnTo>
                  <a:lnTo>
                    <a:pt x="16197" y="0"/>
                  </a:lnTo>
                  <a:lnTo>
                    <a:pt x="7258" y="0"/>
                  </a:lnTo>
                  <a:lnTo>
                    <a:pt x="0" y="7258"/>
                  </a:lnTo>
                  <a:lnTo>
                    <a:pt x="0" y="16197"/>
                  </a:lnTo>
                  <a:lnTo>
                    <a:pt x="0" y="25137"/>
                  </a:lnTo>
                  <a:lnTo>
                    <a:pt x="7258" y="32390"/>
                  </a:lnTo>
                  <a:lnTo>
                    <a:pt x="16197" y="32390"/>
                  </a:lnTo>
                  <a:lnTo>
                    <a:pt x="25137" y="32390"/>
                  </a:lnTo>
                  <a:lnTo>
                    <a:pt x="32390" y="25137"/>
                  </a:lnTo>
                  <a:lnTo>
                    <a:pt x="32390" y="16197"/>
                  </a:lnTo>
                </a:path>
              </a:pathLst>
            </a:custGeom>
            <a:ln w="11112">
              <a:solidFill>
                <a:srgbClr val="0075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04371" y="239964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16192" y="8100"/>
                  </a:moveTo>
                  <a:lnTo>
                    <a:pt x="16192" y="3630"/>
                  </a:lnTo>
                  <a:lnTo>
                    <a:pt x="12566" y="0"/>
                  </a:lnTo>
                  <a:lnTo>
                    <a:pt x="8096" y="0"/>
                  </a:lnTo>
                  <a:lnTo>
                    <a:pt x="3627" y="0"/>
                  </a:lnTo>
                  <a:lnTo>
                    <a:pt x="0" y="3630"/>
                  </a:lnTo>
                  <a:lnTo>
                    <a:pt x="0" y="8100"/>
                  </a:lnTo>
                  <a:lnTo>
                    <a:pt x="0" y="12570"/>
                  </a:lnTo>
                  <a:lnTo>
                    <a:pt x="3627" y="16197"/>
                  </a:lnTo>
                  <a:lnTo>
                    <a:pt x="8096" y="16197"/>
                  </a:lnTo>
                  <a:lnTo>
                    <a:pt x="12566" y="16197"/>
                  </a:lnTo>
                  <a:lnTo>
                    <a:pt x="16192" y="12570"/>
                  </a:lnTo>
                  <a:lnTo>
                    <a:pt x="16192" y="8100"/>
                  </a:lnTo>
                </a:path>
              </a:pathLst>
            </a:custGeom>
            <a:ln w="11112">
              <a:solidFill>
                <a:srgbClr val="3FBD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6985" y="2402130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59" h="10160">
                  <a:moveTo>
                    <a:pt x="9842" y="4921"/>
                  </a:moveTo>
                  <a:lnTo>
                    <a:pt x="9842" y="2207"/>
                  </a:lnTo>
                  <a:lnTo>
                    <a:pt x="7635" y="0"/>
                  </a:lnTo>
                  <a:lnTo>
                    <a:pt x="4921" y="0"/>
                  </a:lnTo>
                  <a:lnTo>
                    <a:pt x="2207" y="0"/>
                  </a:lnTo>
                  <a:lnTo>
                    <a:pt x="0" y="2207"/>
                  </a:lnTo>
                  <a:lnTo>
                    <a:pt x="0" y="4921"/>
                  </a:lnTo>
                  <a:lnTo>
                    <a:pt x="0" y="7633"/>
                  </a:lnTo>
                  <a:lnTo>
                    <a:pt x="2207" y="9842"/>
                  </a:lnTo>
                  <a:lnTo>
                    <a:pt x="4921" y="9842"/>
                  </a:lnTo>
                  <a:lnTo>
                    <a:pt x="7635" y="9842"/>
                  </a:lnTo>
                  <a:lnTo>
                    <a:pt x="9842" y="7633"/>
                  </a:lnTo>
                  <a:lnTo>
                    <a:pt x="9842" y="4921"/>
                  </a:lnTo>
                </a:path>
              </a:pathLst>
            </a:custGeom>
            <a:ln w="11112">
              <a:solidFill>
                <a:srgbClr val="5E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09599" y="2404610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92" y="1746"/>
                  </a:moveTo>
                  <a:lnTo>
                    <a:pt x="3492" y="783"/>
                  </a:lnTo>
                  <a:lnTo>
                    <a:pt x="2708" y="0"/>
                  </a:lnTo>
                  <a:lnTo>
                    <a:pt x="1746" y="0"/>
                  </a:lnTo>
                  <a:lnTo>
                    <a:pt x="784" y="0"/>
                  </a:lnTo>
                  <a:lnTo>
                    <a:pt x="0" y="783"/>
                  </a:lnTo>
                  <a:lnTo>
                    <a:pt x="0" y="1746"/>
                  </a:lnTo>
                  <a:lnTo>
                    <a:pt x="0" y="2708"/>
                  </a:lnTo>
                  <a:lnTo>
                    <a:pt x="784" y="3492"/>
                  </a:lnTo>
                  <a:lnTo>
                    <a:pt x="1746" y="3492"/>
                  </a:lnTo>
                  <a:lnTo>
                    <a:pt x="2708" y="3492"/>
                  </a:lnTo>
                  <a:lnTo>
                    <a:pt x="3492" y="2708"/>
                  </a:lnTo>
                  <a:lnTo>
                    <a:pt x="3492" y="1746"/>
                  </a:lnTo>
                </a:path>
              </a:pathLst>
            </a:custGeom>
            <a:ln w="11112">
              <a:solidFill>
                <a:srgbClr val="7CD2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09357" y="240423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1428"/>
                  </a:moveTo>
                  <a:lnTo>
                    <a:pt x="0" y="2212"/>
                  </a:lnTo>
                  <a:lnTo>
                    <a:pt x="645" y="2857"/>
                  </a:lnTo>
                  <a:lnTo>
                    <a:pt x="1428" y="2857"/>
                  </a:lnTo>
                  <a:lnTo>
                    <a:pt x="2212" y="2857"/>
                  </a:lnTo>
                  <a:lnTo>
                    <a:pt x="2857" y="2212"/>
                  </a:lnTo>
                  <a:lnTo>
                    <a:pt x="2857" y="1428"/>
                  </a:lnTo>
                  <a:lnTo>
                    <a:pt x="2857" y="645"/>
                  </a:lnTo>
                  <a:lnTo>
                    <a:pt x="2212" y="0"/>
                  </a:lnTo>
                  <a:lnTo>
                    <a:pt x="1428" y="0"/>
                  </a:lnTo>
                  <a:lnTo>
                    <a:pt x="645" y="0"/>
                  </a:lnTo>
                  <a:lnTo>
                    <a:pt x="0" y="645"/>
                  </a:lnTo>
                  <a:lnTo>
                    <a:pt x="0" y="1428"/>
                  </a:lnTo>
                </a:path>
              </a:pathLst>
            </a:custGeom>
            <a:ln w="11112">
              <a:solidFill>
                <a:srgbClr val="9BDD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05621" y="2400363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603"/>
                  </a:moveTo>
                  <a:lnTo>
                    <a:pt x="0" y="7143"/>
                  </a:lnTo>
                  <a:lnTo>
                    <a:pt x="2063" y="9207"/>
                  </a:lnTo>
                  <a:lnTo>
                    <a:pt x="4603" y="9207"/>
                  </a:lnTo>
                  <a:lnTo>
                    <a:pt x="7143" y="9207"/>
                  </a:lnTo>
                  <a:lnTo>
                    <a:pt x="9207" y="7143"/>
                  </a:lnTo>
                  <a:lnTo>
                    <a:pt x="9207" y="4603"/>
                  </a:lnTo>
                  <a:lnTo>
                    <a:pt x="9207" y="2063"/>
                  </a:lnTo>
                  <a:lnTo>
                    <a:pt x="7143" y="0"/>
                  </a:lnTo>
                  <a:lnTo>
                    <a:pt x="4603" y="0"/>
                  </a:lnTo>
                  <a:lnTo>
                    <a:pt x="2063" y="0"/>
                  </a:lnTo>
                  <a:lnTo>
                    <a:pt x="0" y="2063"/>
                  </a:lnTo>
                  <a:lnTo>
                    <a:pt x="0" y="4603"/>
                  </a:lnTo>
                </a:path>
              </a:pathLst>
            </a:custGeom>
            <a:ln w="11112">
              <a:solidFill>
                <a:srgbClr val="BAE7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03314" y="239792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9852" y="0"/>
                  </a:moveTo>
                  <a:lnTo>
                    <a:pt x="2847" y="0"/>
                  </a:lnTo>
                  <a:lnTo>
                    <a:pt x="0" y="2847"/>
                  </a:lnTo>
                  <a:lnTo>
                    <a:pt x="0" y="9852"/>
                  </a:lnTo>
                  <a:lnTo>
                    <a:pt x="2847" y="12700"/>
                  </a:lnTo>
                  <a:lnTo>
                    <a:pt x="9852" y="12700"/>
                  </a:lnTo>
                  <a:lnTo>
                    <a:pt x="12700" y="9852"/>
                  </a:lnTo>
                  <a:lnTo>
                    <a:pt x="12700" y="2847"/>
                  </a:lnTo>
                  <a:close/>
                </a:path>
              </a:pathLst>
            </a:custGeom>
            <a:solidFill>
              <a:srgbClr val="D8F2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98934" y="995183"/>
            <a:ext cx="3689985" cy="16389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99"/>
              </a:lnSpc>
              <a:spcBef>
                <a:spcPts val="55"/>
              </a:spcBef>
            </a:pPr>
            <a:r>
              <a:rPr sz="1100" spc="-15" dirty="0">
                <a:latin typeface="Arial"/>
                <a:cs typeface="Arial"/>
              </a:rPr>
              <a:t>What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40" dirty="0">
                <a:latin typeface="Arial"/>
                <a:cs typeface="Arial"/>
              </a:rPr>
              <a:t>effect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35" dirty="0">
                <a:latin typeface="Arial"/>
                <a:cs typeface="Arial"/>
              </a:rPr>
              <a:t>including </a:t>
            </a:r>
            <a:r>
              <a:rPr sz="1100" spc="-45" dirty="0">
                <a:latin typeface="Arial"/>
                <a:cs typeface="Arial"/>
              </a:rPr>
              <a:t>spelling </a:t>
            </a:r>
            <a:r>
              <a:rPr sz="1100" spc="-60" dirty="0">
                <a:latin typeface="Arial"/>
                <a:cs typeface="Arial"/>
              </a:rPr>
              <a:t>errors </a:t>
            </a:r>
            <a:r>
              <a:rPr sz="1100" spc="-65" dirty="0">
                <a:latin typeface="Arial"/>
                <a:cs typeface="Arial"/>
              </a:rPr>
              <a:t>vs. </a:t>
            </a:r>
            <a:r>
              <a:rPr sz="1100" spc="-30" dirty="0">
                <a:latin typeface="Arial"/>
                <a:cs typeface="Arial"/>
              </a:rPr>
              <a:t>automatically  </a:t>
            </a:r>
            <a:r>
              <a:rPr sz="1100" spc="-40" dirty="0">
                <a:latin typeface="Arial"/>
                <a:cs typeface="Arial"/>
              </a:rPr>
              <a:t>correcting </a:t>
            </a:r>
            <a:r>
              <a:rPr sz="1100" spc="-45" dirty="0">
                <a:latin typeface="Arial"/>
                <a:cs typeface="Arial"/>
              </a:rPr>
              <a:t>spelling </a:t>
            </a:r>
            <a:r>
              <a:rPr sz="1100" spc="-60" dirty="0">
                <a:latin typeface="Arial"/>
                <a:cs typeface="Arial"/>
              </a:rPr>
              <a:t>errors </a:t>
            </a:r>
            <a:r>
              <a:rPr sz="1100" spc="-65" dirty="0">
                <a:latin typeface="Arial"/>
                <a:cs typeface="Arial"/>
              </a:rPr>
              <a:t>on Heaps’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law?</a:t>
            </a:r>
            <a:endParaRPr sz="11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z="1100" spc="-55" dirty="0">
                <a:latin typeface="Arial"/>
                <a:cs typeface="Arial"/>
              </a:rPr>
              <a:t>Compute </a:t>
            </a:r>
            <a:r>
              <a:rPr sz="1100" spc="-50" dirty="0">
                <a:latin typeface="Arial"/>
                <a:cs typeface="Arial"/>
              </a:rPr>
              <a:t>vocabulary </a:t>
            </a:r>
            <a:r>
              <a:rPr sz="1100" spc="-80" dirty="0">
                <a:latin typeface="Arial"/>
                <a:cs typeface="Arial"/>
              </a:rPr>
              <a:t>size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M</a:t>
            </a:r>
            <a:endParaRPr sz="1100" dirty="0">
              <a:latin typeface="LM Sans 10"/>
              <a:cs typeface="LM Sans 10"/>
            </a:endParaRPr>
          </a:p>
          <a:p>
            <a:pPr marL="314960" marR="160020">
              <a:lnSpc>
                <a:spcPct val="99500"/>
              </a:lnSpc>
              <a:spcBef>
                <a:spcPts val="190"/>
              </a:spcBef>
            </a:pPr>
            <a:r>
              <a:rPr sz="1000" spc="-30" dirty="0">
                <a:latin typeface="Arial"/>
                <a:cs typeface="Arial"/>
              </a:rPr>
              <a:t>Looking </a:t>
            </a:r>
            <a:r>
              <a:rPr sz="1000" dirty="0">
                <a:latin typeface="Arial"/>
                <a:cs typeface="Arial"/>
              </a:rPr>
              <a:t>at </a:t>
            </a:r>
            <a:r>
              <a:rPr sz="1000" spc="-80" dirty="0">
                <a:latin typeface="Arial"/>
                <a:cs typeface="Arial"/>
              </a:rPr>
              <a:t>a </a:t>
            </a:r>
            <a:r>
              <a:rPr sz="1000" spc="-30" dirty="0">
                <a:latin typeface="Arial"/>
                <a:cs typeface="Arial"/>
              </a:rPr>
              <a:t>collection </a:t>
            </a:r>
            <a:r>
              <a:rPr sz="1000" spc="-15" dirty="0">
                <a:latin typeface="Arial"/>
                <a:cs typeface="Arial"/>
              </a:rPr>
              <a:t>of </a:t>
            </a:r>
            <a:r>
              <a:rPr sz="1000" spc="-75" dirty="0">
                <a:latin typeface="Arial"/>
                <a:cs typeface="Arial"/>
              </a:rPr>
              <a:t>web </a:t>
            </a:r>
            <a:r>
              <a:rPr sz="1000" spc="-70" dirty="0">
                <a:latin typeface="Arial"/>
                <a:cs typeface="Arial"/>
              </a:rPr>
              <a:t>pages, </a:t>
            </a:r>
            <a:r>
              <a:rPr sz="1000" spc="-60" dirty="0">
                <a:latin typeface="Arial"/>
                <a:cs typeface="Arial"/>
              </a:rPr>
              <a:t>you </a:t>
            </a:r>
            <a:r>
              <a:rPr sz="1000" spc="-15" dirty="0">
                <a:latin typeface="Arial"/>
                <a:cs typeface="Arial"/>
              </a:rPr>
              <a:t>find </a:t>
            </a:r>
            <a:r>
              <a:rPr sz="1000" spc="10" dirty="0">
                <a:latin typeface="Arial"/>
                <a:cs typeface="Arial"/>
              </a:rPr>
              <a:t>that </a:t>
            </a:r>
            <a:r>
              <a:rPr sz="1000" spc="-40" dirty="0">
                <a:latin typeface="Arial"/>
                <a:cs typeface="Arial"/>
              </a:rPr>
              <a:t>there </a:t>
            </a:r>
            <a:r>
              <a:rPr sz="1000" spc="-75" dirty="0">
                <a:latin typeface="Arial"/>
                <a:cs typeface="Arial"/>
              </a:rPr>
              <a:t>are  </a:t>
            </a:r>
            <a:r>
              <a:rPr sz="1000" spc="-55" dirty="0">
                <a:latin typeface="Arial"/>
                <a:cs typeface="Arial"/>
              </a:rPr>
              <a:t>3000 </a:t>
            </a:r>
            <a:r>
              <a:rPr sz="1000" spc="-25" dirty="0">
                <a:latin typeface="Arial"/>
                <a:cs typeface="Arial"/>
              </a:rPr>
              <a:t>different </a:t>
            </a:r>
            <a:r>
              <a:rPr sz="1000" spc="-40" dirty="0">
                <a:latin typeface="Arial"/>
                <a:cs typeface="Arial"/>
              </a:rPr>
              <a:t>terms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dirty="0">
                <a:latin typeface="Arial"/>
                <a:cs typeface="Arial"/>
              </a:rPr>
              <a:t>first </a:t>
            </a:r>
            <a:r>
              <a:rPr sz="1000" spc="-50" dirty="0">
                <a:latin typeface="Arial"/>
                <a:cs typeface="Arial"/>
              </a:rPr>
              <a:t>10,000 tokens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50" dirty="0">
                <a:latin typeface="Arial"/>
                <a:cs typeface="Arial"/>
              </a:rPr>
              <a:t>30,000  </a:t>
            </a:r>
            <a:r>
              <a:rPr sz="1000" spc="-25" dirty="0">
                <a:latin typeface="Arial"/>
                <a:cs typeface="Arial"/>
              </a:rPr>
              <a:t>different </a:t>
            </a:r>
            <a:r>
              <a:rPr sz="1000" spc="-40" dirty="0">
                <a:latin typeface="Arial"/>
                <a:cs typeface="Arial"/>
              </a:rPr>
              <a:t>terms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dirty="0">
                <a:latin typeface="Arial"/>
                <a:cs typeface="Arial"/>
              </a:rPr>
              <a:t>first </a:t>
            </a:r>
            <a:r>
              <a:rPr sz="1000" spc="-45" dirty="0">
                <a:latin typeface="Arial"/>
                <a:cs typeface="Arial"/>
              </a:rPr>
              <a:t>1,000,000</a:t>
            </a:r>
            <a:r>
              <a:rPr sz="1000" spc="14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tokens.</a:t>
            </a:r>
            <a:endParaRPr sz="1000" dirty="0">
              <a:latin typeface="Arial"/>
              <a:cs typeface="Arial"/>
            </a:endParaRPr>
          </a:p>
          <a:p>
            <a:pPr marL="314960" marR="303530">
              <a:lnSpc>
                <a:spcPts val="1190"/>
              </a:lnSpc>
              <a:spcBef>
                <a:spcPts val="50"/>
              </a:spcBef>
            </a:pPr>
            <a:r>
              <a:rPr sz="1000" spc="-75" dirty="0">
                <a:latin typeface="Arial"/>
                <a:cs typeface="Arial"/>
              </a:rPr>
              <a:t>Assume </a:t>
            </a:r>
            <a:r>
              <a:rPr sz="1000" spc="-80" dirty="0">
                <a:latin typeface="Arial"/>
                <a:cs typeface="Arial"/>
              </a:rPr>
              <a:t>a </a:t>
            </a:r>
            <a:r>
              <a:rPr sz="1000" spc="-75" dirty="0">
                <a:latin typeface="Arial"/>
                <a:cs typeface="Arial"/>
              </a:rPr>
              <a:t>search </a:t>
            </a:r>
            <a:r>
              <a:rPr sz="1000" spc="-60" dirty="0">
                <a:latin typeface="Arial"/>
                <a:cs typeface="Arial"/>
              </a:rPr>
              <a:t>engine </a:t>
            </a:r>
            <a:r>
              <a:rPr sz="1000" spc="-70" dirty="0">
                <a:latin typeface="Arial"/>
                <a:cs typeface="Arial"/>
              </a:rPr>
              <a:t>indexes </a:t>
            </a:r>
            <a:r>
              <a:rPr sz="1000" spc="-80" dirty="0">
                <a:latin typeface="Arial"/>
                <a:cs typeface="Arial"/>
              </a:rPr>
              <a:t>a </a:t>
            </a:r>
            <a:r>
              <a:rPr sz="1000" spc="5" dirty="0">
                <a:latin typeface="Arial"/>
                <a:cs typeface="Arial"/>
              </a:rPr>
              <a:t>total </a:t>
            </a:r>
            <a:r>
              <a:rPr sz="1000" spc="-15" dirty="0">
                <a:latin typeface="Arial"/>
                <a:cs typeface="Arial"/>
              </a:rPr>
              <a:t>of </a:t>
            </a:r>
            <a:r>
              <a:rPr sz="1000" spc="-45" dirty="0">
                <a:latin typeface="Arial"/>
                <a:cs typeface="Arial"/>
              </a:rPr>
              <a:t>20,000,000,000  </a:t>
            </a:r>
            <a:r>
              <a:rPr sz="1000" spc="-5" dirty="0">
                <a:latin typeface="Arial"/>
                <a:cs typeface="Arial"/>
              </a:rPr>
              <a:t>(2 </a:t>
            </a:r>
            <a:r>
              <a:rPr sz="1000" spc="-5" dirty="0">
                <a:latin typeface="Latin Modern Math"/>
                <a:cs typeface="Latin Modern Math"/>
              </a:rPr>
              <a:t>× </a:t>
            </a:r>
            <a:r>
              <a:rPr sz="1000" spc="-5" dirty="0">
                <a:latin typeface="Arial"/>
                <a:cs typeface="Arial"/>
              </a:rPr>
              <a:t>10</a:t>
            </a:r>
            <a:r>
              <a:rPr sz="1050" spc="-7" baseline="27777" dirty="0">
                <a:latin typeface="LM Sans 8"/>
                <a:cs typeface="LM Sans 8"/>
              </a:rPr>
              <a:t>10</a:t>
            </a:r>
            <a:r>
              <a:rPr sz="1000" spc="-5" dirty="0">
                <a:latin typeface="Arial"/>
                <a:cs typeface="Arial"/>
              </a:rPr>
              <a:t>) </a:t>
            </a:r>
            <a:r>
              <a:rPr sz="1000" spc="-70" dirty="0">
                <a:latin typeface="Arial"/>
                <a:cs typeface="Arial"/>
              </a:rPr>
              <a:t>pages, </a:t>
            </a:r>
            <a:r>
              <a:rPr sz="1000" spc="-30" dirty="0">
                <a:latin typeface="Arial"/>
                <a:cs typeface="Arial"/>
              </a:rPr>
              <a:t>containing </a:t>
            </a:r>
            <a:r>
              <a:rPr sz="1000" spc="-55" dirty="0">
                <a:latin typeface="Arial"/>
                <a:cs typeface="Arial"/>
              </a:rPr>
              <a:t>200 </a:t>
            </a:r>
            <a:r>
              <a:rPr sz="1000" spc="-50" dirty="0">
                <a:latin typeface="Arial"/>
                <a:cs typeface="Arial"/>
              </a:rPr>
              <a:t>tokens on</a:t>
            </a:r>
            <a:r>
              <a:rPr sz="1000" spc="-13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average</a:t>
            </a:r>
            <a:endParaRPr sz="1000" dirty="0">
              <a:latin typeface="Arial"/>
              <a:cs typeface="Arial"/>
            </a:endParaRPr>
          </a:p>
          <a:p>
            <a:pPr marL="314960" marR="71755">
              <a:lnSpc>
                <a:spcPts val="1190"/>
              </a:lnSpc>
              <a:spcBef>
                <a:spcPts val="10"/>
              </a:spcBef>
            </a:pPr>
            <a:r>
              <a:rPr sz="1000" spc="-15" dirty="0">
                <a:latin typeface="Arial"/>
                <a:cs typeface="Arial"/>
              </a:rPr>
              <a:t>What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75" dirty="0">
                <a:latin typeface="Arial"/>
                <a:cs typeface="Arial"/>
              </a:rPr>
              <a:t>size </a:t>
            </a:r>
            <a:r>
              <a:rPr sz="1000" spc="-15" dirty="0">
                <a:latin typeface="Arial"/>
                <a:cs typeface="Arial"/>
              </a:rPr>
              <a:t>of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45" dirty="0">
                <a:latin typeface="Arial"/>
                <a:cs typeface="Arial"/>
              </a:rPr>
              <a:t>vocabulary </a:t>
            </a:r>
            <a:r>
              <a:rPr sz="1000" spc="-15" dirty="0">
                <a:latin typeface="Arial"/>
                <a:cs typeface="Arial"/>
              </a:rPr>
              <a:t>of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55" dirty="0">
                <a:latin typeface="Arial"/>
                <a:cs typeface="Arial"/>
              </a:rPr>
              <a:t>indexed </a:t>
            </a:r>
            <a:r>
              <a:rPr sz="1000" spc="-30" dirty="0">
                <a:latin typeface="Arial"/>
                <a:cs typeface="Arial"/>
              </a:rPr>
              <a:t>collection </a:t>
            </a:r>
            <a:r>
              <a:rPr sz="1000" spc="-100" dirty="0">
                <a:latin typeface="Arial"/>
                <a:cs typeface="Arial"/>
              </a:rPr>
              <a:t>as  </a:t>
            </a:r>
            <a:r>
              <a:rPr sz="1000" spc="-40" dirty="0">
                <a:latin typeface="Arial"/>
                <a:cs typeface="Arial"/>
              </a:rPr>
              <a:t>predicted </a:t>
            </a:r>
            <a:r>
              <a:rPr sz="1000" spc="-55" dirty="0">
                <a:latin typeface="Arial"/>
                <a:cs typeface="Arial"/>
              </a:rPr>
              <a:t>by Heaps’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law?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5" dirty="0"/>
              <a:t>20 /</a:t>
            </a:r>
            <a:r>
              <a:rPr spc="-60" dirty="0"/>
              <a:t> </a:t>
            </a:r>
            <a:r>
              <a:rPr spc="-10" dirty="0"/>
              <a:t>59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342" y="0"/>
            <a:ext cx="52133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Term</a:t>
            </a:r>
            <a:r>
              <a:rPr sz="600" spc="-6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7144" y="0"/>
            <a:ext cx="803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4886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502" y="0"/>
            <a:ext cx="84010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30" dirty="0">
                <a:solidFill>
                  <a:srgbClr val="FFFFFF"/>
                </a:solidFill>
                <a:latin typeface="LM Sans 12"/>
                <a:cs typeface="LM Sans 12"/>
              </a:rPr>
              <a:t>Zipf’s</a:t>
            </a:r>
            <a:r>
              <a:rPr sz="1400" spc="-5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dirty="0">
                <a:solidFill>
                  <a:srgbClr val="FFFFFF"/>
                </a:solidFill>
                <a:latin typeface="LM Sans 12"/>
                <a:cs typeface="LM Sans 12"/>
              </a:rPr>
              <a:t>law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7363" y="892422"/>
            <a:ext cx="73818" cy="73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363" y="1274946"/>
            <a:ext cx="73818" cy="73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7363" y="1655946"/>
            <a:ext cx="73818" cy="73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7363" y="2038470"/>
            <a:ext cx="73818" cy="7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8933" y="812303"/>
            <a:ext cx="3578225" cy="15100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88265">
              <a:lnSpc>
                <a:spcPct val="102699"/>
              </a:lnSpc>
              <a:spcBef>
                <a:spcPts val="55"/>
              </a:spcBef>
            </a:pPr>
            <a:r>
              <a:rPr sz="1100" spc="-65" dirty="0">
                <a:latin typeface="Arial"/>
                <a:cs typeface="Arial"/>
              </a:rPr>
              <a:t>Now </a:t>
            </a:r>
            <a:r>
              <a:rPr sz="1100" spc="-110" dirty="0">
                <a:latin typeface="Arial"/>
                <a:cs typeface="Arial"/>
              </a:rPr>
              <a:t>we </a:t>
            </a:r>
            <a:r>
              <a:rPr sz="1100" spc="-80" dirty="0">
                <a:latin typeface="Arial"/>
                <a:cs typeface="Arial"/>
              </a:rPr>
              <a:t>have </a:t>
            </a:r>
            <a:r>
              <a:rPr sz="1100" spc="-55" dirty="0">
                <a:latin typeface="Arial"/>
                <a:cs typeface="Arial"/>
              </a:rPr>
              <a:t>characterized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growth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50" dirty="0">
                <a:latin typeface="Arial"/>
                <a:cs typeface="Arial"/>
              </a:rPr>
              <a:t>vocabulary </a:t>
            </a:r>
            <a:r>
              <a:rPr sz="1100" spc="-20" dirty="0">
                <a:latin typeface="Arial"/>
                <a:cs typeface="Arial"/>
              </a:rPr>
              <a:t>in  </a:t>
            </a:r>
            <a:r>
              <a:rPr sz="1100" spc="-40" dirty="0">
                <a:latin typeface="Arial"/>
                <a:cs typeface="Arial"/>
              </a:rPr>
              <a:t>collections.</a:t>
            </a:r>
            <a:endParaRPr sz="1100" dirty="0">
              <a:latin typeface="Arial"/>
              <a:cs typeface="Arial"/>
            </a:endParaRPr>
          </a:p>
          <a:p>
            <a:pPr marL="38100" marR="249554">
              <a:lnSpc>
                <a:spcPct val="102699"/>
              </a:lnSpc>
              <a:spcBef>
                <a:spcPts val="300"/>
              </a:spcBef>
            </a:pPr>
            <a:r>
              <a:rPr sz="1100" spc="-90" dirty="0">
                <a:latin typeface="Arial"/>
                <a:cs typeface="Arial"/>
              </a:rPr>
              <a:t>We </a:t>
            </a:r>
            <a:r>
              <a:rPr sz="1100" spc="-70" dirty="0">
                <a:latin typeface="Arial"/>
                <a:cs typeface="Arial"/>
              </a:rPr>
              <a:t>also </a:t>
            </a:r>
            <a:r>
              <a:rPr sz="1100" spc="-35" dirty="0">
                <a:latin typeface="Arial"/>
                <a:cs typeface="Arial"/>
              </a:rPr>
              <a:t>want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60" dirty="0">
                <a:latin typeface="Arial"/>
                <a:cs typeface="Arial"/>
              </a:rPr>
              <a:t>know </a:t>
            </a:r>
            <a:r>
              <a:rPr sz="1100" spc="-70" dirty="0">
                <a:latin typeface="Arial"/>
                <a:cs typeface="Arial"/>
              </a:rPr>
              <a:t>how </a:t>
            </a:r>
            <a:r>
              <a:rPr sz="1100" spc="-60" dirty="0">
                <a:latin typeface="Arial"/>
                <a:cs typeface="Arial"/>
              </a:rPr>
              <a:t>many </a:t>
            </a:r>
            <a:r>
              <a:rPr sz="1100" spc="-40" dirty="0">
                <a:latin typeface="Arial"/>
                <a:cs typeface="Arial"/>
              </a:rPr>
              <a:t>frequent </a:t>
            </a:r>
            <a:r>
              <a:rPr sz="1100" spc="-65" dirty="0">
                <a:latin typeface="Arial"/>
                <a:cs typeface="Arial"/>
              </a:rPr>
              <a:t>vs. </a:t>
            </a:r>
            <a:r>
              <a:rPr sz="1100" spc="-35" dirty="0">
                <a:latin typeface="Arial"/>
                <a:cs typeface="Arial"/>
              </a:rPr>
              <a:t>infrequent  </a:t>
            </a:r>
            <a:r>
              <a:rPr sz="1100" spc="-50" dirty="0">
                <a:latin typeface="Arial"/>
                <a:cs typeface="Arial"/>
              </a:rPr>
              <a:t>terms </a:t>
            </a:r>
            <a:r>
              <a:rPr sz="1100" spc="-110" dirty="0">
                <a:latin typeface="Arial"/>
                <a:cs typeface="Arial"/>
              </a:rPr>
              <a:t>we </a:t>
            </a:r>
            <a:r>
              <a:rPr sz="1100" spc="-60" dirty="0">
                <a:latin typeface="Arial"/>
                <a:cs typeface="Arial"/>
              </a:rPr>
              <a:t>should </a:t>
            </a:r>
            <a:r>
              <a:rPr sz="1100" spc="-55" dirty="0">
                <a:latin typeface="Arial"/>
                <a:cs typeface="Arial"/>
              </a:rPr>
              <a:t>expect </a:t>
            </a:r>
            <a:r>
              <a:rPr sz="1100" spc="-20" dirty="0">
                <a:latin typeface="Arial"/>
                <a:cs typeface="Arial"/>
              </a:rPr>
              <a:t>in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35" dirty="0">
                <a:latin typeface="Arial"/>
                <a:cs typeface="Arial"/>
              </a:rPr>
              <a:t>collection.</a:t>
            </a:r>
            <a:endParaRPr sz="1100" dirty="0">
              <a:latin typeface="Arial"/>
              <a:cs typeface="Arial"/>
            </a:endParaRPr>
          </a:p>
          <a:p>
            <a:pPr marL="38100" marR="30480">
              <a:lnSpc>
                <a:spcPct val="102699"/>
              </a:lnSpc>
              <a:spcBef>
                <a:spcPts val="285"/>
              </a:spcBef>
            </a:pPr>
            <a:r>
              <a:rPr sz="1100" spc="-30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1100" spc="-25" dirty="0">
                <a:solidFill>
                  <a:srgbClr val="0000FF"/>
                </a:solidFill>
                <a:latin typeface="Arial"/>
                <a:cs typeface="Arial"/>
              </a:rPr>
              <a:t>natural </a:t>
            </a:r>
            <a:r>
              <a:rPr sz="1100" spc="-65" dirty="0">
                <a:solidFill>
                  <a:srgbClr val="0000FF"/>
                </a:solidFill>
                <a:latin typeface="Arial"/>
                <a:cs typeface="Arial"/>
              </a:rPr>
              <a:t>language, </a:t>
            </a:r>
            <a:r>
              <a:rPr sz="1100" spc="-45" dirty="0">
                <a:solidFill>
                  <a:srgbClr val="0000FF"/>
                </a:solidFill>
                <a:latin typeface="Arial"/>
                <a:cs typeface="Arial"/>
              </a:rPr>
              <a:t>there </a:t>
            </a:r>
            <a:r>
              <a:rPr sz="1100" spc="-85" dirty="0">
                <a:solidFill>
                  <a:srgbClr val="0000FF"/>
                </a:solidFill>
                <a:latin typeface="Arial"/>
                <a:cs typeface="Arial"/>
              </a:rPr>
              <a:t>are </a:t>
            </a:r>
            <a:r>
              <a:rPr sz="1100" spc="-9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1100" spc="-55" dirty="0">
                <a:solidFill>
                  <a:srgbClr val="0000FF"/>
                </a:solidFill>
                <a:latin typeface="Arial"/>
                <a:cs typeface="Arial"/>
              </a:rPr>
              <a:t>few </a:t>
            </a:r>
            <a:r>
              <a:rPr sz="1100" spc="-60" dirty="0">
                <a:solidFill>
                  <a:srgbClr val="0000FF"/>
                </a:solidFill>
                <a:latin typeface="Arial"/>
                <a:cs typeface="Arial"/>
              </a:rPr>
              <a:t>very </a:t>
            </a:r>
            <a:r>
              <a:rPr sz="1100" spc="-40" dirty="0">
                <a:solidFill>
                  <a:srgbClr val="0000FF"/>
                </a:solidFill>
                <a:latin typeface="Arial"/>
                <a:cs typeface="Arial"/>
              </a:rPr>
              <a:t>frequent </a:t>
            </a:r>
            <a:r>
              <a:rPr sz="1100" spc="-50" dirty="0">
                <a:solidFill>
                  <a:srgbClr val="0000FF"/>
                </a:solidFill>
                <a:latin typeface="Arial"/>
                <a:cs typeface="Arial"/>
              </a:rPr>
              <a:t>terms </a:t>
            </a:r>
            <a:r>
              <a:rPr sz="1100" spc="-65" dirty="0">
                <a:solidFill>
                  <a:srgbClr val="0000FF"/>
                </a:solidFill>
                <a:latin typeface="Arial"/>
                <a:cs typeface="Arial"/>
              </a:rPr>
              <a:t>and  </a:t>
            </a:r>
            <a:r>
              <a:rPr sz="1100" spc="-60" dirty="0">
                <a:solidFill>
                  <a:srgbClr val="0000FF"/>
                </a:solidFill>
                <a:latin typeface="Arial"/>
                <a:cs typeface="Arial"/>
              </a:rPr>
              <a:t>very many very rare</a:t>
            </a:r>
            <a:r>
              <a:rPr sz="1100" spc="1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0000FF"/>
                </a:solidFill>
                <a:latin typeface="Arial"/>
                <a:cs typeface="Arial"/>
              </a:rPr>
              <a:t>terms.</a:t>
            </a:r>
            <a:endParaRPr sz="11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40"/>
              </a:spcBef>
            </a:pPr>
            <a:r>
              <a:rPr sz="1100" spc="-5" dirty="0">
                <a:latin typeface="Arial"/>
                <a:cs typeface="Arial"/>
              </a:rPr>
              <a:t>Zipf’s </a:t>
            </a:r>
            <a:r>
              <a:rPr sz="1100" spc="-45" dirty="0">
                <a:latin typeface="Arial"/>
                <a:cs typeface="Arial"/>
              </a:rPr>
              <a:t>law: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i="1" spc="-5" dirty="0">
                <a:latin typeface="LM Sans 10"/>
                <a:cs typeface="LM Sans 10"/>
              </a:rPr>
              <a:t>i </a:t>
            </a:r>
            <a:r>
              <a:rPr sz="1200" spc="-15" baseline="27777" dirty="0">
                <a:latin typeface="LM Sans 8"/>
                <a:cs typeface="LM Sans 8"/>
              </a:rPr>
              <a:t>th </a:t>
            </a:r>
            <a:r>
              <a:rPr sz="1100" spc="-45" dirty="0">
                <a:latin typeface="Arial"/>
                <a:cs typeface="Arial"/>
              </a:rPr>
              <a:t>most </a:t>
            </a:r>
            <a:r>
              <a:rPr sz="1100" spc="-40" dirty="0">
                <a:latin typeface="Arial"/>
                <a:cs typeface="Arial"/>
              </a:rPr>
              <a:t>frequent </a:t>
            </a:r>
            <a:r>
              <a:rPr sz="1100" spc="-25" dirty="0">
                <a:latin typeface="Arial"/>
                <a:cs typeface="Arial"/>
              </a:rPr>
              <a:t>term </a:t>
            </a:r>
            <a:r>
              <a:rPr sz="1100" spc="-90" dirty="0">
                <a:latin typeface="Arial"/>
                <a:cs typeface="Arial"/>
              </a:rPr>
              <a:t>has </a:t>
            </a:r>
            <a:r>
              <a:rPr sz="1100" spc="-60" dirty="0">
                <a:latin typeface="Arial"/>
                <a:cs typeface="Arial"/>
              </a:rPr>
              <a:t>frequency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20" dirty="0">
                <a:latin typeface="Latin Modern Math"/>
                <a:cs typeface="Latin Modern Math"/>
              </a:rPr>
              <a:t>cf</a:t>
            </a:r>
            <a:r>
              <a:rPr sz="1200" i="1" spc="30" baseline="-10416" dirty="0">
                <a:latin typeface="LM Sans 8"/>
                <a:cs typeface="LM Sans 8"/>
              </a:rPr>
              <a:t>i</a:t>
            </a:r>
            <a:endParaRPr sz="1200" baseline="-10416" dirty="0">
              <a:latin typeface="LM Sans 8"/>
              <a:cs typeface="LM Sans 8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-35" dirty="0">
                <a:latin typeface="Arial"/>
                <a:cs typeface="Arial"/>
              </a:rPr>
              <a:t>proportional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35" dirty="0">
                <a:latin typeface="Arial"/>
                <a:cs typeface="Arial"/>
              </a:rPr>
              <a:t>1</a:t>
            </a:r>
            <a:r>
              <a:rPr sz="1100" spc="-35" dirty="0">
                <a:latin typeface="Latin Modern Math"/>
                <a:cs typeface="Latin Modern Math"/>
              </a:rPr>
              <a:t>/</a:t>
            </a:r>
            <a:r>
              <a:rPr sz="1100" i="1" spc="-35" dirty="0">
                <a:latin typeface="LM Sans 10"/>
                <a:cs typeface="LM Sans 10"/>
              </a:rPr>
              <a:t>i</a:t>
            </a:r>
            <a:r>
              <a:rPr sz="1100" i="1" spc="-10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7363" y="2421001"/>
            <a:ext cx="73818" cy="736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8934" y="2340875"/>
            <a:ext cx="4870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latin typeface="Latin Modern Math"/>
                <a:cs typeface="Latin Modern Math"/>
              </a:rPr>
              <a:t>cf</a:t>
            </a:r>
            <a:r>
              <a:rPr sz="1200" i="1" spc="30" baseline="-10416" dirty="0">
                <a:latin typeface="LM Sans 8"/>
                <a:cs typeface="LM Sans 8"/>
              </a:rPr>
              <a:t>i </a:t>
            </a:r>
            <a:r>
              <a:rPr sz="1100" spc="-10" dirty="0">
                <a:latin typeface="Latin Modern Math"/>
                <a:cs typeface="Latin Modern Math"/>
              </a:rPr>
              <a:t>∝</a:t>
            </a:r>
            <a:r>
              <a:rPr sz="1100" spc="120" dirty="0">
                <a:latin typeface="Latin Modern Math"/>
                <a:cs typeface="Latin Modern Math"/>
              </a:rPr>
              <a:t> </a:t>
            </a:r>
            <a:r>
              <a:rPr sz="1200" u="sng" spc="-7" baseline="31250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1</a:t>
            </a:r>
            <a:endParaRPr sz="1200" baseline="31250" dirty="0">
              <a:latin typeface="LM Sans 8"/>
              <a:cs typeface="LM Sans 8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7363" y="2631310"/>
            <a:ext cx="72871" cy="736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8934" y="2425443"/>
            <a:ext cx="3585210" cy="49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386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LM Sans 8"/>
                <a:cs typeface="LM Sans 8"/>
              </a:rPr>
              <a:t>i</a:t>
            </a:r>
            <a:endParaRPr sz="800" dirty="0">
              <a:latin typeface="LM Sans 8"/>
              <a:cs typeface="LM Sans 8"/>
            </a:endParaRPr>
          </a:p>
          <a:p>
            <a:pPr marL="38100" marR="30480">
              <a:lnSpc>
                <a:spcPts val="1360"/>
              </a:lnSpc>
              <a:spcBef>
                <a:spcPts val="35"/>
              </a:spcBef>
            </a:pPr>
            <a:r>
              <a:rPr sz="1100" spc="20" dirty="0">
                <a:latin typeface="Latin Modern Math"/>
                <a:cs typeface="Latin Modern Math"/>
              </a:rPr>
              <a:t>cf</a:t>
            </a:r>
            <a:r>
              <a:rPr sz="1200" i="1" spc="30" baseline="-10416" dirty="0">
                <a:latin typeface="LM Sans 8"/>
                <a:cs typeface="LM Sans 8"/>
              </a:rPr>
              <a:t>i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35" dirty="0">
                <a:latin typeface="Arial"/>
                <a:cs typeface="Arial"/>
              </a:rPr>
              <a:t>collection </a:t>
            </a:r>
            <a:r>
              <a:rPr sz="1100" spc="-50" dirty="0">
                <a:latin typeface="Arial"/>
                <a:cs typeface="Arial"/>
              </a:rPr>
              <a:t>frequency: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50" dirty="0">
                <a:latin typeface="Arial"/>
                <a:cs typeface="Arial"/>
              </a:rPr>
              <a:t>number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70" dirty="0">
                <a:latin typeface="Arial"/>
                <a:cs typeface="Arial"/>
              </a:rPr>
              <a:t>occurrences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30" dirty="0">
                <a:latin typeface="Arial"/>
                <a:cs typeface="Arial"/>
              </a:rPr>
              <a:t>the  </a:t>
            </a:r>
            <a:r>
              <a:rPr sz="1100" spc="-25" dirty="0">
                <a:latin typeface="Arial"/>
                <a:cs typeface="Arial"/>
              </a:rPr>
              <a:t>term </a:t>
            </a:r>
            <a:r>
              <a:rPr sz="1100" i="1" spc="-5" dirty="0">
                <a:latin typeface="LM Sans 10"/>
                <a:cs typeface="LM Sans 10"/>
              </a:rPr>
              <a:t>t</a:t>
            </a:r>
            <a:r>
              <a:rPr sz="1200" i="1" spc="-7" baseline="-10416" dirty="0">
                <a:latin typeface="LM Sans 8"/>
                <a:cs typeface="LM Sans 8"/>
              </a:rPr>
              <a:t>i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30" dirty="0">
                <a:latin typeface="Arial"/>
                <a:cs typeface="Arial"/>
              </a:rPr>
              <a:t>the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collection.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231641" y="3349078"/>
            <a:ext cx="2806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21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5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59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342" y="0"/>
            <a:ext cx="52133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Term</a:t>
            </a:r>
            <a:r>
              <a:rPr sz="600" spc="-6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7144" y="0"/>
            <a:ext cx="803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4886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502" y="0"/>
            <a:ext cx="84010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30" dirty="0">
                <a:solidFill>
                  <a:srgbClr val="FFFFFF"/>
                </a:solidFill>
                <a:latin typeface="LM Sans 12"/>
                <a:cs typeface="LM Sans 12"/>
              </a:rPr>
              <a:t>Zipf’s</a:t>
            </a:r>
            <a:r>
              <a:rPr sz="1400" spc="-5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dirty="0">
                <a:solidFill>
                  <a:srgbClr val="FFFFFF"/>
                </a:solidFill>
                <a:latin typeface="LM Sans 12"/>
                <a:cs typeface="LM Sans 12"/>
              </a:rPr>
              <a:t>law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7363" y="805567"/>
            <a:ext cx="73818" cy="736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8934" y="725435"/>
            <a:ext cx="3169920" cy="3644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99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Zipf’s </a:t>
            </a:r>
            <a:r>
              <a:rPr sz="1100" spc="-45" dirty="0">
                <a:latin typeface="Arial"/>
                <a:cs typeface="Arial"/>
              </a:rPr>
              <a:t>law: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i="1" spc="-5" dirty="0">
                <a:latin typeface="LM Sans 10"/>
                <a:cs typeface="LM Sans 10"/>
              </a:rPr>
              <a:t>i </a:t>
            </a:r>
            <a:r>
              <a:rPr sz="1200" spc="-15" baseline="27777" dirty="0">
                <a:latin typeface="LM Sans 8"/>
                <a:cs typeface="LM Sans 8"/>
              </a:rPr>
              <a:t>th </a:t>
            </a:r>
            <a:r>
              <a:rPr sz="1100" spc="-45" dirty="0">
                <a:latin typeface="Arial"/>
                <a:cs typeface="Arial"/>
              </a:rPr>
              <a:t>most </a:t>
            </a:r>
            <a:r>
              <a:rPr sz="1100" spc="-40" dirty="0">
                <a:latin typeface="Arial"/>
                <a:cs typeface="Arial"/>
              </a:rPr>
              <a:t>frequent </a:t>
            </a:r>
            <a:r>
              <a:rPr sz="1100" spc="-25" dirty="0">
                <a:latin typeface="Arial"/>
                <a:cs typeface="Arial"/>
              </a:rPr>
              <a:t>term </a:t>
            </a:r>
            <a:r>
              <a:rPr sz="1100" spc="-90" dirty="0">
                <a:latin typeface="Arial"/>
                <a:cs typeface="Arial"/>
              </a:rPr>
              <a:t>has </a:t>
            </a:r>
            <a:r>
              <a:rPr sz="1100" spc="-60" dirty="0">
                <a:latin typeface="Arial"/>
                <a:cs typeface="Arial"/>
              </a:rPr>
              <a:t>frequency  </a:t>
            </a:r>
            <a:r>
              <a:rPr sz="1100" spc="-35" dirty="0">
                <a:latin typeface="Arial"/>
                <a:cs typeface="Arial"/>
              </a:rPr>
              <a:t>proportional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35" dirty="0">
                <a:latin typeface="Arial"/>
                <a:cs typeface="Arial"/>
              </a:rPr>
              <a:t>1</a:t>
            </a:r>
            <a:r>
              <a:rPr sz="1100" spc="-35" dirty="0">
                <a:latin typeface="Latin Modern Math"/>
                <a:cs typeface="Latin Modern Math"/>
              </a:rPr>
              <a:t>/</a:t>
            </a:r>
            <a:r>
              <a:rPr sz="1100" i="1" spc="-35" dirty="0">
                <a:latin typeface="LM Sans 10"/>
                <a:cs typeface="LM Sans 10"/>
              </a:rPr>
              <a:t>i</a:t>
            </a:r>
            <a:r>
              <a:rPr sz="1100" i="1" spc="-10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7363" y="1188078"/>
            <a:ext cx="73818" cy="73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8934" y="1107959"/>
            <a:ext cx="4870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latin typeface="Latin Modern Math"/>
                <a:cs typeface="Latin Modern Math"/>
              </a:rPr>
              <a:t>cf</a:t>
            </a:r>
            <a:r>
              <a:rPr sz="1200" i="1" spc="30" baseline="-10416" dirty="0">
                <a:latin typeface="LM Sans 8"/>
                <a:cs typeface="LM Sans 8"/>
              </a:rPr>
              <a:t>i </a:t>
            </a:r>
            <a:r>
              <a:rPr sz="1100" spc="-10" dirty="0">
                <a:latin typeface="Latin Modern Math"/>
                <a:cs typeface="Latin Modern Math"/>
              </a:rPr>
              <a:t>∝</a:t>
            </a:r>
            <a:r>
              <a:rPr sz="1100" spc="120" dirty="0">
                <a:latin typeface="Latin Modern Math"/>
                <a:cs typeface="Latin Modern Math"/>
              </a:rPr>
              <a:t> </a:t>
            </a:r>
            <a:r>
              <a:rPr sz="1200" u="sng" spc="-7" baseline="31250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1</a:t>
            </a:r>
            <a:endParaRPr sz="1200" baseline="31250">
              <a:latin typeface="LM Sans 8"/>
              <a:cs typeface="LM Sans 8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7363" y="1398390"/>
            <a:ext cx="73818" cy="7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7363" y="1780927"/>
            <a:ext cx="73818" cy="736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8934" y="1192528"/>
            <a:ext cx="3637279" cy="872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3225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LM Sans 8"/>
                <a:cs typeface="LM Sans 8"/>
              </a:rPr>
              <a:t>i</a:t>
            </a:r>
            <a:endParaRPr sz="800" dirty="0">
              <a:latin typeface="LM Sans 8"/>
              <a:cs typeface="LM Sans 8"/>
            </a:endParaRPr>
          </a:p>
          <a:p>
            <a:pPr marL="38100" marR="123189">
              <a:lnSpc>
                <a:spcPts val="1360"/>
              </a:lnSpc>
              <a:spcBef>
                <a:spcPts val="35"/>
              </a:spcBef>
            </a:pPr>
            <a:r>
              <a:rPr sz="1100" spc="-10" dirty="0">
                <a:latin typeface="Latin Modern Math"/>
                <a:cs typeface="Latin Modern Math"/>
              </a:rPr>
              <a:t>cf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35" dirty="0">
                <a:latin typeface="Arial"/>
                <a:cs typeface="Arial"/>
              </a:rPr>
              <a:t>collection </a:t>
            </a:r>
            <a:r>
              <a:rPr sz="1100" spc="-50" dirty="0">
                <a:latin typeface="Arial"/>
                <a:cs typeface="Arial"/>
              </a:rPr>
              <a:t>frequency: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50" dirty="0">
                <a:latin typeface="Arial"/>
                <a:cs typeface="Arial"/>
              </a:rPr>
              <a:t>number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70" dirty="0">
                <a:latin typeface="Arial"/>
                <a:cs typeface="Arial"/>
              </a:rPr>
              <a:t>occurrences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30" dirty="0">
                <a:latin typeface="Arial"/>
                <a:cs typeface="Arial"/>
              </a:rPr>
              <a:t>the  </a:t>
            </a:r>
            <a:r>
              <a:rPr sz="1100" spc="-25" dirty="0">
                <a:latin typeface="Arial"/>
                <a:cs typeface="Arial"/>
              </a:rPr>
              <a:t>term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30" dirty="0">
                <a:latin typeface="Arial"/>
                <a:cs typeface="Arial"/>
              </a:rPr>
              <a:t>the</a:t>
            </a:r>
            <a:r>
              <a:rPr sz="1100" spc="204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collection.</a:t>
            </a:r>
            <a:endParaRPr sz="1100" dirty="0">
              <a:latin typeface="Arial"/>
              <a:cs typeface="Arial"/>
            </a:endParaRPr>
          </a:p>
          <a:p>
            <a:pPr marL="38100" marR="30480">
              <a:lnSpc>
                <a:spcPct val="102699"/>
              </a:lnSpc>
              <a:spcBef>
                <a:spcPts val="245"/>
              </a:spcBef>
            </a:pPr>
            <a:r>
              <a:rPr sz="1100" spc="-95" dirty="0">
                <a:latin typeface="Arial"/>
                <a:cs typeface="Arial"/>
              </a:rPr>
              <a:t>So </a:t>
            </a:r>
            <a:r>
              <a:rPr sz="1100" spc="20" dirty="0">
                <a:latin typeface="Arial"/>
                <a:cs typeface="Arial"/>
              </a:rPr>
              <a:t>if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45" dirty="0">
                <a:latin typeface="Arial"/>
                <a:cs typeface="Arial"/>
              </a:rPr>
              <a:t>most </a:t>
            </a:r>
            <a:r>
              <a:rPr sz="1100" spc="-40" dirty="0">
                <a:latin typeface="Arial"/>
                <a:cs typeface="Arial"/>
              </a:rPr>
              <a:t>frequent </a:t>
            </a:r>
            <a:r>
              <a:rPr sz="1100" spc="-25" dirty="0">
                <a:latin typeface="Arial"/>
                <a:cs typeface="Arial"/>
              </a:rPr>
              <a:t>term </a:t>
            </a:r>
            <a:r>
              <a:rPr sz="1100" spc="15" dirty="0">
                <a:latin typeface="Arial"/>
                <a:cs typeface="Arial"/>
              </a:rPr>
              <a:t>(</a:t>
            </a:r>
            <a:r>
              <a:rPr sz="1100" i="1" spc="15" dirty="0">
                <a:latin typeface="LM Sans 10"/>
                <a:cs typeface="LM Sans 10"/>
              </a:rPr>
              <a:t>the</a:t>
            </a:r>
            <a:r>
              <a:rPr sz="1100" spc="15" dirty="0">
                <a:latin typeface="Arial"/>
                <a:cs typeface="Arial"/>
              </a:rPr>
              <a:t>) </a:t>
            </a:r>
            <a:r>
              <a:rPr sz="1100" spc="-60" dirty="0">
                <a:latin typeface="Arial"/>
                <a:cs typeface="Arial"/>
              </a:rPr>
              <a:t>occurs </a:t>
            </a:r>
            <a:r>
              <a:rPr sz="1100" spc="20" dirty="0">
                <a:latin typeface="Latin Modern Math"/>
                <a:cs typeface="Latin Modern Math"/>
              </a:rPr>
              <a:t>cf</a:t>
            </a:r>
            <a:r>
              <a:rPr sz="1200" spc="30" baseline="-10416" dirty="0">
                <a:latin typeface="LM Sans 8"/>
                <a:cs typeface="LM Sans 8"/>
              </a:rPr>
              <a:t>1 </a:t>
            </a:r>
            <a:r>
              <a:rPr sz="1100" spc="-40" dirty="0">
                <a:latin typeface="Arial"/>
                <a:cs typeface="Arial"/>
              </a:rPr>
              <a:t>times, then </a:t>
            </a:r>
            <a:r>
              <a:rPr sz="1100" spc="-30" dirty="0">
                <a:latin typeface="Arial"/>
                <a:cs typeface="Arial"/>
              </a:rPr>
              <a:t>the  </a:t>
            </a:r>
            <a:r>
              <a:rPr sz="1100" spc="-85" dirty="0">
                <a:latin typeface="Arial"/>
                <a:cs typeface="Arial"/>
              </a:rPr>
              <a:t>second </a:t>
            </a:r>
            <a:r>
              <a:rPr sz="1100" spc="-45" dirty="0">
                <a:latin typeface="Arial"/>
                <a:cs typeface="Arial"/>
              </a:rPr>
              <a:t>most </a:t>
            </a:r>
            <a:r>
              <a:rPr sz="1100" spc="-40" dirty="0">
                <a:latin typeface="Arial"/>
                <a:cs typeface="Arial"/>
              </a:rPr>
              <a:t>frequent </a:t>
            </a:r>
            <a:r>
              <a:rPr sz="1100" spc="-25" dirty="0">
                <a:latin typeface="Arial"/>
                <a:cs typeface="Arial"/>
              </a:rPr>
              <a:t>term </a:t>
            </a:r>
            <a:r>
              <a:rPr sz="1100" spc="20" dirty="0">
                <a:latin typeface="Arial"/>
                <a:cs typeface="Arial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of</a:t>
            </a:r>
            <a:r>
              <a:rPr sz="1100" spc="20" dirty="0">
                <a:latin typeface="Arial"/>
                <a:cs typeface="Arial"/>
              </a:rPr>
              <a:t>) </a:t>
            </a:r>
            <a:r>
              <a:rPr sz="1100" spc="-90" dirty="0">
                <a:latin typeface="Arial"/>
                <a:cs typeface="Arial"/>
              </a:rPr>
              <a:t>has </a:t>
            </a:r>
            <a:r>
              <a:rPr sz="1100" spc="-25" dirty="0">
                <a:latin typeface="Arial"/>
                <a:cs typeface="Arial"/>
              </a:rPr>
              <a:t>half </a:t>
            </a:r>
            <a:r>
              <a:rPr sz="1100" spc="-114" dirty="0">
                <a:latin typeface="Arial"/>
                <a:cs typeface="Arial"/>
              </a:rPr>
              <a:t>as </a:t>
            </a:r>
            <a:r>
              <a:rPr sz="1100" spc="-60" dirty="0">
                <a:latin typeface="Arial"/>
                <a:cs typeface="Arial"/>
              </a:rPr>
              <a:t>many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occurrences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8939" y="2043695"/>
            <a:ext cx="94869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solidFill>
                  <a:srgbClr val="C00000"/>
                </a:solidFill>
                <a:latin typeface="Latin Modern Math"/>
                <a:cs typeface="Latin Modern Math"/>
              </a:rPr>
              <a:t>cf</a:t>
            </a:r>
            <a:r>
              <a:rPr sz="1200" spc="30" baseline="-10416" dirty="0">
                <a:solidFill>
                  <a:srgbClr val="C00000"/>
                </a:solidFill>
                <a:latin typeface="LM Sans 8"/>
                <a:cs typeface="LM Sans 8"/>
              </a:rPr>
              <a:t>2 </a:t>
            </a:r>
            <a:r>
              <a:rPr sz="1100" spc="204" dirty="0">
                <a:solidFill>
                  <a:srgbClr val="C00000"/>
                </a:solidFill>
                <a:latin typeface="Arial"/>
                <a:cs typeface="Arial"/>
              </a:rPr>
              <a:t>= </a:t>
            </a:r>
            <a:r>
              <a:rPr sz="1200" u="sng" spc="-7" baseline="27777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1</a:t>
            </a:r>
            <a:r>
              <a:rPr sz="1200" spc="-7" baseline="27777" dirty="0">
                <a:solidFill>
                  <a:srgbClr val="C00000"/>
                </a:solidFill>
                <a:latin typeface="LM Sans 8"/>
                <a:cs typeface="LM Sans 8"/>
              </a:rPr>
              <a:t> </a:t>
            </a:r>
            <a:r>
              <a:rPr sz="1100" spc="20" dirty="0">
                <a:solidFill>
                  <a:srgbClr val="C00000"/>
                </a:solidFill>
                <a:latin typeface="Latin Modern Math"/>
                <a:cs typeface="Latin Modern Math"/>
              </a:rPr>
              <a:t>cf</a:t>
            </a:r>
            <a:r>
              <a:rPr sz="1200" spc="30" baseline="-10416" dirty="0">
                <a:solidFill>
                  <a:srgbClr val="C00000"/>
                </a:solidFill>
                <a:latin typeface="LM Sans 8"/>
                <a:cs typeface="LM Sans 8"/>
              </a:rPr>
              <a:t>1</a:t>
            </a:r>
            <a:r>
              <a:rPr sz="1200" spc="-22" baseline="-10416" dirty="0">
                <a:solidFill>
                  <a:srgbClr val="C00000"/>
                </a:solidFill>
                <a:latin typeface="LM Sans 8"/>
                <a:cs typeface="LM Sans 8"/>
              </a:rPr>
              <a:t> </a:t>
            </a:r>
            <a:r>
              <a:rPr sz="1100" spc="-5" dirty="0">
                <a:solidFill>
                  <a:srgbClr val="C00000"/>
                </a:solidFill>
                <a:latin typeface="Arial"/>
                <a:cs typeface="Arial"/>
              </a:rPr>
              <a:t>. . .</a:t>
            </a:r>
            <a:endParaRPr sz="11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7363" y="2334130"/>
            <a:ext cx="73818" cy="736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4334" y="2129786"/>
            <a:ext cx="3336925" cy="316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735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Sans 8"/>
                <a:cs typeface="LM Sans 8"/>
              </a:rPr>
              <a:t>2</a:t>
            </a:r>
            <a:endParaRPr sz="8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spc="-5" dirty="0">
                <a:latin typeface="Arial"/>
                <a:cs typeface="Arial"/>
              </a:rPr>
              <a:t>. . .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third </a:t>
            </a:r>
            <a:r>
              <a:rPr sz="1100" spc="-45" dirty="0">
                <a:latin typeface="Arial"/>
                <a:cs typeface="Arial"/>
              </a:rPr>
              <a:t>most </a:t>
            </a:r>
            <a:r>
              <a:rPr sz="1100" spc="-40" dirty="0">
                <a:latin typeface="Arial"/>
                <a:cs typeface="Arial"/>
              </a:rPr>
              <a:t>frequent </a:t>
            </a:r>
            <a:r>
              <a:rPr sz="1100" spc="-25" dirty="0">
                <a:latin typeface="Arial"/>
                <a:cs typeface="Arial"/>
              </a:rPr>
              <a:t>term </a:t>
            </a:r>
            <a:r>
              <a:rPr sz="1100" spc="15" dirty="0">
                <a:latin typeface="Arial"/>
                <a:cs typeface="Arial"/>
              </a:rPr>
              <a:t>(</a:t>
            </a:r>
            <a:r>
              <a:rPr sz="1100" i="1" spc="15" dirty="0">
                <a:latin typeface="LM Sans 10"/>
                <a:cs typeface="LM Sans 10"/>
              </a:rPr>
              <a:t>and</a:t>
            </a:r>
            <a:r>
              <a:rPr sz="1100" spc="15" dirty="0">
                <a:latin typeface="Arial"/>
                <a:cs typeface="Arial"/>
              </a:rPr>
              <a:t>) </a:t>
            </a:r>
            <a:r>
              <a:rPr sz="1100" spc="-90" dirty="0">
                <a:latin typeface="Arial"/>
                <a:cs typeface="Arial"/>
              </a:rPr>
              <a:t>has a </a:t>
            </a:r>
            <a:r>
              <a:rPr sz="1100" dirty="0">
                <a:latin typeface="Arial"/>
                <a:cs typeface="Arial"/>
              </a:rPr>
              <a:t>third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114" dirty="0">
                <a:latin typeface="Arial"/>
                <a:cs typeface="Arial"/>
              </a:rPr>
              <a:t>as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8937" y="2426219"/>
            <a:ext cx="20275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Arial"/>
                <a:cs typeface="Arial"/>
              </a:rPr>
              <a:t>many </a:t>
            </a:r>
            <a:r>
              <a:rPr sz="1100" spc="-70" dirty="0">
                <a:latin typeface="Arial"/>
                <a:cs typeface="Arial"/>
              </a:rPr>
              <a:t>occurrences </a:t>
            </a:r>
            <a:r>
              <a:rPr sz="1100" spc="-10" dirty="0">
                <a:latin typeface="Latin Modern Math"/>
                <a:cs typeface="Latin Modern Math"/>
              </a:rPr>
              <a:t>cf </a:t>
            </a:r>
            <a:r>
              <a:rPr sz="1200" spc="-7" baseline="-10416" dirty="0">
                <a:latin typeface="LM Sans 8"/>
                <a:cs typeface="LM Sans 8"/>
              </a:rPr>
              <a:t>3 </a:t>
            </a:r>
            <a:r>
              <a:rPr sz="1100" spc="204" dirty="0">
                <a:latin typeface="Arial"/>
                <a:cs typeface="Arial"/>
              </a:rPr>
              <a:t>=</a:t>
            </a:r>
            <a:r>
              <a:rPr sz="1100" spc="-145" dirty="0">
                <a:latin typeface="Arial"/>
                <a:cs typeface="Arial"/>
              </a:rPr>
              <a:t> </a:t>
            </a:r>
            <a:r>
              <a:rPr sz="1200" u="sng" spc="-7" baseline="31250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1</a:t>
            </a:r>
            <a:r>
              <a:rPr sz="1200" spc="-7" baseline="31250" dirty="0">
                <a:latin typeface="LM Sans 8"/>
                <a:cs typeface="LM Sans 8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cf </a:t>
            </a:r>
            <a:r>
              <a:rPr sz="1200" spc="-7" baseline="-10416" dirty="0">
                <a:latin typeface="LM Sans 8"/>
                <a:cs typeface="LM Sans 8"/>
              </a:rPr>
              <a:t>1 </a:t>
            </a:r>
            <a:r>
              <a:rPr sz="1100" spc="-30" dirty="0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7363" y="2716653"/>
            <a:ext cx="72871" cy="736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7363" y="2926966"/>
            <a:ext cx="72871" cy="736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98934" y="2512315"/>
            <a:ext cx="3687445" cy="526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47700" algn="ctr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Sans 8"/>
                <a:cs typeface="LM Sans 8"/>
              </a:rPr>
              <a:t>3</a:t>
            </a:r>
            <a:endParaRPr sz="800" dirty="0">
              <a:latin typeface="LM Sans 8"/>
              <a:cs typeface="LM Sans 8"/>
            </a:endParaRPr>
          </a:p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sz="1100" spc="-40" dirty="0">
                <a:latin typeface="Arial"/>
                <a:cs typeface="Arial"/>
              </a:rPr>
              <a:t>Equivalent: </a:t>
            </a:r>
            <a:r>
              <a:rPr sz="1100" spc="20" dirty="0">
                <a:latin typeface="Latin Modern Math"/>
                <a:cs typeface="Latin Modern Math"/>
              </a:rPr>
              <a:t>cf</a:t>
            </a:r>
            <a:r>
              <a:rPr sz="1200" i="1" spc="30" baseline="-10416" dirty="0">
                <a:latin typeface="LM Sans 8"/>
                <a:cs typeface="LM Sans 8"/>
              </a:rPr>
              <a:t>i </a:t>
            </a:r>
            <a:r>
              <a:rPr sz="1100" spc="204" dirty="0">
                <a:latin typeface="Arial"/>
                <a:cs typeface="Arial"/>
              </a:rPr>
              <a:t>= </a:t>
            </a:r>
            <a:r>
              <a:rPr lang="en-US" sz="1100" i="1" spc="30" dirty="0">
                <a:latin typeface="LM Sans 10"/>
                <a:cs typeface="LM Sans 10"/>
              </a:rPr>
              <a:t>log k – log </a:t>
            </a:r>
            <a:r>
              <a:rPr lang="en-US" sz="1100" i="1" spc="30" dirty="0" err="1">
                <a:latin typeface="LM Sans 10"/>
                <a:cs typeface="LM Sans 10"/>
              </a:rPr>
              <a:t>i</a:t>
            </a:r>
            <a:r>
              <a:rPr lang="en-US" sz="1100" i="1" spc="30" dirty="0">
                <a:latin typeface="LM Sans 10"/>
                <a:cs typeface="LM Sans 10"/>
              </a:rPr>
              <a:t> (k/</a:t>
            </a:r>
            <a:r>
              <a:rPr lang="en-US" sz="1100" i="1" spc="30" dirty="0" err="1">
                <a:latin typeface="LM Sans 10"/>
                <a:cs typeface="LM Sans 10"/>
              </a:rPr>
              <a:t>i</a:t>
            </a:r>
            <a:r>
              <a:rPr lang="en-US" sz="1100" i="1" spc="30" dirty="0">
                <a:latin typeface="LM Sans 10"/>
                <a:cs typeface="LM Sans 10"/>
              </a:rPr>
              <a:t> = ki</a:t>
            </a:r>
            <a:r>
              <a:rPr lang="en-US" sz="1100" i="1" spc="30" baseline="30000" dirty="0">
                <a:latin typeface="LM Sans 10"/>
                <a:cs typeface="LM Sans 10"/>
              </a:rPr>
              <a:t>-1</a:t>
            </a:r>
            <a:r>
              <a:rPr lang="en-US" sz="1100" i="1" spc="30" dirty="0">
                <a:latin typeface="LM Sans 10"/>
                <a:cs typeface="LM Sans 10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100" spc="-65" dirty="0">
                <a:latin typeface="Arial"/>
                <a:cs typeface="Arial"/>
              </a:rPr>
              <a:t>Example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70" dirty="0">
                <a:latin typeface="Arial"/>
                <a:cs typeface="Arial"/>
              </a:rPr>
              <a:t>power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law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231641" y="3349078"/>
            <a:ext cx="2806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22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5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59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4886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502" y="0"/>
            <a:ext cx="249491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  <a:tab pos="1017905" algn="l"/>
                <a:tab pos="170370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Term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 statistics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30" dirty="0">
                <a:solidFill>
                  <a:srgbClr val="FFFFFF"/>
                </a:solidFill>
                <a:latin typeface="LM Sans 12"/>
                <a:cs typeface="LM Sans 12"/>
              </a:rPr>
              <a:t>Zipf’s </a:t>
            </a:r>
            <a:r>
              <a:rPr sz="1400" dirty="0">
                <a:solidFill>
                  <a:srgbClr val="FFFFFF"/>
                </a:solidFill>
                <a:latin typeface="LM Sans 12"/>
                <a:cs typeface="LM Sans 12"/>
              </a:rPr>
              <a:t>law for</a:t>
            </a:r>
            <a:r>
              <a:rPr sz="1400" spc="-5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Reuters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6376" y="1084910"/>
            <a:ext cx="1887855" cy="1695450"/>
          </a:xfrm>
          <a:custGeom>
            <a:avLst/>
            <a:gdLst/>
            <a:ahLst/>
            <a:cxnLst/>
            <a:rect l="l" t="t" r="r" b="b"/>
            <a:pathLst>
              <a:path w="1887855" h="1695450">
                <a:moveTo>
                  <a:pt x="104780" y="1661543"/>
                </a:moveTo>
                <a:lnTo>
                  <a:pt x="1887512" y="1661543"/>
                </a:lnTo>
              </a:path>
              <a:path w="1887855" h="1695450">
                <a:moveTo>
                  <a:pt x="104780" y="1661543"/>
                </a:moveTo>
                <a:lnTo>
                  <a:pt x="104780" y="1695029"/>
                </a:lnTo>
              </a:path>
              <a:path w="1887855" h="1695450">
                <a:moveTo>
                  <a:pt x="359459" y="1661543"/>
                </a:moveTo>
                <a:lnTo>
                  <a:pt x="359459" y="1695029"/>
                </a:lnTo>
              </a:path>
              <a:path w="1887855" h="1695450">
                <a:moveTo>
                  <a:pt x="614133" y="1661543"/>
                </a:moveTo>
                <a:lnTo>
                  <a:pt x="614133" y="1695029"/>
                </a:lnTo>
              </a:path>
              <a:path w="1887855" h="1695450">
                <a:moveTo>
                  <a:pt x="868807" y="1661543"/>
                </a:moveTo>
                <a:lnTo>
                  <a:pt x="868807" y="1695029"/>
                </a:lnTo>
              </a:path>
              <a:path w="1887855" h="1695450">
                <a:moveTo>
                  <a:pt x="1123492" y="1661543"/>
                </a:moveTo>
                <a:lnTo>
                  <a:pt x="1123492" y="1695029"/>
                </a:lnTo>
              </a:path>
              <a:path w="1887855" h="1695450">
                <a:moveTo>
                  <a:pt x="1378165" y="1661543"/>
                </a:moveTo>
                <a:lnTo>
                  <a:pt x="1378165" y="1695029"/>
                </a:lnTo>
              </a:path>
              <a:path w="1887855" h="1695450">
                <a:moveTo>
                  <a:pt x="1632839" y="1661543"/>
                </a:moveTo>
                <a:lnTo>
                  <a:pt x="1632839" y="1695029"/>
                </a:lnTo>
              </a:path>
              <a:path w="1887855" h="1695450">
                <a:moveTo>
                  <a:pt x="1887512" y="1661543"/>
                </a:moveTo>
                <a:lnTo>
                  <a:pt x="1887512" y="1695029"/>
                </a:lnTo>
              </a:path>
              <a:path w="1887855" h="1695450">
                <a:moveTo>
                  <a:pt x="33486" y="1597640"/>
                </a:moveTo>
                <a:lnTo>
                  <a:pt x="33486" y="0"/>
                </a:lnTo>
              </a:path>
              <a:path w="1887855" h="1695450">
                <a:moveTo>
                  <a:pt x="33486" y="1597640"/>
                </a:moveTo>
                <a:lnTo>
                  <a:pt x="0" y="1597640"/>
                </a:lnTo>
              </a:path>
              <a:path w="1887855" h="1695450">
                <a:moveTo>
                  <a:pt x="33486" y="1369428"/>
                </a:moveTo>
                <a:lnTo>
                  <a:pt x="0" y="1369428"/>
                </a:lnTo>
              </a:path>
              <a:path w="1887855" h="1695450">
                <a:moveTo>
                  <a:pt x="33486" y="1141166"/>
                </a:moveTo>
                <a:lnTo>
                  <a:pt x="0" y="1141166"/>
                </a:lnTo>
              </a:path>
              <a:path w="1887855" h="1695450">
                <a:moveTo>
                  <a:pt x="33486" y="912952"/>
                </a:moveTo>
                <a:lnTo>
                  <a:pt x="0" y="912952"/>
                </a:lnTo>
              </a:path>
              <a:path w="1887855" h="1695450">
                <a:moveTo>
                  <a:pt x="33486" y="684695"/>
                </a:moveTo>
                <a:lnTo>
                  <a:pt x="0" y="684695"/>
                </a:lnTo>
              </a:path>
              <a:path w="1887855" h="1695450">
                <a:moveTo>
                  <a:pt x="33486" y="456476"/>
                </a:moveTo>
                <a:lnTo>
                  <a:pt x="0" y="456476"/>
                </a:lnTo>
              </a:path>
              <a:path w="1887855" h="1695450">
                <a:moveTo>
                  <a:pt x="33486" y="228269"/>
                </a:moveTo>
                <a:lnTo>
                  <a:pt x="0" y="228269"/>
                </a:lnTo>
              </a:path>
              <a:path w="1887855" h="1695450">
                <a:moveTo>
                  <a:pt x="33486" y="0"/>
                </a:moveTo>
                <a:lnTo>
                  <a:pt x="0" y="0"/>
                </a:lnTo>
              </a:path>
            </a:pathLst>
          </a:custGeom>
          <a:ln w="34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6273" y="2654325"/>
            <a:ext cx="88265" cy="5651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dirty="0"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273" y="2426104"/>
            <a:ext cx="88265" cy="5651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dirty="0"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6273" y="2197833"/>
            <a:ext cx="88265" cy="5651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dirty="0"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6273" y="1969611"/>
            <a:ext cx="88265" cy="5651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dirty="0"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6273" y="1741345"/>
            <a:ext cx="88265" cy="5651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dirty="0">
                <a:latin typeface="Arial"/>
                <a:cs typeface="Arial"/>
              </a:rPr>
              <a:t>4</a:t>
            </a:r>
            <a:endParaRPr sz="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6273" y="1513124"/>
            <a:ext cx="88265" cy="5651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dirty="0"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6273" y="1284897"/>
            <a:ext cx="88265" cy="5651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dirty="0">
                <a:latin typeface="Arial"/>
                <a:cs typeface="Arial"/>
              </a:rPr>
              <a:t>6</a:t>
            </a:r>
            <a:endParaRPr sz="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6273" y="1056631"/>
            <a:ext cx="88265" cy="5651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dirty="0">
                <a:latin typeface="Arial"/>
                <a:cs typeface="Arial"/>
              </a:rPr>
              <a:t>7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8118" y="1019272"/>
            <a:ext cx="1929130" cy="1729105"/>
            <a:chOff x="608118" y="1019272"/>
            <a:chExt cx="1929130" cy="1729105"/>
          </a:xfrm>
        </p:grpSpPr>
        <p:sp>
          <p:nvSpPr>
            <p:cNvPr id="15" name="object 15"/>
            <p:cNvSpPr/>
            <p:nvPr/>
          </p:nvSpPr>
          <p:spPr>
            <a:xfrm>
              <a:off x="609862" y="1021016"/>
              <a:ext cx="1925320" cy="1725930"/>
            </a:xfrm>
            <a:custGeom>
              <a:avLst/>
              <a:gdLst/>
              <a:ahLst/>
              <a:cxnLst/>
              <a:rect l="l" t="t" r="r" b="b"/>
              <a:pathLst>
                <a:path w="1925320" h="1725930">
                  <a:moveTo>
                    <a:pt x="0" y="1725437"/>
                  </a:moveTo>
                  <a:lnTo>
                    <a:pt x="1925323" y="1725437"/>
                  </a:lnTo>
                  <a:lnTo>
                    <a:pt x="1925323" y="0"/>
                  </a:lnTo>
                  <a:lnTo>
                    <a:pt x="0" y="0"/>
                  </a:lnTo>
                  <a:lnTo>
                    <a:pt x="0" y="1725437"/>
                  </a:lnTo>
                </a:path>
              </a:pathLst>
            </a:custGeom>
            <a:ln w="3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9412" y="1082899"/>
              <a:ext cx="1773380" cy="16013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32332" y="1773272"/>
            <a:ext cx="88265" cy="220979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15" dirty="0">
                <a:latin typeface="Arial"/>
                <a:cs typeface="Arial"/>
              </a:rPr>
              <a:t>log10</a:t>
            </a:r>
            <a:r>
              <a:rPr sz="400" spc="-35" dirty="0">
                <a:latin typeface="Arial"/>
                <a:cs typeface="Arial"/>
              </a:rPr>
              <a:t> </a:t>
            </a:r>
            <a:r>
              <a:rPr sz="400" spc="15" dirty="0">
                <a:latin typeface="Arial"/>
                <a:cs typeface="Arial"/>
              </a:rPr>
              <a:t>cf</a:t>
            </a:r>
            <a:endParaRPr sz="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2943" y="2803777"/>
            <a:ext cx="56515" cy="88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20" dirty="0"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7631" y="2803777"/>
            <a:ext cx="311150" cy="88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6700" algn="l"/>
              </a:tabLst>
            </a:pPr>
            <a:r>
              <a:rPr sz="400" spc="20" dirty="0">
                <a:latin typeface="Arial"/>
                <a:cs typeface="Arial"/>
              </a:rPr>
              <a:t>1	2</a:t>
            </a:r>
            <a:endParaRPr sz="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16997" y="2803777"/>
            <a:ext cx="56515" cy="88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20" dirty="0"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71685" y="2803777"/>
            <a:ext cx="56515" cy="88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20" dirty="0">
                <a:latin typeface="Arial"/>
                <a:cs typeface="Arial"/>
              </a:rPr>
              <a:t>4</a:t>
            </a:r>
            <a:endParaRPr sz="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26368" y="2803777"/>
            <a:ext cx="56515" cy="88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20" dirty="0"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81051" y="2803777"/>
            <a:ext cx="56515" cy="88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20" dirty="0">
                <a:latin typeface="Arial"/>
                <a:cs typeface="Arial"/>
              </a:rPr>
              <a:t>6</a:t>
            </a:r>
            <a:endParaRPr sz="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35739" y="2803777"/>
            <a:ext cx="56515" cy="88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20" dirty="0">
                <a:latin typeface="Arial"/>
                <a:cs typeface="Arial"/>
              </a:rPr>
              <a:t>7</a:t>
            </a:r>
            <a:endParaRPr sz="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29562" y="2937721"/>
            <a:ext cx="286385" cy="88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15" dirty="0">
                <a:latin typeface="Arial"/>
                <a:cs typeface="Arial"/>
              </a:rPr>
              <a:t>log10</a:t>
            </a:r>
            <a:r>
              <a:rPr sz="400" spc="-25" dirty="0">
                <a:latin typeface="Arial"/>
                <a:cs typeface="Arial"/>
              </a:rPr>
              <a:t> </a:t>
            </a:r>
            <a:r>
              <a:rPr sz="400" spc="15" dirty="0">
                <a:latin typeface="Arial"/>
                <a:cs typeface="Arial"/>
              </a:rPr>
              <a:t>rank</a:t>
            </a:r>
            <a:endParaRPr sz="4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231641" y="3349078"/>
            <a:ext cx="2806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23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5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59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7144" y="0"/>
            <a:ext cx="803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4886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502" y="0"/>
            <a:ext cx="1631950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  <a:tab pos="101790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Term</a:t>
            </a:r>
            <a:r>
              <a:rPr sz="600" spc="-2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statistics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30" dirty="0">
                <a:solidFill>
                  <a:srgbClr val="FFFFFF"/>
                </a:solidFill>
                <a:latin typeface="LM Sans 12"/>
                <a:cs typeface="LM Sans 12"/>
              </a:rPr>
              <a:t>Zipf’s </a:t>
            </a:r>
            <a:r>
              <a:rPr sz="1400" dirty="0">
                <a:solidFill>
                  <a:srgbClr val="FFFFFF"/>
                </a:solidFill>
                <a:latin typeface="LM Sans 12"/>
                <a:cs typeface="LM Sans 12"/>
              </a:rPr>
              <a:t>law for</a:t>
            </a:r>
            <a:r>
              <a:rPr sz="1400" spc="-11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Reuters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6376" y="1084910"/>
            <a:ext cx="1887855" cy="1695450"/>
          </a:xfrm>
          <a:custGeom>
            <a:avLst/>
            <a:gdLst/>
            <a:ahLst/>
            <a:cxnLst/>
            <a:rect l="l" t="t" r="r" b="b"/>
            <a:pathLst>
              <a:path w="1887855" h="1695450">
                <a:moveTo>
                  <a:pt x="104780" y="1661543"/>
                </a:moveTo>
                <a:lnTo>
                  <a:pt x="1887512" y="1661543"/>
                </a:lnTo>
              </a:path>
              <a:path w="1887855" h="1695450">
                <a:moveTo>
                  <a:pt x="104780" y="1661543"/>
                </a:moveTo>
                <a:lnTo>
                  <a:pt x="104780" y="1695029"/>
                </a:lnTo>
              </a:path>
              <a:path w="1887855" h="1695450">
                <a:moveTo>
                  <a:pt x="359459" y="1661543"/>
                </a:moveTo>
                <a:lnTo>
                  <a:pt x="359459" y="1695029"/>
                </a:lnTo>
              </a:path>
              <a:path w="1887855" h="1695450">
                <a:moveTo>
                  <a:pt x="614133" y="1661543"/>
                </a:moveTo>
                <a:lnTo>
                  <a:pt x="614133" y="1695029"/>
                </a:lnTo>
              </a:path>
              <a:path w="1887855" h="1695450">
                <a:moveTo>
                  <a:pt x="868807" y="1661543"/>
                </a:moveTo>
                <a:lnTo>
                  <a:pt x="868807" y="1695029"/>
                </a:lnTo>
              </a:path>
              <a:path w="1887855" h="1695450">
                <a:moveTo>
                  <a:pt x="1123492" y="1661543"/>
                </a:moveTo>
                <a:lnTo>
                  <a:pt x="1123492" y="1695029"/>
                </a:lnTo>
              </a:path>
              <a:path w="1887855" h="1695450">
                <a:moveTo>
                  <a:pt x="1378165" y="1661543"/>
                </a:moveTo>
                <a:lnTo>
                  <a:pt x="1378165" y="1695029"/>
                </a:lnTo>
              </a:path>
              <a:path w="1887855" h="1695450">
                <a:moveTo>
                  <a:pt x="1632839" y="1661543"/>
                </a:moveTo>
                <a:lnTo>
                  <a:pt x="1632839" y="1695029"/>
                </a:lnTo>
              </a:path>
              <a:path w="1887855" h="1695450">
                <a:moveTo>
                  <a:pt x="1887512" y="1661543"/>
                </a:moveTo>
                <a:lnTo>
                  <a:pt x="1887512" y="1695029"/>
                </a:lnTo>
              </a:path>
              <a:path w="1887855" h="1695450">
                <a:moveTo>
                  <a:pt x="33486" y="1597640"/>
                </a:moveTo>
                <a:lnTo>
                  <a:pt x="33486" y="0"/>
                </a:lnTo>
              </a:path>
              <a:path w="1887855" h="1695450">
                <a:moveTo>
                  <a:pt x="33486" y="1597640"/>
                </a:moveTo>
                <a:lnTo>
                  <a:pt x="0" y="1597640"/>
                </a:lnTo>
              </a:path>
              <a:path w="1887855" h="1695450">
                <a:moveTo>
                  <a:pt x="33486" y="1369428"/>
                </a:moveTo>
                <a:lnTo>
                  <a:pt x="0" y="1369428"/>
                </a:lnTo>
              </a:path>
              <a:path w="1887855" h="1695450">
                <a:moveTo>
                  <a:pt x="33486" y="1141166"/>
                </a:moveTo>
                <a:lnTo>
                  <a:pt x="0" y="1141166"/>
                </a:lnTo>
              </a:path>
              <a:path w="1887855" h="1695450">
                <a:moveTo>
                  <a:pt x="33486" y="912952"/>
                </a:moveTo>
                <a:lnTo>
                  <a:pt x="0" y="912952"/>
                </a:lnTo>
              </a:path>
              <a:path w="1887855" h="1695450">
                <a:moveTo>
                  <a:pt x="33486" y="684695"/>
                </a:moveTo>
                <a:lnTo>
                  <a:pt x="0" y="684695"/>
                </a:lnTo>
              </a:path>
              <a:path w="1887855" h="1695450">
                <a:moveTo>
                  <a:pt x="33486" y="456476"/>
                </a:moveTo>
                <a:lnTo>
                  <a:pt x="0" y="456476"/>
                </a:lnTo>
              </a:path>
              <a:path w="1887855" h="1695450">
                <a:moveTo>
                  <a:pt x="33486" y="228269"/>
                </a:moveTo>
                <a:lnTo>
                  <a:pt x="0" y="228269"/>
                </a:lnTo>
              </a:path>
              <a:path w="1887855" h="1695450">
                <a:moveTo>
                  <a:pt x="33486" y="0"/>
                </a:moveTo>
                <a:lnTo>
                  <a:pt x="0" y="0"/>
                </a:lnTo>
              </a:path>
            </a:pathLst>
          </a:custGeom>
          <a:ln w="34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6273" y="2654325"/>
            <a:ext cx="88265" cy="5651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dirty="0"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6273" y="2426104"/>
            <a:ext cx="88265" cy="5651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dirty="0"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6273" y="2197833"/>
            <a:ext cx="88265" cy="5651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dirty="0"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6273" y="1969611"/>
            <a:ext cx="88265" cy="5651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dirty="0"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6273" y="1741345"/>
            <a:ext cx="88265" cy="5651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dirty="0">
                <a:latin typeface="Arial"/>
                <a:cs typeface="Arial"/>
              </a:rPr>
              <a:t>4</a:t>
            </a:r>
            <a:endParaRPr sz="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6273" y="1513124"/>
            <a:ext cx="88265" cy="5651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dirty="0"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6273" y="1284897"/>
            <a:ext cx="88265" cy="5651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dirty="0">
                <a:latin typeface="Arial"/>
                <a:cs typeface="Arial"/>
              </a:rPr>
              <a:t>6</a:t>
            </a:r>
            <a:endParaRPr sz="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6273" y="1056631"/>
            <a:ext cx="88265" cy="5651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dirty="0">
                <a:latin typeface="Arial"/>
                <a:cs typeface="Arial"/>
              </a:rPr>
              <a:t>7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8118" y="1019272"/>
            <a:ext cx="1929130" cy="1729105"/>
            <a:chOff x="608118" y="1019272"/>
            <a:chExt cx="1929130" cy="1729105"/>
          </a:xfrm>
        </p:grpSpPr>
        <p:sp>
          <p:nvSpPr>
            <p:cNvPr id="16" name="object 16"/>
            <p:cNvSpPr/>
            <p:nvPr/>
          </p:nvSpPr>
          <p:spPr>
            <a:xfrm>
              <a:off x="609862" y="1021016"/>
              <a:ext cx="1925320" cy="1725930"/>
            </a:xfrm>
            <a:custGeom>
              <a:avLst/>
              <a:gdLst/>
              <a:ahLst/>
              <a:cxnLst/>
              <a:rect l="l" t="t" r="r" b="b"/>
              <a:pathLst>
                <a:path w="1925320" h="1725930">
                  <a:moveTo>
                    <a:pt x="0" y="1725437"/>
                  </a:moveTo>
                  <a:lnTo>
                    <a:pt x="1925323" y="1725437"/>
                  </a:lnTo>
                  <a:lnTo>
                    <a:pt x="1925323" y="0"/>
                  </a:lnTo>
                  <a:lnTo>
                    <a:pt x="0" y="0"/>
                  </a:lnTo>
                  <a:lnTo>
                    <a:pt x="0" y="1725437"/>
                  </a:lnTo>
                </a:path>
              </a:pathLst>
            </a:custGeom>
            <a:ln w="3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9412" y="1082899"/>
              <a:ext cx="1773380" cy="16013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32332" y="1773272"/>
            <a:ext cx="88265" cy="220979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15" dirty="0">
                <a:latin typeface="Arial"/>
                <a:cs typeface="Arial"/>
              </a:rPr>
              <a:t>log10</a:t>
            </a:r>
            <a:r>
              <a:rPr sz="400" spc="-35" dirty="0">
                <a:latin typeface="Arial"/>
                <a:cs typeface="Arial"/>
              </a:rPr>
              <a:t> </a:t>
            </a:r>
            <a:r>
              <a:rPr sz="400" spc="15" dirty="0">
                <a:latin typeface="Arial"/>
                <a:cs typeface="Arial"/>
              </a:rPr>
              <a:t>cf</a:t>
            </a:r>
            <a:endParaRPr sz="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18890" y="693431"/>
            <a:ext cx="1287145" cy="8794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499"/>
              </a:lnSpc>
              <a:spcBef>
                <a:spcPts val="55"/>
              </a:spcBef>
            </a:pPr>
            <a:r>
              <a:rPr sz="1100" spc="15" dirty="0">
                <a:latin typeface="Arial"/>
                <a:cs typeface="Arial"/>
              </a:rPr>
              <a:t>Fit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15" dirty="0">
                <a:latin typeface="Arial"/>
                <a:cs typeface="Arial"/>
              </a:rPr>
              <a:t>not </a:t>
            </a:r>
            <a:r>
              <a:rPr sz="1100" spc="-35" dirty="0">
                <a:latin typeface="Arial"/>
                <a:cs typeface="Arial"/>
              </a:rPr>
              <a:t>great. </a:t>
            </a:r>
            <a:r>
              <a:rPr sz="1100" spc="-15" dirty="0">
                <a:latin typeface="Arial"/>
                <a:cs typeface="Arial"/>
              </a:rPr>
              <a:t>What 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15" dirty="0">
                <a:latin typeface="Arial"/>
                <a:cs typeface="Arial"/>
              </a:rPr>
              <a:t>important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30" dirty="0">
                <a:latin typeface="Arial"/>
                <a:cs typeface="Arial"/>
              </a:rPr>
              <a:t>the  </a:t>
            </a:r>
            <a:r>
              <a:rPr sz="1100" spc="-85" dirty="0">
                <a:latin typeface="Arial"/>
                <a:cs typeface="Arial"/>
              </a:rPr>
              <a:t>key </a:t>
            </a:r>
            <a:r>
              <a:rPr sz="1100" spc="-25" dirty="0">
                <a:latin typeface="Arial"/>
                <a:cs typeface="Arial"/>
              </a:rPr>
              <a:t>insight: </a:t>
            </a:r>
            <a:r>
              <a:rPr sz="1100" spc="-90" dirty="0">
                <a:solidFill>
                  <a:srgbClr val="0000FF"/>
                </a:solidFill>
                <a:latin typeface="Arial"/>
                <a:cs typeface="Arial"/>
              </a:rPr>
              <a:t>Few </a:t>
            </a:r>
            <a:r>
              <a:rPr sz="1100" spc="-30" dirty="0">
                <a:solidFill>
                  <a:srgbClr val="0000FF"/>
                </a:solidFill>
                <a:latin typeface="Arial"/>
                <a:cs typeface="Arial"/>
              </a:rPr>
              <a:t>fre-  </a:t>
            </a:r>
            <a:r>
              <a:rPr sz="1100" spc="-40" dirty="0">
                <a:solidFill>
                  <a:srgbClr val="0000FF"/>
                </a:solidFill>
                <a:latin typeface="Arial"/>
                <a:cs typeface="Arial"/>
              </a:rPr>
              <a:t>quent terms, </a:t>
            </a:r>
            <a:r>
              <a:rPr sz="1100" spc="-60" dirty="0">
                <a:solidFill>
                  <a:srgbClr val="0000FF"/>
                </a:solidFill>
                <a:latin typeface="Arial"/>
                <a:cs typeface="Arial"/>
              </a:rPr>
              <a:t>many  rare</a:t>
            </a:r>
            <a:r>
              <a:rPr sz="1100" spc="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0000FF"/>
                </a:solidFill>
                <a:latin typeface="Arial"/>
                <a:cs typeface="Arial"/>
              </a:rPr>
              <a:t>terms.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52943" y="2803777"/>
            <a:ext cx="56515" cy="88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20" dirty="0"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7631" y="2803777"/>
            <a:ext cx="311150" cy="88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6700" algn="l"/>
              </a:tabLst>
            </a:pPr>
            <a:r>
              <a:rPr sz="400" spc="20" dirty="0">
                <a:latin typeface="Arial"/>
                <a:cs typeface="Arial"/>
              </a:rPr>
              <a:t>1	2</a:t>
            </a:r>
            <a:endParaRPr sz="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16997" y="2803777"/>
            <a:ext cx="56515" cy="88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20" dirty="0"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71685" y="2803777"/>
            <a:ext cx="56515" cy="88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20" dirty="0">
                <a:latin typeface="Arial"/>
                <a:cs typeface="Arial"/>
              </a:rPr>
              <a:t>4</a:t>
            </a:r>
            <a:endParaRPr sz="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26368" y="2803777"/>
            <a:ext cx="56515" cy="88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20" dirty="0"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81051" y="2803777"/>
            <a:ext cx="56515" cy="88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20" dirty="0">
                <a:latin typeface="Arial"/>
                <a:cs typeface="Arial"/>
              </a:rPr>
              <a:t>6</a:t>
            </a:r>
            <a:endParaRPr sz="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35739" y="2803777"/>
            <a:ext cx="56515" cy="88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20" dirty="0">
                <a:latin typeface="Arial"/>
                <a:cs typeface="Arial"/>
              </a:rPr>
              <a:t>7</a:t>
            </a:r>
            <a:endParaRPr sz="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29562" y="2937721"/>
            <a:ext cx="286385" cy="88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15" dirty="0">
                <a:latin typeface="Arial"/>
                <a:cs typeface="Arial"/>
              </a:rPr>
              <a:t>log10</a:t>
            </a:r>
            <a:r>
              <a:rPr sz="400" spc="-25" dirty="0">
                <a:latin typeface="Arial"/>
                <a:cs typeface="Arial"/>
              </a:rPr>
              <a:t> </a:t>
            </a:r>
            <a:r>
              <a:rPr sz="400" spc="15" dirty="0">
                <a:latin typeface="Arial"/>
                <a:cs typeface="Arial"/>
              </a:rPr>
              <a:t>rank</a:t>
            </a:r>
            <a:endParaRPr sz="4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231641" y="3349078"/>
            <a:ext cx="2806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23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5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59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341" y="0"/>
            <a:ext cx="52133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60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7144" y="0"/>
            <a:ext cx="803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4883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502" y="0"/>
            <a:ext cx="84010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Outline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537" y="945267"/>
            <a:ext cx="171211" cy="167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0554" y="94684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AFDFE"/>
                </a:solidFill>
                <a:latin typeface="LM Sans 8"/>
                <a:cs typeface="LM Sans 8"/>
              </a:rPr>
              <a:t>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125" y="918983"/>
            <a:ext cx="3759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95" dirty="0">
                <a:solidFill>
                  <a:srgbClr val="CCEDF3"/>
                </a:solidFill>
                <a:latin typeface="Arial"/>
                <a:cs typeface="Arial"/>
              </a:rPr>
              <a:t>R</a:t>
            </a:r>
            <a:r>
              <a:rPr sz="1100" spc="-135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-75" dirty="0">
                <a:solidFill>
                  <a:srgbClr val="CCEDF3"/>
                </a:solidFill>
                <a:latin typeface="Arial"/>
                <a:cs typeface="Arial"/>
              </a:rPr>
              <a:t>c</a:t>
            </a:r>
            <a:r>
              <a:rPr sz="1100" spc="-90" dirty="0">
                <a:solidFill>
                  <a:srgbClr val="CCEDF3"/>
                </a:solidFill>
                <a:latin typeface="Arial"/>
                <a:cs typeface="Arial"/>
              </a:rPr>
              <a:t>a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4537" y="1347603"/>
            <a:ext cx="164920" cy="1678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0554" y="1322843"/>
            <a:ext cx="913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7" baseline="6944" dirty="0">
                <a:solidFill>
                  <a:srgbClr val="FAFDFE"/>
                </a:solidFill>
                <a:latin typeface="LM Sans 8"/>
                <a:cs typeface="LM Sans 8"/>
              </a:rPr>
              <a:t>2</a:t>
            </a:r>
            <a:r>
              <a:rPr sz="1200" spc="352" baseline="6944" dirty="0">
                <a:solidFill>
                  <a:srgbClr val="FAFDFE"/>
                </a:solidFill>
                <a:latin typeface="LM Sans 8"/>
                <a:cs typeface="LM Sans 8"/>
              </a:rPr>
              <a:t> </a:t>
            </a:r>
            <a:r>
              <a:rPr sz="1100" spc="-75" dirty="0">
                <a:solidFill>
                  <a:srgbClr val="CCEDF3"/>
                </a:solidFill>
                <a:latin typeface="Arial"/>
                <a:cs typeface="Arial"/>
              </a:rPr>
              <a:t>Compression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4537" y="1749939"/>
            <a:ext cx="164920" cy="1678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0554" y="175151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AFDFE"/>
                </a:solidFill>
                <a:latin typeface="LM Sans 8"/>
                <a:cs typeface="LM Sans 8"/>
              </a:rPr>
              <a:t>3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125" y="1725179"/>
            <a:ext cx="880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CCEDF3"/>
                </a:solidFill>
                <a:latin typeface="Arial"/>
                <a:cs typeface="Arial"/>
              </a:rPr>
              <a:t>Term</a:t>
            </a:r>
            <a:r>
              <a:rPr sz="1100" spc="40" dirty="0">
                <a:solidFill>
                  <a:srgbClr val="CCEDF3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CCEDF3"/>
                </a:solidFill>
                <a:latin typeface="Arial"/>
                <a:cs typeface="Arial"/>
              </a:rPr>
              <a:t>statistics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4537" y="2152275"/>
            <a:ext cx="164920" cy="1678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0554" y="215385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5F6F9"/>
                </a:solidFill>
                <a:latin typeface="LM Sans 8"/>
                <a:cs typeface="LM Sans 8"/>
              </a:rPr>
              <a:t>4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6125" y="2127515"/>
            <a:ext cx="1360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00A8C4"/>
                </a:solidFill>
                <a:latin typeface="Arial"/>
                <a:cs typeface="Arial"/>
              </a:rPr>
              <a:t>Dictionary</a:t>
            </a:r>
            <a:r>
              <a:rPr sz="1100" spc="20" dirty="0">
                <a:solidFill>
                  <a:srgbClr val="00A8C4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00A8C4"/>
                </a:solidFill>
                <a:latin typeface="Arial"/>
                <a:cs typeface="Arial"/>
              </a:rPr>
              <a:t>compression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4537" y="2554608"/>
            <a:ext cx="164920" cy="1678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0554" y="2529852"/>
            <a:ext cx="1416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7" baseline="6944" dirty="0">
                <a:solidFill>
                  <a:srgbClr val="FAFDFE"/>
                </a:solidFill>
                <a:latin typeface="LM Sans 8"/>
                <a:cs typeface="LM Sans 8"/>
              </a:rPr>
              <a:t>5 </a:t>
            </a:r>
            <a:r>
              <a:rPr sz="1100" spc="-55" dirty="0">
                <a:solidFill>
                  <a:srgbClr val="CCEDF3"/>
                </a:solidFill>
                <a:latin typeface="Arial"/>
                <a:cs typeface="Arial"/>
              </a:rPr>
              <a:t>Postings</a:t>
            </a:r>
            <a:r>
              <a:rPr sz="1100" spc="55" dirty="0">
                <a:solidFill>
                  <a:srgbClr val="CCEDF3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CCEDF3"/>
                </a:solidFill>
                <a:latin typeface="Arial"/>
                <a:cs typeface="Arial"/>
              </a:rPr>
              <a:t>compression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5" dirty="0"/>
              <a:t>24 /</a:t>
            </a:r>
            <a:r>
              <a:rPr spc="-60" dirty="0"/>
              <a:t> </a:t>
            </a:r>
            <a:r>
              <a:rPr spc="-10" dirty="0"/>
              <a:t>59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4883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502" y="0"/>
            <a:ext cx="249491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  <a:tab pos="1017905" algn="l"/>
                <a:tab pos="170370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 statistics	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Dictionary</a:t>
            </a:r>
            <a:r>
              <a:rPr sz="1400" spc="-1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compression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7363" y="1332858"/>
            <a:ext cx="73818" cy="73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7363" y="1543170"/>
            <a:ext cx="73818" cy="73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363" y="1753482"/>
            <a:ext cx="73818" cy="7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363" y="2136006"/>
            <a:ext cx="73818" cy="736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4334" y="1208682"/>
            <a:ext cx="3183890" cy="1038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9375">
              <a:lnSpc>
                <a:spcPct val="125499"/>
              </a:lnSpc>
              <a:spcBef>
                <a:spcPts val="100"/>
              </a:spcBef>
            </a:pP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30" dirty="0">
                <a:latin typeface="Arial"/>
                <a:cs typeface="Arial"/>
              </a:rPr>
              <a:t>dictionary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50" dirty="0">
                <a:latin typeface="Arial"/>
                <a:cs typeface="Arial"/>
              </a:rPr>
              <a:t>small </a:t>
            </a:r>
            <a:r>
              <a:rPr sz="1100" spc="-70" dirty="0">
                <a:latin typeface="Arial"/>
                <a:cs typeface="Arial"/>
              </a:rPr>
              <a:t>compared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50" dirty="0">
                <a:latin typeface="Arial"/>
                <a:cs typeface="Arial"/>
              </a:rPr>
              <a:t>postings </a:t>
            </a:r>
            <a:r>
              <a:rPr sz="1100" spc="-20" dirty="0">
                <a:latin typeface="Arial"/>
                <a:cs typeface="Arial"/>
              </a:rPr>
              <a:t>file.  </a:t>
            </a:r>
            <a:r>
              <a:rPr sz="1100" spc="10" dirty="0">
                <a:latin typeface="Arial"/>
                <a:cs typeface="Arial"/>
              </a:rPr>
              <a:t>But </a:t>
            </a:r>
            <a:r>
              <a:rPr sz="1100" spc="-110" dirty="0">
                <a:latin typeface="Arial"/>
                <a:cs typeface="Arial"/>
              </a:rPr>
              <a:t>we </a:t>
            </a:r>
            <a:r>
              <a:rPr sz="1100" spc="-35" dirty="0">
                <a:latin typeface="Arial"/>
                <a:cs typeface="Arial"/>
              </a:rPr>
              <a:t>want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95" dirty="0">
                <a:latin typeface="Arial"/>
                <a:cs typeface="Arial"/>
              </a:rPr>
              <a:t>keep </a:t>
            </a:r>
            <a:r>
              <a:rPr sz="1100" spc="50" dirty="0">
                <a:latin typeface="Arial"/>
                <a:cs typeface="Arial"/>
              </a:rPr>
              <a:t>it </a:t>
            </a:r>
            <a:r>
              <a:rPr sz="1100" spc="-20" dirty="0">
                <a:latin typeface="Arial"/>
                <a:cs typeface="Arial"/>
              </a:rPr>
              <a:t>in</a:t>
            </a:r>
            <a:r>
              <a:rPr sz="1100" spc="16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memory.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sz="1100" spc="-40" dirty="0">
                <a:latin typeface="Arial"/>
                <a:cs typeface="Arial"/>
              </a:rPr>
              <a:t>Also: </a:t>
            </a:r>
            <a:r>
              <a:rPr sz="1100" spc="-25" dirty="0">
                <a:latin typeface="Arial"/>
                <a:cs typeface="Arial"/>
              </a:rPr>
              <a:t>competition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35" dirty="0">
                <a:latin typeface="Arial"/>
                <a:cs typeface="Arial"/>
              </a:rPr>
              <a:t>other </a:t>
            </a:r>
            <a:r>
              <a:rPr sz="1100" spc="-40" dirty="0">
                <a:latin typeface="Arial"/>
                <a:cs typeface="Arial"/>
              </a:rPr>
              <a:t>applications, </a:t>
            </a:r>
            <a:r>
              <a:rPr sz="1100" spc="-45" dirty="0">
                <a:latin typeface="Arial"/>
                <a:cs typeface="Arial"/>
              </a:rPr>
              <a:t>cell </a:t>
            </a:r>
            <a:r>
              <a:rPr sz="1100" spc="-75" dirty="0">
                <a:latin typeface="Arial"/>
                <a:cs typeface="Arial"/>
              </a:rPr>
              <a:t>phones,  </a:t>
            </a:r>
            <a:r>
              <a:rPr sz="1100" spc="-55" dirty="0">
                <a:latin typeface="Arial"/>
                <a:cs typeface="Arial"/>
              </a:rPr>
              <a:t>onboard </a:t>
            </a:r>
            <a:r>
              <a:rPr sz="1100" spc="-50" dirty="0">
                <a:latin typeface="Arial"/>
                <a:cs typeface="Arial"/>
              </a:rPr>
              <a:t>computers, </a:t>
            </a:r>
            <a:r>
              <a:rPr sz="1100" spc="-30" dirty="0">
                <a:latin typeface="Arial"/>
                <a:cs typeface="Arial"/>
              </a:rPr>
              <a:t>fast </a:t>
            </a:r>
            <a:r>
              <a:rPr sz="1100" spc="-25" dirty="0">
                <a:latin typeface="Arial"/>
                <a:cs typeface="Arial"/>
              </a:rPr>
              <a:t>startup</a:t>
            </a:r>
            <a:r>
              <a:rPr sz="1100" spc="-14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time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95" dirty="0">
                <a:latin typeface="Arial"/>
                <a:cs typeface="Arial"/>
              </a:rPr>
              <a:t>So </a:t>
            </a:r>
            <a:r>
              <a:rPr sz="1100" spc="-75" dirty="0">
                <a:latin typeface="Arial"/>
                <a:cs typeface="Arial"/>
              </a:rPr>
              <a:t>compressing </a:t>
            </a:r>
            <a:r>
              <a:rPr sz="1100" spc="-30" dirty="0">
                <a:latin typeface="Arial"/>
                <a:cs typeface="Arial"/>
              </a:rPr>
              <a:t>the dictionary </a:t>
            </a:r>
            <a:r>
              <a:rPr sz="1100" spc="-60" dirty="0">
                <a:latin typeface="Arial"/>
                <a:cs typeface="Arial"/>
              </a:rPr>
              <a:t>is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important.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31641" y="3349078"/>
            <a:ext cx="2806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25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5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59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502" y="0"/>
            <a:ext cx="33985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5765" algn="l"/>
                <a:tab pos="1017905" algn="l"/>
                <a:tab pos="1703705" algn="l"/>
                <a:tab pos="267144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 statistics	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Dictionary</a:t>
            </a:r>
            <a:r>
              <a:rPr sz="600" spc="2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compression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81912"/>
            <a:ext cx="36188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Recall: </a:t>
            </a:r>
            <a:r>
              <a:rPr spc="5" dirty="0"/>
              <a:t>Dictionary </a:t>
            </a:r>
            <a:r>
              <a:rPr spc="10" dirty="0"/>
              <a:t>as </a:t>
            </a:r>
            <a:r>
              <a:rPr spc="-5" dirty="0"/>
              <a:t>array </a:t>
            </a:r>
            <a:r>
              <a:rPr spc="15" dirty="0"/>
              <a:t>of </a:t>
            </a:r>
            <a:r>
              <a:rPr spc="10" dirty="0"/>
              <a:t>fixed-width</a:t>
            </a:r>
            <a:r>
              <a:rPr spc="135" dirty="0"/>
              <a:t> </a:t>
            </a:r>
            <a:r>
              <a:rPr spc="10" dirty="0"/>
              <a:t>entries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07439" y="1021613"/>
          <a:ext cx="2378709" cy="10317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424">
                <a:tc>
                  <a:txBody>
                    <a:bodyPr/>
                    <a:lstStyle/>
                    <a:p>
                      <a:pPr marL="76200">
                        <a:lnSpc>
                          <a:spcPts val="1155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term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15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document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1162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frequency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1155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pointer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postings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115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R="9715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list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665">
                <a:tc>
                  <a:txBody>
                    <a:bodyPr/>
                    <a:lstStyle/>
                    <a:p>
                      <a:pPr marL="76200">
                        <a:lnSpc>
                          <a:spcPts val="11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145"/>
                        </a:lnSpc>
                      </a:pPr>
                      <a:r>
                        <a:rPr sz="1100" spc="-70" dirty="0">
                          <a:latin typeface="Arial"/>
                          <a:cs typeface="Arial"/>
                        </a:rPr>
                        <a:t>656,265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50495">
                        <a:lnSpc>
                          <a:spcPts val="1145"/>
                        </a:lnSpc>
                      </a:pPr>
                      <a:r>
                        <a:rPr sz="1100" spc="-100" dirty="0">
                          <a:latin typeface="Latin Modern Math"/>
                          <a:cs typeface="Latin Modern Math"/>
                        </a:rPr>
                        <a:t>−→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76200">
                        <a:lnSpc>
                          <a:spcPts val="1170"/>
                        </a:lnSpc>
                      </a:pPr>
                      <a:r>
                        <a:rPr sz="1100" spc="-80" dirty="0">
                          <a:latin typeface="Arial"/>
                          <a:cs typeface="Arial"/>
                        </a:rPr>
                        <a:t>aachen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170"/>
                        </a:lnSpc>
                      </a:pPr>
                      <a:r>
                        <a:rPr sz="1100" spc="-75" dirty="0">
                          <a:latin typeface="Arial"/>
                          <a:cs typeface="Arial"/>
                        </a:rPr>
                        <a:t>65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50495">
                        <a:lnSpc>
                          <a:spcPts val="1170"/>
                        </a:lnSpc>
                      </a:pPr>
                      <a:r>
                        <a:rPr sz="1100" spc="-100" dirty="0">
                          <a:latin typeface="Latin Modern Math"/>
                          <a:cs typeface="Latin Modern Math"/>
                        </a:rPr>
                        <a:t>−→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E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76200">
                        <a:lnSpc>
                          <a:spcPts val="117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17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spc="-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 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50495">
                        <a:lnSpc>
                          <a:spcPts val="117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spc="-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 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E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234">
                <a:tc>
                  <a:txBody>
                    <a:bodyPr/>
                    <a:lstStyle/>
                    <a:p>
                      <a:pPr marL="76200">
                        <a:lnSpc>
                          <a:spcPts val="1170"/>
                        </a:lnSpc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zulu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170"/>
                        </a:lnSpc>
                      </a:pPr>
                      <a:r>
                        <a:rPr sz="1100" spc="-75" dirty="0">
                          <a:latin typeface="Arial"/>
                          <a:cs typeface="Arial"/>
                        </a:rPr>
                        <a:t>221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50495">
                        <a:lnSpc>
                          <a:spcPts val="1170"/>
                        </a:lnSpc>
                      </a:pPr>
                      <a:r>
                        <a:rPr sz="1100" spc="-100" dirty="0">
                          <a:latin typeface="Latin Modern Math"/>
                          <a:cs typeface="Latin Modern Math"/>
                        </a:rPr>
                        <a:t>−→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46962" y="2023883"/>
            <a:ext cx="2976880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3335" algn="r">
              <a:lnSpc>
                <a:spcPct val="100000"/>
              </a:lnSpc>
              <a:spcBef>
                <a:spcPts val="90"/>
              </a:spcBef>
              <a:tabLst>
                <a:tab pos="950594" algn="l"/>
                <a:tab pos="1583055" algn="l"/>
                <a:tab pos="2454910" algn="l"/>
              </a:tabLst>
            </a:pPr>
            <a:r>
              <a:rPr sz="1100" spc="-95" dirty="0">
                <a:latin typeface="Arial"/>
                <a:cs typeface="Arial"/>
              </a:rPr>
              <a:t>space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needed:	</a:t>
            </a:r>
            <a:r>
              <a:rPr sz="1100" spc="-75" dirty="0">
                <a:latin typeface="Arial"/>
                <a:cs typeface="Arial"/>
              </a:rPr>
              <a:t>20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bytes	</a:t>
            </a:r>
            <a:r>
              <a:rPr sz="1100" spc="-70" dirty="0">
                <a:latin typeface="Arial"/>
                <a:cs typeface="Arial"/>
              </a:rPr>
              <a:t>4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bytes	</a:t>
            </a:r>
            <a:r>
              <a:rPr sz="1100" spc="-70" dirty="0">
                <a:latin typeface="Arial"/>
                <a:cs typeface="Arial"/>
              </a:rPr>
              <a:t>4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bytes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100" spc="-95" dirty="0">
                <a:latin typeface="Arial"/>
                <a:cs typeface="Arial"/>
              </a:rPr>
              <a:t>Space  </a:t>
            </a:r>
            <a:r>
              <a:rPr sz="1100" spc="-30" dirty="0">
                <a:latin typeface="Arial"/>
                <a:cs typeface="Arial"/>
              </a:rPr>
              <a:t>for </a:t>
            </a:r>
            <a:r>
              <a:rPr sz="1100" spc="-60" dirty="0">
                <a:latin typeface="Arial"/>
                <a:cs typeface="Arial"/>
              </a:rPr>
              <a:t>Reuters:  </a:t>
            </a:r>
            <a:r>
              <a:rPr sz="1100" spc="-10" dirty="0">
                <a:latin typeface="Arial"/>
                <a:cs typeface="Arial"/>
              </a:rPr>
              <a:t>(20+4+4)*400,000 </a:t>
            </a:r>
            <a:r>
              <a:rPr sz="1100" spc="204" dirty="0">
                <a:latin typeface="Arial"/>
                <a:cs typeface="Arial"/>
              </a:rPr>
              <a:t>= </a:t>
            </a:r>
            <a:r>
              <a:rPr sz="1100" spc="-60" dirty="0">
                <a:latin typeface="Arial"/>
                <a:cs typeface="Arial"/>
              </a:rPr>
              <a:t>11.2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MB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31641" y="3349078"/>
            <a:ext cx="2806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26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5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59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4883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502" y="0"/>
            <a:ext cx="249491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  <a:tab pos="1017905" algn="l"/>
                <a:tab pos="170370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 statistics	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Fixed-width entries </a:t>
            </a:r>
            <a:r>
              <a:rPr sz="1400" dirty="0">
                <a:solidFill>
                  <a:srgbClr val="FFFFFF"/>
                </a:solidFill>
                <a:latin typeface="LM Sans 12"/>
                <a:cs typeface="LM Sans 12"/>
              </a:rPr>
              <a:t>are</a:t>
            </a:r>
            <a:r>
              <a:rPr sz="1400" spc="-3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bad.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7363" y="1181982"/>
            <a:ext cx="73818" cy="73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786923" y="1371009"/>
            <a:ext cx="62230" cy="61594"/>
            <a:chOff x="786923" y="1371009"/>
            <a:chExt cx="62230" cy="61594"/>
          </a:xfrm>
        </p:grpSpPr>
        <p:sp>
          <p:nvSpPr>
            <p:cNvPr id="7" name="object 7"/>
            <p:cNvSpPr/>
            <p:nvPr/>
          </p:nvSpPr>
          <p:spPr>
            <a:xfrm>
              <a:off x="792480" y="1390317"/>
              <a:ext cx="50800" cy="36830"/>
            </a:xfrm>
            <a:custGeom>
              <a:avLst/>
              <a:gdLst/>
              <a:ahLst/>
              <a:cxnLst/>
              <a:rect l="l" t="t" r="r" b="b"/>
              <a:pathLst>
                <a:path w="50800" h="36830">
                  <a:moveTo>
                    <a:pt x="2066" y="0"/>
                  </a:moveTo>
                  <a:lnTo>
                    <a:pt x="26292" y="36527"/>
                  </a:lnTo>
                  <a:lnTo>
                    <a:pt x="36527" y="34461"/>
                  </a:lnTo>
                  <a:lnTo>
                    <a:pt x="44884" y="28826"/>
                  </a:lnTo>
                  <a:lnTo>
                    <a:pt x="50519" y="20470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5108" y="1376565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4" h="45084">
                  <a:moveTo>
                    <a:pt x="44540" y="22263"/>
                  </a:moveTo>
                  <a:lnTo>
                    <a:pt x="42789" y="13598"/>
                  </a:lnTo>
                  <a:lnTo>
                    <a:pt x="38016" y="6521"/>
                  </a:lnTo>
                  <a:lnTo>
                    <a:pt x="30937" y="1749"/>
                  </a:lnTo>
                  <a:lnTo>
                    <a:pt x="22269" y="0"/>
                  </a:lnTo>
                  <a:lnTo>
                    <a:pt x="13601" y="1749"/>
                  </a:lnTo>
                  <a:lnTo>
                    <a:pt x="6523" y="6521"/>
                  </a:lnTo>
                  <a:lnTo>
                    <a:pt x="1750" y="13598"/>
                  </a:lnTo>
                  <a:lnTo>
                    <a:pt x="0" y="22263"/>
                  </a:lnTo>
                  <a:lnTo>
                    <a:pt x="1750" y="30930"/>
                  </a:lnTo>
                  <a:lnTo>
                    <a:pt x="6523" y="38011"/>
                  </a:lnTo>
                  <a:lnTo>
                    <a:pt x="13601" y="42787"/>
                  </a:lnTo>
                  <a:lnTo>
                    <a:pt x="22269" y="44538"/>
                  </a:lnTo>
                  <a:lnTo>
                    <a:pt x="30937" y="42787"/>
                  </a:lnTo>
                  <a:lnTo>
                    <a:pt x="38016" y="38011"/>
                  </a:lnTo>
                  <a:lnTo>
                    <a:pt x="42789" y="30930"/>
                  </a:lnTo>
                  <a:lnTo>
                    <a:pt x="44540" y="22263"/>
                  </a:lnTo>
                </a:path>
              </a:pathLst>
            </a:custGeom>
            <a:ln w="11112">
              <a:solidFill>
                <a:srgbClr val="0054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7862" y="1379219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4">
                  <a:moveTo>
                    <a:pt x="38190" y="19088"/>
                  </a:moveTo>
                  <a:lnTo>
                    <a:pt x="36688" y="11658"/>
                  </a:lnTo>
                  <a:lnTo>
                    <a:pt x="32595" y="5591"/>
                  </a:lnTo>
                  <a:lnTo>
                    <a:pt x="26525" y="1500"/>
                  </a:lnTo>
                  <a:lnTo>
                    <a:pt x="19094" y="0"/>
                  </a:lnTo>
                  <a:lnTo>
                    <a:pt x="11663" y="1500"/>
                  </a:lnTo>
                  <a:lnTo>
                    <a:pt x="5594" y="5591"/>
                  </a:lnTo>
                  <a:lnTo>
                    <a:pt x="1501" y="11658"/>
                  </a:lnTo>
                  <a:lnTo>
                    <a:pt x="0" y="19088"/>
                  </a:lnTo>
                  <a:lnTo>
                    <a:pt x="1501" y="26519"/>
                  </a:lnTo>
                  <a:lnTo>
                    <a:pt x="5594" y="32591"/>
                  </a:lnTo>
                  <a:lnTo>
                    <a:pt x="11663" y="36686"/>
                  </a:lnTo>
                  <a:lnTo>
                    <a:pt x="19094" y="38188"/>
                  </a:lnTo>
                  <a:lnTo>
                    <a:pt x="26525" y="36686"/>
                  </a:lnTo>
                  <a:lnTo>
                    <a:pt x="32595" y="32591"/>
                  </a:lnTo>
                  <a:lnTo>
                    <a:pt x="36688" y="26519"/>
                  </a:lnTo>
                  <a:lnTo>
                    <a:pt x="38190" y="19088"/>
                  </a:lnTo>
                </a:path>
              </a:pathLst>
            </a:custGeom>
            <a:ln w="11112">
              <a:solidFill>
                <a:srgbClr val="005A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0615" y="1381874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4">
                  <a:moveTo>
                    <a:pt x="31840" y="15913"/>
                  </a:moveTo>
                  <a:lnTo>
                    <a:pt x="31840" y="7124"/>
                  </a:lnTo>
                  <a:lnTo>
                    <a:pt x="24710" y="0"/>
                  </a:lnTo>
                  <a:lnTo>
                    <a:pt x="15919" y="0"/>
                  </a:lnTo>
                  <a:lnTo>
                    <a:pt x="7129" y="0"/>
                  </a:lnTo>
                  <a:lnTo>
                    <a:pt x="0" y="7124"/>
                  </a:lnTo>
                  <a:lnTo>
                    <a:pt x="0" y="15913"/>
                  </a:lnTo>
                  <a:lnTo>
                    <a:pt x="0" y="24701"/>
                  </a:lnTo>
                  <a:lnTo>
                    <a:pt x="7129" y="31838"/>
                  </a:lnTo>
                  <a:lnTo>
                    <a:pt x="15919" y="31838"/>
                  </a:lnTo>
                  <a:lnTo>
                    <a:pt x="24710" y="31838"/>
                  </a:lnTo>
                  <a:lnTo>
                    <a:pt x="31840" y="24701"/>
                  </a:lnTo>
                  <a:lnTo>
                    <a:pt x="31840" y="15913"/>
                  </a:lnTo>
                </a:path>
              </a:pathLst>
            </a:custGeom>
            <a:ln w="11112">
              <a:solidFill>
                <a:srgbClr val="006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3374" y="1384528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25485" y="12738"/>
                  </a:moveTo>
                  <a:lnTo>
                    <a:pt x="25485" y="5702"/>
                  </a:lnTo>
                  <a:lnTo>
                    <a:pt x="19773" y="0"/>
                  </a:lnTo>
                  <a:lnTo>
                    <a:pt x="12739" y="0"/>
                  </a:lnTo>
                  <a:lnTo>
                    <a:pt x="5704" y="0"/>
                  </a:lnTo>
                  <a:lnTo>
                    <a:pt x="0" y="5702"/>
                  </a:lnTo>
                  <a:lnTo>
                    <a:pt x="0" y="12738"/>
                  </a:lnTo>
                  <a:lnTo>
                    <a:pt x="0" y="19773"/>
                  </a:lnTo>
                  <a:lnTo>
                    <a:pt x="5704" y="25488"/>
                  </a:lnTo>
                  <a:lnTo>
                    <a:pt x="12739" y="25488"/>
                  </a:lnTo>
                  <a:lnTo>
                    <a:pt x="19773" y="25488"/>
                  </a:lnTo>
                  <a:lnTo>
                    <a:pt x="25485" y="19773"/>
                  </a:lnTo>
                  <a:lnTo>
                    <a:pt x="25485" y="12738"/>
                  </a:lnTo>
                </a:path>
              </a:pathLst>
            </a:custGeom>
            <a:ln w="11112">
              <a:solidFill>
                <a:srgbClr val="0068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6127" y="1387170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4" h="19684">
                  <a:moveTo>
                    <a:pt x="19133" y="9575"/>
                  </a:moveTo>
                  <a:lnTo>
                    <a:pt x="19133" y="4292"/>
                  </a:lnTo>
                  <a:lnTo>
                    <a:pt x="14852" y="0"/>
                  </a:lnTo>
                  <a:lnTo>
                    <a:pt x="9569" y="0"/>
                  </a:lnTo>
                  <a:lnTo>
                    <a:pt x="4286" y="0"/>
                  </a:lnTo>
                  <a:lnTo>
                    <a:pt x="0" y="4292"/>
                  </a:lnTo>
                  <a:lnTo>
                    <a:pt x="0" y="9575"/>
                  </a:lnTo>
                  <a:lnTo>
                    <a:pt x="0" y="14859"/>
                  </a:lnTo>
                  <a:lnTo>
                    <a:pt x="4286" y="19151"/>
                  </a:lnTo>
                  <a:lnTo>
                    <a:pt x="9569" y="19151"/>
                  </a:lnTo>
                  <a:lnTo>
                    <a:pt x="14852" y="19151"/>
                  </a:lnTo>
                  <a:lnTo>
                    <a:pt x="19133" y="14859"/>
                  </a:lnTo>
                  <a:lnTo>
                    <a:pt x="19133" y="9575"/>
                  </a:lnTo>
                </a:path>
              </a:pathLst>
            </a:custGeom>
            <a:ln w="11112">
              <a:solidFill>
                <a:srgbClr val="006F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9077" y="1380032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4">
                  <a:moveTo>
                    <a:pt x="32390" y="16192"/>
                  </a:moveTo>
                  <a:lnTo>
                    <a:pt x="32390" y="7251"/>
                  </a:lnTo>
                  <a:lnTo>
                    <a:pt x="25137" y="0"/>
                  </a:lnTo>
                  <a:lnTo>
                    <a:pt x="16197" y="0"/>
                  </a:lnTo>
                  <a:lnTo>
                    <a:pt x="7258" y="0"/>
                  </a:lnTo>
                  <a:lnTo>
                    <a:pt x="0" y="7251"/>
                  </a:lnTo>
                  <a:lnTo>
                    <a:pt x="0" y="16192"/>
                  </a:lnTo>
                  <a:lnTo>
                    <a:pt x="0" y="25133"/>
                  </a:lnTo>
                  <a:lnTo>
                    <a:pt x="7258" y="32385"/>
                  </a:lnTo>
                  <a:lnTo>
                    <a:pt x="16197" y="32385"/>
                  </a:lnTo>
                  <a:lnTo>
                    <a:pt x="25137" y="32385"/>
                  </a:lnTo>
                  <a:lnTo>
                    <a:pt x="32390" y="25133"/>
                  </a:lnTo>
                  <a:lnTo>
                    <a:pt x="32390" y="16192"/>
                  </a:lnTo>
                </a:path>
              </a:pathLst>
            </a:custGeom>
            <a:ln w="11112">
              <a:solidFill>
                <a:srgbClr val="0075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4371" y="1384655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09">
                  <a:moveTo>
                    <a:pt x="16192" y="8102"/>
                  </a:moveTo>
                  <a:lnTo>
                    <a:pt x="16192" y="3632"/>
                  </a:lnTo>
                  <a:lnTo>
                    <a:pt x="12566" y="0"/>
                  </a:lnTo>
                  <a:lnTo>
                    <a:pt x="8096" y="0"/>
                  </a:lnTo>
                  <a:lnTo>
                    <a:pt x="3627" y="0"/>
                  </a:lnTo>
                  <a:lnTo>
                    <a:pt x="0" y="3632"/>
                  </a:lnTo>
                  <a:lnTo>
                    <a:pt x="0" y="8102"/>
                  </a:lnTo>
                  <a:lnTo>
                    <a:pt x="0" y="12573"/>
                  </a:lnTo>
                  <a:lnTo>
                    <a:pt x="3627" y="16192"/>
                  </a:lnTo>
                  <a:lnTo>
                    <a:pt x="8096" y="16192"/>
                  </a:lnTo>
                  <a:lnTo>
                    <a:pt x="12566" y="16192"/>
                  </a:lnTo>
                  <a:lnTo>
                    <a:pt x="16192" y="12573"/>
                  </a:lnTo>
                  <a:lnTo>
                    <a:pt x="16192" y="8102"/>
                  </a:lnTo>
                </a:path>
              </a:pathLst>
            </a:custGeom>
            <a:ln w="11112">
              <a:solidFill>
                <a:srgbClr val="3FBD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6985" y="1387144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59" h="10159">
                  <a:moveTo>
                    <a:pt x="9842" y="4927"/>
                  </a:moveTo>
                  <a:lnTo>
                    <a:pt x="9842" y="2209"/>
                  </a:lnTo>
                  <a:lnTo>
                    <a:pt x="7635" y="0"/>
                  </a:lnTo>
                  <a:lnTo>
                    <a:pt x="4921" y="0"/>
                  </a:lnTo>
                  <a:lnTo>
                    <a:pt x="2207" y="0"/>
                  </a:lnTo>
                  <a:lnTo>
                    <a:pt x="0" y="2209"/>
                  </a:lnTo>
                  <a:lnTo>
                    <a:pt x="0" y="4927"/>
                  </a:lnTo>
                  <a:lnTo>
                    <a:pt x="0" y="7632"/>
                  </a:lnTo>
                  <a:lnTo>
                    <a:pt x="2207" y="9842"/>
                  </a:lnTo>
                  <a:lnTo>
                    <a:pt x="4921" y="9842"/>
                  </a:lnTo>
                  <a:lnTo>
                    <a:pt x="7635" y="9842"/>
                  </a:lnTo>
                  <a:lnTo>
                    <a:pt x="9842" y="7632"/>
                  </a:lnTo>
                  <a:lnTo>
                    <a:pt x="9842" y="4927"/>
                  </a:lnTo>
                </a:path>
              </a:pathLst>
            </a:custGeom>
            <a:ln w="11112">
              <a:solidFill>
                <a:srgbClr val="5E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9599" y="1389621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09" h="3809">
                  <a:moveTo>
                    <a:pt x="3492" y="1752"/>
                  </a:moveTo>
                  <a:lnTo>
                    <a:pt x="3492" y="787"/>
                  </a:lnTo>
                  <a:lnTo>
                    <a:pt x="2708" y="0"/>
                  </a:lnTo>
                  <a:lnTo>
                    <a:pt x="1746" y="0"/>
                  </a:lnTo>
                  <a:lnTo>
                    <a:pt x="784" y="0"/>
                  </a:lnTo>
                  <a:lnTo>
                    <a:pt x="0" y="787"/>
                  </a:lnTo>
                  <a:lnTo>
                    <a:pt x="0" y="1752"/>
                  </a:lnTo>
                  <a:lnTo>
                    <a:pt x="0" y="2717"/>
                  </a:lnTo>
                  <a:lnTo>
                    <a:pt x="784" y="3492"/>
                  </a:lnTo>
                  <a:lnTo>
                    <a:pt x="1746" y="3492"/>
                  </a:lnTo>
                  <a:lnTo>
                    <a:pt x="2708" y="3492"/>
                  </a:lnTo>
                  <a:lnTo>
                    <a:pt x="3492" y="2717"/>
                  </a:lnTo>
                  <a:lnTo>
                    <a:pt x="3492" y="1752"/>
                  </a:lnTo>
                </a:path>
              </a:pathLst>
            </a:custGeom>
            <a:ln w="11112">
              <a:solidFill>
                <a:srgbClr val="7CD2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9357" y="1389252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1422"/>
                  </a:moveTo>
                  <a:lnTo>
                    <a:pt x="0" y="2209"/>
                  </a:lnTo>
                  <a:lnTo>
                    <a:pt x="645" y="2857"/>
                  </a:lnTo>
                  <a:lnTo>
                    <a:pt x="1428" y="2857"/>
                  </a:lnTo>
                  <a:lnTo>
                    <a:pt x="2212" y="2857"/>
                  </a:lnTo>
                  <a:lnTo>
                    <a:pt x="2857" y="2209"/>
                  </a:lnTo>
                  <a:lnTo>
                    <a:pt x="2857" y="1422"/>
                  </a:lnTo>
                  <a:lnTo>
                    <a:pt x="2857" y="647"/>
                  </a:lnTo>
                  <a:lnTo>
                    <a:pt x="2212" y="0"/>
                  </a:lnTo>
                  <a:lnTo>
                    <a:pt x="1428" y="0"/>
                  </a:lnTo>
                  <a:lnTo>
                    <a:pt x="645" y="0"/>
                  </a:lnTo>
                  <a:lnTo>
                    <a:pt x="0" y="647"/>
                  </a:lnTo>
                  <a:lnTo>
                    <a:pt x="0" y="1422"/>
                  </a:lnTo>
                </a:path>
              </a:pathLst>
            </a:custGeom>
            <a:ln w="11112">
              <a:solidFill>
                <a:srgbClr val="9BDD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5621" y="1385379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610"/>
                  </a:moveTo>
                  <a:lnTo>
                    <a:pt x="0" y="7150"/>
                  </a:lnTo>
                  <a:lnTo>
                    <a:pt x="2063" y="9207"/>
                  </a:lnTo>
                  <a:lnTo>
                    <a:pt x="4603" y="9207"/>
                  </a:lnTo>
                  <a:lnTo>
                    <a:pt x="7143" y="9207"/>
                  </a:lnTo>
                  <a:lnTo>
                    <a:pt x="9207" y="7150"/>
                  </a:lnTo>
                  <a:lnTo>
                    <a:pt x="9207" y="4610"/>
                  </a:lnTo>
                  <a:lnTo>
                    <a:pt x="9207" y="2070"/>
                  </a:lnTo>
                  <a:lnTo>
                    <a:pt x="7143" y="0"/>
                  </a:lnTo>
                  <a:lnTo>
                    <a:pt x="4603" y="0"/>
                  </a:lnTo>
                  <a:lnTo>
                    <a:pt x="2063" y="0"/>
                  </a:lnTo>
                  <a:lnTo>
                    <a:pt x="0" y="2070"/>
                  </a:lnTo>
                  <a:lnTo>
                    <a:pt x="0" y="4610"/>
                  </a:lnTo>
                </a:path>
              </a:pathLst>
            </a:custGeom>
            <a:ln w="11112">
              <a:solidFill>
                <a:srgbClr val="BAE7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3314" y="1382941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9852" y="0"/>
                  </a:moveTo>
                  <a:lnTo>
                    <a:pt x="2847" y="0"/>
                  </a:lnTo>
                  <a:lnTo>
                    <a:pt x="0" y="2844"/>
                  </a:lnTo>
                  <a:lnTo>
                    <a:pt x="0" y="9855"/>
                  </a:lnTo>
                  <a:lnTo>
                    <a:pt x="2847" y="12700"/>
                  </a:lnTo>
                  <a:lnTo>
                    <a:pt x="9852" y="12700"/>
                  </a:lnTo>
                  <a:lnTo>
                    <a:pt x="12700" y="9855"/>
                  </a:lnTo>
                  <a:lnTo>
                    <a:pt x="12700" y="2844"/>
                  </a:lnTo>
                  <a:close/>
                </a:path>
              </a:pathLst>
            </a:custGeom>
            <a:solidFill>
              <a:srgbClr val="D8F2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497363" y="1569078"/>
            <a:ext cx="73818" cy="73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7363" y="1951602"/>
            <a:ext cx="73818" cy="7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7363" y="2332606"/>
            <a:ext cx="73818" cy="736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24333" y="1077171"/>
            <a:ext cx="3522345" cy="136715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spc="-20" dirty="0">
                <a:latin typeface="Arial"/>
                <a:cs typeface="Arial"/>
              </a:rPr>
              <a:t>Most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65" dirty="0">
                <a:latin typeface="Arial"/>
                <a:cs typeface="Arial"/>
              </a:rPr>
              <a:t>bytes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25" dirty="0">
                <a:latin typeface="Arial"/>
                <a:cs typeface="Arial"/>
              </a:rPr>
              <a:t>term </a:t>
            </a:r>
            <a:r>
              <a:rPr sz="1100" spc="-50" dirty="0">
                <a:latin typeface="Arial"/>
                <a:cs typeface="Arial"/>
              </a:rPr>
              <a:t>column </a:t>
            </a:r>
            <a:r>
              <a:rPr sz="1100" spc="-85" dirty="0">
                <a:latin typeface="Arial"/>
                <a:cs typeface="Arial"/>
              </a:rPr>
              <a:t>are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wasted.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0"/>
              </a:spcBef>
            </a:pPr>
            <a:r>
              <a:rPr sz="1000" spc="-75" dirty="0">
                <a:latin typeface="Arial"/>
                <a:cs typeface="Arial"/>
              </a:rPr>
              <a:t>We </a:t>
            </a:r>
            <a:r>
              <a:rPr sz="1000" spc="-5" dirty="0">
                <a:latin typeface="Arial"/>
                <a:cs typeface="Arial"/>
              </a:rPr>
              <a:t>allot </a:t>
            </a:r>
            <a:r>
              <a:rPr sz="1000" spc="-60" dirty="0">
                <a:latin typeface="Arial"/>
                <a:cs typeface="Arial"/>
              </a:rPr>
              <a:t>20 </a:t>
            </a:r>
            <a:r>
              <a:rPr sz="1000" spc="-55" dirty="0">
                <a:latin typeface="Arial"/>
                <a:cs typeface="Arial"/>
              </a:rPr>
              <a:t>bytes </a:t>
            </a:r>
            <a:r>
              <a:rPr sz="1000" spc="-20" dirty="0">
                <a:latin typeface="Arial"/>
                <a:cs typeface="Arial"/>
              </a:rPr>
              <a:t>for </a:t>
            </a:r>
            <a:r>
              <a:rPr sz="1000" spc="-40" dirty="0">
                <a:latin typeface="Arial"/>
                <a:cs typeface="Arial"/>
              </a:rPr>
              <a:t>terms </a:t>
            </a:r>
            <a:r>
              <a:rPr sz="1000" spc="-15" dirty="0">
                <a:latin typeface="Arial"/>
                <a:cs typeface="Arial"/>
              </a:rPr>
              <a:t>of </a:t>
            </a:r>
            <a:r>
              <a:rPr sz="1000" spc="-30" dirty="0">
                <a:latin typeface="Arial"/>
                <a:cs typeface="Arial"/>
              </a:rPr>
              <a:t>length 1.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100" spc="-90" dirty="0">
                <a:latin typeface="Arial"/>
                <a:cs typeface="Arial"/>
              </a:rPr>
              <a:t>We </a:t>
            </a:r>
            <a:r>
              <a:rPr sz="1100" spc="-15" dirty="0">
                <a:latin typeface="Arial"/>
                <a:cs typeface="Arial"/>
              </a:rPr>
              <a:t>can’t </a:t>
            </a:r>
            <a:r>
              <a:rPr sz="1100" spc="-60" dirty="0">
                <a:latin typeface="Arial"/>
                <a:cs typeface="Arial"/>
              </a:rPr>
              <a:t>handle </a:t>
            </a:r>
            <a:r>
              <a:rPr sz="1100" spc="-10" dirty="0">
                <a:latin typeface="LM Roman Caps 10"/>
                <a:cs typeface="LM Roman Caps 10"/>
              </a:rPr>
              <a:t>hydrochlorofluorocarbons</a:t>
            </a:r>
            <a:r>
              <a:rPr sz="1100" spc="-260" dirty="0">
                <a:latin typeface="LM Roman Caps 10"/>
                <a:cs typeface="LM Roman Caps 10"/>
              </a:rPr>
              <a:t> </a:t>
            </a:r>
            <a:r>
              <a:rPr sz="1100" spc="-65" dirty="0">
                <a:latin typeface="Arial"/>
                <a:cs typeface="Arial"/>
              </a:rPr>
              <a:t>and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100" spc="-10" dirty="0">
                <a:latin typeface="LM Roman Caps 10"/>
                <a:cs typeface="LM Roman Caps 10"/>
              </a:rPr>
              <a:t>supercalifragilisticexpialidocious</a:t>
            </a:r>
            <a:endParaRPr sz="1100">
              <a:latin typeface="LM Roman Caps 10"/>
              <a:cs typeface="LM Roman Caps 10"/>
            </a:endParaRPr>
          </a:p>
          <a:p>
            <a:pPr marL="12700" marR="5080">
              <a:lnSpc>
                <a:spcPct val="101800"/>
              </a:lnSpc>
              <a:spcBef>
                <a:spcPts val="310"/>
              </a:spcBef>
            </a:pPr>
            <a:r>
              <a:rPr sz="1100" spc="-70" dirty="0">
                <a:latin typeface="Arial"/>
                <a:cs typeface="Arial"/>
              </a:rPr>
              <a:t>Average </a:t>
            </a:r>
            <a:r>
              <a:rPr sz="1100" spc="-35" dirty="0">
                <a:latin typeface="Arial"/>
                <a:cs typeface="Arial"/>
              </a:rPr>
              <a:t>length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25" dirty="0">
                <a:latin typeface="Arial"/>
                <a:cs typeface="Arial"/>
              </a:rPr>
              <a:t>term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50" dirty="0">
                <a:latin typeface="Arial"/>
                <a:cs typeface="Arial"/>
              </a:rPr>
              <a:t>English: </a:t>
            </a:r>
            <a:r>
              <a:rPr sz="1100" spc="-70" dirty="0">
                <a:latin typeface="Arial"/>
                <a:cs typeface="Arial"/>
              </a:rPr>
              <a:t>8 </a:t>
            </a:r>
            <a:r>
              <a:rPr sz="1100" spc="-60" dirty="0">
                <a:latin typeface="Arial"/>
                <a:cs typeface="Arial"/>
              </a:rPr>
              <a:t>characters </a:t>
            </a:r>
            <a:r>
              <a:rPr sz="1100" spc="-20" dirty="0">
                <a:latin typeface="Arial"/>
                <a:cs typeface="Arial"/>
              </a:rPr>
              <a:t>(or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15" dirty="0">
                <a:latin typeface="Arial"/>
                <a:cs typeface="Arial"/>
              </a:rPr>
              <a:t>little  bit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less)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65" dirty="0">
                <a:latin typeface="Arial"/>
                <a:cs typeface="Arial"/>
              </a:rPr>
              <a:t>How </a:t>
            </a:r>
            <a:r>
              <a:rPr sz="1100" spc="-70" dirty="0">
                <a:latin typeface="Arial"/>
                <a:cs typeface="Arial"/>
              </a:rPr>
              <a:t>can </a:t>
            </a:r>
            <a:r>
              <a:rPr sz="1100" spc="-110" dirty="0">
                <a:latin typeface="Arial"/>
                <a:cs typeface="Arial"/>
              </a:rPr>
              <a:t>we </a:t>
            </a:r>
            <a:r>
              <a:rPr sz="1100" spc="-105" dirty="0">
                <a:latin typeface="Arial"/>
                <a:cs typeface="Arial"/>
              </a:rPr>
              <a:t>use </a:t>
            </a:r>
            <a:r>
              <a:rPr sz="1100" spc="-65" dirty="0">
                <a:latin typeface="Arial"/>
                <a:cs typeface="Arial"/>
              </a:rPr>
              <a:t>on </a:t>
            </a:r>
            <a:r>
              <a:rPr sz="1100" spc="-80" dirty="0">
                <a:latin typeface="Arial"/>
                <a:cs typeface="Arial"/>
              </a:rPr>
              <a:t>average </a:t>
            </a:r>
            <a:r>
              <a:rPr sz="1100" spc="-70" dirty="0">
                <a:latin typeface="Arial"/>
                <a:cs typeface="Arial"/>
              </a:rPr>
              <a:t>8 </a:t>
            </a:r>
            <a:r>
              <a:rPr sz="1100" spc="-60" dirty="0">
                <a:latin typeface="Arial"/>
                <a:cs typeface="Arial"/>
              </a:rPr>
              <a:t>characters </a:t>
            </a:r>
            <a:r>
              <a:rPr sz="1100" spc="-50" dirty="0">
                <a:latin typeface="Arial"/>
                <a:cs typeface="Arial"/>
              </a:rPr>
              <a:t>per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term?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231641" y="3349078"/>
            <a:ext cx="2806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27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5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59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4883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502" y="0"/>
            <a:ext cx="249491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  <a:tab pos="1017905" algn="l"/>
                <a:tab pos="170370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 statistics	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Dictionary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as a</a:t>
            </a:r>
            <a:r>
              <a:rPr sz="1400" spc="-1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string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397" y="806953"/>
            <a:ext cx="33413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LM Sans 9"/>
                <a:cs typeface="LM Sans 9"/>
              </a:rPr>
              <a:t>.</a:t>
            </a:r>
            <a:r>
              <a:rPr sz="900" spc="-114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.</a:t>
            </a:r>
            <a:r>
              <a:rPr sz="900" spc="-1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.</a:t>
            </a:r>
            <a:r>
              <a:rPr sz="900" spc="-160" dirty="0">
                <a:latin typeface="LM Sans 9"/>
                <a:cs typeface="LM Sans 9"/>
              </a:rPr>
              <a:t> </a:t>
            </a:r>
            <a:r>
              <a:rPr sz="900" spc="40" dirty="0">
                <a:latin typeface="LM Sans 9"/>
                <a:cs typeface="LM Sans 9"/>
              </a:rPr>
              <a:t>sys</a:t>
            </a:r>
            <a:r>
              <a:rPr sz="900" spc="-19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t</a:t>
            </a:r>
            <a:r>
              <a:rPr sz="900" spc="-13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i</a:t>
            </a:r>
            <a:r>
              <a:rPr sz="900" spc="-7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l</a:t>
            </a:r>
            <a:r>
              <a:rPr sz="900" spc="-170" dirty="0">
                <a:latin typeface="LM Sans 9"/>
                <a:cs typeface="LM Sans 9"/>
              </a:rPr>
              <a:t> </a:t>
            </a:r>
            <a:r>
              <a:rPr sz="900" spc="35" dirty="0">
                <a:latin typeface="LM Sans 9"/>
                <a:cs typeface="LM Sans 9"/>
              </a:rPr>
              <a:t>esyzyget</a:t>
            </a:r>
            <a:r>
              <a:rPr sz="900" spc="-13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i</a:t>
            </a:r>
            <a:r>
              <a:rPr sz="900" spc="-170" dirty="0">
                <a:latin typeface="LM Sans 9"/>
                <a:cs typeface="LM Sans 9"/>
              </a:rPr>
              <a:t> </a:t>
            </a:r>
            <a:r>
              <a:rPr sz="900" spc="35" dirty="0">
                <a:latin typeface="LM Sans 9"/>
                <a:cs typeface="LM Sans 9"/>
              </a:rPr>
              <a:t>csyzyg</a:t>
            </a:r>
            <a:r>
              <a:rPr sz="900" spc="-20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i</a:t>
            </a:r>
            <a:r>
              <a:rPr sz="900" spc="-18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a</a:t>
            </a:r>
            <a:r>
              <a:rPr sz="900" spc="-18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l</a:t>
            </a:r>
            <a:r>
              <a:rPr sz="900" spc="-150" dirty="0">
                <a:latin typeface="LM Sans 9"/>
                <a:cs typeface="LM Sans 9"/>
              </a:rPr>
              <a:t> </a:t>
            </a:r>
            <a:r>
              <a:rPr sz="900" spc="35" dirty="0">
                <a:latin typeface="LM Sans 9"/>
                <a:cs typeface="LM Sans 9"/>
              </a:rPr>
              <a:t>syzygysza</a:t>
            </a:r>
            <a:r>
              <a:rPr sz="900" spc="-185" dirty="0">
                <a:latin typeface="LM Sans 9"/>
                <a:cs typeface="LM Sans 9"/>
              </a:rPr>
              <a:t> </a:t>
            </a:r>
            <a:r>
              <a:rPr sz="900" spc="30" dirty="0">
                <a:latin typeface="LM Sans 9"/>
                <a:cs typeface="LM Sans 9"/>
              </a:rPr>
              <a:t>ibe</a:t>
            </a:r>
            <a:r>
              <a:rPr sz="900" spc="-17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l</a:t>
            </a:r>
            <a:r>
              <a:rPr sz="900" spc="-18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y</a:t>
            </a:r>
            <a:r>
              <a:rPr sz="900" spc="-17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i</a:t>
            </a:r>
            <a:r>
              <a:rPr sz="900" spc="-130" dirty="0">
                <a:latin typeface="LM Sans 9"/>
                <a:cs typeface="LM Sans 9"/>
              </a:rPr>
              <a:t> </a:t>
            </a:r>
            <a:r>
              <a:rPr sz="900" spc="45" dirty="0">
                <a:latin typeface="LM Sans 9"/>
                <a:cs typeface="LM Sans 9"/>
              </a:rPr>
              <a:t>teszec</a:t>
            </a:r>
            <a:r>
              <a:rPr sz="900" spc="-170" dirty="0">
                <a:latin typeface="LM Sans 9"/>
                <a:cs typeface="LM Sans 9"/>
              </a:rPr>
              <a:t> </a:t>
            </a:r>
            <a:r>
              <a:rPr sz="900" spc="30" dirty="0">
                <a:latin typeface="LM Sans 9"/>
                <a:cs typeface="LM Sans 9"/>
              </a:rPr>
              <a:t>inszono.</a:t>
            </a:r>
            <a:r>
              <a:rPr sz="900" spc="-1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.</a:t>
            </a:r>
            <a:r>
              <a:rPr sz="900" spc="-1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.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7665" y="962317"/>
            <a:ext cx="2175510" cy="1480185"/>
            <a:chOff x="647665" y="962317"/>
            <a:chExt cx="2175510" cy="1480185"/>
          </a:xfrm>
        </p:grpSpPr>
        <p:sp>
          <p:nvSpPr>
            <p:cNvPr id="7" name="object 7"/>
            <p:cNvSpPr/>
            <p:nvPr/>
          </p:nvSpPr>
          <p:spPr>
            <a:xfrm>
              <a:off x="647665" y="962317"/>
              <a:ext cx="34290" cy="49530"/>
            </a:xfrm>
            <a:custGeom>
              <a:avLst/>
              <a:gdLst/>
              <a:ahLst/>
              <a:cxnLst/>
              <a:rect l="l" t="t" r="r" b="b"/>
              <a:pathLst>
                <a:path w="34290" h="49530">
                  <a:moveTo>
                    <a:pt x="0" y="0"/>
                  </a:moveTo>
                  <a:lnTo>
                    <a:pt x="3660" y="49491"/>
                  </a:lnTo>
                  <a:lnTo>
                    <a:pt x="11355" y="25641"/>
                  </a:lnTo>
                  <a:lnTo>
                    <a:pt x="34185" y="359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9020" y="987958"/>
              <a:ext cx="1607820" cy="875030"/>
            </a:xfrm>
            <a:custGeom>
              <a:avLst/>
              <a:gdLst/>
              <a:ahLst/>
              <a:cxnLst/>
              <a:rect l="l" t="t" r="r" b="b"/>
              <a:pathLst>
                <a:path w="1607820" h="875030">
                  <a:moveTo>
                    <a:pt x="996652" y="867168"/>
                  </a:moveTo>
                  <a:lnTo>
                    <a:pt x="1107544" y="872676"/>
                  </a:lnTo>
                  <a:lnTo>
                    <a:pt x="1174508" y="874512"/>
                  </a:lnTo>
                  <a:lnTo>
                    <a:pt x="1224543" y="872676"/>
                  </a:lnTo>
                  <a:lnTo>
                    <a:pt x="1284650" y="867168"/>
                  </a:lnTo>
                  <a:lnTo>
                    <a:pt x="1336639" y="864741"/>
                  </a:lnTo>
                  <a:lnTo>
                    <a:pt x="1390206" y="864775"/>
                  </a:lnTo>
                  <a:lnTo>
                    <a:pt x="1442970" y="863272"/>
                  </a:lnTo>
                  <a:lnTo>
                    <a:pt x="1492552" y="856235"/>
                  </a:lnTo>
                  <a:lnTo>
                    <a:pt x="1536571" y="839664"/>
                  </a:lnTo>
                  <a:lnTo>
                    <a:pt x="1572648" y="809561"/>
                  </a:lnTo>
                  <a:lnTo>
                    <a:pt x="1595989" y="768568"/>
                  </a:lnTo>
                  <a:lnTo>
                    <a:pt x="1607291" y="720508"/>
                  </a:lnTo>
                  <a:lnTo>
                    <a:pt x="1606924" y="669906"/>
                  </a:lnTo>
                  <a:lnTo>
                    <a:pt x="1595253" y="621285"/>
                  </a:lnTo>
                  <a:lnTo>
                    <a:pt x="1572648" y="579170"/>
                  </a:lnTo>
                  <a:lnTo>
                    <a:pt x="1545879" y="546301"/>
                  </a:lnTo>
                  <a:lnTo>
                    <a:pt x="1517230" y="516534"/>
                  </a:lnTo>
                  <a:lnTo>
                    <a:pt x="1486795" y="489702"/>
                  </a:lnTo>
                  <a:lnTo>
                    <a:pt x="1454669" y="465636"/>
                  </a:lnTo>
                  <a:lnTo>
                    <a:pt x="1420949" y="444167"/>
                  </a:lnTo>
                  <a:lnTo>
                    <a:pt x="1385729" y="425127"/>
                  </a:lnTo>
                  <a:lnTo>
                    <a:pt x="1349104" y="408347"/>
                  </a:lnTo>
                  <a:lnTo>
                    <a:pt x="1311170" y="393658"/>
                  </a:lnTo>
                  <a:lnTo>
                    <a:pt x="1272021" y="380893"/>
                  </a:lnTo>
                  <a:lnTo>
                    <a:pt x="1231753" y="369882"/>
                  </a:lnTo>
                  <a:lnTo>
                    <a:pt x="1190461" y="360457"/>
                  </a:lnTo>
                  <a:lnTo>
                    <a:pt x="1148241" y="352449"/>
                  </a:lnTo>
                  <a:lnTo>
                    <a:pt x="1105187" y="345690"/>
                  </a:lnTo>
                  <a:lnTo>
                    <a:pt x="1061395" y="340011"/>
                  </a:lnTo>
                  <a:lnTo>
                    <a:pt x="1016960" y="335244"/>
                  </a:lnTo>
                  <a:lnTo>
                    <a:pt x="971976" y="331220"/>
                  </a:lnTo>
                  <a:lnTo>
                    <a:pt x="926540" y="327770"/>
                  </a:lnTo>
                  <a:lnTo>
                    <a:pt x="880747" y="324726"/>
                  </a:lnTo>
                  <a:lnTo>
                    <a:pt x="834691" y="321919"/>
                  </a:lnTo>
                  <a:lnTo>
                    <a:pt x="788468" y="319181"/>
                  </a:lnTo>
                  <a:lnTo>
                    <a:pt x="742173" y="316344"/>
                  </a:lnTo>
                  <a:lnTo>
                    <a:pt x="695901" y="313237"/>
                  </a:lnTo>
                  <a:lnTo>
                    <a:pt x="649747" y="309694"/>
                  </a:lnTo>
                  <a:lnTo>
                    <a:pt x="603808" y="305546"/>
                  </a:lnTo>
                  <a:lnTo>
                    <a:pt x="558177" y="300623"/>
                  </a:lnTo>
                  <a:lnTo>
                    <a:pt x="512950" y="294757"/>
                  </a:lnTo>
                  <a:lnTo>
                    <a:pt x="468222" y="287780"/>
                  </a:lnTo>
                  <a:lnTo>
                    <a:pt x="424088" y="279524"/>
                  </a:lnTo>
                  <a:lnTo>
                    <a:pt x="380645" y="269819"/>
                  </a:lnTo>
                  <a:lnTo>
                    <a:pt x="337986" y="258496"/>
                  </a:lnTo>
                  <a:lnTo>
                    <a:pt x="296206" y="245389"/>
                  </a:lnTo>
                  <a:lnTo>
                    <a:pt x="255403" y="230327"/>
                  </a:lnTo>
                  <a:lnTo>
                    <a:pt x="215669" y="213143"/>
                  </a:lnTo>
                  <a:lnTo>
                    <a:pt x="177101" y="193667"/>
                  </a:lnTo>
                  <a:lnTo>
                    <a:pt x="139794" y="171731"/>
                  </a:lnTo>
                  <a:lnTo>
                    <a:pt x="103842" y="147167"/>
                  </a:lnTo>
                  <a:lnTo>
                    <a:pt x="63417" y="106357"/>
                  </a:lnTo>
                  <a:lnTo>
                    <a:pt x="30410" y="57748"/>
                  </a:lnTo>
                  <a:lnTo>
                    <a:pt x="8158" y="17056"/>
                  </a:lnTo>
                  <a:lnTo>
                    <a:pt x="0" y="0"/>
                  </a:lnTo>
                </a:path>
              </a:pathLst>
            </a:custGeom>
            <a:ln w="7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50865" y="962317"/>
              <a:ext cx="39370" cy="48895"/>
            </a:xfrm>
            <a:custGeom>
              <a:avLst/>
              <a:gdLst/>
              <a:ahLst/>
              <a:cxnLst/>
              <a:rect l="l" t="t" r="r" b="b"/>
              <a:pathLst>
                <a:path w="39369" h="48894">
                  <a:moveTo>
                    <a:pt x="0" y="0"/>
                  </a:moveTo>
                  <a:lnTo>
                    <a:pt x="10770" y="48437"/>
                  </a:lnTo>
                  <a:lnTo>
                    <a:pt x="14937" y="23736"/>
                  </a:lnTo>
                  <a:lnTo>
                    <a:pt x="39023" y="30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5803" y="986053"/>
              <a:ext cx="1326515" cy="1020444"/>
            </a:xfrm>
            <a:custGeom>
              <a:avLst/>
              <a:gdLst/>
              <a:ahLst/>
              <a:cxnLst/>
              <a:rect l="l" t="t" r="r" b="b"/>
              <a:pathLst>
                <a:path w="1326514" h="1020444">
                  <a:moveTo>
                    <a:pt x="589870" y="1013066"/>
                  </a:moveTo>
                  <a:lnTo>
                    <a:pt x="700762" y="1018574"/>
                  </a:lnTo>
                  <a:lnTo>
                    <a:pt x="767726" y="1020410"/>
                  </a:lnTo>
                  <a:lnTo>
                    <a:pt x="817761" y="1018574"/>
                  </a:lnTo>
                  <a:lnTo>
                    <a:pt x="877868" y="1013066"/>
                  </a:lnTo>
                  <a:lnTo>
                    <a:pt x="928895" y="1009811"/>
                  </a:lnTo>
                  <a:lnTo>
                    <a:pt x="980347" y="1008026"/>
                  </a:lnTo>
                  <a:lnTo>
                    <a:pt x="1030997" y="1004704"/>
                  </a:lnTo>
                  <a:lnTo>
                    <a:pt x="1079617" y="996842"/>
                  </a:lnTo>
                  <a:lnTo>
                    <a:pt x="1124983" y="981433"/>
                  </a:lnTo>
                  <a:lnTo>
                    <a:pt x="1165866" y="955471"/>
                  </a:lnTo>
                  <a:lnTo>
                    <a:pt x="1200132" y="923443"/>
                  </a:lnTo>
                  <a:lnTo>
                    <a:pt x="1232528" y="886723"/>
                  </a:lnTo>
                  <a:lnTo>
                    <a:pt x="1261900" y="846296"/>
                  </a:lnTo>
                  <a:lnTo>
                    <a:pt x="1287091" y="803147"/>
                  </a:lnTo>
                  <a:lnTo>
                    <a:pt x="1306944" y="758263"/>
                  </a:lnTo>
                  <a:lnTo>
                    <a:pt x="1320305" y="712628"/>
                  </a:lnTo>
                  <a:lnTo>
                    <a:pt x="1326017" y="667229"/>
                  </a:lnTo>
                  <a:lnTo>
                    <a:pt x="1322925" y="623049"/>
                  </a:lnTo>
                  <a:lnTo>
                    <a:pt x="1309871" y="581075"/>
                  </a:lnTo>
                  <a:lnTo>
                    <a:pt x="1290975" y="544842"/>
                  </a:lnTo>
                  <a:lnTo>
                    <a:pt x="1269046" y="512243"/>
                  </a:lnTo>
                  <a:lnTo>
                    <a:pt x="1244260" y="483052"/>
                  </a:lnTo>
                  <a:lnTo>
                    <a:pt x="1186808" y="433975"/>
                  </a:lnTo>
                  <a:lnTo>
                    <a:pt x="1154489" y="413634"/>
                  </a:lnTo>
                  <a:lnTo>
                    <a:pt x="1120006" y="395788"/>
                  </a:lnTo>
                  <a:lnTo>
                    <a:pt x="1083534" y="380208"/>
                  </a:lnTo>
                  <a:lnTo>
                    <a:pt x="1045245" y="366665"/>
                  </a:lnTo>
                  <a:lnTo>
                    <a:pt x="1005313" y="354933"/>
                  </a:lnTo>
                  <a:lnTo>
                    <a:pt x="963913" y="344782"/>
                  </a:lnTo>
                  <a:lnTo>
                    <a:pt x="921216" y="335985"/>
                  </a:lnTo>
                  <a:lnTo>
                    <a:pt x="877398" y="328313"/>
                  </a:lnTo>
                  <a:lnTo>
                    <a:pt x="832631" y="321539"/>
                  </a:lnTo>
                  <a:lnTo>
                    <a:pt x="787090" y="315434"/>
                  </a:lnTo>
                  <a:lnTo>
                    <a:pt x="740948" y="309771"/>
                  </a:lnTo>
                  <a:lnTo>
                    <a:pt x="694378" y="304320"/>
                  </a:lnTo>
                  <a:lnTo>
                    <a:pt x="647554" y="298855"/>
                  </a:lnTo>
                  <a:lnTo>
                    <a:pt x="600650" y="293146"/>
                  </a:lnTo>
                  <a:lnTo>
                    <a:pt x="553839" y="286967"/>
                  </a:lnTo>
                  <a:lnTo>
                    <a:pt x="507296" y="280088"/>
                  </a:lnTo>
                  <a:lnTo>
                    <a:pt x="461192" y="272282"/>
                  </a:lnTo>
                  <a:lnTo>
                    <a:pt x="415704" y="263320"/>
                  </a:lnTo>
                  <a:lnTo>
                    <a:pt x="371003" y="252974"/>
                  </a:lnTo>
                  <a:lnTo>
                    <a:pt x="327263" y="241017"/>
                  </a:lnTo>
                  <a:lnTo>
                    <a:pt x="284659" y="227220"/>
                  </a:lnTo>
                  <a:lnTo>
                    <a:pt x="243363" y="211355"/>
                  </a:lnTo>
                  <a:lnTo>
                    <a:pt x="203549" y="193194"/>
                  </a:lnTo>
                  <a:lnTo>
                    <a:pt x="165391" y="172509"/>
                  </a:lnTo>
                  <a:lnTo>
                    <a:pt x="129063" y="149072"/>
                  </a:lnTo>
                  <a:lnTo>
                    <a:pt x="82212" y="106990"/>
                  </a:lnTo>
                  <a:lnTo>
                    <a:pt x="40812" y="57834"/>
                  </a:lnTo>
                  <a:lnTo>
                    <a:pt x="11271" y="17029"/>
                  </a:lnTo>
                  <a:lnTo>
                    <a:pt x="0" y="0"/>
                  </a:lnTo>
                </a:path>
              </a:pathLst>
            </a:custGeom>
            <a:ln w="7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69262" y="962317"/>
              <a:ext cx="40640" cy="48260"/>
            </a:xfrm>
            <a:custGeom>
              <a:avLst/>
              <a:gdLst/>
              <a:ahLst/>
              <a:cxnLst/>
              <a:rect l="l" t="t" r="r" b="b"/>
              <a:pathLst>
                <a:path w="40640" h="48259">
                  <a:moveTo>
                    <a:pt x="0" y="0"/>
                  </a:moveTo>
                  <a:lnTo>
                    <a:pt x="12407" y="48056"/>
                  </a:lnTo>
                  <a:lnTo>
                    <a:pt x="15735" y="23215"/>
                  </a:lnTo>
                  <a:lnTo>
                    <a:pt x="40043" y="29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84998" y="985532"/>
              <a:ext cx="944880" cy="1165225"/>
            </a:xfrm>
            <a:custGeom>
              <a:avLst/>
              <a:gdLst/>
              <a:ahLst/>
              <a:cxnLst/>
              <a:rect l="l" t="t" r="r" b="b"/>
              <a:pathLst>
                <a:path w="944880" h="1165225">
                  <a:moveTo>
                    <a:pt x="70675" y="1157592"/>
                  </a:moveTo>
                  <a:lnTo>
                    <a:pt x="181567" y="1163100"/>
                  </a:lnTo>
                  <a:lnTo>
                    <a:pt x="248531" y="1164936"/>
                  </a:lnTo>
                  <a:lnTo>
                    <a:pt x="298566" y="1163100"/>
                  </a:lnTo>
                  <a:lnTo>
                    <a:pt x="358673" y="1157592"/>
                  </a:lnTo>
                  <a:lnTo>
                    <a:pt x="409380" y="1153969"/>
                  </a:lnTo>
                  <a:lnTo>
                    <a:pt x="460128" y="1151375"/>
                  </a:lnTo>
                  <a:lnTo>
                    <a:pt x="510073" y="1147244"/>
                  </a:lnTo>
                  <a:lnTo>
                    <a:pt x="558373" y="1139014"/>
                  </a:lnTo>
                  <a:lnTo>
                    <a:pt x="604187" y="1124120"/>
                  </a:lnTo>
                  <a:lnTo>
                    <a:pt x="646671" y="1099997"/>
                  </a:lnTo>
                  <a:lnTo>
                    <a:pt x="684623" y="1070876"/>
                  </a:lnTo>
                  <a:lnTo>
                    <a:pt x="722466" y="1038861"/>
                  </a:lnTo>
                  <a:lnTo>
                    <a:pt x="759512" y="1004255"/>
                  </a:lnTo>
                  <a:lnTo>
                    <a:pt x="795071" y="967356"/>
                  </a:lnTo>
                  <a:lnTo>
                    <a:pt x="828456" y="928465"/>
                  </a:lnTo>
                  <a:lnTo>
                    <a:pt x="858979" y="887881"/>
                  </a:lnTo>
                  <a:lnTo>
                    <a:pt x="885950" y="845904"/>
                  </a:lnTo>
                  <a:lnTo>
                    <a:pt x="908683" y="802835"/>
                  </a:lnTo>
                  <a:lnTo>
                    <a:pt x="926488" y="758973"/>
                  </a:lnTo>
                  <a:lnTo>
                    <a:pt x="938678" y="714618"/>
                  </a:lnTo>
                  <a:lnTo>
                    <a:pt x="944563" y="670070"/>
                  </a:lnTo>
                  <a:lnTo>
                    <a:pt x="943456" y="625630"/>
                  </a:lnTo>
                  <a:lnTo>
                    <a:pt x="934669" y="581596"/>
                  </a:lnTo>
                  <a:lnTo>
                    <a:pt x="920589" y="543854"/>
                  </a:lnTo>
                  <a:lnTo>
                    <a:pt x="902021" y="510130"/>
                  </a:lnTo>
                  <a:lnTo>
                    <a:pt x="852826" y="453356"/>
                  </a:lnTo>
                  <a:lnTo>
                    <a:pt x="822900" y="429619"/>
                  </a:lnTo>
                  <a:lnTo>
                    <a:pt x="789888" y="408523"/>
                  </a:lnTo>
                  <a:lnTo>
                    <a:pt x="754143" y="389725"/>
                  </a:lnTo>
                  <a:lnTo>
                    <a:pt x="716013" y="372880"/>
                  </a:lnTo>
                  <a:lnTo>
                    <a:pt x="675851" y="357645"/>
                  </a:lnTo>
                  <a:lnTo>
                    <a:pt x="634006" y="343676"/>
                  </a:lnTo>
                  <a:lnTo>
                    <a:pt x="590829" y="330628"/>
                  </a:lnTo>
                  <a:lnTo>
                    <a:pt x="546671" y="318159"/>
                  </a:lnTo>
                  <a:lnTo>
                    <a:pt x="501883" y="305923"/>
                  </a:lnTo>
                  <a:lnTo>
                    <a:pt x="456814" y="293578"/>
                  </a:lnTo>
                  <a:lnTo>
                    <a:pt x="411817" y="280779"/>
                  </a:lnTo>
                  <a:lnTo>
                    <a:pt x="367240" y="267182"/>
                  </a:lnTo>
                  <a:lnTo>
                    <a:pt x="323436" y="252444"/>
                  </a:lnTo>
                  <a:lnTo>
                    <a:pt x="280755" y="236220"/>
                  </a:lnTo>
                  <a:lnTo>
                    <a:pt x="239547" y="218167"/>
                  </a:lnTo>
                  <a:lnTo>
                    <a:pt x="200163" y="197941"/>
                  </a:lnTo>
                  <a:lnTo>
                    <a:pt x="162954" y="175197"/>
                  </a:lnTo>
                  <a:lnTo>
                    <a:pt x="128270" y="149593"/>
                  </a:lnTo>
                  <a:lnTo>
                    <a:pt x="82890" y="105564"/>
                  </a:lnTo>
                  <a:lnTo>
                    <a:pt x="41613" y="56437"/>
                  </a:lnTo>
                  <a:lnTo>
                    <a:pt x="11596" y="16489"/>
                  </a:lnTo>
                  <a:lnTo>
                    <a:pt x="0" y="0"/>
                  </a:lnTo>
                </a:path>
              </a:pathLst>
            </a:custGeom>
            <a:ln w="7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21547" y="962317"/>
              <a:ext cx="33020" cy="48895"/>
            </a:xfrm>
            <a:custGeom>
              <a:avLst/>
              <a:gdLst/>
              <a:ahLst/>
              <a:cxnLst/>
              <a:rect l="l" t="t" r="r" b="b"/>
              <a:pathLst>
                <a:path w="33019" h="48894">
                  <a:moveTo>
                    <a:pt x="8521" y="0"/>
                  </a:moveTo>
                  <a:lnTo>
                    <a:pt x="0" y="48895"/>
                  </a:lnTo>
                  <a:lnTo>
                    <a:pt x="13284" y="27635"/>
                  </a:lnTo>
                  <a:lnTo>
                    <a:pt x="32905" y="43218"/>
                  </a:lnTo>
                  <a:lnTo>
                    <a:pt x="85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55673" y="989952"/>
              <a:ext cx="1013460" cy="1304925"/>
            </a:xfrm>
            <a:custGeom>
              <a:avLst/>
              <a:gdLst/>
              <a:ahLst/>
              <a:cxnLst/>
              <a:rect l="l" t="t" r="r" b="b"/>
              <a:pathLst>
                <a:path w="1013460" h="1304925">
                  <a:moveTo>
                    <a:pt x="0" y="1297172"/>
                  </a:moveTo>
                  <a:lnTo>
                    <a:pt x="110891" y="1302678"/>
                  </a:lnTo>
                  <a:lnTo>
                    <a:pt x="177855" y="1304513"/>
                  </a:lnTo>
                  <a:lnTo>
                    <a:pt x="227890" y="1302678"/>
                  </a:lnTo>
                  <a:lnTo>
                    <a:pt x="287997" y="1297172"/>
                  </a:lnTo>
                  <a:lnTo>
                    <a:pt x="338554" y="1293354"/>
                  </a:lnTo>
                  <a:lnTo>
                    <a:pt x="388969" y="1290328"/>
                  </a:lnTo>
                  <a:lnTo>
                    <a:pt x="438583" y="1285766"/>
                  </a:lnTo>
                  <a:lnTo>
                    <a:pt x="486733" y="1277338"/>
                  </a:lnTo>
                  <a:lnTo>
                    <a:pt x="532757" y="1262716"/>
                  </a:lnTo>
                  <a:lnTo>
                    <a:pt x="575995" y="1239570"/>
                  </a:lnTo>
                  <a:lnTo>
                    <a:pt x="613573" y="1213382"/>
                  </a:lnTo>
                  <a:lnTo>
                    <a:pt x="651360" y="1185460"/>
                  </a:lnTo>
                  <a:lnTo>
                    <a:pt x="689019" y="1155897"/>
                  </a:lnTo>
                  <a:lnTo>
                    <a:pt x="726210" y="1124782"/>
                  </a:lnTo>
                  <a:lnTo>
                    <a:pt x="762595" y="1092207"/>
                  </a:lnTo>
                  <a:lnTo>
                    <a:pt x="797834" y="1058263"/>
                  </a:lnTo>
                  <a:lnTo>
                    <a:pt x="831589" y="1023040"/>
                  </a:lnTo>
                  <a:lnTo>
                    <a:pt x="863521" y="986629"/>
                  </a:lnTo>
                  <a:lnTo>
                    <a:pt x="893291" y="949121"/>
                  </a:lnTo>
                  <a:lnTo>
                    <a:pt x="920559" y="910607"/>
                  </a:lnTo>
                  <a:lnTo>
                    <a:pt x="944988" y="871178"/>
                  </a:lnTo>
                  <a:lnTo>
                    <a:pt x="966237" y="830925"/>
                  </a:lnTo>
                  <a:lnTo>
                    <a:pt x="983969" y="789938"/>
                  </a:lnTo>
                  <a:lnTo>
                    <a:pt x="997844" y="748308"/>
                  </a:lnTo>
                  <a:lnTo>
                    <a:pt x="1007523" y="706126"/>
                  </a:lnTo>
                  <a:lnTo>
                    <a:pt x="1012668" y="663483"/>
                  </a:lnTo>
                  <a:lnTo>
                    <a:pt x="1012940" y="620469"/>
                  </a:lnTo>
                  <a:lnTo>
                    <a:pt x="1007999" y="577176"/>
                  </a:lnTo>
                  <a:lnTo>
                    <a:pt x="997125" y="537763"/>
                  </a:lnTo>
                  <a:lnTo>
                    <a:pt x="979757" y="502843"/>
                  </a:lnTo>
                  <a:lnTo>
                    <a:pt x="956617" y="471867"/>
                  </a:lnTo>
                  <a:lnTo>
                    <a:pt x="928430" y="444287"/>
                  </a:lnTo>
                  <a:lnTo>
                    <a:pt x="895920" y="419554"/>
                  </a:lnTo>
                  <a:lnTo>
                    <a:pt x="859810" y="397120"/>
                  </a:lnTo>
                  <a:lnTo>
                    <a:pt x="820823" y="376436"/>
                  </a:lnTo>
                  <a:lnTo>
                    <a:pt x="779684" y="356954"/>
                  </a:lnTo>
                  <a:lnTo>
                    <a:pt x="737117" y="338125"/>
                  </a:lnTo>
                  <a:lnTo>
                    <a:pt x="693845" y="319400"/>
                  </a:lnTo>
                  <a:lnTo>
                    <a:pt x="650592" y="300232"/>
                  </a:lnTo>
                  <a:lnTo>
                    <a:pt x="608081" y="280070"/>
                  </a:lnTo>
                  <a:lnTo>
                    <a:pt x="567038" y="258367"/>
                  </a:lnTo>
                  <a:lnTo>
                    <a:pt x="528184" y="234575"/>
                  </a:lnTo>
                  <a:lnTo>
                    <a:pt x="492244" y="208144"/>
                  </a:lnTo>
                  <a:lnTo>
                    <a:pt x="459943" y="178526"/>
                  </a:lnTo>
                  <a:lnTo>
                    <a:pt x="432003" y="145173"/>
                  </a:lnTo>
                  <a:lnTo>
                    <a:pt x="408310" y="101075"/>
                  </a:lnTo>
                  <a:lnTo>
                    <a:pt x="391860" y="53551"/>
                  </a:lnTo>
                  <a:lnTo>
                    <a:pt x="382270" y="15544"/>
                  </a:lnTo>
                  <a:lnTo>
                    <a:pt x="379158" y="0"/>
                  </a:lnTo>
                </a:path>
              </a:pathLst>
            </a:custGeom>
            <a:ln w="7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69616" y="962317"/>
              <a:ext cx="33020" cy="49530"/>
            </a:xfrm>
            <a:custGeom>
              <a:avLst/>
              <a:gdLst/>
              <a:ahLst/>
              <a:cxnLst/>
              <a:rect l="l" t="t" r="r" b="b"/>
              <a:pathLst>
                <a:path w="33019" h="49530">
                  <a:moveTo>
                    <a:pt x="6057" y="0"/>
                  </a:moveTo>
                  <a:lnTo>
                    <a:pt x="0" y="49250"/>
                  </a:lnTo>
                  <a:lnTo>
                    <a:pt x="12192" y="27368"/>
                  </a:lnTo>
                  <a:lnTo>
                    <a:pt x="32575" y="41948"/>
                  </a:lnTo>
                  <a:lnTo>
                    <a:pt x="60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55673" y="989685"/>
              <a:ext cx="1163955" cy="1449070"/>
            </a:xfrm>
            <a:custGeom>
              <a:avLst/>
              <a:gdLst/>
              <a:ahLst/>
              <a:cxnLst/>
              <a:rect l="l" t="t" r="r" b="b"/>
              <a:pathLst>
                <a:path w="1163955" h="1449070">
                  <a:moveTo>
                    <a:pt x="0" y="1441441"/>
                  </a:moveTo>
                  <a:lnTo>
                    <a:pt x="110891" y="1446946"/>
                  </a:lnTo>
                  <a:lnTo>
                    <a:pt x="177855" y="1448782"/>
                  </a:lnTo>
                  <a:lnTo>
                    <a:pt x="227890" y="1446946"/>
                  </a:lnTo>
                  <a:lnTo>
                    <a:pt x="287997" y="1441441"/>
                  </a:lnTo>
                  <a:lnTo>
                    <a:pt x="337996" y="1436717"/>
                  </a:lnTo>
                  <a:lnTo>
                    <a:pt x="387183" y="1431699"/>
                  </a:lnTo>
                  <a:lnTo>
                    <a:pt x="435568" y="1425144"/>
                  </a:lnTo>
                  <a:lnTo>
                    <a:pt x="483160" y="1415811"/>
                  </a:lnTo>
                  <a:lnTo>
                    <a:pt x="529966" y="1402457"/>
                  </a:lnTo>
                  <a:lnTo>
                    <a:pt x="575995" y="1383839"/>
                  </a:lnTo>
                  <a:lnTo>
                    <a:pt x="621149" y="1361697"/>
                  </a:lnTo>
                  <a:lnTo>
                    <a:pt x="665541" y="1338398"/>
                  </a:lnTo>
                  <a:lnTo>
                    <a:pt x="709037" y="1313854"/>
                  </a:lnTo>
                  <a:lnTo>
                    <a:pt x="751505" y="1287977"/>
                  </a:lnTo>
                  <a:lnTo>
                    <a:pt x="792812" y="1260679"/>
                  </a:lnTo>
                  <a:lnTo>
                    <a:pt x="832827" y="1231873"/>
                  </a:lnTo>
                  <a:lnTo>
                    <a:pt x="871416" y="1201472"/>
                  </a:lnTo>
                  <a:lnTo>
                    <a:pt x="908447" y="1169386"/>
                  </a:lnTo>
                  <a:lnTo>
                    <a:pt x="943787" y="1135530"/>
                  </a:lnTo>
                  <a:lnTo>
                    <a:pt x="977305" y="1099815"/>
                  </a:lnTo>
                  <a:lnTo>
                    <a:pt x="1008866" y="1062154"/>
                  </a:lnTo>
                  <a:lnTo>
                    <a:pt x="1038340" y="1022459"/>
                  </a:lnTo>
                  <a:lnTo>
                    <a:pt x="1065593" y="980643"/>
                  </a:lnTo>
                  <a:lnTo>
                    <a:pt x="1089076" y="939463"/>
                  </a:lnTo>
                  <a:lnTo>
                    <a:pt x="1110188" y="896709"/>
                  </a:lnTo>
                  <a:lnTo>
                    <a:pt x="1128458" y="852668"/>
                  </a:lnTo>
                  <a:lnTo>
                    <a:pt x="1143415" y="807626"/>
                  </a:lnTo>
                  <a:lnTo>
                    <a:pt x="1154587" y="761871"/>
                  </a:lnTo>
                  <a:lnTo>
                    <a:pt x="1161503" y="715688"/>
                  </a:lnTo>
                  <a:lnTo>
                    <a:pt x="1163693" y="669364"/>
                  </a:lnTo>
                  <a:lnTo>
                    <a:pt x="1160683" y="623187"/>
                  </a:lnTo>
                  <a:lnTo>
                    <a:pt x="1152004" y="577443"/>
                  </a:lnTo>
                  <a:lnTo>
                    <a:pt x="1136299" y="532515"/>
                  </a:lnTo>
                  <a:lnTo>
                    <a:pt x="1114180" y="491710"/>
                  </a:lnTo>
                  <a:lnTo>
                    <a:pt x="1086727" y="454280"/>
                  </a:lnTo>
                  <a:lnTo>
                    <a:pt x="1055017" y="419474"/>
                  </a:lnTo>
                  <a:lnTo>
                    <a:pt x="1020130" y="386541"/>
                  </a:lnTo>
                  <a:lnTo>
                    <a:pt x="983145" y="354731"/>
                  </a:lnTo>
                  <a:lnTo>
                    <a:pt x="945140" y="323294"/>
                  </a:lnTo>
                  <a:lnTo>
                    <a:pt x="907196" y="291480"/>
                  </a:lnTo>
                  <a:lnTo>
                    <a:pt x="870390" y="258537"/>
                  </a:lnTo>
                  <a:lnTo>
                    <a:pt x="835802" y="223717"/>
                  </a:lnTo>
                  <a:lnTo>
                    <a:pt x="804511" y="186268"/>
                  </a:lnTo>
                  <a:lnTo>
                    <a:pt x="777595" y="145440"/>
                  </a:lnTo>
                  <a:lnTo>
                    <a:pt x="756449" y="99719"/>
                  </a:lnTo>
                  <a:lnTo>
                    <a:pt x="740216" y="52279"/>
                  </a:lnTo>
                  <a:lnTo>
                    <a:pt x="729807" y="15059"/>
                  </a:lnTo>
                  <a:lnTo>
                    <a:pt x="726135" y="0"/>
                  </a:lnTo>
                </a:path>
              </a:pathLst>
            </a:custGeom>
            <a:ln w="7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992577" y="962317"/>
            <a:ext cx="33655" cy="605155"/>
            <a:chOff x="2992577" y="962317"/>
            <a:chExt cx="33655" cy="605155"/>
          </a:xfrm>
        </p:grpSpPr>
        <p:sp>
          <p:nvSpPr>
            <p:cNvPr id="18" name="object 18"/>
            <p:cNvSpPr/>
            <p:nvPr/>
          </p:nvSpPr>
          <p:spPr>
            <a:xfrm>
              <a:off x="2992577" y="962317"/>
              <a:ext cx="33655" cy="46990"/>
            </a:xfrm>
            <a:custGeom>
              <a:avLst/>
              <a:gdLst/>
              <a:ahLst/>
              <a:cxnLst/>
              <a:rect l="l" t="t" r="r" b="b"/>
              <a:pathLst>
                <a:path w="33655" h="46990">
                  <a:moveTo>
                    <a:pt x="16687" y="0"/>
                  </a:moveTo>
                  <a:lnTo>
                    <a:pt x="0" y="46736"/>
                  </a:lnTo>
                  <a:lnTo>
                    <a:pt x="16687" y="28041"/>
                  </a:lnTo>
                  <a:lnTo>
                    <a:pt x="33388" y="46736"/>
                  </a:lnTo>
                  <a:lnTo>
                    <a:pt x="166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09265" y="990358"/>
              <a:ext cx="0" cy="288925"/>
            </a:xfrm>
            <a:custGeom>
              <a:avLst/>
              <a:gdLst/>
              <a:ahLst/>
              <a:cxnLst/>
              <a:rect l="l" t="t" r="r" b="b"/>
              <a:pathLst>
                <a:path h="288925">
                  <a:moveTo>
                    <a:pt x="0" y="288759"/>
                  </a:moveTo>
                  <a:lnTo>
                    <a:pt x="0" y="0"/>
                  </a:lnTo>
                </a:path>
              </a:pathLst>
            </a:custGeom>
            <a:ln w="7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09265" y="1279118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h="288290">
                  <a:moveTo>
                    <a:pt x="0" y="288010"/>
                  </a:moveTo>
                  <a:lnTo>
                    <a:pt x="0" y="0"/>
                  </a:lnTo>
                </a:path>
              </a:pathLst>
            </a:custGeom>
            <a:ln w="7201">
              <a:solidFill>
                <a:srgbClr val="000000"/>
              </a:solidFill>
              <a:prstDash val="lg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338182" y="962317"/>
            <a:ext cx="33655" cy="605155"/>
            <a:chOff x="3338182" y="962317"/>
            <a:chExt cx="33655" cy="605155"/>
          </a:xfrm>
        </p:grpSpPr>
        <p:sp>
          <p:nvSpPr>
            <p:cNvPr id="22" name="object 22"/>
            <p:cNvSpPr/>
            <p:nvPr/>
          </p:nvSpPr>
          <p:spPr>
            <a:xfrm>
              <a:off x="3338182" y="962317"/>
              <a:ext cx="33655" cy="46990"/>
            </a:xfrm>
            <a:custGeom>
              <a:avLst/>
              <a:gdLst/>
              <a:ahLst/>
              <a:cxnLst/>
              <a:rect l="l" t="t" r="r" b="b"/>
              <a:pathLst>
                <a:path w="33654" h="46990">
                  <a:moveTo>
                    <a:pt x="16687" y="0"/>
                  </a:moveTo>
                  <a:lnTo>
                    <a:pt x="0" y="46736"/>
                  </a:lnTo>
                  <a:lnTo>
                    <a:pt x="16687" y="28041"/>
                  </a:lnTo>
                  <a:lnTo>
                    <a:pt x="33375" y="46736"/>
                  </a:lnTo>
                  <a:lnTo>
                    <a:pt x="166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54870" y="990358"/>
              <a:ext cx="0" cy="288925"/>
            </a:xfrm>
            <a:custGeom>
              <a:avLst/>
              <a:gdLst/>
              <a:ahLst/>
              <a:cxnLst/>
              <a:rect l="l" t="t" r="r" b="b"/>
              <a:pathLst>
                <a:path h="288925">
                  <a:moveTo>
                    <a:pt x="0" y="288759"/>
                  </a:moveTo>
                  <a:lnTo>
                    <a:pt x="0" y="0"/>
                  </a:lnTo>
                </a:path>
              </a:pathLst>
            </a:custGeom>
            <a:ln w="7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54870" y="1279118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h="288290">
                  <a:moveTo>
                    <a:pt x="0" y="288010"/>
                  </a:moveTo>
                  <a:lnTo>
                    <a:pt x="0" y="0"/>
                  </a:lnTo>
                </a:path>
              </a:pathLst>
            </a:custGeom>
            <a:ln w="7201">
              <a:solidFill>
                <a:srgbClr val="000000"/>
              </a:solidFill>
              <a:prstDash val="lg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35086" y="1467610"/>
            <a:ext cx="1671320" cy="136398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450"/>
              </a:spcBef>
              <a:tabLst>
                <a:tab pos="487680" algn="l"/>
              </a:tabLst>
            </a:pPr>
            <a:r>
              <a:rPr sz="900" spc="-30" dirty="0">
                <a:latin typeface="Trebuchet MS"/>
                <a:cs typeface="Trebuchet MS"/>
              </a:rPr>
              <a:t>freq.	</a:t>
            </a:r>
            <a:r>
              <a:rPr sz="900" spc="5" dirty="0">
                <a:latin typeface="Trebuchet MS"/>
                <a:cs typeface="Trebuchet MS"/>
              </a:rPr>
              <a:t>postings </a:t>
            </a:r>
            <a:r>
              <a:rPr sz="900" spc="-20" dirty="0">
                <a:latin typeface="Trebuchet MS"/>
                <a:cs typeface="Trebuchet MS"/>
              </a:rPr>
              <a:t>ptr. </a:t>
            </a:r>
            <a:r>
              <a:rPr sz="900" spc="-10" dirty="0">
                <a:latin typeface="Trebuchet MS"/>
                <a:cs typeface="Trebuchet MS"/>
              </a:rPr>
              <a:t>term</a:t>
            </a:r>
            <a:r>
              <a:rPr sz="900" spc="14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ptr.</a:t>
            </a:r>
            <a:endParaRPr sz="900">
              <a:latin typeface="Trebuchet MS"/>
              <a:cs typeface="Trebuchet MS"/>
            </a:endParaRPr>
          </a:p>
          <a:p>
            <a:pPr marL="204470">
              <a:lnSpc>
                <a:spcPts val="1225"/>
              </a:lnSpc>
              <a:spcBef>
                <a:spcPts val="420"/>
              </a:spcBef>
              <a:tabLst>
                <a:tab pos="746760" algn="l"/>
              </a:tabLst>
            </a:pPr>
            <a:r>
              <a:rPr sz="1100" spc="-70" dirty="0">
                <a:latin typeface="Arial"/>
                <a:cs typeface="Arial"/>
              </a:rPr>
              <a:t>9	</a:t>
            </a:r>
            <a:r>
              <a:rPr sz="1100" spc="-10" dirty="0">
                <a:latin typeface="Latin Modern Math"/>
                <a:cs typeface="Latin Modern Math"/>
              </a:rPr>
              <a:t>→</a:t>
            </a:r>
            <a:endParaRPr sz="1100">
              <a:latin typeface="Latin Modern Math"/>
              <a:cs typeface="Latin Modern Math"/>
            </a:endParaRPr>
          </a:p>
          <a:p>
            <a:pPr marL="170815">
              <a:lnSpc>
                <a:spcPts val="1135"/>
              </a:lnSpc>
              <a:tabLst>
                <a:tab pos="746760" algn="l"/>
              </a:tabLst>
            </a:pPr>
            <a:r>
              <a:rPr sz="1100" spc="-75" dirty="0">
                <a:latin typeface="Arial"/>
                <a:cs typeface="Arial"/>
              </a:rPr>
              <a:t>92	</a:t>
            </a:r>
            <a:r>
              <a:rPr sz="1100" spc="-10" dirty="0">
                <a:latin typeface="Latin Modern Math"/>
                <a:cs typeface="Latin Modern Math"/>
              </a:rPr>
              <a:t>→</a:t>
            </a:r>
            <a:endParaRPr sz="1100">
              <a:latin typeface="Latin Modern Math"/>
              <a:cs typeface="Latin Modern Math"/>
            </a:endParaRPr>
          </a:p>
          <a:p>
            <a:pPr marL="204470">
              <a:lnSpc>
                <a:spcPts val="1135"/>
              </a:lnSpc>
              <a:tabLst>
                <a:tab pos="746760" algn="l"/>
              </a:tabLst>
            </a:pPr>
            <a:r>
              <a:rPr sz="1100" spc="-70" dirty="0">
                <a:latin typeface="Arial"/>
                <a:cs typeface="Arial"/>
              </a:rPr>
              <a:t>5	</a:t>
            </a:r>
            <a:r>
              <a:rPr sz="1100" spc="-10" dirty="0">
                <a:latin typeface="Latin Modern Math"/>
                <a:cs typeface="Latin Modern Math"/>
              </a:rPr>
              <a:t>→</a:t>
            </a:r>
            <a:endParaRPr sz="1100">
              <a:latin typeface="Latin Modern Math"/>
              <a:cs typeface="Latin Modern Math"/>
            </a:endParaRPr>
          </a:p>
          <a:p>
            <a:pPr marL="170815">
              <a:lnSpc>
                <a:spcPts val="1135"/>
              </a:lnSpc>
              <a:tabLst>
                <a:tab pos="746760" algn="l"/>
              </a:tabLst>
            </a:pPr>
            <a:r>
              <a:rPr sz="1100" spc="-75" dirty="0">
                <a:latin typeface="Arial"/>
                <a:cs typeface="Arial"/>
              </a:rPr>
              <a:t>71	</a:t>
            </a:r>
            <a:r>
              <a:rPr sz="1100" spc="-10" dirty="0">
                <a:latin typeface="Latin Modern Math"/>
                <a:cs typeface="Latin Modern Math"/>
              </a:rPr>
              <a:t>→</a:t>
            </a:r>
            <a:endParaRPr sz="1100">
              <a:latin typeface="Latin Modern Math"/>
              <a:cs typeface="Latin Modern Math"/>
            </a:endParaRPr>
          </a:p>
          <a:p>
            <a:pPr marL="170815">
              <a:lnSpc>
                <a:spcPts val="1135"/>
              </a:lnSpc>
              <a:tabLst>
                <a:tab pos="746760" algn="l"/>
              </a:tabLst>
            </a:pPr>
            <a:r>
              <a:rPr sz="1100" spc="-75" dirty="0">
                <a:latin typeface="Arial"/>
                <a:cs typeface="Arial"/>
              </a:rPr>
              <a:t>12	</a:t>
            </a:r>
            <a:r>
              <a:rPr sz="1100" spc="-10" dirty="0">
                <a:latin typeface="Latin Modern Math"/>
                <a:cs typeface="Latin Modern Math"/>
              </a:rPr>
              <a:t>→</a:t>
            </a:r>
            <a:endParaRPr sz="1100">
              <a:latin typeface="Latin Modern Math"/>
              <a:cs typeface="Latin Modern Math"/>
            </a:endParaRPr>
          </a:p>
          <a:p>
            <a:pPr marL="146685">
              <a:lnSpc>
                <a:spcPts val="1225"/>
              </a:lnSpc>
              <a:tabLst>
                <a:tab pos="722630" algn="l"/>
                <a:tab pos="1327150" algn="l"/>
              </a:tabLst>
            </a:pPr>
            <a:r>
              <a:rPr sz="1100" spc="-5" dirty="0">
                <a:latin typeface="Arial"/>
                <a:cs typeface="Arial"/>
              </a:rPr>
              <a:t>.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.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.	.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.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.	.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.</a:t>
            </a:r>
            <a:r>
              <a:rPr sz="1100" spc="-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193165" algn="l"/>
              </a:tabLst>
            </a:pPr>
            <a:r>
              <a:rPr sz="1100" spc="20" dirty="0">
                <a:latin typeface="Trebuchet MS"/>
                <a:cs typeface="Trebuchet MS"/>
              </a:rPr>
              <a:t>4 </a:t>
            </a:r>
            <a:r>
              <a:rPr sz="1100" spc="-20" dirty="0">
                <a:latin typeface="Trebuchet MS"/>
                <a:cs typeface="Trebuchet MS"/>
              </a:rPr>
              <a:t>bytes  </a:t>
            </a:r>
            <a:r>
              <a:rPr sz="1100" spc="70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4</a:t>
            </a:r>
            <a:r>
              <a:rPr sz="1100" spc="7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bytes	</a:t>
            </a:r>
            <a:r>
              <a:rPr sz="1100" spc="20" dirty="0">
                <a:latin typeface="Trebuchet MS"/>
                <a:cs typeface="Trebuchet MS"/>
              </a:rPr>
              <a:t>3</a:t>
            </a:r>
            <a:r>
              <a:rPr sz="1100" spc="1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bytes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231641" y="3349078"/>
            <a:ext cx="2806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28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5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59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342" y="0"/>
            <a:ext cx="52133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60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7139" y="0"/>
            <a:ext cx="803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4882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502" y="0"/>
            <a:ext cx="84010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</a:tabLst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Outline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537" y="945267"/>
            <a:ext cx="171211" cy="167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0554" y="94684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5F6F9"/>
                </a:solidFill>
                <a:latin typeface="LM Sans 8"/>
                <a:cs typeface="LM Sans 8"/>
              </a:rPr>
              <a:t>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125" y="918983"/>
            <a:ext cx="3759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95" dirty="0">
                <a:solidFill>
                  <a:srgbClr val="00A8C4"/>
                </a:solidFill>
                <a:latin typeface="Arial"/>
                <a:cs typeface="Arial"/>
              </a:rPr>
              <a:t>R</a:t>
            </a:r>
            <a:r>
              <a:rPr sz="1100" spc="-135" dirty="0">
                <a:solidFill>
                  <a:srgbClr val="00A8C4"/>
                </a:solidFill>
                <a:latin typeface="Arial"/>
                <a:cs typeface="Arial"/>
              </a:rPr>
              <a:t>e</a:t>
            </a:r>
            <a:r>
              <a:rPr sz="1100" spc="-75" dirty="0">
                <a:solidFill>
                  <a:srgbClr val="00A8C4"/>
                </a:solidFill>
                <a:latin typeface="Arial"/>
                <a:cs typeface="Arial"/>
              </a:rPr>
              <a:t>c</a:t>
            </a:r>
            <a:r>
              <a:rPr sz="1100" spc="-90" dirty="0">
                <a:solidFill>
                  <a:srgbClr val="00A8C4"/>
                </a:solidFill>
                <a:latin typeface="Arial"/>
                <a:cs typeface="Arial"/>
              </a:rPr>
              <a:t>a</a:t>
            </a:r>
            <a:r>
              <a:rPr sz="1100" spc="-50" dirty="0">
                <a:solidFill>
                  <a:srgbClr val="00A8C4"/>
                </a:solidFill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4537" y="1347603"/>
            <a:ext cx="164920" cy="1678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0554" y="1322843"/>
            <a:ext cx="913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7" baseline="6944" dirty="0">
                <a:solidFill>
                  <a:srgbClr val="FAFDFE"/>
                </a:solidFill>
                <a:latin typeface="LM Sans 8"/>
                <a:cs typeface="LM Sans 8"/>
              </a:rPr>
              <a:t>2</a:t>
            </a:r>
            <a:r>
              <a:rPr sz="1200" spc="352" baseline="6944" dirty="0">
                <a:solidFill>
                  <a:srgbClr val="FAFDFE"/>
                </a:solidFill>
                <a:latin typeface="LM Sans 8"/>
                <a:cs typeface="LM Sans 8"/>
              </a:rPr>
              <a:t> </a:t>
            </a:r>
            <a:r>
              <a:rPr sz="1100" spc="-75" dirty="0">
                <a:solidFill>
                  <a:srgbClr val="CCEDF3"/>
                </a:solidFill>
                <a:latin typeface="Arial"/>
                <a:cs typeface="Arial"/>
              </a:rPr>
              <a:t>Compression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4537" y="1749939"/>
            <a:ext cx="164920" cy="1678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0554" y="175151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AFDFE"/>
                </a:solidFill>
                <a:latin typeface="LM Sans 8"/>
                <a:cs typeface="LM Sans 8"/>
              </a:rPr>
              <a:t>3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125" y="1725179"/>
            <a:ext cx="880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CCEDF3"/>
                </a:solidFill>
                <a:latin typeface="Arial"/>
                <a:cs typeface="Arial"/>
              </a:rPr>
              <a:t>Term</a:t>
            </a:r>
            <a:r>
              <a:rPr sz="1100" spc="40" dirty="0">
                <a:solidFill>
                  <a:srgbClr val="CCEDF3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CCEDF3"/>
                </a:solidFill>
                <a:latin typeface="Arial"/>
                <a:cs typeface="Arial"/>
              </a:rPr>
              <a:t>statistics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4537" y="2152275"/>
            <a:ext cx="164920" cy="1678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0554" y="215385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AFDFE"/>
                </a:solidFill>
                <a:latin typeface="LM Sans 8"/>
                <a:cs typeface="LM Sans 8"/>
              </a:rPr>
              <a:t>4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6125" y="2127515"/>
            <a:ext cx="1360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CCEDF3"/>
                </a:solidFill>
                <a:latin typeface="Arial"/>
                <a:cs typeface="Arial"/>
              </a:rPr>
              <a:t>Dictionary</a:t>
            </a:r>
            <a:r>
              <a:rPr sz="1100" spc="20" dirty="0">
                <a:solidFill>
                  <a:srgbClr val="CCEDF3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CCEDF3"/>
                </a:solidFill>
                <a:latin typeface="Arial"/>
                <a:cs typeface="Arial"/>
              </a:rPr>
              <a:t>compression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4537" y="2554608"/>
            <a:ext cx="164920" cy="1678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6125" y="2564489"/>
            <a:ext cx="125095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sz="1100" spc="-55" dirty="0">
                <a:solidFill>
                  <a:srgbClr val="00A8C4"/>
                </a:solidFill>
                <a:latin typeface="Arial"/>
                <a:cs typeface="Arial"/>
              </a:rPr>
              <a:t>Postings</a:t>
            </a:r>
            <a:r>
              <a:rPr sz="1100" spc="20" dirty="0">
                <a:solidFill>
                  <a:srgbClr val="00A8C4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00A8C4"/>
                </a:solidFill>
                <a:latin typeface="Arial"/>
                <a:cs typeface="Arial"/>
              </a:rPr>
              <a:t>compression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0554" y="2581498"/>
            <a:ext cx="7937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z="800" spc="-5" dirty="0">
                <a:solidFill>
                  <a:srgbClr val="E5F6F9"/>
                </a:solidFill>
                <a:latin typeface="LM Sans 8"/>
                <a:cs typeface="LM Sans 8"/>
              </a:rPr>
              <a:t>5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247389" y="3349078"/>
            <a:ext cx="2654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3</a:t>
            </a:fld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 /</a:t>
            </a:r>
            <a:r>
              <a:rPr sz="600" spc="-7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59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4883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502" y="0"/>
            <a:ext cx="249491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  <a:tab pos="1017905" algn="l"/>
                <a:tab pos="170370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 statistics	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Space </a:t>
            </a:r>
            <a:r>
              <a:rPr sz="1400" dirty="0">
                <a:solidFill>
                  <a:srgbClr val="FFFFFF"/>
                </a:solidFill>
                <a:latin typeface="LM Sans 12"/>
                <a:cs typeface="LM Sans 12"/>
              </a:rPr>
              <a:t>for </a:t>
            </a: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dictionary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as a</a:t>
            </a:r>
            <a:r>
              <a:rPr sz="1400" spc="-1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string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7363" y="1177410"/>
            <a:ext cx="73818" cy="73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7363" y="1387722"/>
            <a:ext cx="73818" cy="73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363" y="1598047"/>
            <a:ext cx="73818" cy="736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363" y="1808346"/>
            <a:ext cx="73818" cy="736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7363" y="2189350"/>
            <a:ext cx="73818" cy="736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8930" y="1053233"/>
            <a:ext cx="3686175" cy="14198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70" dirty="0">
                <a:latin typeface="Arial"/>
                <a:cs typeface="Arial"/>
              </a:rPr>
              <a:t>4 </a:t>
            </a:r>
            <a:r>
              <a:rPr sz="1100" spc="-65" dirty="0">
                <a:latin typeface="Arial"/>
                <a:cs typeface="Arial"/>
              </a:rPr>
              <a:t>bytes </a:t>
            </a:r>
            <a:r>
              <a:rPr sz="1100" spc="-50" dirty="0">
                <a:latin typeface="Arial"/>
                <a:cs typeface="Arial"/>
              </a:rPr>
              <a:t>per </a:t>
            </a:r>
            <a:r>
              <a:rPr sz="1100" spc="-25" dirty="0">
                <a:latin typeface="Arial"/>
                <a:cs typeface="Arial"/>
              </a:rPr>
              <a:t>term </a:t>
            </a:r>
            <a:r>
              <a:rPr sz="1100" spc="-30" dirty="0">
                <a:latin typeface="Arial"/>
                <a:cs typeface="Arial"/>
              </a:rPr>
              <a:t>for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frequency</a:t>
            </a:r>
            <a:endParaRPr sz="1100" dirty="0">
              <a:latin typeface="Arial"/>
              <a:cs typeface="Arial"/>
            </a:endParaRPr>
          </a:p>
          <a:p>
            <a:pPr marL="38100" marR="1123950">
              <a:lnSpc>
                <a:spcPct val="125499"/>
              </a:lnSpc>
            </a:pPr>
            <a:r>
              <a:rPr sz="1100" spc="-70" dirty="0">
                <a:latin typeface="Arial"/>
                <a:cs typeface="Arial"/>
              </a:rPr>
              <a:t>4 </a:t>
            </a:r>
            <a:r>
              <a:rPr sz="1100" spc="-65" dirty="0">
                <a:latin typeface="Arial"/>
                <a:cs typeface="Arial"/>
              </a:rPr>
              <a:t>bytes </a:t>
            </a:r>
            <a:r>
              <a:rPr sz="1100" spc="-50" dirty="0">
                <a:latin typeface="Arial"/>
                <a:cs typeface="Arial"/>
              </a:rPr>
              <a:t>per </a:t>
            </a:r>
            <a:r>
              <a:rPr sz="1100" spc="-25" dirty="0">
                <a:latin typeface="Arial"/>
                <a:cs typeface="Arial"/>
              </a:rPr>
              <a:t>term </a:t>
            </a:r>
            <a:r>
              <a:rPr sz="1100" spc="-30" dirty="0">
                <a:latin typeface="Arial"/>
                <a:cs typeface="Arial"/>
              </a:rPr>
              <a:t>for </a:t>
            </a:r>
            <a:r>
              <a:rPr sz="1100" spc="-25" dirty="0">
                <a:latin typeface="Arial"/>
                <a:cs typeface="Arial"/>
              </a:rPr>
              <a:t>pointer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50" dirty="0">
                <a:latin typeface="Arial"/>
                <a:cs typeface="Arial"/>
              </a:rPr>
              <a:t>postings </a:t>
            </a:r>
            <a:r>
              <a:rPr sz="1100" spc="-5" dirty="0">
                <a:latin typeface="Arial"/>
                <a:cs typeface="Arial"/>
              </a:rPr>
              <a:t>list  </a:t>
            </a:r>
            <a:r>
              <a:rPr sz="1100" spc="-70" dirty="0">
                <a:latin typeface="Arial"/>
                <a:cs typeface="Arial"/>
              </a:rPr>
              <a:t>8 </a:t>
            </a:r>
            <a:r>
              <a:rPr sz="1100" spc="-65" dirty="0">
                <a:latin typeface="Arial"/>
                <a:cs typeface="Arial"/>
              </a:rPr>
              <a:t>bytes </a:t>
            </a:r>
            <a:r>
              <a:rPr sz="1100" spc="-25" dirty="0">
                <a:latin typeface="Arial"/>
                <a:cs typeface="Arial"/>
              </a:rPr>
              <a:t>(on </a:t>
            </a:r>
            <a:r>
              <a:rPr sz="1100" spc="-65" dirty="0">
                <a:latin typeface="Arial"/>
                <a:cs typeface="Arial"/>
              </a:rPr>
              <a:t>average) </a:t>
            </a:r>
            <a:r>
              <a:rPr sz="1100" spc="-30" dirty="0">
                <a:latin typeface="Arial"/>
                <a:cs typeface="Arial"/>
              </a:rPr>
              <a:t>for </a:t>
            </a:r>
            <a:r>
              <a:rPr sz="1100" spc="-25" dirty="0">
                <a:latin typeface="Arial"/>
                <a:cs typeface="Arial"/>
              </a:rPr>
              <a:t>term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25" dirty="0">
                <a:latin typeface="Arial"/>
                <a:cs typeface="Arial"/>
              </a:rPr>
              <a:t>string</a:t>
            </a:r>
            <a:endParaRPr sz="1100" dirty="0">
              <a:latin typeface="Arial"/>
              <a:cs typeface="Arial"/>
            </a:endParaRPr>
          </a:p>
          <a:p>
            <a:pPr marL="38100" marR="69215">
              <a:lnSpc>
                <a:spcPct val="101800"/>
              </a:lnSpc>
              <a:spcBef>
                <a:spcPts val="315"/>
              </a:spcBef>
            </a:pPr>
            <a:r>
              <a:rPr sz="1100" spc="-70" dirty="0">
                <a:latin typeface="Arial"/>
                <a:cs typeface="Arial"/>
              </a:rPr>
              <a:t>3 </a:t>
            </a:r>
            <a:r>
              <a:rPr sz="1100" spc="-65" dirty="0">
                <a:latin typeface="Arial"/>
                <a:cs typeface="Arial"/>
              </a:rPr>
              <a:t>bytes </a:t>
            </a:r>
            <a:r>
              <a:rPr sz="1100" spc="-50" dirty="0">
                <a:latin typeface="Arial"/>
                <a:cs typeface="Arial"/>
              </a:rPr>
              <a:t>per </a:t>
            </a:r>
            <a:r>
              <a:rPr sz="1100" spc="-25" dirty="0">
                <a:latin typeface="Arial"/>
                <a:cs typeface="Arial"/>
              </a:rPr>
              <a:t>pointer </a:t>
            </a:r>
            <a:r>
              <a:rPr sz="1100" spc="-5" dirty="0">
                <a:latin typeface="Arial"/>
                <a:cs typeface="Arial"/>
              </a:rPr>
              <a:t>into </a:t>
            </a:r>
            <a:r>
              <a:rPr sz="1100" spc="-25" dirty="0">
                <a:latin typeface="Arial"/>
                <a:cs typeface="Arial"/>
              </a:rPr>
              <a:t>string </a:t>
            </a:r>
            <a:r>
              <a:rPr sz="1100" spc="-65" dirty="0">
                <a:latin typeface="Arial"/>
                <a:cs typeface="Arial"/>
              </a:rPr>
              <a:t>(need </a:t>
            </a:r>
            <a:r>
              <a:rPr sz="1100" spc="-30" dirty="0">
                <a:latin typeface="Arial"/>
                <a:cs typeface="Arial"/>
              </a:rPr>
              <a:t>log</a:t>
            </a:r>
            <a:r>
              <a:rPr sz="1200" spc="-44" baseline="-17361" dirty="0">
                <a:latin typeface="LM Sans 8"/>
                <a:cs typeface="LM Sans 8"/>
              </a:rPr>
              <a:t>2 </a:t>
            </a:r>
            <a:r>
              <a:rPr sz="1100" spc="-70" dirty="0">
                <a:latin typeface="Arial"/>
                <a:cs typeface="Arial"/>
              </a:rPr>
              <a:t>8 </a:t>
            </a:r>
            <a:r>
              <a:rPr sz="1100" spc="-5" dirty="0">
                <a:latin typeface="Latin Modern Math"/>
                <a:cs typeface="Latin Modern Math"/>
              </a:rPr>
              <a:t>· </a:t>
            </a:r>
            <a:r>
              <a:rPr sz="1100" spc="-75" dirty="0">
                <a:latin typeface="Arial"/>
                <a:cs typeface="Arial"/>
              </a:rPr>
              <a:t>400000 </a:t>
            </a:r>
            <a:r>
              <a:rPr sz="1100" spc="-10" dirty="0">
                <a:latin typeface="Latin Modern Math"/>
                <a:cs typeface="Latin Modern Math"/>
              </a:rPr>
              <a:t>&lt; </a:t>
            </a:r>
            <a:r>
              <a:rPr sz="1100" spc="-75" dirty="0">
                <a:latin typeface="Arial"/>
                <a:cs typeface="Arial"/>
              </a:rPr>
              <a:t>24 </a:t>
            </a:r>
            <a:r>
              <a:rPr sz="1100" spc="-20" dirty="0">
                <a:latin typeface="Arial"/>
                <a:cs typeface="Arial"/>
              </a:rPr>
              <a:t>bits 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75" dirty="0">
                <a:latin typeface="Arial"/>
                <a:cs typeface="Arial"/>
              </a:rPr>
              <a:t>resolve </a:t>
            </a:r>
            <a:r>
              <a:rPr sz="1100" spc="-70" dirty="0">
                <a:latin typeface="Arial"/>
                <a:cs typeface="Arial"/>
              </a:rPr>
              <a:t>8 </a:t>
            </a:r>
            <a:r>
              <a:rPr sz="1100" spc="-5" dirty="0">
                <a:latin typeface="Latin Modern Math"/>
                <a:cs typeface="Latin Modern Math"/>
              </a:rPr>
              <a:t>· </a:t>
            </a:r>
            <a:r>
              <a:rPr sz="1100" spc="-65" dirty="0">
                <a:latin typeface="Arial"/>
                <a:cs typeface="Arial"/>
              </a:rPr>
              <a:t>400</a:t>
            </a:r>
            <a:r>
              <a:rPr sz="1100" spc="-65" dirty="0">
                <a:latin typeface="Latin Modern Math"/>
                <a:cs typeface="Latin Modern Math"/>
              </a:rPr>
              <a:t>,</a:t>
            </a:r>
            <a:r>
              <a:rPr sz="1100" spc="-65" dirty="0">
                <a:latin typeface="Arial"/>
                <a:cs typeface="Arial"/>
              </a:rPr>
              <a:t>000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positions)</a:t>
            </a:r>
            <a:endParaRPr sz="1100" dirty="0">
              <a:latin typeface="Arial"/>
              <a:cs typeface="Arial"/>
            </a:endParaRPr>
          </a:p>
          <a:p>
            <a:pPr marL="38100" marR="30480">
              <a:lnSpc>
                <a:spcPct val="102699"/>
              </a:lnSpc>
              <a:spcBef>
                <a:spcPts val="300"/>
              </a:spcBef>
            </a:pPr>
            <a:r>
              <a:rPr sz="1100" spc="-80" dirty="0">
                <a:latin typeface="Arial"/>
                <a:cs typeface="Arial"/>
              </a:rPr>
              <a:t>Space: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400</a:t>
            </a:r>
            <a:r>
              <a:rPr sz="1100" spc="-65" dirty="0">
                <a:latin typeface="Latin Modern Math"/>
                <a:cs typeface="Latin Modern Math"/>
              </a:rPr>
              <a:t>,</a:t>
            </a:r>
            <a:r>
              <a:rPr sz="1100" spc="-65" dirty="0">
                <a:latin typeface="Arial"/>
                <a:cs typeface="Arial"/>
              </a:rPr>
              <a:t>000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×</a:t>
            </a:r>
            <a:r>
              <a:rPr sz="1100" spc="-145" dirty="0">
                <a:latin typeface="Latin Modern Math"/>
                <a:cs typeface="Latin Modern Math"/>
              </a:rPr>
              <a:t> </a:t>
            </a:r>
            <a:r>
              <a:rPr sz="1100" spc="-10" dirty="0">
                <a:latin typeface="Arial"/>
                <a:cs typeface="Arial"/>
              </a:rPr>
              <a:t>(4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204" dirty="0">
                <a:latin typeface="Arial"/>
                <a:cs typeface="Arial"/>
              </a:rPr>
              <a:t>+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4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204" dirty="0">
                <a:latin typeface="Arial"/>
                <a:cs typeface="Arial"/>
              </a:rPr>
              <a:t>+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3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204" dirty="0">
                <a:latin typeface="Arial"/>
                <a:cs typeface="Arial"/>
              </a:rPr>
              <a:t>+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8)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204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7</a:t>
            </a:r>
            <a:r>
              <a:rPr sz="1100" spc="-25" dirty="0">
                <a:latin typeface="Latin Modern Math"/>
                <a:cs typeface="Latin Modern Math"/>
              </a:rPr>
              <a:t>.</a:t>
            </a:r>
            <a:r>
              <a:rPr sz="1100" spc="-25" dirty="0">
                <a:latin typeface="Arial"/>
                <a:cs typeface="Arial"/>
              </a:rPr>
              <a:t>6MB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(compared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to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11.2  </a:t>
            </a:r>
            <a:r>
              <a:rPr sz="1100" spc="15" dirty="0">
                <a:latin typeface="Arial"/>
                <a:cs typeface="Arial"/>
              </a:rPr>
              <a:t>MB </a:t>
            </a:r>
            <a:r>
              <a:rPr sz="1100" spc="-30" dirty="0">
                <a:latin typeface="Arial"/>
                <a:cs typeface="Arial"/>
              </a:rPr>
              <a:t>for </a:t>
            </a:r>
            <a:r>
              <a:rPr sz="1100" spc="-25" dirty="0">
                <a:latin typeface="Arial"/>
                <a:cs typeface="Arial"/>
              </a:rPr>
              <a:t>fixed-width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array)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31641" y="3349078"/>
            <a:ext cx="2806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29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5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59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4883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502" y="0"/>
            <a:ext cx="267525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  <a:tab pos="1017905" algn="l"/>
                <a:tab pos="170370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 statistics	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Dictionary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as a string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with</a:t>
            </a:r>
            <a:r>
              <a:rPr sz="1400" spc="-1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blocking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920" y="906473"/>
            <a:ext cx="3396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Sans 8"/>
                <a:cs typeface="LM Sans 8"/>
              </a:rPr>
              <a:t>.</a:t>
            </a:r>
            <a:r>
              <a:rPr sz="800" spc="-65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.</a:t>
            </a:r>
            <a:r>
              <a:rPr sz="800" spc="-60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.</a:t>
            </a:r>
            <a:r>
              <a:rPr sz="800" spc="-114" dirty="0">
                <a:latin typeface="LM Sans 8"/>
                <a:cs typeface="LM Sans 8"/>
              </a:rPr>
              <a:t> </a:t>
            </a:r>
            <a:r>
              <a:rPr sz="600" spc="10" dirty="0">
                <a:latin typeface="Trebuchet MS"/>
                <a:cs typeface="Trebuchet MS"/>
              </a:rPr>
              <a:t>7</a:t>
            </a:r>
            <a:r>
              <a:rPr sz="600" spc="-55" dirty="0">
                <a:latin typeface="Trebuchet MS"/>
                <a:cs typeface="Trebuchet MS"/>
              </a:rPr>
              <a:t> </a:t>
            </a:r>
            <a:r>
              <a:rPr sz="800" spc="-5" dirty="0">
                <a:latin typeface="LM Sans 8"/>
                <a:cs typeface="LM Sans 8"/>
              </a:rPr>
              <a:t>s</a:t>
            </a:r>
            <a:r>
              <a:rPr sz="800" spc="-180" dirty="0">
                <a:latin typeface="LM Sans 8"/>
                <a:cs typeface="LM Sans 8"/>
              </a:rPr>
              <a:t> </a:t>
            </a:r>
            <a:r>
              <a:rPr sz="800" spc="40" dirty="0">
                <a:latin typeface="LM Sans 8"/>
                <a:cs typeface="LM Sans 8"/>
              </a:rPr>
              <a:t>ys</a:t>
            </a:r>
            <a:r>
              <a:rPr sz="800" spc="-145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t</a:t>
            </a:r>
            <a:r>
              <a:rPr sz="800" spc="-70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i</a:t>
            </a:r>
            <a:r>
              <a:rPr sz="800" spc="-30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l</a:t>
            </a:r>
            <a:r>
              <a:rPr sz="800" spc="-130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e</a:t>
            </a:r>
            <a:r>
              <a:rPr sz="800" spc="-185" dirty="0">
                <a:latin typeface="LM Sans 8"/>
                <a:cs typeface="LM Sans 8"/>
              </a:rPr>
              <a:t> </a:t>
            </a:r>
            <a:r>
              <a:rPr sz="600" spc="10" dirty="0">
                <a:latin typeface="Trebuchet MS"/>
                <a:cs typeface="Trebuchet MS"/>
              </a:rPr>
              <a:t>9</a:t>
            </a:r>
            <a:r>
              <a:rPr sz="600" spc="-55" dirty="0">
                <a:latin typeface="Trebuchet MS"/>
                <a:cs typeface="Trebuchet MS"/>
              </a:rPr>
              <a:t> </a:t>
            </a:r>
            <a:r>
              <a:rPr sz="800" spc="-5" dirty="0">
                <a:latin typeface="LM Sans 8"/>
                <a:cs typeface="LM Sans 8"/>
              </a:rPr>
              <a:t>s</a:t>
            </a:r>
            <a:r>
              <a:rPr sz="800" spc="-180" dirty="0">
                <a:latin typeface="LM Sans 8"/>
                <a:cs typeface="LM Sans 8"/>
              </a:rPr>
              <a:t> </a:t>
            </a:r>
            <a:r>
              <a:rPr sz="800" spc="40" dirty="0">
                <a:latin typeface="LM Sans 8"/>
                <a:cs typeface="LM Sans 8"/>
              </a:rPr>
              <a:t>yzyge</a:t>
            </a:r>
            <a:r>
              <a:rPr sz="800" spc="-170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t</a:t>
            </a:r>
            <a:r>
              <a:rPr sz="800" spc="-70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i</a:t>
            </a:r>
            <a:r>
              <a:rPr sz="800" spc="-130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c</a:t>
            </a:r>
            <a:r>
              <a:rPr sz="800" spc="-180" dirty="0">
                <a:latin typeface="LM Sans 8"/>
                <a:cs typeface="LM Sans 8"/>
              </a:rPr>
              <a:t> </a:t>
            </a:r>
            <a:r>
              <a:rPr sz="600" spc="10" dirty="0">
                <a:latin typeface="Trebuchet MS"/>
                <a:cs typeface="Trebuchet MS"/>
              </a:rPr>
              <a:t>8</a:t>
            </a:r>
            <a:r>
              <a:rPr sz="600" spc="-60" dirty="0">
                <a:latin typeface="Trebuchet MS"/>
                <a:cs typeface="Trebuchet MS"/>
              </a:rPr>
              <a:t> </a:t>
            </a:r>
            <a:r>
              <a:rPr sz="800" spc="-5" dirty="0">
                <a:latin typeface="LM Sans 8"/>
                <a:cs typeface="LM Sans 8"/>
              </a:rPr>
              <a:t>s</a:t>
            </a:r>
            <a:r>
              <a:rPr sz="800" spc="-180" dirty="0">
                <a:latin typeface="LM Sans 8"/>
                <a:cs typeface="LM Sans 8"/>
              </a:rPr>
              <a:t> </a:t>
            </a:r>
            <a:r>
              <a:rPr sz="800" spc="40" dirty="0">
                <a:latin typeface="LM Sans 8"/>
                <a:cs typeface="LM Sans 8"/>
              </a:rPr>
              <a:t>yzyg</a:t>
            </a:r>
            <a:r>
              <a:rPr sz="800" spc="-130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i</a:t>
            </a:r>
            <a:r>
              <a:rPr sz="800" spc="-140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a</a:t>
            </a:r>
            <a:r>
              <a:rPr sz="800" spc="-125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l</a:t>
            </a:r>
            <a:r>
              <a:rPr sz="800" spc="-105" dirty="0">
                <a:latin typeface="LM Sans 8"/>
                <a:cs typeface="LM Sans 8"/>
              </a:rPr>
              <a:t> </a:t>
            </a:r>
            <a:r>
              <a:rPr sz="600" spc="10" dirty="0">
                <a:latin typeface="Trebuchet MS"/>
                <a:cs typeface="Trebuchet MS"/>
              </a:rPr>
              <a:t>6</a:t>
            </a:r>
            <a:r>
              <a:rPr sz="600" spc="-60" dirty="0">
                <a:latin typeface="Trebuchet MS"/>
                <a:cs typeface="Trebuchet MS"/>
              </a:rPr>
              <a:t> </a:t>
            </a:r>
            <a:r>
              <a:rPr sz="800" spc="-5" dirty="0">
                <a:latin typeface="LM Sans 8"/>
                <a:cs typeface="LM Sans 8"/>
              </a:rPr>
              <a:t>s</a:t>
            </a:r>
            <a:r>
              <a:rPr sz="800" spc="-175" dirty="0">
                <a:latin typeface="LM Sans 8"/>
                <a:cs typeface="LM Sans 8"/>
              </a:rPr>
              <a:t> </a:t>
            </a:r>
            <a:r>
              <a:rPr sz="800" spc="15" dirty="0">
                <a:latin typeface="LM Sans 8"/>
                <a:cs typeface="LM Sans 8"/>
              </a:rPr>
              <a:t>yzygy</a:t>
            </a:r>
            <a:r>
              <a:rPr sz="600" spc="15" dirty="0">
                <a:latin typeface="Trebuchet MS"/>
                <a:cs typeface="Trebuchet MS"/>
              </a:rPr>
              <a:t>11</a:t>
            </a:r>
            <a:r>
              <a:rPr sz="800" spc="15" dirty="0">
                <a:latin typeface="LM Sans 8"/>
                <a:cs typeface="LM Sans 8"/>
              </a:rPr>
              <a:t>s</a:t>
            </a:r>
            <a:r>
              <a:rPr sz="800" spc="-170" dirty="0">
                <a:latin typeface="LM Sans 8"/>
                <a:cs typeface="LM Sans 8"/>
              </a:rPr>
              <a:t> </a:t>
            </a:r>
            <a:r>
              <a:rPr sz="800" spc="25" dirty="0">
                <a:latin typeface="LM Sans 8"/>
                <a:cs typeface="LM Sans 8"/>
              </a:rPr>
              <a:t>za</a:t>
            </a:r>
            <a:r>
              <a:rPr sz="800" spc="-130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i</a:t>
            </a:r>
            <a:r>
              <a:rPr sz="800" spc="-150" dirty="0">
                <a:latin typeface="LM Sans 8"/>
                <a:cs typeface="LM Sans 8"/>
              </a:rPr>
              <a:t> </a:t>
            </a:r>
            <a:r>
              <a:rPr sz="800" spc="15" dirty="0">
                <a:latin typeface="LM Sans 8"/>
                <a:cs typeface="LM Sans 8"/>
              </a:rPr>
              <a:t>be</a:t>
            </a:r>
            <a:r>
              <a:rPr sz="800" spc="-110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l</a:t>
            </a:r>
            <a:r>
              <a:rPr sz="800" spc="-125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y</a:t>
            </a:r>
            <a:r>
              <a:rPr sz="800" spc="-125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i</a:t>
            </a:r>
            <a:r>
              <a:rPr sz="800" spc="-90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t</a:t>
            </a:r>
            <a:r>
              <a:rPr sz="800" spc="-175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e</a:t>
            </a:r>
            <a:r>
              <a:rPr sz="800" spc="-185" dirty="0">
                <a:latin typeface="LM Sans 8"/>
                <a:cs typeface="LM Sans 8"/>
              </a:rPr>
              <a:t> </a:t>
            </a:r>
            <a:r>
              <a:rPr sz="600" spc="10" dirty="0">
                <a:latin typeface="Trebuchet MS"/>
                <a:cs typeface="Trebuchet MS"/>
              </a:rPr>
              <a:t>6</a:t>
            </a:r>
            <a:r>
              <a:rPr sz="600" spc="-55" dirty="0">
                <a:latin typeface="Trebuchet MS"/>
                <a:cs typeface="Trebuchet MS"/>
              </a:rPr>
              <a:t> </a:t>
            </a:r>
            <a:r>
              <a:rPr sz="800" spc="-5" dirty="0">
                <a:latin typeface="LM Sans 8"/>
                <a:cs typeface="LM Sans 8"/>
              </a:rPr>
              <a:t>s</a:t>
            </a:r>
            <a:r>
              <a:rPr sz="800" spc="-170" dirty="0">
                <a:latin typeface="LM Sans 8"/>
                <a:cs typeface="LM Sans 8"/>
              </a:rPr>
              <a:t> </a:t>
            </a:r>
            <a:r>
              <a:rPr sz="800" spc="45" dirty="0">
                <a:latin typeface="LM Sans 8"/>
                <a:cs typeface="LM Sans 8"/>
              </a:rPr>
              <a:t>zec</a:t>
            </a:r>
            <a:r>
              <a:rPr sz="800" spc="-105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i</a:t>
            </a:r>
            <a:r>
              <a:rPr sz="800" spc="-155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n</a:t>
            </a:r>
            <a:r>
              <a:rPr sz="800" spc="-175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.</a:t>
            </a:r>
            <a:r>
              <a:rPr sz="800" spc="-60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.</a:t>
            </a:r>
            <a:r>
              <a:rPr sz="800" spc="-65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.</a:t>
            </a:r>
            <a:endParaRPr sz="800">
              <a:latin typeface="LM Sans 8"/>
              <a:cs typeface="LM Sans 8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7665" y="1049185"/>
            <a:ext cx="2165350" cy="1480185"/>
            <a:chOff x="647665" y="1049185"/>
            <a:chExt cx="2165350" cy="1480185"/>
          </a:xfrm>
        </p:grpSpPr>
        <p:sp>
          <p:nvSpPr>
            <p:cNvPr id="7" name="object 7"/>
            <p:cNvSpPr/>
            <p:nvPr/>
          </p:nvSpPr>
          <p:spPr>
            <a:xfrm>
              <a:off x="647665" y="1049185"/>
              <a:ext cx="34290" cy="49530"/>
            </a:xfrm>
            <a:custGeom>
              <a:avLst/>
              <a:gdLst/>
              <a:ahLst/>
              <a:cxnLst/>
              <a:rect l="l" t="t" r="r" b="b"/>
              <a:pathLst>
                <a:path w="34290" h="49530">
                  <a:moveTo>
                    <a:pt x="0" y="0"/>
                  </a:moveTo>
                  <a:lnTo>
                    <a:pt x="3660" y="49491"/>
                  </a:lnTo>
                  <a:lnTo>
                    <a:pt x="11355" y="25641"/>
                  </a:lnTo>
                  <a:lnTo>
                    <a:pt x="34185" y="359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9020" y="1074826"/>
              <a:ext cx="1607820" cy="875030"/>
            </a:xfrm>
            <a:custGeom>
              <a:avLst/>
              <a:gdLst/>
              <a:ahLst/>
              <a:cxnLst/>
              <a:rect l="l" t="t" r="r" b="b"/>
              <a:pathLst>
                <a:path w="1607820" h="875030">
                  <a:moveTo>
                    <a:pt x="996652" y="867168"/>
                  </a:moveTo>
                  <a:lnTo>
                    <a:pt x="1107544" y="872676"/>
                  </a:lnTo>
                  <a:lnTo>
                    <a:pt x="1174508" y="874512"/>
                  </a:lnTo>
                  <a:lnTo>
                    <a:pt x="1224543" y="872676"/>
                  </a:lnTo>
                  <a:lnTo>
                    <a:pt x="1284650" y="867168"/>
                  </a:lnTo>
                  <a:lnTo>
                    <a:pt x="1336639" y="864740"/>
                  </a:lnTo>
                  <a:lnTo>
                    <a:pt x="1390206" y="864772"/>
                  </a:lnTo>
                  <a:lnTo>
                    <a:pt x="1442970" y="863268"/>
                  </a:lnTo>
                  <a:lnTo>
                    <a:pt x="1492552" y="856229"/>
                  </a:lnTo>
                  <a:lnTo>
                    <a:pt x="1536571" y="839659"/>
                  </a:lnTo>
                  <a:lnTo>
                    <a:pt x="1572648" y="809561"/>
                  </a:lnTo>
                  <a:lnTo>
                    <a:pt x="1595989" y="768568"/>
                  </a:lnTo>
                  <a:lnTo>
                    <a:pt x="1607291" y="720507"/>
                  </a:lnTo>
                  <a:lnTo>
                    <a:pt x="1606924" y="669903"/>
                  </a:lnTo>
                  <a:lnTo>
                    <a:pt x="1595253" y="621278"/>
                  </a:lnTo>
                  <a:lnTo>
                    <a:pt x="1572648" y="579158"/>
                  </a:lnTo>
                  <a:lnTo>
                    <a:pt x="1545879" y="546289"/>
                  </a:lnTo>
                  <a:lnTo>
                    <a:pt x="1517230" y="516523"/>
                  </a:lnTo>
                  <a:lnTo>
                    <a:pt x="1486795" y="489692"/>
                  </a:lnTo>
                  <a:lnTo>
                    <a:pt x="1454669" y="465627"/>
                  </a:lnTo>
                  <a:lnTo>
                    <a:pt x="1420949" y="444159"/>
                  </a:lnTo>
                  <a:lnTo>
                    <a:pt x="1385729" y="425119"/>
                  </a:lnTo>
                  <a:lnTo>
                    <a:pt x="1349104" y="408340"/>
                  </a:lnTo>
                  <a:lnTo>
                    <a:pt x="1311170" y="393652"/>
                  </a:lnTo>
                  <a:lnTo>
                    <a:pt x="1272021" y="380887"/>
                  </a:lnTo>
                  <a:lnTo>
                    <a:pt x="1231753" y="369877"/>
                  </a:lnTo>
                  <a:lnTo>
                    <a:pt x="1190461" y="360452"/>
                  </a:lnTo>
                  <a:lnTo>
                    <a:pt x="1148241" y="352445"/>
                  </a:lnTo>
                  <a:lnTo>
                    <a:pt x="1105187" y="345687"/>
                  </a:lnTo>
                  <a:lnTo>
                    <a:pt x="1061395" y="340008"/>
                  </a:lnTo>
                  <a:lnTo>
                    <a:pt x="1016960" y="335241"/>
                  </a:lnTo>
                  <a:lnTo>
                    <a:pt x="971976" y="331217"/>
                  </a:lnTo>
                  <a:lnTo>
                    <a:pt x="926540" y="327768"/>
                  </a:lnTo>
                  <a:lnTo>
                    <a:pt x="880747" y="324724"/>
                  </a:lnTo>
                  <a:lnTo>
                    <a:pt x="834691" y="321918"/>
                  </a:lnTo>
                  <a:lnTo>
                    <a:pt x="788468" y="319180"/>
                  </a:lnTo>
                  <a:lnTo>
                    <a:pt x="742173" y="316343"/>
                  </a:lnTo>
                  <a:lnTo>
                    <a:pt x="695901" y="313237"/>
                  </a:lnTo>
                  <a:lnTo>
                    <a:pt x="649747" y="309694"/>
                  </a:lnTo>
                  <a:lnTo>
                    <a:pt x="603808" y="305545"/>
                  </a:lnTo>
                  <a:lnTo>
                    <a:pt x="558177" y="300622"/>
                  </a:lnTo>
                  <a:lnTo>
                    <a:pt x="512950" y="294757"/>
                  </a:lnTo>
                  <a:lnTo>
                    <a:pt x="468222" y="287780"/>
                  </a:lnTo>
                  <a:lnTo>
                    <a:pt x="424088" y="279524"/>
                  </a:lnTo>
                  <a:lnTo>
                    <a:pt x="380645" y="269818"/>
                  </a:lnTo>
                  <a:lnTo>
                    <a:pt x="337986" y="258496"/>
                  </a:lnTo>
                  <a:lnTo>
                    <a:pt x="296206" y="245389"/>
                  </a:lnTo>
                  <a:lnTo>
                    <a:pt x="255403" y="230327"/>
                  </a:lnTo>
                  <a:lnTo>
                    <a:pt x="215669" y="213143"/>
                  </a:lnTo>
                  <a:lnTo>
                    <a:pt x="177101" y="193667"/>
                  </a:lnTo>
                  <a:lnTo>
                    <a:pt x="139794" y="171731"/>
                  </a:lnTo>
                  <a:lnTo>
                    <a:pt x="103842" y="147167"/>
                  </a:lnTo>
                  <a:lnTo>
                    <a:pt x="63417" y="106363"/>
                  </a:lnTo>
                  <a:lnTo>
                    <a:pt x="30410" y="57753"/>
                  </a:lnTo>
                  <a:lnTo>
                    <a:pt x="8158" y="17058"/>
                  </a:lnTo>
                  <a:lnTo>
                    <a:pt x="0" y="0"/>
                  </a:lnTo>
                </a:path>
              </a:pathLst>
            </a:custGeom>
            <a:ln w="7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05023" y="1049185"/>
              <a:ext cx="31750" cy="50165"/>
            </a:xfrm>
            <a:custGeom>
              <a:avLst/>
              <a:gdLst/>
              <a:ahLst/>
              <a:cxnLst/>
              <a:rect l="l" t="t" r="r" b="b"/>
              <a:pathLst>
                <a:path w="31750" h="50165">
                  <a:moveTo>
                    <a:pt x="1054" y="0"/>
                  </a:moveTo>
                  <a:lnTo>
                    <a:pt x="0" y="49618"/>
                  </a:lnTo>
                  <a:lnTo>
                    <a:pt x="9918" y="26606"/>
                  </a:lnTo>
                  <a:lnTo>
                    <a:pt x="31661" y="39065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55673" y="1075791"/>
              <a:ext cx="1153795" cy="1449705"/>
            </a:xfrm>
            <a:custGeom>
              <a:avLst/>
              <a:gdLst/>
              <a:ahLst/>
              <a:cxnLst/>
              <a:rect l="l" t="t" r="r" b="b"/>
              <a:pathLst>
                <a:path w="1153795" h="1449705">
                  <a:moveTo>
                    <a:pt x="0" y="1442200"/>
                  </a:moveTo>
                  <a:lnTo>
                    <a:pt x="110891" y="1447706"/>
                  </a:lnTo>
                  <a:lnTo>
                    <a:pt x="177855" y="1449541"/>
                  </a:lnTo>
                  <a:lnTo>
                    <a:pt x="227890" y="1447706"/>
                  </a:lnTo>
                  <a:lnTo>
                    <a:pt x="287997" y="1442200"/>
                  </a:lnTo>
                  <a:lnTo>
                    <a:pt x="337996" y="1437477"/>
                  </a:lnTo>
                  <a:lnTo>
                    <a:pt x="387183" y="1432460"/>
                  </a:lnTo>
                  <a:lnTo>
                    <a:pt x="435568" y="1425908"/>
                  </a:lnTo>
                  <a:lnTo>
                    <a:pt x="483160" y="1416576"/>
                  </a:lnTo>
                  <a:lnTo>
                    <a:pt x="529966" y="1403222"/>
                  </a:lnTo>
                  <a:lnTo>
                    <a:pt x="575995" y="1384604"/>
                  </a:lnTo>
                  <a:lnTo>
                    <a:pt x="621149" y="1362462"/>
                  </a:lnTo>
                  <a:lnTo>
                    <a:pt x="665541" y="1339162"/>
                  </a:lnTo>
                  <a:lnTo>
                    <a:pt x="709037" y="1314616"/>
                  </a:lnTo>
                  <a:lnTo>
                    <a:pt x="751505" y="1288738"/>
                  </a:lnTo>
                  <a:lnTo>
                    <a:pt x="792812" y="1261439"/>
                  </a:lnTo>
                  <a:lnTo>
                    <a:pt x="832827" y="1232633"/>
                  </a:lnTo>
                  <a:lnTo>
                    <a:pt x="871416" y="1202230"/>
                  </a:lnTo>
                  <a:lnTo>
                    <a:pt x="908447" y="1170145"/>
                  </a:lnTo>
                  <a:lnTo>
                    <a:pt x="943787" y="1136289"/>
                  </a:lnTo>
                  <a:lnTo>
                    <a:pt x="977305" y="1100574"/>
                  </a:lnTo>
                  <a:lnTo>
                    <a:pt x="1008866" y="1062914"/>
                  </a:lnTo>
                  <a:lnTo>
                    <a:pt x="1038340" y="1023220"/>
                  </a:lnTo>
                  <a:lnTo>
                    <a:pt x="1065593" y="981405"/>
                  </a:lnTo>
                  <a:lnTo>
                    <a:pt x="1090739" y="935181"/>
                  </a:lnTo>
                  <a:lnTo>
                    <a:pt x="1111218" y="887317"/>
                  </a:lnTo>
                  <a:lnTo>
                    <a:pt x="1127314" y="838036"/>
                  </a:lnTo>
                  <a:lnTo>
                    <a:pt x="1139312" y="787561"/>
                  </a:lnTo>
                  <a:lnTo>
                    <a:pt x="1147495" y="736117"/>
                  </a:lnTo>
                  <a:lnTo>
                    <a:pt x="1152148" y="683925"/>
                  </a:lnTo>
                  <a:lnTo>
                    <a:pt x="1153557" y="631209"/>
                  </a:lnTo>
                  <a:lnTo>
                    <a:pt x="1152004" y="578192"/>
                  </a:lnTo>
                  <a:lnTo>
                    <a:pt x="1146420" y="527110"/>
                  </a:lnTo>
                  <a:lnTo>
                    <a:pt x="1136063" y="477803"/>
                  </a:lnTo>
                  <a:lnTo>
                    <a:pt x="1121863" y="429839"/>
                  </a:lnTo>
                  <a:lnTo>
                    <a:pt x="1104748" y="382789"/>
                  </a:lnTo>
                  <a:lnTo>
                    <a:pt x="1085649" y="336224"/>
                  </a:lnTo>
                  <a:lnTo>
                    <a:pt x="1065495" y="289712"/>
                  </a:lnTo>
                  <a:lnTo>
                    <a:pt x="1045216" y="242825"/>
                  </a:lnTo>
                  <a:lnTo>
                    <a:pt x="1025740" y="195131"/>
                  </a:lnTo>
                  <a:lnTo>
                    <a:pt x="1007999" y="146202"/>
                  </a:lnTo>
                  <a:lnTo>
                    <a:pt x="991999" y="98197"/>
                  </a:lnTo>
                  <a:lnTo>
                    <a:pt x="976180" y="50736"/>
                  </a:lnTo>
                  <a:lnTo>
                    <a:pt x="964088" y="14457"/>
                  </a:lnTo>
                  <a:lnTo>
                    <a:pt x="959269" y="0"/>
                  </a:lnTo>
                </a:path>
              </a:pathLst>
            </a:custGeom>
            <a:ln w="7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43294" y="1554484"/>
            <a:ext cx="1562735" cy="114808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379730" algn="l"/>
              </a:tabLst>
            </a:pPr>
            <a:r>
              <a:rPr sz="900" spc="-30" dirty="0">
                <a:latin typeface="Trebuchet MS"/>
                <a:cs typeface="Trebuchet MS"/>
              </a:rPr>
              <a:t>freq.	</a:t>
            </a:r>
            <a:r>
              <a:rPr sz="900" spc="5" dirty="0">
                <a:latin typeface="Trebuchet MS"/>
                <a:cs typeface="Trebuchet MS"/>
              </a:rPr>
              <a:t>postings </a:t>
            </a:r>
            <a:r>
              <a:rPr sz="900" spc="-20" dirty="0">
                <a:latin typeface="Trebuchet MS"/>
                <a:cs typeface="Trebuchet MS"/>
              </a:rPr>
              <a:t>ptr. </a:t>
            </a:r>
            <a:r>
              <a:rPr sz="900" spc="-10" dirty="0">
                <a:latin typeface="Trebuchet MS"/>
                <a:cs typeface="Trebuchet MS"/>
              </a:rPr>
              <a:t>term</a:t>
            </a:r>
            <a:r>
              <a:rPr sz="900" spc="14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ptr.</a:t>
            </a:r>
            <a:endParaRPr sz="900">
              <a:latin typeface="Trebuchet MS"/>
              <a:cs typeface="Trebuchet MS"/>
            </a:endParaRPr>
          </a:p>
          <a:p>
            <a:pPr marL="96520">
              <a:lnSpc>
                <a:spcPts val="1225"/>
              </a:lnSpc>
              <a:spcBef>
                <a:spcPts val="420"/>
              </a:spcBef>
              <a:tabLst>
                <a:tab pos="638810" algn="l"/>
              </a:tabLst>
            </a:pPr>
            <a:r>
              <a:rPr sz="1100" spc="-70" dirty="0">
                <a:latin typeface="Arial"/>
                <a:cs typeface="Arial"/>
              </a:rPr>
              <a:t>9	</a:t>
            </a:r>
            <a:r>
              <a:rPr sz="1100" spc="-10" dirty="0">
                <a:latin typeface="Latin Modern Math"/>
                <a:cs typeface="Latin Modern Math"/>
              </a:rPr>
              <a:t>→</a:t>
            </a:r>
            <a:endParaRPr sz="1100">
              <a:latin typeface="Latin Modern Math"/>
              <a:cs typeface="Latin Modern Math"/>
            </a:endParaRPr>
          </a:p>
          <a:p>
            <a:pPr marL="62865">
              <a:lnSpc>
                <a:spcPts val="1135"/>
              </a:lnSpc>
              <a:tabLst>
                <a:tab pos="638810" algn="l"/>
              </a:tabLst>
            </a:pPr>
            <a:r>
              <a:rPr sz="1100" spc="-75" dirty="0">
                <a:latin typeface="Arial"/>
                <a:cs typeface="Arial"/>
              </a:rPr>
              <a:t>92	</a:t>
            </a:r>
            <a:r>
              <a:rPr sz="1100" spc="-10" dirty="0">
                <a:latin typeface="Latin Modern Math"/>
                <a:cs typeface="Latin Modern Math"/>
              </a:rPr>
              <a:t>→</a:t>
            </a:r>
            <a:endParaRPr sz="1100">
              <a:latin typeface="Latin Modern Math"/>
              <a:cs typeface="Latin Modern Math"/>
            </a:endParaRPr>
          </a:p>
          <a:p>
            <a:pPr marL="96520">
              <a:lnSpc>
                <a:spcPts val="1135"/>
              </a:lnSpc>
              <a:tabLst>
                <a:tab pos="638810" algn="l"/>
              </a:tabLst>
            </a:pPr>
            <a:r>
              <a:rPr sz="1100" spc="-70" dirty="0">
                <a:latin typeface="Arial"/>
                <a:cs typeface="Arial"/>
              </a:rPr>
              <a:t>5	</a:t>
            </a:r>
            <a:r>
              <a:rPr sz="1100" spc="-10" dirty="0">
                <a:latin typeface="Latin Modern Math"/>
                <a:cs typeface="Latin Modern Math"/>
              </a:rPr>
              <a:t>→</a:t>
            </a:r>
            <a:endParaRPr sz="1100">
              <a:latin typeface="Latin Modern Math"/>
              <a:cs typeface="Latin Modern Math"/>
            </a:endParaRPr>
          </a:p>
          <a:p>
            <a:pPr marL="62865">
              <a:lnSpc>
                <a:spcPts val="1135"/>
              </a:lnSpc>
              <a:tabLst>
                <a:tab pos="638810" algn="l"/>
              </a:tabLst>
            </a:pPr>
            <a:r>
              <a:rPr sz="1100" spc="-75" dirty="0">
                <a:latin typeface="Arial"/>
                <a:cs typeface="Arial"/>
              </a:rPr>
              <a:t>71	</a:t>
            </a:r>
            <a:r>
              <a:rPr sz="1100" spc="-10" dirty="0">
                <a:latin typeface="Latin Modern Math"/>
                <a:cs typeface="Latin Modern Math"/>
              </a:rPr>
              <a:t>→</a:t>
            </a:r>
            <a:endParaRPr sz="1100">
              <a:latin typeface="Latin Modern Math"/>
              <a:cs typeface="Latin Modern Math"/>
            </a:endParaRPr>
          </a:p>
          <a:p>
            <a:pPr marL="62865">
              <a:lnSpc>
                <a:spcPts val="1135"/>
              </a:lnSpc>
              <a:tabLst>
                <a:tab pos="638810" algn="l"/>
              </a:tabLst>
            </a:pPr>
            <a:r>
              <a:rPr sz="1100" spc="-75" dirty="0">
                <a:latin typeface="Arial"/>
                <a:cs typeface="Arial"/>
              </a:rPr>
              <a:t>12	</a:t>
            </a:r>
            <a:r>
              <a:rPr sz="1100" spc="-10" dirty="0">
                <a:latin typeface="Latin Modern Math"/>
                <a:cs typeface="Latin Modern Math"/>
              </a:rPr>
              <a:t>→</a:t>
            </a:r>
            <a:endParaRPr sz="1100">
              <a:latin typeface="Latin Modern Math"/>
              <a:cs typeface="Latin Modern Math"/>
            </a:endParaRPr>
          </a:p>
          <a:p>
            <a:pPr marL="38100">
              <a:lnSpc>
                <a:spcPts val="1225"/>
              </a:lnSpc>
              <a:tabLst>
                <a:tab pos="614045" algn="l"/>
                <a:tab pos="1219200" algn="l"/>
              </a:tabLst>
            </a:pPr>
            <a:r>
              <a:rPr sz="1100" spc="-5" dirty="0">
                <a:latin typeface="Arial"/>
                <a:cs typeface="Arial"/>
              </a:rPr>
              <a:t>.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.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.	.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.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.	.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.</a:t>
            </a:r>
            <a:r>
              <a:rPr sz="1100" spc="-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231641" y="3349078"/>
            <a:ext cx="2806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30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5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59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502" y="0"/>
            <a:ext cx="33985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5765" algn="l"/>
                <a:tab pos="1017905" algn="l"/>
                <a:tab pos="1703705" algn="l"/>
                <a:tab pos="267144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 statistics	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Dictionary</a:t>
            </a:r>
            <a:r>
              <a:rPr sz="600" spc="2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compression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81912"/>
            <a:ext cx="33915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Space </a:t>
            </a:r>
            <a:r>
              <a:rPr dirty="0"/>
              <a:t>for </a:t>
            </a:r>
            <a:r>
              <a:rPr spc="5" dirty="0"/>
              <a:t>dictionary </a:t>
            </a:r>
            <a:r>
              <a:rPr spc="10" dirty="0"/>
              <a:t>as a string </a:t>
            </a:r>
            <a:r>
              <a:rPr spc="15" dirty="0"/>
              <a:t>with</a:t>
            </a:r>
            <a:r>
              <a:rPr dirty="0"/>
              <a:t> </a:t>
            </a:r>
            <a:r>
              <a:rPr spc="15" dirty="0"/>
              <a:t>blocking</a:t>
            </a:r>
          </a:p>
        </p:txBody>
      </p:sp>
      <p:sp>
        <p:nvSpPr>
          <p:cNvPr id="5" name="object 5"/>
          <p:cNvSpPr/>
          <p:nvPr/>
        </p:nvSpPr>
        <p:spPr>
          <a:xfrm>
            <a:off x="497363" y="1038726"/>
            <a:ext cx="73818" cy="73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7363" y="1249038"/>
            <a:ext cx="73818" cy="73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363" y="1630038"/>
            <a:ext cx="73818" cy="73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363" y="2012562"/>
            <a:ext cx="73818" cy="7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7363" y="2222880"/>
            <a:ext cx="73818" cy="736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7363" y="2433190"/>
            <a:ext cx="73818" cy="736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4334" y="914549"/>
            <a:ext cx="3635375" cy="180276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65" dirty="0">
                <a:latin typeface="Arial"/>
                <a:cs typeface="Arial"/>
              </a:rPr>
              <a:t>Example </a:t>
            </a:r>
            <a:r>
              <a:rPr sz="1100" spc="-35" dirty="0">
                <a:latin typeface="Arial"/>
                <a:cs typeface="Arial"/>
              </a:rPr>
              <a:t>block </a:t>
            </a:r>
            <a:r>
              <a:rPr sz="1100" spc="-80" dirty="0">
                <a:latin typeface="Arial"/>
                <a:cs typeface="Arial"/>
              </a:rPr>
              <a:t>size </a:t>
            </a:r>
            <a:r>
              <a:rPr sz="1100" i="1" spc="-10" dirty="0">
                <a:latin typeface="LM Sans 10"/>
                <a:cs typeface="LM Sans 10"/>
              </a:rPr>
              <a:t>k </a:t>
            </a:r>
            <a:r>
              <a:rPr sz="1100" spc="204" dirty="0">
                <a:latin typeface="Arial"/>
                <a:cs typeface="Arial"/>
              </a:rPr>
              <a:t>=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4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65" dirty="0">
                <a:latin typeface="Arial"/>
                <a:cs typeface="Arial"/>
              </a:rPr>
              <a:t>Where </a:t>
            </a:r>
            <a:r>
              <a:rPr sz="1100" spc="-110" dirty="0">
                <a:latin typeface="Arial"/>
                <a:cs typeface="Arial"/>
              </a:rPr>
              <a:t>we </a:t>
            </a:r>
            <a:r>
              <a:rPr sz="1100" spc="-95" dirty="0">
                <a:latin typeface="Arial"/>
                <a:cs typeface="Arial"/>
              </a:rPr>
              <a:t>used </a:t>
            </a:r>
            <a:r>
              <a:rPr sz="1100" spc="-70" dirty="0">
                <a:latin typeface="Arial"/>
                <a:cs typeface="Arial"/>
              </a:rPr>
              <a:t>4 </a:t>
            </a:r>
            <a:r>
              <a:rPr sz="1100" spc="-10" dirty="0">
                <a:latin typeface="Latin Modern Math"/>
                <a:cs typeface="Latin Modern Math"/>
              </a:rPr>
              <a:t>× </a:t>
            </a:r>
            <a:r>
              <a:rPr sz="1100" spc="-70" dirty="0">
                <a:latin typeface="Arial"/>
                <a:cs typeface="Arial"/>
              </a:rPr>
              <a:t>3 </a:t>
            </a:r>
            <a:r>
              <a:rPr sz="1100" spc="-65" dirty="0">
                <a:latin typeface="Arial"/>
                <a:cs typeface="Arial"/>
              </a:rPr>
              <a:t>bytes </a:t>
            </a:r>
            <a:r>
              <a:rPr sz="1100" spc="-30" dirty="0">
                <a:latin typeface="Arial"/>
                <a:cs typeface="Arial"/>
              </a:rPr>
              <a:t>for </a:t>
            </a:r>
            <a:r>
              <a:rPr sz="1100" spc="-25" dirty="0">
                <a:latin typeface="Arial"/>
                <a:cs typeface="Arial"/>
              </a:rPr>
              <a:t>term </a:t>
            </a:r>
            <a:r>
              <a:rPr sz="1100" spc="-40" dirty="0">
                <a:latin typeface="Arial"/>
                <a:cs typeface="Arial"/>
              </a:rPr>
              <a:t>pointers </a:t>
            </a:r>
            <a:r>
              <a:rPr sz="1100" spc="-10" dirty="0">
                <a:latin typeface="Arial"/>
                <a:cs typeface="Arial"/>
              </a:rPr>
              <a:t>without</a:t>
            </a:r>
            <a:r>
              <a:rPr sz="1100" spc="-14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blocking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100" spc="-5" dirty="0">
                <a:latin typeface="Arial"/>
                <a:cs typeface="Arial"/>
              </a:rPr>
              <a:t>. .</a:t>
            </a:r>
            <a:r>
              <a:rPr sz="1100" spc="-2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 marR="470534">
              <a:lnSpc>
                <a:spcPct val="102699"/>
              </a:lnSpc>
              <a:spcBef>
                <a:spcPts val="285"/>
              </a:spcBef>
            </a:pPr>
            <a:r>
              <a:rPr sz="1100" spc="-5" dirty="0">
                <a:latin typeface="Arial"/>
                <a:cs typeface="Arial"/>
              </a:rPr>
              <a:t>. . . </a:t>
            </a:r>
            <a:r>
              <a:rPr sz="1100" spc="-110" dirty="0">
                <a:latin typeface="Arial"/>
                <a:cs typeface="Arial"/>
              </a:rPr>
              <a:t>we </a:t>
            </a:r>
            <a:r>
              <a:rPr sz="1100" spc="-70" dirty="0">
                <a:latin typeface="Arial"/>
                <a:cs typeface="Arial"/>
              </a:rPr>
              <a:t>now </a:t>
            </a:r>
            <a:r>
              <a:rPr sz="1100" spc="-105" dirty="0">
                <a:latin typeface="Arial"/>
                <a:cs typeface="Arial"/>
              </a:rPr>
              <a:t>use </a:t>
            </a:r>
            <a:r>
              <a:rPr sz="1100" spc="-70" dirty="0">
                <a:latin typeface="Arial"/>
                <a:cs typeface="Arial"/>
              </a:rPr>
              <a:t>3 </a:t>
            </a:r>
            <a:r>
              <a:rPr sz="1100" spc="-65" dirty="0">
                <a:latin typeface="Arial"/>
                <a:cs typeface="Arial"/>
              </a:rPr>
              <a:t>bytes </a:t>
            </a:r>
            <a:r>
              <a:rPr sz="1100" spc="-30" dirty="0">
                <a:latin typeface="Arial"/>
                <a:cs typeface="Arial"/>
              </a:rPr>
              <a:t>for </a:t>
            </a:r>
            <a:r>
              <a:rPr sz="1100" spc="-85" dirty="0">
                <a:latin typeface="Arial"/>
                <a:cs typeface="Arial"/>
              </a:rPr>
              <a:t>one </a:t>
            </a:r>
            <a:r>
              <a:rPr sz="1100" spc="-25" dirty="0">
                <a:latin typeface="Arial"/>
                <a:cs typeface="Arial"/>
              </a:rPr>
              <a:t>pointer </a:t>
            </a:r>
            <a:r>
              <a:rPr sz="1100" spc="-55" dirty="0">
                <a:latin typeface="Arial"/>
                <a:cs typeface="Arial"/>
              </a:rPr>
              <a:t>plus </a:t>
            </a:r>
            <a:r>
              <a:rPr sz="1100" spc="-70" dirty="0">
                <a:latin typeface="Arial"/>
                <a:cs typeface="Arial"/>
              </a:rPr>
              <a:t>4 </a:t>
            </a:r>
            <a:r>
              <a:rPr sz="1100" spc="-65" dirty="0">
                <a:latin typeface="Arial"/>
                <a:cs typeface="Arial"/>
              </a:rPr>
              <a:t>bytes </a:t>
            </a:r>
            <a:r>
              <a:rPr sz="1100" spc="-30" dirty="0">
                <a:latin typeface="Arial"/>
                <a:cs typeface="Arial"/>
              </a:rPr>
              <a:t>for  </a:t>
            </a:r>
            <a:r>
              <a:rPr sz="1100" spc="-25" dirty="0">
                <a:latin typeface="Arial"/>
                <a:cs typeface="Arial"/>
              </a:rPr>
              <a:t>indicating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length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85" dirty="0">
                <a:latin typeface="Arial"/>
                <a:cs typeface="Arial"/>
              </a:rPr>
              <a:t>each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term.</a:t>
            </a:r>
            <a:endParaRPr sz="1100" dirty="0">
              <a:latin typeface="Arial"/>
              <a:cs typeface="Arial"/>
            </a:endParaRPr>
          </a:p>
          <a:p>
            <a:pPr marL="12700" marR="1146810">
              <a:lnSpc>
                <a:spcPct val="125499"/>
              </a:lnSpc>
            </a:pPr>
            <a:r>
              <a:rPr sz="1100" spc="-90" dirty="0">
                <a:latin typeface="Arial"/>
                <a:cs typeface="Arial"/>
              </a:rPr>
              <a:t>We </a:t>
            </a:r>
            <a:r>
              <a:rPr sz="1100" spc="-100" dirty="0">
                <a:latin typeface="Arial"/>
                <a:cs typeface="Arial"/>
              </a:rPr>
              <a:t>save </a:t>
            </a:r>
            <a:r>
              <a:rPr sz="1100" spc="-75" dirty="0">
                <a:latin typeface="Arial"/>
                <a:cs typeface="Arial"/>
              </a:rPr>
              <a:t>12 </a:t>
            </a:r>
            <a:r>
              <a:rPr sz="1100" spc="-10" dirty="0">
                <a:latin typeface="Latin Modern Math"/>
                <a:cs typeface="Latin Modern Math"/>
              </a:rPr>
              <a:t>− </a:t>
            </a:r>
            <a:r>
              <a:rPr sz="1100" spc="-10" dirty="0">
                <a:latin typeface="Arial"/>
                <a:cs typeface="Arial"/>
              </a:rPr>
              <a:t>(3 </a:t>
            </a:r>
            <a:r>
              <a:rPr sz="1100" spc="204" dirty="0">
                <a:latin typeface="Arial"/>
                <a:cs typeface="Arial"/>
              </a:rPr>
              <a:t>+ </a:t>
            </a:r>
            <a:r>
              <a:rPr sz="1100" spc="-10" dirty="0">
                <a:latin typeface="Arial"/>
                <a:cs typeface="Arial"/>
              </a:rPr>
              <a:t>4) </a:t>
            </a:r>
            <a:r>
              <a:rPr sz="1100" spc="204" dirty="0">
                <a:latin typeface="Arial"/>
                <a:cs typeface="Arial"/>
              </a:rPr>
              <a:t>= </a:t>
            </a:r>
            <a:r>
              <a:rPr sz="1100" spc="-70" dirty="0">
                <a:latin typeface="Arial"/>
                <a:cs typeface="Arial"/>
              </a:rPr>
              <a:t>5 </a:t>
            </a:r>
            <a:r>
              <a:rPr sz="1100" spc="-65" dirty="0">
                <a:latin typeface="Arial"/>
                <a:cs typeface="Arial"/>
              </a:rPr>
              <a:t>bytes </a:t>
            </a:r>
            <a:r>
              <a:rPr sz="1100" spc="-50" dirty="0">
                <a:latin typeface="Arial"/>
                <a:cs typeface="Arial"/>
              </a:rPr>
              <a:t>per </a:t>
            </a:r>
            <a:r>
              <a:rPr sz="1100" spc="-30" dirty="0">
                <a:latin typeface="Arial"/>
                <a:cs typeface="Arial"/>
              </a:rPr>
              <a:t>block.  </a:t>
            </a:r>
            <a:r>
              <a:rPr sz="1100" spc="-20" dirty="0">
                <a:latin typeface="Arial"/>
                <a:cs typeface="Arial"/>
              </a:rPr>
              <a:t>Total </a:t>
            </a:r>
            <a:r>
              <a:rPr sz="1100" spc="-65" dirty="0">
                <a:latin typeface="Arial"/>
                <a:cs typeface="Arial"/>
              </a:rPr>
              <a:t>savings: </a:t>
            </a:r>
            <a:r>
              <a:rPr sz="1100" spc="-60" dirty="0">
                <a:latin typeface="Arial"/>
                <a:cs typeface="Arial"/>
              </a:rPr>
              <a:t>400</a:t>
            </a:r>
            <a:r>
              <a:rPr sz="1100" spc="-60" dirty="0">
                <a:latin typeface="Latin Modern Math"/>
                <a:cs typeface="Latin Modern Math"/>
              </a:rPr>
              <a:t>,</a:t>
            </a:r>
            <a:r>
              <a:rPr sz="1100" spc="-60" dirty="0">
                <a:latin typeface="Arial"/>
                <a:cs typeface="Arial"/>
              </a:rPr>
              <a:t>000</a:t>
            </a:r>
            <a:r>
              <a:rPr sz="1100" spc="-60" dirty="0">
                <a:latin typeface="Latin Modern Math"/>
                <a:cs typeface="Latin Modern Math"/>
              </a:rPr>
              <a:t>/</a:t>
            </a:r>
            <a:r>
              <a:rPr sz="1100" spc="-60" dirty="0">
                <a:latin typeface="Arial"/>
                <a:cs typeface="Arial"/>
              </a:rPr>
              <a:t>4 </a:t>
            </a:r>
            <a:r>
              <a:rPr sz="1100" spc="-5" dirty="0">
                <a:latin typeface="Latin Modern Math"/>
                <a:cs typeface="Latin Modern Math"/>
              </a:rPr>
              <a:t>∗ </a:t>
            </a:r>
            <a:r>
              <a:rPr sz="1100" spc="-70" dirty="0">
                <a:latin typeface="Arial"/>
                <a:cs typeface="Arial"/>
              </a:rPr>
              <a:t>5 </a:t>
            </a:r>
            <a:r>
              <a:rPr sz="1100" spc="204" dirty="0">
                <a:latin typeface="Arial"/>
                <a:cs typeface="Arial"/>
              </a:rPr>
              <a:t>= </a:t>
            </a:r>
            <a:r>
              <a:rPr sz="1100" spc="-55" dirty="0">
                <a:latin typeface="Arial"/>
                <a:cs typeface="Arial"/>
              </a:rPr>
              <a:t>0.5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MB</a:t>
            </a:r>
            <a:endParaRPr sz="1100" dirty="0">
              <a:latin typeface="Arial"/>
              <a:cs typeface="Arial"/>
            </a:endParaRPr>
          </a:p>
          <a:p>
            <a:pPr marL="12700" marR="220979">
              <a:lnSpc>
                <a:spcPct val="102699"/>
              </a:lnSpc>
              <a:spcBef>
                <a:spcPts val="300"/>
              </a:spcBef>
            </a:pPr>
            <a:r>
              <a:rPr sz="1100" spc="-25" dirty="0">
                <a:latin typeface="Arial"/>
                <a:cs typeface="Arial"/>
              </a:rPr>
              <a:t>This </a:t>
            </a:r>
            <a:r>
              <a:rPr sz="1100" spc="-80" dirty="0">
                <a:latin typeface="Arial"/>
                <a:cs typeface="Arial"/>
              </a:rPr>
              <a:t>reduces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80" dirty="0">
                <a:latin typeface="Arial"/>
                <a:cs typeface="Arial"/>
              </a:rPr>
              <a:t>size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30" dirty="0">
                <a:latin typeface="Arial"/>
                <a:cs typeface="Arial"/>
              </a:rPr>
              <a:t>the dictionary </a:t>
            </a:r>
            <a:r>
              <a:rPr sz="1100" spc="-25" dirty="0">
                <a:latin typeface="Arial"/>
                <a:cs typeface="Arial"/>
              </a:rPr>
              <a:t>from </a:t>
            </a:r>
            <a:r>
              <a:rPr sz="1100" spc="-55" dirty="0">
                <a:latin typeface="Arial"/>
                <a:cs typeface="Arial"/>
              </a:rPr>
              <a:t>7.6 </a:t>
            </a:r>
            <a:r>
              <a:rPr sz="1100" spc="15" dirty="0">
                <a:latin typeface="Arial"/>
                <a:cs typeface="Arial"/>
              </a:rPr>
              <a:t>MB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55" dirty="0">
                <a:latin typeface="Arial"/>
                <a:cs typeface="Arial"/>
              </a:rPr>
              <a:t>7.1  </a:t>
            </a:r>
            <a:r>
              <a:rPr sz="1100" spc="10" dirty="0">
                <a:latin typeface="Arial"/>
                <a:cs typeface="Arial"/>
              </a:rPr>
              <a:t>MB.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231641" y="3349078"/>
            <a:ext cx="2806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31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5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59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4883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502" y="0"/>
            <a:ext cx="262953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  <a:tab pos="1017905" algn="l"/>
                <a:tab pos="170370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 statistics	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Lookup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of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a term without</a:t>
            </a:r>
            <a:r>
              <a:rPr sz="1400" spc="-4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blocking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9422" y="485863"/>
            <a:ext cx="1864360" cy="2081530"/>
            <a:chOff x="459422" y="485863"/>
            <a:chExt cx="1864360" cy="2081530"/>
          </a:xfrm>
        </p:grpSpPr>
        <p:sp>
          <p:nvSpPr>
            <p:cNvPr id="6" name="object 6"/>
            <p:cNvSpPr/>
            <p:nvPr/>
          </p:nvSpPr>
          <p:spPr>
            <a:xfrm>
              <a:off x="987023" y="489991"/>
              <a:ext cx="1332230" cy="826135"/>
            </a:xfrm>
            <a:custGeom>
              <a:avLst/>
              <a:gdLst/>
              <a:ahLst/>
              <a:cxnLst/>
              <a:rect l="l" t="t" r="r" b="b"/>
              <a:pathLst>
                <a:path w="1332230" h="826135">
                  <a:moveTo>
                    <a:pt x="1332186" y="124396"/>
                  </a:moveTo>
                  <a:lnTo>
                    <a:pt x="1322411" y="75979"/>
                  </a:lnTo>
                  <a:lnTo>
                    <a:pt x="1295753" y="36437"/>
                  </a:lnTo>
                  <a:lnTo>
                    <a:pt x="1256213" y="9776"/>
                  </a:lnTo>
                  <a:lnTo>
                    <a:pt x="1207790" y="0"/>
                  </a:lnTo>
                  <a:lnTo>
                    <a:pt x="1159365" y="9776"/>
                  </a:lnTo>
                  <a:lnTo>
                    <a:pt x="1119820" y="36437"/>
                  </a:lnTo>
                  <a:lnTo>
                    <a:pt x="1093158" y="75979"/>
                  </a:lnTo>
                  <a:lnTo>
                    <a:pt x="1083381" y="124396"/>
                  </a:lnTo>
                  <a:lnTo>
                    <a:pt x="1093158" y="172821"/>
                  </a:lnTo>
                  <a:lnTo>
                    <a:pt x="1119820" y="212366"/>
                  </a:lnTo>
                  <a:lnTo>
                    <a:pt x="1159365" y="239028"/>
                  </a:lnTo>
                  <a:lnTo>
                    <a:pt x="1207790" y="248805"/>
                  </a:lnTo>
                  <a:lnTo>
                    <a:pt x="1256213" y="239028"/>
                  </a:lnTo>
                  <a:lnTo>
                    <a:pt x="1295753" y="212366"/>
                  </a:lnTo>
                  <a:lnTo>
                    <a:pt x="1322411" y="172821"/>
                  </a:lnTo>
                  <a:lnTo>
                    <a:pt x="1332186" y="124396"/>
                  </a:lnTo>
                  <a:close/>
                </a:path>
                <a:path w="1332230" h="826135">
                  <a:moveTo>
                    <a:pt x="818471" y="398754"/>
                  </a:moveTo>
                  <a:lnTo>
                    <a:pt x="811410" y="354975"/>
                  </a:lnTo>
                  <a:lnTo>
                    <a:pt x="791746" y="316951"/>
                  </a:lnTo>
                  <a:lnTo>
                    <a:pt x="761761" y="286964"/>
                  </a:lnTo>
                  <a:lnTo>
                    <a:pt x="723736" y="267298"/>
                  </a:lnTo>
                  <a:lnTo>
                    <a:pt x="679952" y="260235"/>
                  </a:lnTo>
                  <a:lnTo>
                    <a:pt x="636167" y="267298"/>
                  </a:lnTo>
                  <a:lnTo>
                    <a:pt x="598139" y="286964"/>
                  </a:lnTo>
                  <a:lnTo>
                    <a:pt x="568151" y="316951"/>
                  </a:lnTo>
                  <a:lnTo>
                    <a:pt x="548484" y="354975"/>
                  </a:lnTo>
                  <a:lnTo>
                    <a:pt x="541421" y="398754"/>
                  </a:lnTo>
                  <a:lnTo>
                    <a:pt x="548484" y="442539"/>
                  </a:lnTo>
                  <a:lnTo>
                    <a:pt x="568151" y="480567"/>
                  </a:lnTo>
                  <a:lnTo>
                    <a:pt x="598139" y="510556"/>
                  </a:lnTo>
                  <a:lnTo>
                    <a:pt x="636167" y="530223"/>
                  </a:lnTo>
                  <a:lnTo>
                    <a:pt x="679952" y="537286"/>
                  </a:lnTo>
                  <a:lnTo>
                    <a:pt x="723736" y="530223"/>
                  </a:lnTo>
                  <a:lnTo>
                    <a:pt x="761761" y="510556"/>
                  </a:lnTo>
                  <a:lnTo>
                    <a:pt x="791746" y="480567"/>
                  </a:lnTo>
                  <a:lnTo>
                    <a:pt x="811410" y="442539"/>
                  </a:lnTo>
                  <a:lnTo>
                    <a:pt x="818471" y="398754"/>
                  </a:lnTo>
                  <a:close/>
                </a:path>
                <a:path w="1332230" h="826135">
                  <a:moveTo>
                    <a:pt x="275866" y="687743"/>
                  </a:moveTo>
                  <a:lnTo>
                    <a:pt x="268834" y="644148"/>
                  </a:lnTo>
                  <a:lnTo>
                    <a:pt x="249252" y="606287"/>
                  </a:lnTo>
                  <a:lnTo>
                    <a:pt x="219393" y="576431"/>
                  </a:lnTo>
                  <a:lnTo>
                    <a:pt x="181529" y="556852"/>
                  </a:lnTo>
                  <a:lnTo>
                    <a:pt x="137933" y="549821"/>
                  </a:lnTo>
                  <a:lnTo>
                    <a:pt x="94336" y="556852"/>
                  </a:lnTo>
                  <a:lnTo>
                    <a:pt x="56472" y="576431"/>
                  </a:lnTo>
                  <a:lnTo>
                    <a:pt x="26613" y="606287"/>
                  </a:lnTo>
                  <a:lnTo>
                    <a:pt x="7032" y="644148"/>
                  </a:lnTo>
                  <a:lnTo>
                    <a:pt x="0" y="687743"/>
                  </a:lnTo>
                  <a:lnTo>
                    <a:pt x="7032" y="731344"/>
                  </a:lnTo>
                  <a:lnTo>
                    <a:pt x="26613" y="769209"/>
                  </a:lnTo>
                  <a:lnTo>
                    <a:pt x="56472" y="799066"/>
                  </a:lnTo>
                  <a:lnTo>
                    <a:pt x="94336" y="818646"/>
                  </a:lnTo>
                  <a:lnTo>
                    <a:pt x="137933" y="825677"/>
                  </a:lnTo>
                  <a:lnTo>
                    <a:pt x="181529" y="818646"/>
                  </a:lnTo>
                  <a:lnTo>
                    <a:pt x="219393" y="799066"/>
                  </a:lnTo>
                  <a:lnTo>
                    <a:pt x="249252" y="769209"/>
                  </a:lnTo>
                  <a:lnTo>
                    <a:pt x="268834" y="731344"/>
                  </a:lnTo>
                  <a:lnTo>
                    <a:pt x="275866" y="687743"/>
                  </a:lnTo>
                  <a:close/>
                </a:path>
              </a:pathLst>
            </a:custGeom>
            <a:ln w="8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57758" y="1322021"/>
              <a:ext cx="218702" cy="218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3549" y="1546783"/>
              <a:ext cx="259715" cy="259715"/>
            </a:xfrm>
            <a:custGeom>
              <a:avLst/>
              <a:gdLst/>
              <a:ahLst/>
              <a:cxnLst/>
              <a:rect l="l" t="t" r="r" b="b"/>
              <a:pathLst>
                <a:path w="259715" h="259714">
                  <a:moveTo>
                    <a:pt x="259353" y="129679"/>
                  </a:moveTo>
                  <a:lnTo>
                    <a:pt x="249162" y="79204"/>
                  </a:lnTo>
                  <a:lnTo>
                    <a:pt x="221371" y="37984"/>
                  </a:lnTo>
                  <a:lnTo>
                    <a:pt x="180153" y="10191"/>
                  </a:lnTo>
                  <a:lnTo>
                    <a:pt x="129678" y="0"/>
                  </a:lnTo>
                  <a:lnTo>
                    <a:pt x="79203" y="10191"/>
                  </a:lnTo>
                  <a:lnTo>
                    <a:pt x="37983" y="37984"/>
                  </a:lnTo>
                  <a:lnTo>
                    <a:pt x="10191" y="79204"/>
                  </a:lnTo>
                  <a:lnTo>
                    <a:pt x="0" y="129679"/>
                  </a:lnTo>
                  <a:lnTo>
                    <a:pt x="10191" y="180154"/>
                  </a:lnTo>
                  <a:lnTo>
                    <a:pt x="37983" y="221375"/>
                  </a:lnTo>
                  <a:lnTo>
                    <a:pt x="79203" y="249167"/>
                  </a:lnTo>
                  <a:lnTo>
                    <a:pt x="129678" y="259359"/>
                  </a:lnTo>
                  <a:lnTo>
                    <a:pt x="180153" y="249167"/>
                  </a:lnTo>
                  <a:lnTo>
                    <a:pt x="221371" y="221375"/>
                  </a:lnTo>
                  <a:lnTo>
                    <a:pt x="249162" y="180154"/>
                  </a:lnTo>
                  <a:lnTo>
                    <a:pt x="259353" y="129679"/>
                  </a:lnTo>
                  <a:close/>
                </a:path>
              </a:pathLst>
            </a:custGeom>
            <a:ln w="8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4342" y="1811809"/>
              <a:ext cx="224367" cy="2243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1587" y="2037970"/>
              <a:ext cx="247582" cy="2475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1988" y="2292021"/>
              <a:ext cx="271145" cy="271145"/>
            </a:xfrm>
            <a:custGeom>
              <a:avLst/>
              <a:gdLst/>
              <a:ahLst/>
              <a:cxnLst/>
              <a:rect l="l" t="t" r="r" b="b"/>
              <a:pathLst>
                <a:path w="271144" h="271144">
                  <a:moveTo>
                    <a:pt x="271132" y="135572"/>
                  </a:moveTo>
                  <a:lnTo>
                    <a:pt x="264219" y="92722"/>
                  </a:lnTo>
                  <a:lnTo>
                    <a:pt x="244972" y="55507"/>
                  </a:lnTo>
                  <a:lnTo>
                    <a:pt x="215623" y="26158"/>
                  </a:lnTo>
                  <a:lnTo>
                    <a:pt x="178408" y="6911"/>
                  </a:lnTo>
                  <a:lnTo>
                    <a:pt x="135559" y="0"/>
                  </a:lnTo>
                  <a:lnTo>
                    <a:pt x="92712" y="6911"/>
                  </a:lnTo>
                  <a:lnTo>
                    <a:pt x="55500" y="26158"/>
                  </a:lnTo>
                  <a:lnTo>
                    <a:pt x="26155" y="55507"/>
                  </a:lnTo>
                  <a:lnTo>
                    <a:pt x="6911" y="92722"/>
                  </a:lnTo>
                  <a:lnTo>
                    <a:pt x="0" y="135572"/>
                  </a:lnTo>
                  <a:lnTo>
                    <a:pt x="6911" y="178422"/>
                  </a:lnTo>
                  <a:lnTo>
                    <a:pt x="26155" y="215637"/>
                  </a:lnTo>
                  <a:lnTo>
                    <a:pt x="55500" y="244984"/>
                  </a:lnTo>
                  <a:lnTo>
                    <a:pt x="92712" y="264229"/>
                  </a:lnTo>
                  <a:lnTo>
                    <a:pt x="135559" y="271141"/>
                  </a:lnTo>
                  <a:lnTo>
                    <a:pt x="178408" y="264229"/>
                  </a:lnTo>
                  <a:lnTo>
                    <a:pt x="215623" y="244984"/>
                  </a:lnTo>
                  <a:lnTo>
                    <a:pt x="244972" y="215637"/>
                  </a:lnTo>
                  <a:lnTo>
                    <a:pt x="264219" y="178422"/>
                  </a:lnTo>
                  <a:lnTo>
                    <a:pt x="271132" y="135572"/>
                  </a:lnTo>
                  <a:close/>
                </a:path>
              </a:pathLst>
            </a:custGeom>
            <a:ln w="8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650" y="596900"/>
            <a:ext cx="1803400" cy="1971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latin typeface="LM Roman Caps 10"/>
                <a:cs typeface="LM Roman Caps 10"/>
              </a:rPr>
              <a:t>a</a:t>
            </a:r>
            <a:r>
              <a:rPr sz="850" dirty="0">
                <a:latin typeface="LM Roman Caps 10"/>
                <a:cs typeface="LM Roman Caps 10"/>
              </a:rPr>
              <a:t>i</a:t>
            </a:r>
            <a:r>
              <a:rPr sz="850" spc="10" dirty="0">
                <a:latin typeface="LM Roman Caps 10"/>
                <a:cs typeface="LM Roman Caps 10"/>
              </a:rPr>
              <a:t>d</a:t>
            </a:r>
            <a:endParaRPr sz="850" dirty="0">
              <a:latin typeface="LM Roman Caps 10"/>
              <a:cs typeface="LM Roman Caps 1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 dirty="0">
              <a:latin typeface="LM Roman Caps 10"/>
              <a:cs typeface="LM Roman Caps 10"/>
            </a:endParaRPr>
          </a:p>
          <a:p>
            <a:pPr marL="1076960">
              <a:lnSpc>
                <a:spcPct val="100000"/>
              </a:lnSpc>
            </a:pPr>
            <a:r>
              <a:rPr sz="850" spc="5" dirty="0">
                <a:latin typeface="LM Roman Caps 10"/>
                <a:cs typeface="LM Roman Caps 10"/>
              </a:rPr>
              <a:t>box</a:t>
            </a:r>
            <a:endParaRPr sz="850" dirty="0">
              <a:latin typeface="LM Roman Caps 10"/>
              <a:cs typeface="LM Roman Cap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 dirty="0">
              <a:latin typeface="LM Roman Caps 10"/>
              <a:cs typeface="LM Roman Caps 10"/>
            </a:endParaRPr>
          </a:p>
          <a:p>
            <a:pPr marL="535305">
              <a:lnSpc>
                <a:spcPct val="100000"/>
              </a:lnSpc>
            </a:pPr>
            <a:r>
              <a:rPr sz="850" spc="10" dirty="0">
                <a:latin typeface="LM Roman Caps 10"/>
                <a:cs typeface="LM Roman Caps 10"/>
              </a:rPr>
              <a:t>den</a:t>
            </a:r>
            <a:endParaRPr sz="850" dirty="0">
              <a:latin typeface="LM Roman Caps 10"/>
              <a:cs typeface="LM Roman Caps 10"/>
            </a:endParaRPr>
          </a:p>
          <a:p>
            <a:pPr>
              <a:lnSpc>
                <a:spcPct val="100000"/>
              </a:lnSpc>
            </a:pPr>
            <a:endParaRPr sz="700" dirty="0">
              <a:latin typeface="LM Roman Caps 10"/>
              <a:cs typeface="LM Roman Caps 10"/>
            </a:endParaRPr>
          </a:p>
          <a:p>
            <a:pPr marL="1112520">
              <a:lnSpc>
                <a:spcPct val="100000"/>
              </a:lnSpc>
              <a:spcBef>
                <a:spcPts val="5"/>
              </a:spcBef>
            </a:pPr>
            <a:r>
              <a:rPr sz="850" spc="10" dirty="0">
                <a:latin typeface="LM Roman Caps 10"/>
                <a:cs typeface="LM Roman Caps 10"/>
              </a:rPr>
              <a:t>ex</a:t>
            </a:r>
            <a:endParaRPr sz="850" dirty="0">
              <a:latin typeface="LM Roman Caps 10"/>
              <a:cs typeface="LM Roman Cap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50" dirty="0">
              <a:latin typeface="LM Roman Caps 10"/>
              <a:cs typeface="LM Roman Caps 10"/>
            </a:endParaRPr>
          </a:p>
          <a:p>
            <a:pPr marL="12700">
              <a:lnSpc>
                <a:spcPct val="100000"/>
              </a:lnSpc>
            </a:pPr>
            <a:r>
              <a:rPr sz="850" spc="10" dirty="0">
                <a:latin typeface="LM Roman Caps 10"/>
                <a:cs typeface="LM Roman Caps 10"/>
              </a:rPr>
              <a:t>job</a:t>
            </a:r>
            <a:endParaRPr sz="850" dirty="0">
              <a:latin typeface="LM Roman Caps 10"/>
              <a:cs typeface="LM Roman Caps 1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LM Roman Caps 10"/>
              <a:cs typeface="LM Roman Caps 10"/>
            </a:endParaRPr>
          </a:p>
          <a:p>
            <a:pPr marL="1108710">
              <a:lnSpc>
                <a:spcPct val="100000"/>
              </a:lnSpc>
            </a:pPr>
            <a:r>
              <a:rPr sz="850" dirty="0">
                <a:latin typeface="LM Roman Caps 10"/>
                <a:cs typeface="LM Roman Caps 10"/>
              </a:rPr>
              <a:t>ox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00" dirty="0">
              <a:latin typeface="LM Roman Caps 10"/>
              <a:cs typeface="LM Roman Caps 10"/>
            </a:endParaRPr>
          </a:p>
          <a:p>
            <a:pPr marL="554990">
              <a:lnSpc>
                <a:spcPct val="100000"/>
              </a:lnSpc>
              <a:spcBef>
                <a:spcPts val="5"/>
              </a:spcBef>
            </a:pPr>
            <a:r>
              <a:rPr sz="850" spc="5" dirty="0">
                <a:latin typeface="LM Roman Caps 10"/>
                <a:cs typeface="LM Roman Caps 10"/>
              </a:rPr>
              <a:t>pit</a:t>
            </a:r>
            <a:endParaRPr sz="850" dirty="0">
              <a:latin typeface="LM Roman Caps 10"/>
              <a:cs typeface="LM Roman Caps 1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 dirty="0">
              <a:latin typeface="LM Roman Caps 10"/>
              <a:cs typeface="LM Roman Caps 10"/>
            </a:endParaRPr>
          </a:p>
          <a:p>
            <a:pPr marL="1080770">
              <a:lnSpc>
                <a:spcPct val="100000"/>
              </a:lnSpc>
            </a:pPr>
            <a:r>
              <a:rPr sz="850" spc="10" dirty="0">
                <a:latin typeface="LM Roman Caps 10"/>
                <a:cs typeface="LM Roman Caps 10"/>
              </a:rPr>
              <a:t>win</a:t>
            </a:r>
            <a:endParaRPr sz="850" dirty="0">
              <a:latin typeface="LM Roman Caps 10"/>
              <a:cs typeface="LM Roman Caps 1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77605" y="673633"/>
            <a:ext cx="1403350" cy="1692910"/>
            <a:chOff x="677605" y="673633"/>
            <a:chExt cx="1403350" cy="1692910"/>
          </a:xfrm>
        </p:grpSpPr>
        <p:sp>
          <p:nvSpPr>
            <p:cNvPr id="14" name="object 14"/>
            <p:cNvSpPr/>
            <p:nvPr/>
          </p:nvSpPr>
          <p:spPr>
            <a:xfrm>
              <a:off x="928935" y="1274876"/>
              <a:ext cx="92710" cy="90170"/>
            </a:xfrm>
            <a:custGeom>
              <a:avLst/>
              <a:gdLst/>
              <a:ahLst/>
              <a:cxnLst/>
              <a:rect l="l" t="t" r="r" b="b"/>
              <a:pathLst>
                <a:path w="92709" h="90169">
                  <a:moveTo>
                    <a:pt x="92462" y="0"/>
                  </a:moveTo>
                  <a:lnTo>
                    <a:pt x="0" y="40220"/>
                  </a:lnTo>
                  <a:lnTo>
                    <a:pt x="50904" y="38976"/>
                  </a:lnTo>
                  <a:lnTo>
                    <a:pt x="46399" y="89687"/>
                  </a:lnTo>
                  <a:lnTo>
                    <a:pt x="924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0765" y="1313853"/>
              <a:ext cx="289560" cy="271145"/>
            </a:xfrm>
            <a:custGeom>
              <a:avLst/>
              <a:gdLst/>
              <a:ahLst/>
              <a:cxnLst/>
              <a:rect l="l" t="t" r="r" b="b"/>
              <a:pathLst>
                <a:path w="289559" h="271144">
                  <a:moveTo>
                    <a:pt x="0" y="271119"/>
                  </a:moveTo>
                  <a:lnTo>
                    <a:pt x="289073" y="0"/>
                  </a:lnTo>
                </a:path>
              </a:pathLst>
            </a:custGeom>
            <a:ln w="263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0765" y="1313853"/>
              <a:ext cx="289560" cy="271145"/>
            </a:xfrm>
            <a:custGeom>
              <a:avLst/>
              <a:gdLst/>
              <a:ahLst/>
              <a:cxnLst/>
              <a:rect l="l" t="t" r="r" b="b"/>
              <a:pathLst>
                <a:path w="289559" h="271144">
                  <a:moveTo>
                    <a:pt x="0" y="271119"/>
                  </a:moveTo>
                  <a:lnTo>
                    <a:pt x="289073" y="0"/>
                  </a:lnTo>
                </a:path>
              </a:pathLst>
            </a:custGeom>
            <a:ln w="101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28928" y="955827"/>
              <a:ext cx="612775" cy="408940"/>
            </a:xfrm>
            <a:custGeom>
              <a:avLst/>
              <a:gdLst/>
              <a:ahLst/>
              <a:cxnLst/>
              <a:rect l="l" t="t" r="r" b="b"/>
              <a:pathLst>
                <a:path w="612775" h="408940">
                  <a:moveTo>
                    <a:pt x="92468" y="319049"/>
                  </a:moveTo>
                  <a:lnTo>
                    <a:pt x="0" y="359270"/>
                  </a:lnTo>
                  <a:lnTo>
                    <a:pt x="50901" y="358025"/>
                  </a:lnTo>
                  <a:lnTo>
                    <a:pt x="46405" y="408736"/>
                  </a:lnTo>
                  <a:lnTo>
                    <a:pt x="92468" y="319049"/>
                  </a:lnTo>
                  <a:close/>
                </a:path>
                <a:path w="612775" h="408940">
                  <a:moveTo>
                    <a:pt x="612228" y="0"/>
                  </a:moveTo>
                  <a:lnTo>
                    <a:pt x="512483" y="14757"/>
                  </a:lnTo>
                  <a:lnTo>
                    <a:pt x="561962" y="26809"/>
                  </a:lnTo>
                  <a:lnTo>
                    <a:pt x="544385" y="74599"/>
                  </a:lnTo>
                  <a:lnTo>
                    <a:pt x="6122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0245" y="982637"/>
              <a:ext cx="240665" cy="128905"/>
            </a:xfrm>
            <a:custGeom>
              <a:avLst/>
              <a:gdLst/>
              <a:ahLst/>
              <a:cxnLst/>
              <a:rect l="l" t="t" r="r" b="b"/>
              <a:pathLst>
                <a:path w="240665" h="128905">
                  <a:moveTo>
                    <a:pt x="0" y="128308"/>
                  </a:moveTo>
                  <a:lnTo>
                    <a:pt x="240645" y="0"/>
                  </a:lnTo>
                </a:path>
              </a:pathLst>
            </a:custGeom>
            <a:ln w="263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50245" y="982637"/>
              <a:ext cx="240665" cy="128905"/>
            </a:xfrm>
            <a:custGeom>
              <a:avLst/>
              <a:gdLst/>
              <a:ahLst/>
              <a:cxnLst/>
              <a:rect l="l" t="t" r="r" b="b"/>
              <a:pathLst>
                <a:path w="240665" h="128905">
                  <a:moveTo>
                    <a:pt x="0" y="128308"/>
                  </a:moveTo>
                  <a:lnTo>
                    <a:pt x="240645" y="0"/>
                  </a:lnTo>
                </a:path>
              </a:pathLst>
            </a:custGeom>
            <a:ln w="101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41411" y="673633"/>
              <a:ext cx="639445" cy="356870"/>
            </a:xfrm>
            <a:custGeom>
              <a:avLst/>
              <a:gdLst/>
              <a:ahLst/>
              <a:cxnLst/>
              <a:rect l="l" t="t" r="r" b="b"/>
              <a:pathLst>
                <a:path w="639444" h="356869">
                  <a:moveTo>
                    <a:pt x="99745" y="282194"/>
                  </a:moveTo>
                  <a:lnTo>
                    <a:pt x="0" y="296951"/>
                  </a:lnTo>
                  <a:lnTo>
                    <a:pt x="49479" y="309003"/>
                  </a:lnTo>
                  <a:lnTo>
                    <a:pt x="31902" y="356793"/>
                  </a:lnTo>
                  <a:lnTo>
                    <a:pt x="99745" y="282194"/>
                  </a:lnTo>
                  <a:close/>
                </a:path>
                <a:path w="639444" h="356869">
                  <a:moveTo>
                    <a:pt x="639419" y="0"/>
                  </a:moveTo>
                  <a:lnTo>
                    <a:pt x="539534" y="13703"/>
                  </a:lnTo>
                  <a:lnTo>
                    <a:pt x="588873" y="26276"/>
                  </a:lnTo>
                  <a:lnTo>
                    <a:pt x="570814" y="73901"/>
                  </a:lnTo>
                  <a:lnTo>
                    <a:pt x="639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93481" y="699909"/>
              <a:ext cx="236854" cy="123189"/>
            </a:xfrm>
            <a:custGeom>
              <a:avLst/>
              <a:gdLst/>
              <a:ahLst/>
              <a:cxnLst/>
              <a:rect l="l" t="t" r="r" b="b"/>
              <a:pathLst>
                <a:path w="236855" h="123190">
                  <a:moveTo>
                    <a:pt x="0" y="123088"/>
                  </a:moveTo>
                  <a:lnTo>
                    <a:pt x="236804" y="0"/>
                  </a:lnTo>
                </a:path>
              </a:pathLst>
            </a:custGeom>
            <a:ln w="263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93481" y="699909"/>
              <a:ext cx="236854" cy="123189"/>
            </a:xfrm>
            <a:custGeom>
              <a:avLst/>
              <a:gdLst/>
              <a:ahLst/>
              <a:cxnLst/>
              <a:rect l="l" t="t" r="r" b="b"/>
              <a:pathLst>
                <a:path w="236855" h="123190">
                  <a:moveTo>
                    <a:pt x="0" y="123088"/>
                  </a:moveTo>
                  <a:lnTo>
                    <a:pt x="236804" y="0"/>
                  </a:lnTo>
                </a:path>
              </a:pathLst>
            </a:custGeom>
            <a:ln w="101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63243" y="673633"/>
              <a:ext cx="617855" cy="1365250"/>
            </a:xfrm>
            <a:custGeom>
              <a:avLst/>
              <a:gdLst/>
              <a:ahLst/>
              <a:cxnLst/>
              <a:rect l="l" t="t" r="r" b="b"/>
              <a:pathLst>
                <a:path w="617855" h="1365250">
                  <a:moveTo>
                    <a:pt x="100571" y="1295488"/>
                  </a:moveTo>
                  <a:lnTo>
                    <a:pt x="0" y="1302639"/>
                  </a:lnTo>
                  <a:lnTo>
                    <a:pt x="48425" y="1318399"/>
                  </a:lnTo>
                  <a:lnTo>
                    <a:pt x="27279" y="1364729"/>
                  </a:lnTo>
                  <a:lnTo>
                    <a:pt x="100571" y="1295488"/>
                  </a:lnTo>
                  <a:close/>
                </a:path>
                <a:path w="617855" h="1365250">
                  <a:moveTo>
                    <a:pt x="617588" y="0"/>
                  </a:moveTo>
                  <a:lnTo>
                    <a:pt x="517702" y="13703"/>
                  </a:lnTo>
                  <a:lnTo>
                    <a:pt x="567042" y="26276"/>
                  </a:lnTo>
                  <a:lnTo>
                    <a:pt x="548982" y="73901"/>
                  </a:lnTo>
                  <a:lnTo>
                    <a:pt x="617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38711" y="1992033"/>
              <a:ext cx="273050" cy="120014"/>
            </a:xfrm>
            <a:custGeom>
              <a:avLst/>
              <a:gdLst/>
              <a:ahLst/>
              <a:cxnLst/>
              <a:rect l="l" t="t" r="r" b="b"/>
              <a:pathLst>
                <a:path w="273050" h="120014">
                  <a:moveTo>
                    <a:pt x="0" y="119938"/>
                  </a:moveTo>
                  <a:lnTo>
                    <a:pt x="272957" y="0"/>
                  </a:lnTo>
                </a:path>
              </a:pathLst>
            </a:custGeom>
            <a:ln w="263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38711" y="1992033"/>
              <a:ext cx="273050" cy="120014"/>
            </a:xfrm>
            <a:custGeom>
              <a:avLst/>
              <a:gdLst/>
              <a:ahLst/>
              <a:cxnLst/>
              <a:rect l="l" t="t" r="r" b="b"/>
              <a:pathLst>
                <a:path w="273050" h="120014">
                  <a:moveTo>
                    <a:pt x="0" y="119938"/>
                  </a:moveTo>
                  <a:lnTo>
                    <a:pt x="272957" y="0"/>
                  </a:lnTo>
                </a:path>
              </a:pathLst>
            </a:custGeom>
            <a:ln w="101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0892" y="1969122"/>
              <a:ext cx="622935" cy="109855"/>
            </a:xfrm>
            <a:custGeom>
              <a:avLst/>
              <a:gdLst/>
              <a:ahLst/>
              <a:cxnLst/>
              <a:rect l="l" t="t" r="r" b="b"/>
              <a:pathLst>
                <a:path w="622935" h="109855">
                  <a:moveTo>
                    <a:pt x="93014" y="109232"/>
                  </a:moveTo>
                  <a:lnTo>
                    <a:pt x="45707" y="20193"/>
                  </a:lnTo>
                  <a:lnTo>
                    <a:pt x="50914" y="70840"/>
                  </a:lnTo>
                  <a:lnTo>
                    <a:pt x="0" y="70307"/>
                  </a:lnTo>
                  <a:lnTo>
                    <a:pt x="93014" y="109232"/>
                  </a:lnTo>
                  <a:close/>
                </a:path>
                <a:path w="622935" h="109855">
                  <a:moveTo>
                    <a:pt x="622922" y="0"/>
                  </a:moveTo>
                  <a:lnTo>
                    <a:pt x="522351" y="7150"/>
                  </a:lnTo>
                  <a:lnTo>
                    <a:pt x="570776" y="22910"/>
                  </a:lnTo>
                  <a:lnTo>
                    <a:pt x="549630" y="69240"/>
                  </a:lnTo>
                  <a:lnTo>
                    <a:pt x="6229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2035" y="1766569"/>
              <a:ext cx="300355" cy="273685"/>
            </a:xfrm>
            <a:custGeom>
              <a:avLst/>
              <a:gdLst/>
              <a:ahLst/>
              <a:cxnLst/>
              <a:rect l="l" t="t" r="r" b="b"/>
              <a:pathLst>
                <a:path w="300355" h="273685">
                  <a:moveTo>
                    <a:pt x="0" y="0"/>
                  </a:moveTo>
                  <a:lnTo>
                    <a:pt x="299774" y="273392"/>
                  </a:lnTo>
                </a:path>
              </a:pathLst>
            </a:custGeom>
            <a:ln w="263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2035" y="1766569"/>
              <a:ext cx="300355" cy="273685"/>
            </a:xfrm>
            <a:custGeom>
              <a:avLst/>
              <a:gdLst/>
              <a:ahLst/>
              <a:cxnLst/>
              <a:rect l="l" t="t" r="r" b="b"/>
              <a:pathLst>
                <a:path w="300355" h="273685">
                  <a:moveTo>
                    <a:pt x="0" y="0"/>
                  </a:moveTo>
                  <a:lnTo>
                    <a:pt x="299774" y="273392"/>
                  </a:lnTo>
                </a:path>
              </a:pathLst>
            </a:custGeom>
            <a:ln w="101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0892" y="1314081"/>
              <a:ext cx="627380" cy="764540"/>
            </a:xfrm>
            <a:custGeom>
              <a:avLst/>
              <a:gdLst/>
              <a:ahLst/>
              <a:cxnLst/>
              <a:rect l="l" t="t" r="r" b="b"/>
              <a:pathLst>
                <a:path w="627380" h="764539">
                  <a:moveTo>
                    <a:pt x="93014" y="764273"/>
                  </a:moveTo>
                  <a:lnTo>
                    <a:pt x="45707" y="675233"/>
                  </a:lnTo>
                  <a:lnTo>
                    <a:pt x="50914" y="725881"/>
                  </a:lnTo>
                  <a:lnTo>
                    <a:pt x="0" y="725347"/>
                  </a:lnTo>
                  <a:lnTo>
                    <a:pt x="93014" y="764273"/>
                  </a:lnTo>
                  <a:close/>
                </a:path>
                <a:path w="627380" h="764539">
                  <a:moveTo>
                    <a:pt x="627164" y="70954"/>
                  </a:moveTo>
                  <a:lnTo>
                    <a:pt x="555523" y="0"/>
                  </a:lnTo>
                  <a:lnTo>
                    <a:pt x="575564" y="46812"/>
                  </a:lnTo>
                  <a:lnTo>
                    <a:pt x="526783" y="61429"/>
                  </a:lnTo>
                  <a:lnTo>
                    <a:pt x="627164" y="709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53564" y="1237907"/>
              <a:ext cx="262890" cy="123189"/>
            </a:xfrm>
            <a:custGeom>
              <a:avLst/>
              <a:gdLst/>
              <a:ahLst/>
              <a:cxnLst/>
              <a:rect l="l" t="t" r="r" b="b"/>
              <a:pathLst>
                <a:path w="262890" h="123190">
                  <a:moveTo>
                    <a:pt x="0" y="0"/>
                  </a:moveTo>
                  <a:lnTo>
                    <a:pt x="262891" y="122986"/>
                  </a:lnTo>
                </a:path>
              </a:pathLst>
            </a:custGeom>
            <a:ln w="263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53564" y="1237907"/>
              <a:ext cx="262890" cy="123189"/>
            </a:xfrm>
            <a:custGeom>
              <a:avLst/>
              <a:gdLst/>
              <a:ahLst/>
              <a:cxnLst/>
              <a:rect l="l" t="t" r="r" b="b"/>
              <a:pathLst>
                <a:path w="262890" h="123190">
                  <a:moveTo>
                    <a:pt x="0" y="0"/>
                  </a:moveTo>
                  <a:lnTo>
                    <a:pt x="262891" y="122986"/>
                  </a:lnTo>
                </a:path>
              </a:pathLst>
            </a:custGeom>
            <a:ln w="101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41996" y="1314081"/>
              <a:ext cx="126364" cy="1052195"/>
            </a:xfrm>
            <a:custGeom>
              <a:avLst/>
              <a:gdLst/>
              <a:ahLst/>
              <a:cxnLst/>
              <a:rect l="l" t="t" r="r" b="b"/>
              <a:pathLst>
                <a:path w="126365" h="1052195">
                  <a:moveTo>
                    <a:pt x="100190" y="1052055"/>
                  </a:moveTo>
                  <a:lnTo>
                    <a:pt x="29870" y="979805"/>
                  </a:lnTo>
                  <a:lnTo>
                    <a:pt x="49034" y="1026972"/>
                  </a:lnTo>
                  <a:lnTo>
                    <a:pt x="0" y="1040701"/>
                  </a:lnTo>
                  <a:lnTo>
                    <a:pt x="100190" y="1052055"/>
                  </a:lnTo>
                  <a:close/>
                </a:path>
                <a:path w="126365" h="1052195">
                  <a:moveTo>
                    <a:pt x="126060" y="70954"/>
                  </a:moveTo>
                  <a:lnTo>
                    <a:pt x="54419" y="0"/>
                  </a:lnTo>
                  <a:lnTo>
                    <a:pt x="74460" y="46812"/>
                  </a:lnTo>
                  <a:lnTo>
                    <a:pt x="25679" y="61429"/>
                  </a:lnTo>
                  <a:lnTo>
                    <a:pt x="126060" y="709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36529" y="2216268"/>
              <a:ext cx="254635" cy="125095"/>
            </a:xfrm>
            <a:custGeom>
              <a:avLst/>
              <a:gdLst/>
              <a:ahLst/>
              <a:cxnLst/>
              <a:rect l="l" t="t" r="r" b="b"/>
              <a:pathLst>
                <a:path w="254634" h="125094">
                  <a:moveTo>
                    <a:pt x="0" y="0"/>
                  </a:moveTo>
                  <a:lnTo>
                    <a:pt x="254501" y="124777"/>
                  </a:lnTo>
                </a:path>
              </a:pathLst>
            </a:custGeom>
            <a:ln w="263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36529" y="2216268"/>
              <a:ext cx="254635" cy="125095"/>
            </a:xfrm>
            <a:custGeom>
              <a:avLst/>
              <a:gdLst/>
              <a:ahLst/>
              <a:cxnLst/>
              <a:rect l="l" t="t" r="r" b="b"/>
              <a:pathLst>
                <a:path w="254634" h="125094">
                  <a:moveTo>
                    <a:pt x="0" y="0"/>
                  </a:moveTo>
                  <a:lnTo>
                    <a:pt x="254501" y="124777"/>
                  </a:lnTo>
                </a:path>
              </a:pathLst>
            </a:custGeom>
            <a:ln w="101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41996" y="2293876"/>
              <a:ext cx="100330" cy="72390"/>
            </a:xfrm>
            <a:custGeom>
              <a:avLst/>
              <a:gdLst/>
              <a:ahLst/>
              <a:cxnLst/>
              <a:rect l="l" t="t" r="r" b="b"/>
              <a:pathLst>
                <a:path w="100330" h="72389">
                  <a:moveTo>
                    <a:pt x="29870" y="0"/>
                  </a:moveTo>
                  <a:lnTo>
                    <a:pt x="49034" y="47169"/>
                  </a:lnTo>
                  <a:lnTo>
                    <a:pt x="0" y="60900"/>
                  </a:lnTo>
                  <a:lnTo>
                    <a:pt x="100190" y="72251"/>
                  </a:lnTo>
                  <a:lnTo>
                    <a:pt x="298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5" dirty="0"/>
              <a:t>32 /</a:t>
            </a:r>
            <a:r>
              <a:rPr spc="-60" dirty="0"/>
              <a:t> </a:t>
            </a:r>
            <a:r>
              <a:rPr spc="-10" dirty="0"/>
              <a:t>59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502" y="0"/>
            <a:ext cx="33985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5765" algn="l"/>
                <a:tab pos="1017905" algn="l"/>
                <a:tab pos="1703705" algn="l"/>
                <a:tab pos="267144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 statistics	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Dictionary</a:t>
            </a:r>
            <a:r>
              <a:rPr sz="600" spc="2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compression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81912"/>
            <a:ext cx="36842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Lookup </a:t>
            </a:r>
            <a:r>
              <a:rPr spc="15" dirty="0"/>
              <a:t>of </a:t>
            </a:r>
            <a:r>
              <a:rPr spc="10" dirty="0"/>
              <a:t>a term </a:t>
            </a:r>
            <a:r>
              <a:rPr spc="15" dirty="0"/>
              <a:t>with blocking: </a:t>
            </a:r>
            <a:r>
              <a:rPr spc="10" dirty="0"/>
              <a:t>(slightly)</a:t>
            </a:r>
            <a:r>
              <a:rPr spc="95" dirty="0"/>
              <a:t> </a:t>
            </a:r>
            <a:r>
              <a:rPr dirty="0"/>
              <a:t>slower</a:t>
            </a:r>
          </a:p>
        </p:txBody>
      </p:sp>
      <p:sp>
        <p:nvSpPr>
          <p:cNvPr id="5" name="object 5"/>
          <p:cNvSpPr/>
          <p:nvPr/>
        </p:nvSpPr>
        <p:spPr>
          <a:xfrm>
            <a:off x="862675" y="1244917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310969" y="155473"/>
                </a:moveTo>
                <a:lnTo>
                  <a:pt x="303042" y="106332"/>
                </a:lnTo>
                <a:lnTo>
                  <a:pt x="280967" y="63653"/>
                </a:lnTo>
                <a:lnTo>
                  <a:pt x="247308" y="29997"/>
                </a:lnTo>
                <a:lnTo>
                  <a:pt x="204627" y="7926"/>
                </a:lnTo>
                <a:lnTo>
                  <a:pt x="155486" y="0"/>
                </a:lnTo>
                <a:lnTo>
                  <a:pt x="106341" y="7926"/>
                </a:lnTo>
                <a:lnTo>
                  <a:pt x="63659" y="29997"/>
                </a:lnTo>
                <a:lnTo>
                  <a:pt x="30000" y="63653"/>
                </a:lnTo>
                <a:lnTo>
                  <a:pt x="7927" y="106332"/>
                </a:lnTo>
                <a:lnTo>
                  <a:pt x="0" y="155473"/>
                </a:lnTo>
                <a:lnTo>
                  <a:pt x="7927" y="204616"/>
                </a:lnTo>
                <a:lnTo>
                  <a:pt x="30000" y="247298"/>
                </a:lnTo>
                <a:lnTo>
                  <a:pt x="63659" y="280957"/>
                </a:lnTo>
                <a:lnTo>
                  <a:pt x="106341" y="303031"/>
                </a:lnTo>
                <a:lnTo>
                  <a:pt x="155486" y="310959"/>
                </a:lnTo>
                <a:lnTo>
                  <a:pt x="204627" y="303031"/>
                </a:lnTo>
                <a:lnTo>
                  <a:pt x="247308" y="280957"/>
                </a:lnTo>
                <a:lnTo>
                  <a:pt x="280967" y="247298"/>
                </a:lnTo>
                <a:lnTo>
                  <a:pt x="303042" y="204616"/>
                </a:lnTo>
                <a:lnTo>
                  <a:pt x="310969" y="155473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8781" y="1284743"/>
            <a:ext cx="2387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Roman Caps 10"/>
                <a:cs typeface="LM Roman Caps 10"/>
              </a:rPr>
              <a:t>a</a:t>
            </a:r>
            <a:r>
              <a:rPr sz="1100" spc="-15" dirty="0">
                <a:latin typeface="LM Roman Caps 10"/>
                <a:cs typeface="LM Roman Caps 10"/>
              </a:rPr>
              <a:t>i</a:t>
            </a:r>
            <a:r>
              <a:rPr sz="1100" spc="-10" dirty="0">
                <a:latin typeface="LM Roman Caps 10"/>
                <a:cs typeface="LM Roman Caps 10"/>
              </a:rPr>
              <a:t>d</a:t>
            </a:r>
            <a:endParaRPr sz="1100">
              <a:latin typeface="LM Roman Caps 10"/>
              <a:cs typeface="LM Roman Cap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22678" y="1227251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09">
                <a:moveTo>
                  <a:pt x="346265" y="173139"/>
                </a:moveTo>
                <a:lnTo>
                  <a:pt x="340080" y="127113"/>
                </a:lnTo>
                <a:lnTo>
                  <a:pt x="322626" y="85754"/>
                </a:lnTo>
                <a:lnTo>
                  <a:pt x="295552" y="50712"/>
                </a:lnTo>
                <a:lnTo>
                  <a:pt x="260511" y="23639"/>
                </a:lnTo>
                <a:lnTo>
                  <a:pt x="219152" y="6184"/>
                </a:lnTo>
                <a:lnTo>
                  <a:pt x="173126" y="0"/>
                </a:lnTo>
                <a:lnTo>
                  <a:pt x="127105" y="6184"/>
                </a:lnTo>
                <a:lnTo>
                  <a:pt x="85750" y="23639"/>
                </a:lnTo>
                <a:lnTo>
                  <a:pt x="50711" y="50712"/>
                </a:lnTo>
                <a:lnTo>
                  <a:pt x="23638" y="85754"/>
                </a:lnTo>
                <a:lnTo>
                  <a:pt x="6184" y="127113"/>
                </a:lnTo>
                <a:lnTo>
                  <a:pt x="0" y="173139"/>
                </a:lnTo>
                <a:lnTo>
                  <a:pt x="6184" y="219165"/>
                </a:lnTo>
                <a:lnTo>
                  <a:pt x="23638" y="260524"/>
                </a:lnTo>
                <a:lnTo>
                  <a:pt x="50711" y="295565"/>
                </a:lnTo>
                <a:lnTo>
                  <a:pt x="85750" y="322638"/>
                </a:lnTo>
                <a:lnTo>
                  <a:pt x="127105" y="340093"/>
                </a:lnTo>
                <a:lnTo>
                  <a:pt x="173126" y="346278"/>
                </a:lnTo>
                <a:lnTo>
                  <a:pt x="219152" y="340093"/>
                </a:lnTo>
                <a:lnTo>
                  <a:pt x="260511" y="322638"/>
                </a:lnTo>
                <a:lnTo>
                  <a:pt x="295552" y="295565"/>
                </a:lnTo>
                <a:lnTo>
                  <a:pt x="322626" y="260524"/>
                </a:lnTo>
                <a:lnTo>
                  <a:pt x="340080" y="219165"/>
                </a:lnTo>
                <a:lnTo>
                  <a:pt x="346265" y="173139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57959" y="1284743"/>
            <a:ext cx="2768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Roman Caps 10"/>
                <a:cs typeface="LM Roman Caps 10"/>
              </a:rPr>
              <a:t>b</a:t>
            </a:r>
            <a:r>
              <a:rPr sz="1100" spc="-35" dirty="0">
                <a:latin typeface="LM Roman Caps 10"/>
                <a:cs typeface="LM Roman Caps 10"/>
              </a:rPr>
              <a:t>o</a:t>
            </a:r>
            <a:r>
              <a:rPr sz="1100" spc="-10" dirty="0">
                <a:latin typeface="LM Roman Caps 10"/>
                <a:cs typeface="LM Roman Caps 10"/>
              </a:rPr>
              <a:t>x</a:t>
            </a:r>
            <a:endParaRPr sz="1100">
              <a:latin typeface="LM Roman Caps 10"/>
              <a:cs typeface="LM Roman Caps 1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876" y="1227988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4" h="344805">
                <a:moveTo>
                  <a:pt x="344792" y="172402"/>
                </a:moveTo>
                <a:lnTo>
                  <a:pt x="338634" y="126572"/>
                </a:lnTo>
                <a:lnTo>
                  <a:pt x="321256" y="85389"/>
                </a:lnTo>
                <a:lnTo>
                  <a:pt x="294301" y="50496"/>
                </a:lnTo>
                <a:lnTo>
                  <a:pt x="259412" y="23538"/>
                </a:lnTo>
                <a:lnTo>
                  <a:pt x="218231" y="6158"/>
                </a:lnTo>
                <a:lnTo>
                  <a:pt x="172402" y="0"/>
                </a:lnTo>
                <a:lnTo>
                  <a:pt x="126572" y="6158"/>
                </a:lnTo>
                <a:lnTo>
                  <a:pt x="85389" y="23538"/>
                </a:lnTo>
                <a:lnTo>
                  <a:pt x="50496" y="50496"/>
                </a:lnTo>
                <a:lnTo>
                  <a:pt x="23538" y="85389"/>
                </a:lnTo>
                <a:lnTo>
                  <a:pt x="6158" y="126572"/>
                </a:lnTo>
                <a:lnTo>
                  <a:pt x="0" y="172402"/>
                </a:lnTo>
                <a:lnTo>
                  <a:pt x="6158" y="218231"/>
                </a:lnTo>
                <a:lnTo>
                  <a:pt x="23538" y="259412"/>
                </a:lnTo>
                <a:lnTo>
                  <a:pt x="50496" y="294301"/>
                </a:lnTo>
                <a:lnTo>
                  <a:pt x="85389" y="321256"/>
                </a:lnTo>
                <a:lnTo>
                  <a:pt x="126572" y="338634"/>
                </a:lnTo>
                <a:lnTo>
                  <a:pt x="172402" y="344792"/>
                </a:lnTo>
                <a:lnTo>
                  <a:pt x="218231" y="338634"/>
                </a:lnTo>
                <a:lnTo>
                  <a:pt x="259412" y="321256"/>
                </a:lnTo>
                <a:lnTo>
                  <a:pt x="294301" y="294301"/>
                </a:lnTo>
                <a:lnTo>
                  <a:pt x="321256" y="259412"/>
                </a:lnTo>
                <a:lnTo>
                  <a:pt x="338634" y="218231"/>
                </a:lnTo>
                <a:lnTo>
                  <a:pt x="344792" y="1724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84194" y="1284743"/>
            <a:ext cx="2749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Roman Caps 10"/>
                <a:cs typeface="LM Roman Caps 10"/>
              </a:rPr>
              <a:t>den</a:t>
            </a:r>
            <a:endParaRPr sz="1100">
              <a:latin typeface="LM Roman Caps 10"/>
              <a:cs typeface="LM Roman Caps 1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12272" y="1268780"/>
            <a:ext cx="205740" cy="263525"/>
          </a:xfrm>
          <a:custGeom>
            <a:avLst/>
            <a:gdLst/>
            <a:ahLst/>
            <a:cxnLst/>
            <a:rect l="l" t="t" r="r" b="b"/>
            <a:pathLst>
              <a:path w="205739" h="263525">
                <a:moveTo>
                  <a:pt x="205294" y="23304"/>
                </a:moveTo>
                <a:lnTo>
                  <a:pt x="173207" y="6709"/>
                </a:lnTo>
                <a:lnTo>
                  <a:pt x="131610" y="0"/>
                </a:lnTo>
                <a:lnTo>
                  <a:pt x="90012" y="6709"/>
                </a:lnTo>
                <a:lnTo>
                  <a:pt x="53884" y="25394"/>
                </a:lnTo>
                <a:lnTo>
                  <a:pt x="25394" y="53884"/>
                </a:lnTo>
                <a:lnTo>
                  <a:pt x="6709" y="90012"/>
                </a:lnTo>
                <a:lnTo>
                  <a:pt x="0" y="131610"/>
                </a:lnTo>
                <a:lnTo>
                  <a:pt x="6709" y="173207"/>
                </a:lnTo>
                <a:lnTo>
                  <a:pt x="25394" y="209335"/>
                </a:lnTo>
                <a:lnTo>
                  <a:pt x="53884" y="237825"/>
                </a:lnTo>
                <a:lnTo>
                  <a:pt x="90012" y="256510"/>
                </a:lnTo>
                <a:lnTo>
                  <a:pt x="131610" y="263220"/>
                </a:lnTo>
                <a:lnTo>
                  <a:pt x="173207" y="256510"/>
                </a:lnTo>
                <a:lnTo>
                  <a:pt x="205294" y="239915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50055" y="1284743"/>
            <a:ext cx="1885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Roman Caps 10"/>
                <a:cs typeface="LM Roman Caps 10"/>
              </a:rPr>
              <a:t>ex</a:t>
            </a:r>
            <a:endParaRPr sz="1100">
              <a:latin typeface="LM Roman Caps 10"/>
              <a:cs typeface="LM Roman Caps 1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9133" y="1767141"/>
            <a:ext cx="324485" cy="324485"/>
          </a:xfrm>
          <a:custGeom>
            <a:avLst/>
            <a:gdLst/>
            <a:ahLst/>
            <a:cxnLst/>
            <a:rect l="l" t="t" r="r" b="b"/>
            <a:pathLst>
              <a:path w="324484" h="324485">
                <a:moveTo>
                  <a:pt x="324147" y="162077"/>
                </a:moveTo>
                <a:lnTo>
                  <a:pt x="318357" y="118991"/>
                </a:lnTo>
                <a:lnTo>
                  <a:pt x="302017" y="80275"/>
                </a:lnTo>
                <a:lnTo>
                  <a:pt x="276674" y="47472"/>
                </a:lnTo>
                <a:lnTo>
                  <a:pt x="243872" y="22129"/>
                </a:lnTo>
                <a:lnTo>
                  <a:pt x="205157" y="5789"/>
                </a:lnTo>
                <a:lnTo>
                  <a:pt x="162073" y="0"/>
                </a:lnTo>
                <a:lnTo>
                  <a:pt x="118989" y="5789"/>
                </a:lnTo>
                <a:lnTo>
                  <a:pt x="80274" y="22129"/>
                </a:lnTo>
                <a:lnTo>
                  <a:pt x="47472" y="47472"/>
                </a:lnTo>
                <a:lnTo>
                  <a:pt x="22128" y="80275"/>
                </a:lnTo>
                <a:lnTo>
                  <a:pt x="5789" y="118991"/>
                </a:lnTo>
                <a:lnTo>
                  <a:pt x="0" y="162077"/>
                </a:lnTo>
                <a:lnTo>
                  <a:pt x="5789" y="205162"/>
                </a:lnTo>
                <a:lnTo>
                  <a:pt x="22128" y="243879"/>
                </a:lnTo>
                <a:lnTo>
                  <a:pt x="47472" y="276682"/>
                </a:lnTo>
                <a:lnTo>
                  <a:pt x="80274" y="302025"/>
                </a:lnTo>
                <a:lnTo>
                  <a:pt x="118989" y="318365"/>
                </a:lnTo>
                <a:lnTo>
                  <a:pt x="162073" y="324154"/>
                </a:lnTo>
                <a:lnTo>
                  <a:pt x="205157" y="318365"/>
                </a:lnTo>
                <a:lnTo>
                  <a:pt x="243872" y="302025"/>
                </a:lnTo>
                <a:lnTo>
                  <a:pt x="276674" y="276682"/>
                </a:lnTo>
                <a:lnTo>
                  <a:pt x="302017" y="243879"/>
                </a:lnTo>
                <a:lnTo>
                  <a:pt x="318357" y="205162"/>
                </a:lnTo>
                <a:lnTo>
                  <a:pt x="324147" y="162077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4901" y="1813571"/>
            <a:ext cx="2540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M Roman Caps 10"/>
                <a:cs typeface="LM Roman Caps 10"/>
              </a:rPr>
              <a:t>j</a:t>
            </a:r>
            <a:r>
              <a:rPr sz="1100" spc="-10" dirty="0">
                <a:latin typeface="LM Roman Caps 10"/>
                <a:cs typeface="LM Roman Caps 10"/>
              </a:rPr>
              <a:t>ob</a:t>
            </a:r>
            <a:endParaRPr sz="1100">
              <a:latin typeface="LM Roman Caps 10"/>
              <a:cs typeface="LM Roman Caps 1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12989" y="1794078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10" h="270510">
                <a:moveTo>
                  <a:pt x="270294" y="135140"/>
                </a:moveTo>
                <a:lnTo>
                  <a:pt x="263404" y="92425"/>
                </a:lnTo>
                <a:lnTo>
                  <a:pt x="244220" y="55327"/>
                </a:lnTo>
                <a:lnTo>
                  <a:pt x="214966" y="26073"/>
                </a:lnTo>
                <a:lnTo>
                  <a:pt x="177868" y="6889"/>
                </a:lnTo>
                <a:lnTo>
                  <a:pt x="135153" y="0"/>
                </a:lnTo>
                <a:lnTo>
                  <a:pt x="92436" y="6889"/>
                </a:lnTo>
                <a:lnTo>
                  <a:pt x="55335" y="26073"/>
                </a:lnTo>
                <a:lnTo>
                  <a:pt x="26078" y="55327"/>
                </a:lnTo>
                <a:lnTo>
                  <a:pt x="6890" y="92425"/>
                </a:lnTo>
                <a:lnTo>
                  <a:pt x="0" y="135140"/>
                </a:lnTo>
                <a:lnTo>
                  <a:pt x="6890" y="177856"/>
                </a:lnTo>
                <a:lnTo>
                  <a:pt x="26078" y="214953"/>
                </a:lnTo>
                <a:lnTo>
                  <a:pt x="55335" y="244207"/>
                </a:lnTo>
                <a:lnTo>
                  <a:pt x="92436" y="263392"/>
                </a:lnTo>
                <a:lnTo>
                  <a:pt x="135153" y="270281"/>
                </a:lnTo>
                <a:lnTo>
                  <a:pt x="177868" y="263392"/>
                </a:lnTo>
                <a:lnTo>
                  <a:pt x="214966" y="244207"/>
                </a:lnTo>
                <a:lnTo>
                  <a:pt x="244220" y="214953"/>
                </a:lnTo>
                <a:lnTo>
                  <a:pt x="263404" y="177856"/>
                </a:lnTo>
                <a:lnTo>
                  <a:pt x="270294" y="135140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50466" y="1813571"/>
            <a:ext cx="1962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LM Roman Caps 10"/>
                <a:cs typeface="LM Roman Caps 10"/>
              </a:rPr>
              <a:t>o</a:t>
            </a:r>
            <a:r>
              <a:rPr sz="1100" spc="-10" dirty="0">
                <a:latin typeface="LM Roman Caps 10"/>
                <a:cs typeface="LM Roman Caps 10"/>
              </a:rPr>
              <a:t>x</a:t>
            </a:r>
            <a:endParaRPr sz="1100">
              <a:latin typeface="LM Roman Caps 10"/>
              <a:cs typeface="LM Roman Caps 1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08262" y="1779562"/>
            <a:ext cx="299720" cy="299720"/>
          </a:xfrm>
          <a:custGeom>
            <a:avLst/>
            <a:gdLst/>
            <a:ahLst/>
            <a:cxnLst/>
            <a:rect l="l" t="t" r="r" b="b"/>
            <a:pathLst>
              <a:path w="299719" h="299719">
                <a:moveTo>
                  <a:pt x="299313" y="149656"/>
                </a:moveTo>
                <a:lnTo>
                  <a:pt x="291683" y="102354"/>
                </a:lnTo>
                <a:lnTo>
                  <a:pt x="270438" y="61272"/>
                </a:lnTo>
                <a:lnTo>
                  <a:pt x="238041" y="28875"/>
                </a:lnTo>
                <a:lnTo>
                  <a:pt x="196959" y="7629"/>
                </a:lnTo>
                <a:lnTo>
                  <a:pt x="149656" y="0"/>
                </a:lnTo>
                <a:lnTo>
                  <a:pt x="102354" y="7629"/>
                </a:lnTo>
                <a:lnTo>
                  <a:pt x="61272" y="28875"/>
                </a:lnTo>
                <a:lnTo>
                  <a:pt x="28875" y="61272"/>
                </a:lnTo>
                <a:lnTo>
                  <a:pt x="7629" y="102354"/>
                </a:lnTo>
                <a:lnTo>
                  <a:pt x="0" y="149656"/>
                </a:lnTo>
                <a:lnTo>
                  <a:pt x="7629" y="196959"/>
                </a:lnTo>
                <a:lnTo>
                  <a:pt x="28875" y="238041"/>
                </a:lnTo>
                <a:lnTo>
                  <a:pt x="61272" y="270438"/>
                </a:lnTo>
                <a:lnTo>
                  <a:pt x="102354" y="291683"/>
                </a:lnTo>
                <a:lnTo>
                  <a:pt x="149656" y="299313"/>
                </a:lnTo>
                <a:lnTo>
                  <a:pt x="196959" y="291683"/>
                </a:lnTo>
                <a:lnTo>
                  <a:pt x="238041" y="270438"/>
                </a:lnTo>
                <a:lnTo>
                  <a:pt x="270438" y="238041"/>
                </a:lnTo>
                <a:lnTo>
                  <a:pt x="291683" y="196959"/>
                </a:lnTo>
                <a:lnTo>
                  <a:pt x="299313" y="149656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44699" y="1813571"/>
            <a:ext cx="2266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Roman Caps 10"/>
                <a:cs typeface="LM Roman Caps 10"/>
              </a:rPr>
              <a:t>p</a:t>
            </a:r>
            <a:r>
              <a:rPr sz="1100" spc="-15" dirty="0">
                <a:latin typeface="LM Roman Caps 10"/>
                <a:cs typeface="LM Roman Caps 10"/>
              </a:rPr>
              <a:t>i</a:t>
            </a:r>
            <a:r>
              <a:rPr sz="1100" spc="-10" dirty="0">
                <a:latin typeface="LM Roman Caps 10"/>
                <a:cs typeface="LM Roman Caps 10"/>
              </a:rPr>
              <a:t>t</a:t>
            </a:r>
            <a:endParaRPr sz="1100">
              <a:latin typeface="LM Roman Caps 10"/>
              <a:cs typeface="LM Roman Caps 1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33978" y="1759788"/>
            <a:ext cx="339090" cy="339090"/>
          </a:xfrm>
          <a:custGeom>
            <a:avLst/>
            <a:gdLst/>
            <a:ahLst/>
            <a:cxnLst/>
            <a:rect l="l" t="t" r="r" b="b"/>
            <a:pathLst>
              <a:path w="339089" h="339089">
                <a:moveTo>
                  <a:pt x="338874" y="169430"/>
                </a:moveTo>
                <a:lnTo>
                  <a:pt x="332820" y="124389"/>
                </a:lnTo>
                <a:lnTo>
                  <a:pt x="315738" y="83915"/>
                </a:lnTo>
                <a:lnTo>
                  <a:pt x="289242" y="49625"/>
                </a:lnTo>
                <a:lnTo>
                  <a:pt x="254948" y="23132"/>
                </a:lnTo>
                <a:lnTo>
                  <a:pt x="214472" y="6052"/>
                </a:lnTo>
                <a:lnTo>
                  <a:pt x="169430" y="0"/>
                </a:lnTo>
                <a:lnTo>
                  <a:pt x="124393" y="6052"/>
                </a:lnTo>
                <a:lnTo>
                  <a:pt x="83921" y="23132"/>
                </a:lnTo>
                <a:lnTo>
                  <a:pt x="49630" y="49625"/>
                </a:lnTo>
                <a:lnTo>
                  <a:pt x="23135" y="83915"/>
                </a:lnTo>
                <a:lnTo>
                  <a:pt x="6053" y="124389"/>
                </a:lnTo>
                <a:lnTo>
                  <a:pt x="0" y="169430"/>
                </a:lnTo>
                <a:lnTo>
                  <a:pt x="6053" y="214471"/>
                </a:lnTo>
                <a:lnTo>
                  <a:pt x="23135" y="254945"/>
                </a:lnTo>
                <a:lnTo>
                  <a:pt x="49630" y="289236"/>
                </a:lnTo>
                <a:lnTo>
                  <a:pt x="83921" y="315729"/>
                </a:lnTo>
                <a:lnTo>
                  <a:pt x="124393" y="332809"/>
                </a:lnTo>
                <a:lnTo>
                  <a:pt x="169430" y="338861"/>
                </a:lnTo>
                <a:lnTo>
                  <a:pt x="214472" y="332809"/>
                </a:lnTo>
                <a:lnTo>
                  <a:pt x="254948" y="315729"/>
                </a:lnTo>
                <a:lnTo>
                  <a:pt x="289242" y="289236"/>
                </a:lnTo>
                <a:lnTo>
                  <a:pt x="315738" y="254945"/>
                </a:lnTo>
                <a:lnTo>
                  <a:pt x="332820" y="214471"/>
                </a:lnTo>
                <a:lnTo>
                  <a:pt x="338874" y="169430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69411" y="1813571"/>
            <a:ext cx="267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Roman Caps 10"/>
                <a:cs typeface="LM Roman Caps 10"/>
              </a:rPr>
              <a:t>w</a:t>
            </a:r>
            <a:r>
              <a:rPr sz="1100" spc="-15" dirty="0">
                <a:latin typeface="LM Roman Caps 10"/>
                <a:cs typeface="LM Roman Caps 10"/>
              </a:rPr>
              <a:t>i</a:t>
            </a:r>
            <a:r>
              <a:rPr sz="1100" spc="-10" dirty="0">
                <a:latin typeface="LM Roman Caps 10"/>
                <a:cs typeface="LM Roman Caps 10"/>
              </a:rPr>
              <a:t>n</a:t>
            </a:r>
            <a:endParaRPr sz="1100">
              <a:latin typeface="LM Roman Caps 10"/>
              <a:cs typeface="LM Roman Caps 10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65958" y="1380782"/>
            <a:ext cx="3641725" cy="568325"/>
            <a:chOff x="756331" y="1380782"/>
            <a:chExt cx="3641725" cy="568325"/>
          </a:xfrm>
        </p:grpSpPr>
        <p:sp>
          <p:nvSpPr>
            <p:cNvPr id="22" name="object 22"/>
            <p:cNvSpPr/>
            <p:nvPr/>
          </p:nvSpPr>
          <p:spPr>
            <a:xfrm>
              <a:off x="976858" y="1510931"/>
              <a:ext cx="115570" cy="113030"/>
            </a:xfrm>
            <a:custGeom>
              <a:avLst/>
              <a:gdLst/>
              <a:ahLst/>
              <a:cxnLst/>
              <a:rect l="l" t="t" r="r" b="b"/>
              <a:pathLst>
                <a:path w="115569" h="113030">
                  <a:moveTo>
                    <a:pt x="115252" y="0"/>
                  </a:moveTo>
                  <a:lnTo>
                    <a:pt x="0" y="50977"/>
                  </a:lnTo>
                  <a:lnTo>
                    <a:pt x="63614" y="49034"/>
                  </a:lnTo>
                  <a:lnTo>
                    <a:pt x="58370" y="112458"/>
                  </a:lnTo>
                  <a:lnTo>
                    <a:pt x="1152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2779" y="1559966"/>
              <a:ext cx="267970" cy="254635"/>
            </a:xfrm>
            <a:custGeom>
              <a:avLst/>
              <a:gdLst/>
              <a:ahLst/>
              <a:cxnLst/>
              <a:rect l="l" t="t" r="r" b="b"/>
              <a:pathLst>
                <a:path w="267969" h="254635">
                  <a:moveTo>
                    <a:pt x="0" y="254177"/>
                  </a:moveTo>
                  <a:lnTo>
                    <a:pt x="267693" y="0"/>
                  </a:lnTo>
                </a:path>
              </a:pathLst>
            </a:custGeom>
            <a:ln w="32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2779" y="1559966"/>
              <a:ext cx="267970" cy="254635"/>
            </a:xfrm>
            <a:custGeom>
              <a:avLst/>
              <a:gdLst/>
              <a:ahLst/>
              <a:cxnLst/>
              <a:rect l="l" t="t" r="r" b="b"/>
              <a:pathLst>
                <a:path w="267969" h="254635">
                  <a:moveTo>
                    <a:pt x="0" y="254177"/>
                  </a:moveTo>
                  <a:lnTo>
                    <a:pt x="267693" y="0"/>
                  </a:lnTo>
                </a:path>
              </a:pathLst>
            </a:custGeom>
            <a:ln w="126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6858" y="1380782"/>
              <a:ext cx="1131570" cy="243204"/>
            </a:xfrm>
            <a:custGeom>
              <a:avLst/>
              <a:gdLst/>
              <a:ahLst/>
              <a:cxnLst/>
              <a:rect l="l" t="t" r="r" b="b"/>
              <a:pathLst>
                <a:path w="1131570" h="243205">
                  <a:moveTo>
                    <a:pt x="115252" y="130149"/>
                  </a:moveTo>
                  <a:lnTo>
                    <a:pt x="0" y="181127"/>
                  </a:lnTo>
                  <a:lnTo>
                    <a:pt x="63614" y="179184"/>
                  </a:lnTo>
                  <a:lnTo>
                    <a:pt x="58369" y="242608"/>
                  </a:lnTo>
                  <a:lnTo>
                    <a:pt x="115252" y="130149"/>
                  </a:lnTo>
                  <a:close/>
                </a:path>
                <a:path w="1131570" h="243205">
                  <a:moveTo>
                    <a:pt x="1131125" y="19608"/>
                  </a:moveTo>
                  <a:lnTo>
                    <a:pt x="1076210" y="0"/>
                  </a:lnTo>
                  <a:lnTo>
                    <a:pt x="1098181" y="19608"/>
                  </a:lnTo>
                  <a:lnTo>
                    <a:pt x="1076210" y="39217"/>
                  </a:lnTo>
                  <a:lnTo>
                    <a:pt x="1131125" y="196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69072" y="1400390"/>
              <a:ext cx="706120" cy="0"/>
            </a:xfrm>
            <a:custGeom>
              <a:avLst/>
              <a:gdLst/>
              <a:ahLst/>
              <a:cxnLst/>
              <a:rect l="l" t="t" r="r" b="b"/>
              <a:pathLst>
                <a:path w="706119">
                  <a:moveTo>
                    <a:pt x="0" y="0"/>
                  </a:moveTo>
                  <a:lnTo>
                    <a:pt x="70596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79279" y="1380782"/>
              <a:ext cx="55244" cy="39370"/>
            </a:xfrm>
            <a:custGeom>
              <a:avLst/>
              <a:gdLst/>
              <a:ahLst/>
              <a:cxnLst/>
              <a:rect l="l" t="t" r="r" b="b"/>
              <a:pathLst>
                <a:path w="55244" h="39369">
                  <a:moveTo>
                    <a:pt x="0" y="0"/>
                  </a:moveTo>
                  <a:lnTo>
                    <a:pt x="21971" y="19608"/>
                  </a:lnTo>
                  <a:lnTo>
                    <a:pt x="0" y="39217"/>
                  </a:lnTo>
                  <a:lnTo>
                    <a:pt x="54914" y="196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64384" y="1400390"/>
              <a:ext cx="737235" cy="0"/>
            </a:xfrm>
            <a:custGeom>
              <a:avLst/>
              <a:gdLst/>
              <a:ahLst/>
              <a:cxnLst/>
              <a:rect l="l" t="t" r="r" b="b"/>
              <a:pathLst>
                <a:path w="737235">
                  <a:moveTo>
                    <a:pt x="0" y="0"/>
                  </a:moveTo>
                  <a:lnTo>
                    <a:pt x="736866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42676" y="1380782"/>
              <a:ext cx="55244" cy="39370"/>
            </a:xfrm>
            <a:custGeom>
              <a:avLst/>
              <a:gdLst/>
              <a:ahLst/>
              <a:cxnLst/>
              <a:rect l="l" t="t" r="r" b="b"/>
              <a:pathLst>
                <a:path w="55245" h="39369">
                  <a:moveTo>
                    <a:pt x="0" y="0"/>
                  </a:moveTo>
                  <a:lnTo>
                    <a:pt x="21958" y="19608"/>
                  </a:lnTo>
                  <a:lnTo>
                    <a:pt x="0" y="39217"/>
                  </a:lnTo>
                  <a:lnTo>
                    <a:pt x="54902" y="196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89108" y="1400390"/>
              <a:ext cx="775970" cy="0"/>
            </a:xfrm>
            <a:custGeom>
              <a:avLst/>
              <a:gdLst/>
              <a:ahLst/>
              <a:cxnLst/>
              <a:rect l="l" t="t" r="r" b="b"/>
              <a:pathLst>
                <a:path w="775970">
                  <a:moveTo>
                    <a:pt x="0" y="0"/>
                  </a:moveTo>
                  <a:lnTo>
                    <a:pt x="775525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43392" y="1909610"/>
              <a:ext cx="55244" cy="39370"/>
            </a:xfrm>
            <a:custGeom>
              <a:avLst/>
              <a:gdLst/>
              <a:ahLst/>
              <a:cxnLst/>
              <a:rect l="l" t="t" r="r" b="b"/>
              <a:pathLst>
                <a:path w="55244" h="39369">
                  <a:moveTo>
                    <a:pt x="0" y="0"/>
                  </a:moveTo>
                  <a:lnTo>
                    <a:pt x="21971" y="19608"/>
                  </a:lnTo>
                  <a:lnTo>
                    <a:pt x="0" y="39217"/>
                  </a:lnTo>
                  <a:lnTo>
                    <a:pt x="54914" y="196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8713" y="1929218"/>
              <a:ext cx="746760" cy="0"/>
            </a:xfrm>
            <a:custGeom>
              <a:avLst/>
              <a:gdLst/>
              <a:ahLst/>
              <a:cxnLst/>
              <a:rect l="l" t="t" r="r" b="b"/>
              <a:pathLst>
                <a:path w="746760">
                  <a:moveTo>
                    <a:pt x="0" y="0"/>
                  </a:moveTo>
                  <a:lnTo>
                    <a:pt x="74665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38666" y="1909610"/>
              <a:ext cx="55244" cy="39370"/>
            </a:xfrm>
            <a:custGeom>
              <a:avLst/>
              <a:gdLst/>
              <a:ahLst/>
              <a:cxnLst/>
              <a:rect l="l" t="t" r="r" b="b"/>
              <a:pathLst>
                <a:path w="55244" h="39369">
                  <a:moveTo>
                    <a:pt x="0" y="0"/>
                  </a:moveTo>
                  <a:lnTo>
                    <a:pt x="21958" y="19608"/>
                  </a:lnTo>
                  <a:lnTo>
                    <a:pt x="0" y="39217"/>
                  </a:lnTo>
                  <a:lnTo>
                    <a:pt x="54914" y="196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78723" y="1929218"/>
              <a:ext cx="782320" cy="0"/>
            </a:xfrm>
            <a:custGeom>
              <a:avLst/>
              <a:gdLst/>
              <a:ahLst/>
              <a:cxnLst/>
              <a:rect l="l" t="t" r="r" b="b"/>
              <a:pathLst>
                <a:path w="782319">
                  <a:moveTo>
                    <a:pt x="0" y="0"/>
                  </a:moveTo>
                  <a:lnTo>
                    <a:pt x="78190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64368" y="1909610"/>
              <a:ext cx="55244" cy="39370"/>
            </a:xfrm>
            <a:custGeom>
              <a:avLst/>
              <a:gdLst/>
              <a:ahLst/>
              <a:cxnLst/>
              <a:rect l="l" t="t" r="r" b="b"/>
              <a:pathLst>
                <a:path w="55245" h="39369">
                  <a:moveTo>
                    <a:pt x="0" y="0"/>
                  </a:moveTo>
                  <a:lnTo>
                    <a:pt x="21971" y="19608"/>
                  </a:lnTo>
                  <a:lnTo>
                    <a:pt x="0" y="39217"/>
                  </a:lnTo>
                  <a:lnTo>
                    <a:pt x="54914" y="196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03016" y="1929218"/>
              <a:ext cx="783590" cy="0"/>
            </a:xfrm>
            <a:custGeom>
              <a:avLst/>
              <a:gdLst/>
              <a:ahLst/>
              <a:cxnLst/>
              <a:rect l="l" t="t" r="r" b="b"/>
              <a:pathLst>
                <a:path w="783589">
                  <a:moveTo>
                    <a:pt x="0" y="0"/>
                  </a:moveTo>
                  <a:lnTo>
                    <a:pt x="783323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5" dirty="0"/>
              <a:t>33 /</a:t>
            </a:r>
            <a:r>
              <a:rPr spc="-60" dirty="0"/>
              <a:t> </a:t>
            </a:r>
            <a:r>
              <a:rPr spc="-10" dirty="0"/>
              <a:t>59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341" y="0"/>
            <a:ext cx="52133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60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7144" y="0"/>
            <a:ext cx="803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4883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502" y="0"/>
            <a:ext cx="975994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Front</a:t>
            </a:r>
            <a:r>
              <a:rPr sz="1400" spc="-5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coding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7207" y="612159"/>
            <a:ext cx="3354704" cy="984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72135">
              <a:lnSpc>
                <a:spcPct val="100000"/>
              </a:lnSpc>
              <a:spcBef>
                <a:spcPts val="120"/>
              </a:spcBef>
            </a:pPr>
            <a:r>
              <a:rPr sz="850" spc="-45" dirty="0">
                <a:latin typeface="Arial"/>
                <a:cs typeface="Arial"/>
              </a:rPr>
              <a:t>One </a:t>
            </a:r>
            <a:r>
              <a:rPr sz="850" spc="-15" dirty="0">
                <a:latin typeface="Arial"/>
                <a:cs typeface="Arial"/>
              </a:rPr>
              <a:t>block </a:t>
            </a:r>
            <a:r>
              <a:rPr sz="850" spc="-5" dirty="0">
                <a:latin typeface="Arial"/>
                <a:cs typeface="Arial"/>
              </a:rPr>
              <a:t>in </a:t>
            </a:r>
            <a:r>
              <a:rPr sz="850" spc="-30" dirty="0">
                <a:latin typeface="Arial"/>
                <a:cs typeface="Arial"/>
              </a:rPr>
              <a:t>blocked </a:t>
            </a:r>
            <a:r>
              <a:rPr sz="850" spc="-45" dirty="0">
                <a:latin typeface="Arial"/>
                <a:cs typeface="Arial"/>
              </a:rPr>
              <a:t>compression </a:t>
            </a:r>
            <a:r>
              <a:rPr sz="850" spc="30" dirty="0">
                <a:latin typeface="Arial"/>
                <a:cs typeface="Arial"/>
              </a:rPr>
              <a:t>(</a:t>
            </a:r>
            <a:r>
              <a:rPr sz="850" i="1" spc="30" dirty="0">
                <a:latin typeface="LM Sans 10"/>
                <a:cs typeface="LM Sans 10"/>
              </a:rPr>
              <a:t>k </a:t>
            </a:r>
            <a:r>
              <a:rPr sz="850" spc="180" dirty="0">
                <a:latin typeface="Arial"/>
                <a:cs typeface="Arial"/>
              </a:rPr>
              <a:t>= </a:t>
            </a:r>
            <a:r>
              <a:rPr sz="850" spc="5" dirty="0">
                <a:latin typeface="Arial"/>
                <a:cs typeface="Arial"/>
              </a:rPr>
              <a:t>4) . .</a:t>
            </a:r>
            <a:r>
              <a:rPr sz="850" spc="-7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.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850" spc="30" dirty="0">
                <a:latin typeface="Trebuchet MS"/>
                <a:cs typeface="Trebuchet MS"/>
              </a:rPr>
              <a:t>8 </a:t>
            </a:r>
            <a:r>
              <a:rPr sz="850" spc="-55" dirty="0">
                <a:latin typeface="Arial"/>
                <a:cs typeface="Arial"/>
              </a:rPr>
              <a:t>a </a:t>
            </a:r>
            <a:r>
              <a:rPr sz="850" spc="-25" dirty="0">
                <a:latin typeface="Arial"/>
                <a:cs typeface="Arial"/>
              </a:rPr>
              <a:t>u </a:t>
            </a:r>
            <a:r>
              <a:rPr sz="850" spc="75" dirty="0">
                <a:latin typeface="Arial"/>
                <a:cs typeface="Arial"/>
              </a:rPr>
              <a:t>t </a:t>
            </a:r>
            <a:r>
              <a:rPr sz="850" spc="-40" dirty="0">
                <a:latin typeface="Arial"/>
                <a:cs typeface="Arial"/>
              </a:rPr>
              <a:t>o </a:t>
            </a:r>
            <a:r>
              <a:rPr sz="850" spc="-15" dirty="0">
                <a:latin typeface="Arial"/>
                <a:cs typeface="Arial"/>
              </a:rPr>
              <a:t>m </a:t>
            </a:r>
            <a:r>
              <a:rPr sz="850" spc="-55" dirty="0">
                <a:latin typeface="Arial"/>
                <a:cs typeface="Arial"/>
              </a:rPr>
              <a:t>a </a:t>
            </a:r>
            <a:r>
              <a:rPr sz="850" spc="75" dirty="0">
                <a:latin typeface="Arial"/>
                <a:cs typeface="Arial"/>
              </a:rPr>
              <a:t>t </a:t>
            </a:r>
            <a:r>
              <a:rPr sz="850" spc="-55" dirty="0">
                <a:latin typeface="Arial"/>
                <a:cs typeface="Arial"/>
              </a:rPr>
              <a:t>a </a:t>
            </a:r>
            <a:r>
              <a:rPr sz="850" spc="30" dirty="0">
                <a:latin typeface="Trebuchet MS"/>
                <a:cs typeface="Trebuchet MS"/>
              </a:rPr>
              <a:t>8 </a:t>
            </a:r>
            <a:r>
              <a:rPr sz="850" spc="-55" dirty="0">
                <a:latin typeface="Arial"/>
                <a:cs typeface="Arial"/>
              </a:rPr>
              <a:t>a </a:t>
            </a:r>
            <a:r>
              <a:rPr sz="850" spc="-25" dirty="0">
                <a:latin typeface="Arial"/>
                <a:cs typeface="Arial"/>
              </a:rPr>
              <a:t>u </a:t>
            </a:r>
            <a:r>
              <a:rPr sz="850" spc="75" dirty="0">
                <a:latin typeface="Arial"/>
                <a:cs typeface="Arial"/>
              </a:rPr>
              <a:t>t </a:t>
            </a:r>
            <a:r>
              <a:rPr sz="850" spc="-40" dirty="0">
                <a:latin typeface="Arial"/>
                <a:cs typeface="Arial"/>
              </a:rPr>
              <a:t>o </a:t>
            </a:r>
            <a:r>
              <a:rPr sz="850" spc="-15" dirty="0">
                <a:latin typeface="Arial"/>
                <a:cs typeface="Arial"/>
              </a:rPr>
              <a:t>m </a:t>
            </a:r>
            <a:r>
              <a:rPr sz="850" spc="-55" dirty="0">
                <a:latin typeface="Arial"/>
                <a:cs typeface="Arial"/>
              </a:rPr>
              <a:t>a </a:t>
            </a:r>
            <a:r>
              <a:rPr sz="850" spc="75" dirty="0">
                <a:latin typeface="Arial"/>
                <a:cs typeface="Arial"/>
              </a:rPr>
              <a:t>t </a:t>
            </a:r>
            <a:r>
              <a:rPr sz="850" spc="-90" dirty="0">
                <a:latin typeface="Arial"/>
                <a:cs typeface="Arial"/>
              </a:rPr>
              <a:t>e </a:t>
            </a:r>
            <a:r>
              <a:rPr sz="850" spc="30" dirty="0">
                <a:latin typeface="Trebuchet MS"/>
                <a:cs typeface="Trebuchet MS"/>
              </a:rPr>
              <a:t>9 </a:t>
            </a:r>
            <a:r>
              <a:rPr sz="850" spc="-55" dirty="0">
                <a:latin typeface="Arial"/>
                <a:cs typeface="Arial"/>
              </a:rPr>
              <a:t>a </a:t>
            </a:r>
            <a:r>
              <a:rPr sz="850" spc="-25" dirty="0">
                <a:latin typeface="Arial"/>
                <a:cs typeface="Arial"/>
              </a:rPr>
              <a:t>u </a:t>
            </a:r>
            <a:r>
              <a:rPr sz="850" spc="75" dirty="0">
                <a:latin typeface="Arial"/>
                <a:cs typeface="Arial"/>
              </a:rPr>
              <a:t>t </a:t>
            </a:r>
            <a:r>
              <a:rPr sz="850" spc="-40" dirty="0">
                <a:latin typeface="Arial"/>
                <a:cs typeface="Arial"/>
              </a:rPr>
              <a:t>o </a:t>
            </a:r>
            <a:r>
              <a:rPr sz="850" spc="-15" dirty="0">
                <a:latin typeface="Arial"/>
                <a:cs typeface="Arial"/>
              </a:rPr>
              <a:t>m </a:t>
            </a:r>
            <a:r>
              <a:rPr sz="850" spc="-55" dirty="0">
                <a:latin typeface="Arial"/>
                <a:cs typeface="Arial"/>
              </a:rPr>
              <a:t>a </a:t>
            </a:r>
            <a:r>
              <a:rPr sz="850" spc="75" dirty="0">
                <a:latin typeface="Arial"/>
                <a:cs typeface="Arial"/>
              </a:rPr>
              <a:t>t </a:t>
            </a:r>
            <a:r>
              <a:rPr sz="850" spc="15" dirty="0">
                <a:latin typeface="Arial"/>
                <a:cs typeface="Arial"/>
              </a:rPr>
              <a:t>i </a:t>
            </a:r>
            <a:r>
              <a:rPr sz="850" spc="-40" dirty="0">
                <a:latin typeface="Arial"/>
                <a:cs typeface="Arial"/>
              </a:rPr>
              <a:t>c </a:t>
            </a:r>
            <a:r>
              <a:rPr sz="850" spc="30" dirty="0">
                <a:latin typeface="Trebuchet MS"/>
                <a:cs typeface="Trebuchet MS"/>
              </a:rPr>
              <a:t>10 </a:t>
            </a:r>
            <a:r>
              <a:rPr sz="850" spc="-55" dirty="0">
                <a:latin typeface="Arial"/>
                <a:cs typeface="Arial"/>
              </a:rPr>
              <a:t>a </a:t>
            </a:r>
            <a:r>
              <a:rPr sz="850" spc="-25" dirty="0">
                <a:latin typeface="Arial"/>
                <a:cs typeface="Arial"/>
              </a:rPr>
              <a:t>u </a:t>
            </a:r>
            <a:r>
              <a:rPr sz="850" spc="75" dirty="0">
                <a:latin typeface="Arial"/>
                <a:cs typeface="Arial"/>
              </a:rPr>
              <a:t>t </a:t>
            </a:r>
            <a:r>
              <a:rPr sz="850" spc="-40" dirty="0">
                <a:latin typeface="Arial"/>
                <a:cs typeface="Arial"/>
              </a:rPr>
              <a:t>o </a:t>
            </a:r>
            <a:r>
              <a:rPr sz="850" spc="-15" dirty="0">
                <a:latin typeface="Arial"/>
                <a:cs typeface="Arial"/>
              </a:rPr>
              <a:t>m </a:t>
            </a:r>
            <a:r>
              <a:rPr sz="850" spc="-55" dirty="0">
                <a:latin typeface="Arial"/>
                <a:cs typeface="Arial"/>
              </a:rPr>
              <a:t>a </a:t>
            </a:r>
            <a:r>
              <a:rPr sz="850" spc="75" dirty="0">
                <a:latin typeface="Arial"/>
                <a:cs typeface="Arial"/>
              </a:rPr>
              <a:t>t </a:t>
            </a:r>
            <a:r>
              <a:rPr sz="850" spc="15" dirty="0">
                <a:latin typeface="Arial"/>
                <a:cs typeface="Arial"/>
              </a:rPr>
              <a:t>i </a:t>
            </a:r>
            <a:r>
              <a:rPr sz="850" spc="-40" dirty="0">
                <a:latin typeface="Arial"/>
                <a:cs typeface="Arial"/>
              </a:rPr>
              <a:t>o</a:t>
            </a:r>
            <a:r>
              <a:rPr sz="850" spc="15" dirty="0">
                <a:latin typeface="Arial"/>
                <a:cs typeface="Arial"/>
              </a:rPr>
              <a:t> </a:t>
            </a:r>
            <a:r>
              <a:rPr sz="850" spc="-25" dirty="0">
                <a:latin typeface="Arial"/>
                <a:cs typeface="Arial"/>
              </a:rPr>
              <a:t>n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R="53340" algn="ctr">
              <a:lnSpc>
                <a:spcPct val="100000"/>
              </a:lnSpc>
            </a:pPr>
            <a:r>
              <a:rPr sz="850" spc="10" dirty="0">
                <a:latin typeface="Latin Modern Math"/>
                <a:cs typeface="Latin Modern Math"/>
              </a:rPr>
              <a:t>⇓</a:t>
            </a:r>
            <a:endParaRPr sz="850">
              <a:latin typeface="Latin Modern Math"/>
              <a:cs typeface="Latin Modern Math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50">
              <a:latin typeface="Latin Modern Math"/>
              <a:cs typeface="Latin Modern Math"/>
            </a:endParaRPr>
          </a:p>
          <a:p>
            <a:pPr marR="53975" algn="ctr">
              <a:lnSpc>
                <a:spcPct val="100000"/>
              </a:lnSpc>
            </a:pPr>
            <a:r>
              <a:rPr sz="850" spc="5" dirty="0">
                <a:latin typeface="Arial"/>
                <a:cs typeface="Arial"/>
              </a:rPr>
              <a:t>. . . </a:t>
            </a:r>
            <a:r>
              <a:rPr sz="850" dirty="0">
                <a:latin typeface="Arial"/>
                <a:cs typeface="Arial"/>
              </a:rPr>
              <a:t>further </a:t>
            </a:r>
            <a:r>
              <a:rPr sz="850" spc="-55" dirty="0">
                <a:latin typeface="Arial"/>
                <a:cs typeface="Arial"/>
              </a:rPr>
              <a:t>compressed </a:t>
            </a:r>
            <a:r>
              <a:rPr sz="850" spc="10" dirty="0">
                <a:latin typeface="Arial"/>
                <a:cs typeface="Arial"/>
              </a:rPr>
              <a:t>with front</a:t>
            </a:r>
            <a:r>
              <a:rPr sz="850" spc="-15" dirty="0">
                <a:latin typeface="Arial"/>
                <a:cs typeface="Arial"/>
              </a:rPr>
              <a:t> </a:t>
            </a:r>
            <a:r>
              <a:rPr sz="850" spc="-20" dirty="0">
                <a:latin typeface="Arial"/>
                <a:cs typeface="Arial"/>
              </a:rPr>
              <a:t>coding.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850" spc="30" dirty="0">
                <a:latin typeface="Trebuchet MS"/>
                <a:cs typeface="Trebuchet MS"/>
              </a:rPr>
              <a:t>8 </a:t>
            </a:r>
            <a:r>
              <a:rPr sz="850" spc="-55" dirty="0">
                <a:latin typeface="Arial"/>
                <a:cs typeface="Arial"/>
              </a:rPr>
              <a:t>a </a:t>
            </a:r>
            <a:r>
              <a:rPr sz="850" spc="-25" dirty="0">
                <a:latin typeface="Arial"/>
                <a:cs typeface="Arial"/>
              </a:rPr>
              <a:t>u </a:t>
            </a:r>
            <a:r>
              <a:rPr sz="850" spc="75" dirty="0">
                <a:latin typeface="Arial"/>
                <a:cs typeface="Arial"/>
              </a:rPr>
              <a:t>t </a:t>
            </a:r>
            <a:r>
              <a:rPr sz="850" spc="-40" dirty="0">
                <a:latin typeface="Arial"/>
                <a:cs typeface="Arial"/>
              </a:rPr>
              <a:t>o </a:t>
            </a:r>
            <a:r>
              <a:rPr sz="850" spc="-15" dirty="0">
                <a:latin typeface="Arial"/>
                <a:cs typeface="Arial"/>
              </a:rPr>
              <a:t>m </a:t>
            </a:r>
            <a:r>
              <a:rPr sz="850" spc="-55" dirty="0">
                <a:latin typeface="Arial"/>
                <a:cs typeface="Arial"/>
              </a:rPr>
              <a:t>a </a:t>
            </a:r>
            <a:r>
              <a:rPr sz="850" spc="75" dirty="0">
                <a:latin typeface="Arial"/>
                <a:cs typeface="Arial"/>
              </a:rPr>
              <a:t>t </a:t>
            </a:r>
            <a:r>
              <a:rPr sz="850" spc="10" dirty="0">
                <a:latin typeface="Latin Modern Math"/>
                <a:cs typeface="Latin Modern Math"/>
              </a:rPr>
              <a:t>∗ </a:t>
            </a:r>
            <a:r>
              <a:rPr sz="850" spc="-55" dirty="0">
                <a:latin typeface="Arial"/>
                <a:cs typeface="Arial"/>
              </a:rPr>
              <a:t>a </a:t>
            </a:r>
            <a:r>
              <a:rPr sz="850" spc="30" dirty="0">
                <a:latin typeface="Trebuchet MS"/>
                <a:cs typeface="Trebuchet MS"/>
              </a:rPr>
              <a:t>1 </a:t>
            </a:r>
            <a:r>
              <a:rPr sz="850" spc="10" dirty="0">
                <a:latin typeface="Latin Modern Math"/>
                <a:cs typeface="Latin Modern Math"/>
              </a:rPr>
              <a:t>⋄ </a:t>
            </a:r>
            <a:r>
              <a:rPr sz="850" spc="-90" dirty="0">
                <a:latin typeface="Arial"/>
                <a:cs typeface="Arial"/>
              </a:rPr>
              <a:t>e </a:t>
            </a:r>
            <a:r>
              <a:rPr sz="850" spc="30" dirty="0">
                <a:latin typeface="Trebuchet MS"/>
                <a:cs typeface="Trebuchet MS"/>
              </a:rPr>
              <a:t>2 </a:t>
            </a:r>
            <a:r>
              <a:rPr sz="850" spc="10" dirty="0">
                <a:latin typeface="Latin Modern Math"/>
                <a:cs typeface="Latin Modern Math"/>
              </a:rPr>
              <a:t>⋄ </a:t>
            </a:r>
            <a:r>
              <a:rPr sz="850" spc="15" dirty="0">
                <a:latin typeface="Arial"/>
                <a:cs typeface="Arial"/>
              </a:rPr>
              <a:t>i </a:t>
            </a:r>
            <a:r>
              <a:rPr sz="850" spc="-40" dirty="0">
                <a:latin typeface="Arial"/>
                <a:cs typeface="Arial"/>
              </a:rPr>
              <a:t>c </a:t>
            </a:r>
            <a:r>
              <a:rPr sz="850" spc="30" dirty="0">
                <a:latin typeface="Trebuchet MS"/>
                <a:cs typeface="Trebuchet MS"/>
              </a:rPr>
              <a:t>3 </a:t>
            </a:r>
            <a:r>
              <a:rPr sz="850" spc="10" dirty="0">
                <a:latin typeface="Latin Modern Math"/>
                <a:cs typeface="Latin Modern Math"/>
              </a:rPr>
              <a:t>⋄ </a:t>
            </a:r>
            <a:r>
              <a:rPr sz="850" spc="15" dirty="0">
                <a:latin typeface="Arial"/>
                <a:cs typeface="Arial"/>
              </a:rPr>
              <a:t>i </a:t>
            </a:r>
            <a:r>
              <a:rPr sz="850" spc="-40" dirty="0">
                <a:latin typeface="Arial"/>
                <a:cs typeface="Arial"/>
              </a:rPr>
              <a:t>o</a:t>
            </a:r>
            <a:r>
              <a:rPr sz="850" spc="-125" dirty="0">
                <a:latin typeface="Arial"/>
                <a:cs typeface="Arial"/>
              </a:rPr>
              <a:t> </a:t>
            </a:r>
            <a:r>
              <a:rPr sz="850" spc="-25" dirty="0">
                <a:latin typeface="Arial"/>
                <a:cs typeface="Arial"/>
              </a:rPr>
              <a:t>n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5" dirty="0"/>
              <a:t>34 /</a:t>
            </a:r>
            <a:r>
              <a:rPr spc="-60" dirty="0"/>
              <a:t> </a:t>
            </a:r>
            <a:r>
              <a:rPr spc="-10" dirty="0"/>
              <a:t>59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502" y="0"/>
            <a:ext cx="33985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5765" algn="l"/>
                <a:tab pos="1017905" algn="l"/>
                <a:tab pos="1703705" algn="l"/>
                <a:tab pos="267144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 statistics	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Dictionary</a:t>
            </a:r>
            <a:r>
              <a:rPr sz="600" spc="2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compression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81912"/>
            <a:ext cx="34429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Dictionary </a:t>
            </a:r>
            <a:r>
              <a:rPr spc="10" dirty="0"/>
              <a:t>compression </a:t>
            </a:r>
            <a:r>
              <a:rPr dirty="0"/>
              <a:t>for </a:t>
            </a:r>
            <a:r>
              <a:rPr spc="10" dirty="0"/>
              <a:t>Reuters:</a:t>
            </a:r>
            <a:r>
              <a:rPr spc="130" dirty="0"/>
              <a:t> </a:t>
            </a:r>
            <a:r>
              <a:rPr spc="1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3162" y="1248167"/>
            <a:ext cx="841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data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structure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66263" y="1279169"/>
            <a:ext cx="0" cy="172720"/>
          </a:xfrm>
          <a:custGeom>
            <a:avLst/>
            <a:gdLst/>
            <a:ahLst/>
            <a:cxnLst/>
            <a:rect l="l" t="t" r="r" b="b"/>
            <a:pathLst>
              <a:path h="172719">
                <a:moveTo>
                  <a:pt x="0" y="172212"/>
                </a:moveTo>
                <a:lnTo>
                  <a:pt x="0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29916" y="1248167"/>
            <a:ext cx="6451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80" dirty="0">
                <a:latin typeface="Arial"/>
                <a:cs typeface="Arial"/>
              </a:rPr>
              <a:t>size </a:t>
            </a:r>
            <a:r>
              <a:rPr sz="1100" spc="-20" dirty="0">
                <a:latin typeface="Arial"/>
                <a:cs typeface="Arial"/>
              </a:rPr>
              <a:t>in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MB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9511" y="1452905"/>
            <a:ext cx="2978150" cy="520065"/>
          </a:xfrm>
          <a:custGeom>
            <a:avLst/>
            <a:gdLst/>
            <a:ahLst/>
            <a:cxnLst/>
            <a:rect l="l" t="t" r="r" b="b"/>
            <a:pathLst>
              <a:path w="2978150" h="520064">
                <a:moveTo>
                  <a:pt x="0" y="0"/>
                </a:moveTo>
                <a:lnTo>
                  <a:pt x="2977896" y="0"/>
                </a:lnTo>
              </a:path>
              <a:path w="2978150" h="520064">
                <a:moveTo>
                  <a:pt x="2206752" y="175259"/>
                </a:moveTo>
                <a:lnTo>
                  <a:pt x="2206752" y="3047"/>
                </a:lnTo>
              </a:path>
              <a:path w="2978150" h="520064">
                <a:moveTo>
                  <a:pt x="2206752" y="347472"/>
                </a:moveTo>
                <a:lnTo>
                  <a:pt x="2206752" y="175260"/>
                </a:lnTo>
              </a:path>
              <a:path w="2978150" h="520064">
                <a:moveTo>
                  <a:pt x="2206752" y="519683"/>
                </a:moveTo>
                <a:lnTo>
                  <a:pt x="2206752" y="34747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3162" y="1424951"/>
            <a:ext cx="2080895" cy="7086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Arial"/>
                <a:cs typeface="Arial"/>
              </a:rPr>
              <a:t>dictionary,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fixed-width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Arial"/>
                <a:cs typeface="Arial"/>
              </a:rPr>
              <a:t>dictionary, </a:t>
            </a:r>
            <a:r>
              <a:rPr sz="1100" spc="-25" dirty="0">
                <a:latin typeface="Arial"/>
                <a:cs typeface="Arial"/>
              </a:rPr>
              <a:t>term </a:t>
            </a:r>
            <a:r>
              <a:rPr sz="1100" spc="-40" dirty="0">
                <a:latin typeface="Arial"/>
                <a:cs typeface="Arial"/>
              </a:rPr>
              <a:t>pointers </a:t>
            </a:r>
            <a:r>
              <a:rPr sz="1100" spc="-5" dirty="0">
                <a:latin typeface="Arial"/>
                <a:cs typeface="Arial"/>
              </a:rPr>
              <a:t>into</a:t>
            </a:r>
            <a:r>
              <a:rPr sz="1100" spc="-20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string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atin Modern Math"/>
                <a:cs typeface="Latin Modern Math"/>
              </a:rPr>
              <a:t>∼</a:t>
            </a:r>
            <a:r>
              <a:rPr sz="1100" spc="-5" dirty="0">
                <a:latin typeface="Arial"/>
                <a:cs typeface="Arial"/>
              </a:rPr>
              <a:t>,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35" dirty="0">
                <a:latin typeface="Arial"/>
                <a:cs typeface="Arial"/>
              </a:rPr>
              <a:t>blocking, </a:t>
            </a:r>
            <a:r>
              <a:rPr sz="1100" i="1" spc="-10" dirty="0">
                <a:latin typeface="LM Sans 10"/>
                <a:cs typeface="LM Sans 10"/>
              </a:rPr>
              <a:t>k </a:t>
            </a:r>
            <a:r>
              <a:rPr sz="1100" spc="204" dirty="0">
                <a:latin typeface="Arial"/>
                <a:cs typeface="Arial"/>
              </a:rPr>
              <a:t>=</a:t>
            </a:r>
            <a:r>
              <a:rPr sz="1100" spc="229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atin Modern Math"/>
                <a:cs typeface="Latin Modern Math"/>
              </a:rPr>
              <a:t>∼</a:t>
            </a:r>
            <a:r>
              <a:rPr sz="1100" spc="-5" dirty="0">
                <a:latin typeface="Arial"/>
                <a:cs typeface="Arial"/>
              </a:rPr>
              <a:t>,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35" dirty="0">
                <a:latin typeface="Arial"/>
                <a:cs typeface="Arial"/>
              </a:rPr>
              <a:t>blocking </a:t>
            </a:r>
            <a:r>
              <a:rPr sz="1100" spc="90" dirty="0">
                <a:latin typeface="Arial"/>
                <a:cs typeface="Arial"/>
              </a:rPr>
              <a:t>&amp; </a:t>
            </a:r>
            <a:r>
              <a:rPr sz="1100" spc="-5" dirty="0">
                <a:latin typeface="Arial"/>
                <a:cs typeface="Arial"/>
              </a:rPr>
              <a:t>front</a:t>
            </a:r>
            <a:r>
              <a:rPr sz="1100" spc="2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coding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66263" y="1972589"/>
            <a:ext cx="0" cy="172720"/>
          </a:xfrm>
          <a:custGeom>
            <a:avLst/>
            <a:gdLst/>
            <a:ahLst/>
            <a:cxnLst/>
            <a:rect l="l" t="t" r="r" b="b"/>
            <a:pathLst>
              <a:path h="172719">
                <a:moveTo>
                  <a:pt x="0" y="172212"/>
                </a:moveTo>
                <a:lnTo>
                  <a:pt x="0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01772" y="1424951"/>
            <a:ext cx="271780" cy="7086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90"/>
              </a:spcBef>
            </a:pPr>
            <a:r>
              <a:rPr sz="1100" spc="-80" dirty="0">
                <a:latin typeface="Arial"/>
                <a:cs typeface="Arial"/>
              </a:rPr>
              <a:t>11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7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80" dirty="0">
                <a:latin typeface="Arial"/>
                <a:cs typeface="Arial"/>
              </a:rPr>
              <a:t>7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70" dirty="0"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80" dirty="0">
                <a:latin typeface="Arial"/>
                <a:cs typeface="Arial"/>
              </a:rPr>
              <a:t>7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7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80" dirty="0">
                <a:latin typeface="Arial"/>
                <a:cs typeface="Arial"/>
              </a:rPr>
              <a:t>5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70" dirty="0">
                <a:latin typeface="Arial"/>
                <a:cs typeface="Arial"/>
              </a:rPr>
              <a:t>9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231641" y="3349078"/>
            <a:ext cx="2806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35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5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59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341" y="0"/>
            <a:ext cx="52133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60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7144" y="0"/>
            <a:ext cx="803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4883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502" y="0"/>
            <a:ext cx="84010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Exercise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7363" y="1418202"/>
            <a:ext cx="73818" cy="73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363" y="1799202"/>
            <a:ext cx="73818" cy="73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7363" y="2009527"/>
            <a:ext cx="73818" cy="736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4334" y="1338083"/>
            <a:ext cx="3621404" cy="783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5"/>
              </a:spcBef>
            </a:pPr>
            <a:r>
              <a:rPr sz="1100" spc="-35" dirty="0">
                <a:solidFill>
                  <a:srgbClr val="329832"/>
                </a:solidFill>
                <a:latin typeface="Arial"/>
                <a:cs typeface="Arial"/>
              </a:rPr>
              <a:t>Which </a:t>
            </a:r>
            <a:r>
              <a:rPr sz="1100" spc="-65" dirty="0">
                <a:solidFill>
                  <a:srgbClr val="329832"/>
                </a:solidFill>
                <a:latin typeface="Arial"/>
                <a:cs typeface="Arial"/>
              </a:rPr>
              <a:t>prefixes </a:t>
            </a:r>
            <a:r>
              <a:rPr sz="1100" spc="-60" dirty="0">
                <a:solidFill>
                  <a:srgbClr val="329832"/>
                </a:solidFill>
                <a:latin typeface="Arial"/>
                <a:cs typeface="Arial"/>
              </a:rPr>
              <a:t>should </a:t>
            </a:r>
            <a:r>
              <a:rPr sz="1100" spc="-75" dirty="0">
                <a:solidFill>
                  <a:srgbClr val="329832"/>
                </a:solidFill>
                <a:latin typeface="Arial"/>
                <a:cs typeface="Arial"/>
              </a:rPr>
              <a:t>be </a:t>
            </a:r>
            <a:r>
              <a:rPr sz="1100" spc="-95" dirty="0">
                <a:solidFill>
                  <a:srgbClr val="329832"/>
                </a:solidFill>
                <a:latin typeface="Arial"/>
                <a:cs typeface="Arial"/>
              </a:rPr>
              <a:t>used </a:t>
            </a:r>
            <a:r>
              <a:rPr sz="1100" spc="-30" dirty="0">
                <a:solidFill>
                  <a:srgbClr val="329832"/>
                </a:solidFill>
                <a:latin typeface="Arial"/>
                <a:cs typeface="Arial"/>
              </a:rPr>
              <a:t>for </a:t>
            </a:r>
            <a:r>
              <a:rPr sz="1100" spc="-5" dirty="0">
                <a:solidFill>
                  <a:srgbClr val="329832"/>
                </a:solidFill>
                <a:latin typeface="Arial"/>
                <a:cs typeface="Arial"/>
              </a:rPr>
              <a:t>front </a:t>
            </a:r>
            <a:r>
              <a:rPr sz="1100" spc="-55" dirty="0">
                <a:solidFill>
                  <a:srgbClr val="329832"/>
                </a:solidFill>
                <a:latin typeface="Arial"/>
                <a:cs typeface="Arial"/>
              </a:rPr>
              <a:t>coding? </a:t>
            </a:r>
            <a:r>
              <a:rPr sz="1100" spc="-15" dirty="0">
                <a:solidFill>
                  <a:srgbClr val="329832"/>
                </a:solidFill>
                <a:latin typeface="Arial"/>
                <a:cs typeface="Arial"/>
              </a:rPr>
              <a:t>What </a:t>
            </a:r>
            <a:r>
              <a:rPr sz="1100" spc="-85" dirty="0">
                <a:solidFill>
                  <a:srgbClr val="329832"/>
                </a:solidFill>
                <a:latin typeface="Arial"/>
                <a:cs typeface="Arial"/>
              </a:rPr>
              <a:t>are </a:t>
            </a:r>
            <a:r>
              <a:rPr sz="1100" spc="-30" dirty="0">
                <a:solidFill>
                  <a:srgbClr val="329832"/>
                </a:solidFill>
                <a:latin typeface="Arial"/>
                <a:cs typeface="Arial"/>
              </a:rPr>
              <a:t>the  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tradeoffs?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15" dirty="0">
                <a:latin typeface="Arial"/>
                <a:cs typeface="Arial"/>
              </a:rPr>
              <a:t>Input: </a:t>
            </a:r>
            <a:r>
              <a:rPr sz="1100" spc="-5" dirty="0">
                <a:latin typeface="Arial"/>
                <a:cs typeface="Arial"/>
              </a:rPr>
              <a:t>list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50" dirty="0">
                <a:latin typeface="Arial"/>
                <a:cs typeface="Arial"/>
              </a:rPr>
              <a:t>terms </a:t>
            </a:r>
            <a:r>
              <a:rPr sz="1100" spc="125" dirty="0">
                <a:latin typeface="Arial"/>
                <a:cs typeface="Arial"/>
              </a:rPr>
              <a:t>(=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25" dirty="0">
                <a:latin typeface="Arial"/>
                <a:cs typeface="Arial"/>
              </a:rPr>
              <a:t>term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vocabulary)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-5" dirty="0">
                <a:latin typeface="Arial"/>
                <a:cs typeface="Arial"/>
              </a:rPr>
              <a:t>Output: list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65" dirty="0">
                <a:latin typeface="Arial"/>
                <a:cs typeface="Arial"/>
              </a:rPr>
              <a:t>prefixes </a:t>
            </a:r>
            <a:r>
              <a:rPr sz="1100" spc="5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will </a:t>
            </a:r>
            <a:r>
              <a:rPr sz="1100" spc="-75" dirty="0">
                <a:latin typeface="Arial"/>
                <a:cs typeface="Arial"/>
              </a:rPr>
              <a:t>be </a:t>
            </a:r>
            <a:r>
              <a:rPr sz="1100" spc="-95" dirty="0">
                <a:latin typeface="Arial"/>
                <a:cs typeface="Arial"/>
              </a:rPr>
              <a:t>used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5" dirty="0">
                <a:latin typeface="Arial"/>
                <a:cs typeface="Arial"/>
              </a:rPr>
              <a:t>front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coding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31641" y="3349078"/>
            <a:ext cx="2806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36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5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59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341" y="0"/>
            <a:ext cx="52133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60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7138" y="0"/>
            <a:ext cx="803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4883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502" y="0"/>
            <a:ext cx="84010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Outline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537" y="945267"/>
            <a:ext cx="171211" cy="167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0554" y="94684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AFDFE"/>
                </a:solidFill>
                <a:latin typeface="LM Sans 8"/>
                <a:cs typeface="LM Sans 8"/>
              </a:rPr>
              <a:t>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125" y="918983"/>
            <a:ext cx="3759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95" dirty="0">
                <a:solidFill>
                  <a:srgbClr val="CCEDF3"/>
                </a:solidFill>
                <a:latin typeface="Arial"/>
                <a:cs typeface="Arial"/>
              </a:rPr>
              <a:t>R</a:t>
            </a:r>
            <a:r>
              <a:rPr sz="1100" spc="-135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-75" dirty="0">
                <a:solidFill>
                  <a:srgbClr val="CCEDF3"/>
                </a:solidFill>
                <a:latin typeface="Arial"/>
                <a:cs typeface="Arial"/>
              </a:rPr>
              <a:t>c</a:t>
            </a:r>
            <a:r>
              <a:rPr sz="1100" spc="-90" dirty="0">
                <a:solidFill>
                  <a:srgbClr val="CCEDF3"/>
                </a:solidFill>
                <a:latin typeface="Arial"/>
                <a:cs typeface="Arial"/>
              </a:rPr>
              <a:t>a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4537" y="1347603"/>
            <a:ext cx="164920" cy="1678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0554" y="1322843"/>
            <a:ext cx="913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7" baseline="6944" dirty="0">
                <a:solidFill>
                  <a:srgbClr val="FAFDFE"/>
                </a:solidFill>
                <a:latin typeface="LM Sans 8"/>
                <a:cs typeface="LM Sans 8"/>
              </a:rPr>
              <a:t>2</a:t>
            </a:r>
            <a:r>
              <a:rPr sz="1200" spc="352" baseline="6944" dirty="0">
                <a:solidFill>
                  <a:srgbClr val="FAFDFE"/>
                </a:solidFill>
                <a:latin typeface="LM Sans 8"/>
                <a:cs typeface="LM Sans 8"/>
              </a:rPr>
              <a:t> </a:t>
            </a:r>
            <a:r>
              <a:rPr sz="1100" spc="-75" dirty="0">
                <a:solidFill>
                  <a:srgbClr val="CCEDF3"/>
                </a:solidFill>
                <a:latin typeface="Arial"/>
                <a:cs typeface="Arial"/>
              </a:rPr>
              <a:t>Compression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4537" y="1749939"/>
            <a:ext cx="164920" cy="1678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0554" y="175151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AFDFE"/>
                </a:solidFill>
                <a:latin typeface="LM Sans 8"/>
                <a:cs typeface="LM Sans 8"/>
              </a:rPr>
              <a:t>3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125" y="1725179"/>
            <a:ext cx="880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CCEDF3"/>
                </a:solidFill>
                <a:latin typeface="Arial"/>
                <a:cs typeface="Arial"/>
              </a:rPr>
              <a:t>Term</a:t>
            </a:r>
            <a:r>
              <a:rPr sz="1100" spc="40" dirty="0">
                <a:solidFill>
                  <a:srgbClr val="CCEDF3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CCEDF3"/>
                </a:solidFill>
                <a:latin typeface="Arial"/>
                <a:cs typeface="Arial"/>
              </a:rPr>
              <a:t>statistics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4537" y="2152275"/>
            <a:ext cx="164920" cy="1678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0554" y="215385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AFDFE"/>
                </a:solidFill>
                <a:latin typeface="LM Sans 8"/>
                <a:cs typeface="LM Sans 8"/>
              </a:rPr>
              <a:t>4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6125" y="2127515"/>
            <a:ext cx="1360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CCEDF3"/>
                </a:solidFill>
                <a:latin typeface="Arial"/>
                <a:cs typeface="Arial"/>
              </a:rPr>
              <a:t>Dictionary</a:t>
            </a:r>
            <a:r>
              <a:rPr sz="1100" spc="20" dirty="0">
                <a:solidFill>
                  <a:srgbClr val="CCEDF3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CCEDF3"/>
                </a:solidFill>
                <a:latin typeface="Arial"/>
                <a:cs typeface="Arial"/>
              </a:rPr>
              <a:t>compression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4537" y="2554608"/>
            <a:ext cx="164920" cy="1678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0554" y="2529852"/>
            <a:ext cx="1416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7" baseline="6944" dirty="0">
                <a:solidFill>
                  <a:srgbClr val="E5F6F9"/>
                </a:solidFill>
                <a:latin typeface="LM Sans 8"/>
                <a:cs typeface="LM Sans 8"/>
              </a:rPr>
              <a:t>5 </a:t>
            </a:r>
            <a:r>
              <a:rPr sz="1100" spc="-55" dirty="0">
                <a:solidFill>
                  <a:srgbClr val="00A8C4"/>
                </a:solidFill>
                <a:latin typeface="Arial"/>
                <a:cs typeface="Arial"/>
              </a:rPr>
              <a:t>Postings</a:t>
            </a:r>
            <a:r>
              <a:rPr sz="1100" spc="55" dirty="0">
                <a:solidFill>
                  <a:srgbClr val="00A8C4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00A8C4"/>
                </a:solidFill>
                <a:latin typeface="Arial"/>
                <a:cs typeface="Arial"/>
              </a:rPr>
              <a:t>compression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5" dirty="0"/>
              <a:t>37 /</a:t>
            </a:r>
            <a:r>
              <a:rPr spc="-60" dirty="0"/>
              <a:t> </a:t>
            </a:r>
            <a:r>
              <a:rPr spc="-10" dirty="0"/>
              <a:t>59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4883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502" y="0"/>
            <a:ext cx="249491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  <a:tab pos="1017905" algn="l"/>
                <a:tab pos="170370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 statistics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Postings</a:t>
            </a:r>
            <a:r>
              <a:rPr sz="1400" spc="-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compression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7363" y="1028058"/>
            <a:ext cx="73818" cy="73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7363" y="1410582"/>
            <a:ext cx="73818" cy="73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363" y="1619370"/>
            <a:ext cx="73818" cy="7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363" y="1829682"/>
            <a:ext cx="73818" cy="73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7363" y="2212210"/>
            <a:ext cx="73818" cy="736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7363" y="2594733"/>
            <a:ext cx="72871" cy="736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8934" y="947939"/>
            <a:ext cx="3609975" cy="17589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99"/>
              </a:lnSpc>
              <a:spcBef>
                <a:spcPts val="55"/>
              </a:spcBef>
            </a:pP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50" dirty="0">
                <a:latin typeface="Arial"/>
                <a:cs typeface="Arial"/>
              </a:rPr>
              <a:t>postings </a:t>
            </a:r>
            <a:r>
              <a:rPr sz="1100" spc="-20" dirty="0">
                <a:latin typeface="Arial"/>
                <a:cs typeface="Arial"/>
              </a:rPr>
              <a:t>file </a:t>
            </a:r>
            <a:r>
              <a:rPr sz="1100" spc="-60" dirty="0">
                <a:latin typeface="Arial"/>
                <a:cs typeface="Arial"/>
              </a:rPr>
              <a:t>is much </a:t>
            </a:r>
            <a:r>
              <a:rPr sz="1100" spc="-55" dirty="0">
                <a:latin typeface="Arial"/>
                <a:cs typeface="Arial"/>
              </a:rPr>
              <a:t>larger </a:t>
            </a:r>
            <a:r>
              <a:rPr sz="1100" spc="-25" dirty="0">
                <a:latin typeface="Arial"/>
                <a:cs typeface="Arial"/>
              </a:rPr>
              <a:t>than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40" dirty="0">
                <a:latin typeface="Arial"/>
                <a:cs typeface="Arial"/>
              </a:rPr>
              <a:t>dictionary, </a:t>
            </a:r>
            <a:r>
              <a:rPr sz="1100" spc="-25" dirty="0">
                <a:latin typeface="Arial"/>
                <a:cs typeface="Arial"/>
              </a:rPr>
              <a:t>factor of  </a:t>
            </a:r>
            <a:r>
              <a:rPr sz="1100" dirty="0">
                <a:latin typeface="Arial"/>
                <a:cs typeface="Arial"/>
              </a:rPr>
              <a:t>at </a:t>
            </a:r>
            <a:r>
              <a:rPr sz="1100" spc="-50" dirty="0">
                <a:latin typeface="Arial"/>
                <a:cs typeface="Arial"/>
              </a:rPr>
              <a:t>least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10.</a:t>
            </a:r>
            <a:endParaRPr sz="1100">
              <a:latin typeface="Arial"/>
              <a:cs typeface="Arial"/>
            </a:endParaRPr>
          </a:p>
          <a:p>
            <a:pPr marL="38100" marR="811530">
              <a:lnSpc>
                <a:spcPct val="124500"/>
              </a:lnSpc>
              <a:spcBef>
                <a:spcPts val="10"/>
              </a:spcBef>
            </a:pPr>
            <a:r>
              <a:rPr sz="1100" spc="-55" dirty="0">
                <a:latin typeface="Arial"/>
                <a:cs typeface="Arial"/>
              </a:rPr>
              <a:t>Key </a:t>
            </a:r>
            <a:r>
              <a:rPr sz="1100" spc="-50" dirty="0">
                <a:latin typeface="Arial"/>
                <a:cs typeface="Arial"/>
              </a:rPr>
              <a:t>desideratum: </a:t>
            </a:r>
            <a:r>
              <a:rPr sz="1100" spc="-60" dirty="0">
                <a:latin typeface="Arial"/>
                <a:cs typeface="Arial"/>
              </a:rPr>
              <a:t>store </a:t>
            </a:r>
            <a:r>
              <a:rPr sz="1100" spc="-85" dirty="0">
                <a:latin typeface="Arial"/>
                <a:cs typeface="Arial"/>
              </a:rPr>
              <a:t>each </a:t>
            </a:r>
            <a:r>
              <a:rPr sz="1100" spc="-35" dirty="0">
                <a:latin typeface="Arial"/>
                <a:cs typeface="Arial"/>
              </a:rPr>
              <a:t>posting </a:t>
            </a:r>
            <a:r>
              <a:rPr sz="1100" spc="-40" dirty="0">
                <a:latin typeface="Arial"/>
                <a:cs typeface="Arial"/>
              </a:rPr>
              <a:t>compactly 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35" dirty="0">
                <a:latin typeface="Arial"/>
                <a:cs typeface="Arial"/>
              </a:rPr>
              <a:t>posting </a:t>
            </a:r>
            <a:r>
              <a:rPr sz="1100" spc="-30" dirty="0">
                <a:latin typeface="Arial"/>
                <a:cs typeface="Arial"/>
              </a:rPr>
              <a:t>for </a:t>
            </a:r>
            <a:r>
              <a:rPr sz="1100" spc="-40" dirty="0">
                <a:latin typeface="Arial"/>
                <a:cs typeface="Arial"/>
              </a:rPr>
              <a:t>our </a:t>
            </a:r>
            <a:r>
              <a:rPr sz="1100" spc="-75" dirty="0">
                <a:latin typeface="Arial"/>
                <a:cs typeface="Arial"/>
              </a:rPr>
              <a:t>purposes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90" dirty="0">
                <a:latin typeface="Arial"/>
                <a:cs typeface="Arial"/>
              </a:rPr>
              <a:t>a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docID.</a:t>
            </a:r>
            <a:endParaRPr sz="1100">
              <a:latin typeface="Arial"/>
              <a:cs typeface="Arial"/>
            </a:endParaRPr>
          </a:p>
          <a:p>
            <a:pPr marL="38100" marR="95250">
              <a:lnSpc>
                <a:spcPct val="102699"/>
              </a:lnSpc>
              <a:spcBef>
                <a:spcPts val="300"/>
              </a:spcBef>
            </a:pPr>
            <a:r>
              <a:rPr sz="1100" spc="-65" dirty="0">
                <a:latin typeface="Arial"/>
                <a:cs typeface="Arial"/>
              </a:rPr>
              <a:t>For Reuters </a:t>
            </a:r>
            <a:r>
              <a:rPr sz="1100" spc="-55" dirty="0">
                <a:latin typeface="Arial"/>
                <a:cs typeface="Arial"/>
              </a:rPr>
              <a:t>(800,000 </a:t>
            </a:r>
            <a:r>
              <a:rPr sz="1100" spc="-40" dirty="0">
                <a:latin typeface="Arial"/>
                <a:cs typeface="Arial"/>
              </a:rPr>
              <a:t>documents), </a:t>
            </a:r>
            <a:r>
              <a:rPr sz="1100" spc="-110" dirty="0">
                <a:latin typeface="Arial"/>
                <a:cs typeface="Arial"/>
              </a:rPr>
              <a:t>we </a:t>
            </a:r>
            <a:r>
              <a:rPr sz="1100" spc="-50" dirty="0">
                <a:latin typeface="Arial"/>
                <a:cs typeface="Arial"/>
              </a:rPr>
              <a:t>would </a:t>
            </a:r>
            <a:r>
              <a:rPr sz="1100" spc="-105" dirty="0">
                <a:latin typeface="Arial"/>
                <a:cs typeface="Arial"/>
              </a:rPr>
              <a:t>use </a:t>
            </a:r>
            <a:r>
              <a:rPr sz="1100" spc="-75" dirty="0">
                <a:latin typeface="Arial"/>
                <a:cs typeface="Arial"/>
              </a:rPr>
              <a:t>32 </a:t>
            </a:r>
            <a:r>
              <a:rPr sz="1100" spc="-20" dirty="0">
                <a:latin typeface="Arial"/>
                <a:cs typeface="Arial"/>
              </a:rPr>
              <a:t>bits </a:t>
            </a:r>
            <a:r>
              <a:rPr sz="1100" spc="-50" dirty="0">
                <a:latin typeface="Arial"/>
                <a:cs typeface="Arial"/>
              </a:rPr>
              <a:t>per  </a:t>
            </a:r>
            <a:r>
              <a:rPr sz="1100" spc="-35" dirty="0">
                <a:latin typeface="Arial"/>
                <a:cs typeface="Arial"/>
              </a:rPr>
              <a:t>docID </a:t>
            </a:r>
            <a:r>
              <a:rPr sz="1100" spc="-75" dirty="0">
                <a:latin typeface="Arial"/>
                <a:cs typeface="Arial"/>
              </a:rPr>
              <a:t>when </a:t>
            </a:r>
            <a:r>
              <a:rPr sz="1100" spc="-60" dirty="0">
                <a:latin typeface="Arial"/>
                <a:cs typeface="Arial"/>
              </a:rPr>
              <a:t>using </a:t>
            </a:r>
            <a:r>
              <a:rPr sz="1100" spc="-45" dirty="0">
                <a:latin typeface="Arial"/>
                <a:cs typeface="Arial"/>
              </a:rPr>
              <a:t>4-byte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integers.</a:t>
            </a:r>
            <a:endParaRPr sz="1100">
              <a:latin typeface="Arial"/>
              <a:cs typeface="Arial"/>
            </a:endParaRPr>
          </a:p>
          <a:p>
            <a:pPr marL="38100" marR="136525">
              <a:lnSpc>
                <a:spcPct val="102699"/>
              </a:lnSpc>
              <a:spcBef>
                <a:spcPts val="300"/>
              </a:spcBef>
            </a:pPr>
            <a:r>
              <a:rPr sz="1100" spc="-30" dirty="0">
                <a:latin typeface="Arial"/>
                <a:cs typeface="Arial"/>
              </a:rPr>
              <a:t>Alternatively, </a:t>
            </a:r>
            <a:r>
              <a:rPr sz="1100" spc="-110" dirty="0">
                <a:latin typeface="Arial"/>
                <a:cs typeface="Arial"/>
              </a:rPr>
              <a:t>we </a:t>
            </a:r>
            <a:r>
              <a:rPr sz="1100" spc="-70" dirty="0">
                <a:latin typeface="Arial"/>
                <a:cs typeface="Arial"/>
              </a:rPr>
              <a:t>can </a:t>
            </a:r>
            <a:r>
              <a:rPr sz="1100" spc="-105" dirty="0">
                <a:latin typeface="Arial"/>
                <a:cs typeface="Arial"/>
              </a:rPr>
              <a:t>use </a:t>
            </a:r>
            <a:r>
              <a:rPr sz="1100" spc="-30" dirty="0">
                <a:latin typeface="Arial"/>
                <a:cs typeface="Arial"/>
              </a:rPr>
              <a:t>log</a:t>
            </a:r>
            <a:r>
              <a:rPr sz="1200" spc="-44" baseline="-17361" dirty="0">
                <a:latin typeface="LM Sans 8"/>
                <a:cs typeface="LM Sans 8"/>
              </a:rPr>
              <a:t>2 </a:t>
            </a:r>
            <a:r>
              <a:rPr sz="1100" spc="-65" dirty="0">
                <a:latin typeface="Arial"/>
                <a:cs typeface="Arial"/>
              </a:rPr>
              <a:t>800</a:t>
            </a:r>
            <a:r>
              <a:rPr sz="1100" spc="-65" dirty="0">
                <a:latin typeface="Latin Modern Math"/>
                <a:cs typeface="Latin Modern Math"/>
              </a:rPr>
              <a:t>,</a:t>
            </a:r>
            <a:r>
              <a:rPr sz="1100" spc="-65" dirty="0">
                <a:latin typeface="Arial"/>
                <a:cs typeface="Arial"/>
              </a:rPr>
              <a:t>000 </a:t>
            </a:r>
            <a:r>
              <a:rPr sz="1100" spc="-5" dirty="0">
                <a:latin typeface="Latin Modern Math"/>
                <a:cs typeface="Latin Modern Math"/>
              </a:rPr>
              <a:t>≈ </a:t>
            </a:r>
            <a:r>
              <a:rPr sz="1100" spc="-60" dirty="0">
                <a:latin typeface="Arial"/>
                <a:cs typeface="Arial"/>
              </a:rPr>
              <a:t>19</a:t>
            </a:r>
            <a:r>
              <a:rPr sz="1100" spc="-60" dirty="0">
                <a:latin typeface="Latin Modern Math"/>
                <a:cs typeface="Latin Modern Math"/>
              </a:rPr>
              <a:t>.</a:t>
            </a:r>
            <a:r>
              <a:rPr sz="1100" spc="-60" dirty="0">
                <a:latin typeface="Arial"/>
                <a:cs typeface="Arial"/>
              </a:rPr>
              <a:t>6 </a:t>
            </a:r>
            <a:r>
              <a:rPr sz="1100" spc="-10" dirty="0">
                <a:latin typeface="Latin Modern Math"/>
                <a:cs typeface="Latin Modern Math"/>
              </a:rPr>
              <a:t>&lt; </a:t>
            </a:r>
            <a:r>
              <a:rPr sz="1100" spc="-75" dirty="0">
                <a:latin typeface="Arial"/>
                <a:cs typeface="Arial"/>
              </a:rPr>
              <a:t>20 </a:t>
            </a:r>
            <a:r>
              <a:rPr sz="1100" spc="-20" dirty="0">
                <a:latin typeface="Arial"/>
                <a:cs typeface="Arial"/>
              </a:rPr>
              <a:t>bits </a:t>
            </a:r>
            <a:r>
              <a:rPr sz="1100" spc="-50" dirty="0">
                <a:latin typeface="Arial"/>
                <a:cs typeface="Arial"/>
              </a:rPr>
              <a:t>per  </a:t>
            </a:r>
            <a:r>
              <a:rPr sz="1100" spc="-30" dirty="0">
                <a:latin typeface="Arial"/>
                <a:cs typeface="Arial"/>
              </a:rPr>
              <a:t>docID.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40"/>
              </a:spcBef>
            </a:pPr>
            <a:r>
              <a:rPr sz="1100" spc="-35" dirty="0">
                <a:latin typeface="Arial"/>
                <a:cs typeface="Arial"/>
              </a:rPr>
              <a:t>Our </a:t>
            </a:r>
            <a:r>
              <a:rPr sz="1100" spc="-50" dirty="0">
                <a:latin typeface="Arial"/>
                <a:cs typeface="Arial"/>
              </a:rPr>
              <a:t>goal: </a:t>
            </a:r>
            <a:r>
              <a:rPr sz="1100" spc="-105" dirty="0">
                <a:latin typeface="Arial"/>
                <a:cs typeface="Arial"/>
              </a:rPr>
              <a:t>use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5" dirty="0">
                <a:latin typeface="Arial"/>
                <a:cs typeface="Arial"/>
              </a:rPr>
              <a:t>lot </a:t>
            </a:r>
            <a:r>
              <a:rPr sz="1100" spc="-100" dirty="0">
                <a:latin typeface="Arial"/>
                <a:cs typeface="Arial"/>
              </a:rPr>
              <a:t>less </a:t>
            </a:r>
            <a:r>
              <a:rPr sz="1100" spc="-25" dirty="0">
                <a:latin typeface="Arial"/>
                <a:cs typeface="Arial"/>
              </a:rPr>
              <a:t>than </a:t>
            </a:r>
            <a:r>
              <a:rPr sz="1100" spc="-75" dirty="0">
                <a:latin typeface="Arial"/>
                <a:cs typeface="Arial"/>
              </a:rPr>
              <a:t>20 </a:t>
            </a:r>
            <a:r>
              <a:rPr sz="1100" spc="-20" dirty="0">
                <a:latin typeface="Arial"/>
                <a:cs typeface="Arial"/>
              </a:rPr>
              <a:t>bits </a:t>
            </a:r>
            <a:r>
              <a:rPr sz="1100" spc="-50" dirty="0">
                <a:latin typeface="Arial"/>
                <a:cs typeface="Arial"/>
              </a:rPr>
              <a:t>per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docID.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231641" y="3349078"/>
            <a:ext cx="2806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38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5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59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4882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502" y="0"/>
            <a:ext cx="249491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  <a:tab pos="1017905" algn="l"/>
                <a:tab pos="1703705" algn="l"/>
              </a:tabLst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 statistics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Blocked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Sort-Based</a:t>
            </a:r>
            <a:r>
              <a:rPr sz="1400" spc="-4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Indexing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070" y="1002856"/>
            <a:ext cx="621030" cy="539115"/>
          </a:xfrm>
          <a:prstGeom prst="rect">
            <a:avLst/>
          </a:prstGeom>
          <a:solidFill>
            <a:srgbClr val="FEFEFE"/>
          </a:solidFill>
          <a:ln w="4268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40"/>
              </a:spcBef>
            </a:pPr>
            <a:r>
              <a:rPr sz="750" spc="-20" dirty="0">
                <a:latin typeface="Arial"/>
                <a:cs typeface="Arial"/>
              </a:rPr>
              <a:t>brutus   </a:t>
            </a:r>
            <a:r>
              <a:rPr sz="750" spc="-15" dirty="0">
                <a:latin typeface="Arial"/>
                <a:cs typeface="Arial"/>
              </a:rPr>
              <a:t> </a:t>
            </a:r>
            <a:r>
              <a:rPr sz="750" spc="-30" dirty="0">
                <a:latin typeface="Arial"/>
                <a:cs typeface="Arial"/>
              </a:rPr>
              <a:t>d3</a:t>
            </a:r>
            <a:endParaRPr sz="75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spcBef>
                <a:spcPts val="50"/>
              </a:spcBef>
            </a:pPr>
            <a:r>
              <a:rPr sz="750" spc="-55" dirty="0">
                <a:latin typeface="Arial"/>
                <a:cs typeface="Arial"/>
              </a:rPr>
              <a:t>caesar    </a:t>
            </a:r>
            <a:r>
              <a:rPr sz="750" spc="-25" dirty="0">
                <a:latin typeface="Arial"/>
                <a:cs typeface="Arial"/>
              </a:rPr>
              <a:t> </a:t>
            </a:r>
            <a:r>
              <a:rPr sz="750" spc="-30" dirty="0">
                <a:latin typeface="Arial"/>
                <a:cs typeface="Arial"/>
              </a:rPr>
              <a:t>d4</a:t>
            </a:r>
            <a:endParaRPr sz="75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spcBef>
                <a:spcPts val="45"/>
              </a:spcBef>
              <a:tabLst>
                <a:tab pos="440690" algn="l"/>
              </a:tabLst>
            </a:pPr>
            <a:r>
              <a:rPr sz="750" spc="-30" dirty="0">
                <a:latin typeface="Arial"/>
                <a:cs typeface="Arial"/>
              </a:rPr>
              <a:t>noble	d3</a:t>
            </a:r>
            <a:endParaRPr sz="75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spcBef>
                <a:spcPts val="50"/>
              </a:spcBef>
              <a:tabLst>
                <a:tab pos="440690" algn="l"/>
              </a:tabLst>
            </a:pPr>
            <a:r>
              <a:rPr sz="750" spc="5" dirty="0">
                <a:latin typeface="Arial"/>
                <a:cs typeface="Arial"/>
              </a:rPr>
              <a:t>with	</a:t>
            </a:r>
            <a:r>
              <a:rPr sz="750" spc="-30" dirty="0">
                <a:latin typeface="Arial"/>
                <a:cs typeface="Arial"/>
              </a:rPr>
              <a:t>d4</a:t>
            </a:r>
            <a:endParaRPr sz="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5242" y="1002856"/>
            <a:ext cx="621030" cy="539115"/>
          </a:xfrm>
          <a:prstGeom prst="rect">
            <a:avLst/>
          </a:prstGeom>
          <a:solidFill>
            <a:srgbClr val="FEFEFE"/>
          </a:solidFill>
          <a:ln w="4268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40"/>
              </a:spcBef>
            </a:pPr>
            <a:r>
              <a:rPr sz="750" spc="-20" dirty="0">
                <a:latin typeface="Arial"/>
                <a:cs typeface="Arial"/>
              </a:rPr>
              <a:t>brutus   </a:t>
            </a:r>
            <a:r>
              <a:rPr sz="750" spc="-15" dirty="0">
                <a:latin typeface="Arial"/>
                <a:cs typeface="Arial"/>
              </a:rPr>
              <a:t> </a:t>
            </a:r>
            <a:r>
              <a:rPr sz="750" spc="-30" dirty="0">
                <a:latin typeface="Arial"/>
                <a:cs typeface="Arial"/>
              </a:rPr>
              <a:t>d2</a:t>
            </a:r>
            <a:endParaRPr sz="75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spcBef>
                <a:spcPts val="50"/>
              </a:spcBef>
            </a:pPr>
            <a:r>
              <a:rPr sz="750" spc="-55" dirty="0">
                <a:latin typeface="Arial"/>
                <a:cs typeface="Arial"/>
              </a:rPr>
              <a:t>caesar    </a:t>
            </a:r>
            <a:r>
              <a:rPr sz="750" spc="-25" dirty="0">
                <a:latin typeface="Arial"/>
                <a:cs typeface="Arial"/>
              </a:rPr>
              <a:t> </a:t>
            </a:r>
            <a:r>
              <a:rPr sz="750" spc="-30" dirty="0">
                <a:latin typeface="Arial"/>
                <a:cs typeface="Arial"/>
              </a:rPr>
              <a:t>d1</a:t>
            </a:r>
            <a:endParaRPr sz="75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spcBef>
                <a:spcPts val="45"/>
              </a:spcBef>
              <a:tabLst>
                <a:tab pos="440690" algn="l"/>
              </a:tabLst>
            </a:pPr>
            <a:r>
              <a:rPr sz="750" spc="-15" dirty="0">
                <a:latin typeface="Arial"/>
                <a:cs typeface="Arial"/>
              </a:rPr>
              <a:t>julius	</a:t>
            </a:r>
            <a:r>
              <a:rPr sz="750" spc="-30" dirty="0">
                <a:latin typeface="Arial"/>
                <a:cs typeface="Arial"/>
              </a:rPr>
              <a:t>d1</a:t>
            </a:r>
            <a:endParaRPr sz="75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spcBef>
                <a:spcPts val="50"/>
              </a:spcBef>
              <a:tabLst>
                <a:tab pos="440690" algn="l"/>
              </a:tabLst>
            </a:pPr>
            <a:r>
              <a:rPr sz="750" spc="-15" dirty="0">
                <a:latin typeface="Arial"/>
                <a:cs typeface="Arial"/>
              </a:rPr>
              <a:t>killed	</a:t>
            </a:r>
            <a:r>
              <a:rPr sz="750" spc="-30" dirty="0">
                <a:latin typeface="Arial"/>
                <a:cs typeface="Arial"/>
              </a:rPr>
              <a:t>d2</a:t>
            </a:r>
            <a:endParaRPr sz="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9634" y="580317"/>
            <a:ext cx="719455" cy="33909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indent="133350">
              <a:lnSpc>
                <a:spcPct val="105000"/>
              </a:lnSpc>
              <a:spcBef>
                <a:spcPts val="45"/>
              </a:spcBef>
            </a:pPr>
            <a:r>
              <a:rPr sz="1000" dirty="0">
                <a:latin typeface="LM Sans 12"/>
                <a:cs typeface="LM Sans 12"/>
              </a:rPr>
              <a:t>postings  </a:t>
            </a:r>
            <a:r>
              <a:rPr sz="1000" spc="-5" dirty="0">
                <a:latin typeface="LM Sans 12"/>
                <a:cs typeface="LM Sans 12"/>
              </a:rPr>
              <a:t>to </a:t>
            </a:r>
            <a:r>
              <a:rPr sz="1000" spc="10" dirty="0">
                <a:latin typeface="LM Sans 12"/>
                <a:cs typeface="LM Sans 12"/>
              </a:rPr>
              <a:t>be</a:t>
            </a:r>
            <a:r>
              <a:rPr sz="1000" spc="-60" dirty="0">
                <a:latin typeface="LM Sans 12"/>
                <a:cs typeface="LM Sans 12"/>
              </a:rPr>
              <a:t> </a:t>
            </a:r>
            <a:r>
              <a:rPr sz="1000" dirty="0">
                <a:latin typeface="LM Sans 12"/>
                <a:cs typeface="LM Sans 12"/>
              </a:rPr>
              <a:t>merged</a:t>
            </a:r>
            <a:endParaRPr sz="1000">
              <a:latin typeface="LM Sans 12"/>
              <a:cs typeface="LM Sans 1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9501" y="761708"/>
            <a:ext cx="621030" cy="1021715"/>
          </a:xfrm>
          <a:prstGeom prst="rect">
            <a:avLst/>
          </a:prstGeom>
          <a:solidFill>
            <a:srgbClr val="FEFEFE"/>
          </a:solidFill>
          <a:ln w="4268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40"/>
              </a:spcBef>
            </a:pPr>
            <a:r>
              <a:rPr sz="750" spc="-20" dirty="0">
                <a:latin typeface="Arial"/>
                <a:cs typeface="Arial"/>
              </a:rPr>
              <a:t>brutus   </a:t>
            </a:r>
            <a:r>
              <a:rPr sz="750" spc="-15" dirty="0">
                <a:latin typeface="Arial"/>
                <a:cs typeface="Arial"/>
              </a:rPr>
              <a:t> </a:t>
            </a:r>
            <a:r>
              <a:rPr sz="750" spc="-30" dirty="0">
                <a:latin typeface="Arial"/>
                <a:cs typeface="Arial"/>
              </a:rPr>
              <a:t>d2</a:t>
            </a:r>
            <a:endParaRPr sz="75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spcBef>
                <a:spcPts val="50"/>
              </a:spcBef>
            </a:pPr>
            <a:r>
              <a:rPr sz="750" spc="-20" dirty="0">
                <a:latin typeface="Arial"/>
                <a:cs typeface="Arial"/>
              </a:rPr>
              <a:t>brutus   </a:t>
            </a:r>
            <a:r>
              <a:rPr sz="750" spc="-15" dirty="0">
                <a:latin typeface="Arial"/>
                <a:cs typeface="Arial"/>
              </a:rPr>
              <a:t> </a:t>
            </a:r>
            <a:r>
              <a:rPr sz="750" spc="-30" dirty="0">
                <a:latin typeface="Arial"/>
                <a:cs typeface="Arial"/>
              </a:rPr>
              <a:t>d3</a:t>
            </a:r>
            <a:endParaRPr sz="75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spcBef>
                <a:spcPts val="45"/>
              </a:spcBef>
            </a:pPr>
            <a:r>
              <a:rPr sz="750" spc="-55" dirty="0">
                <a:latin typeface="Arial"/>
                <a:cs typeface="Arial"/>
              </a:rPr>
              <a:t>caesar    </a:t>
            </a:r>
            <a:r>
              <a:rPr sz="750" spc="-25" dirty="0">
                <a:latin typeface="Arial"/>
                <a:cs typeface="Arial"/>
              </a:rPr>
              <a:t> </a:t>
            </a:r>
            <a:r>
              <a:rPr sz="750" spc="-30" dirty="0">
                <a:latin typeface="Arial"/>
                <a:cs typeface="Arial"/>
              </a:rPr>
              <a:t>d1</a:t>
            </a:r>
            <a:endParaRPr sz="75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spcBef>
                <a:spcPts val="50"/>
              </a:spcBef>
            </a:pPr>
            <a:r>
              <a:rPr sz="750" spc="-55" dirty="0">
                <a:latin typeface="Arial"/>
                <a:cs typeface="Arial"/>
              </a:rPr>
              <a:t>caesar    </a:t>
            </a:r>
            <a:r>
              <a:rPr sz="750" spc="-25" dirty="0">
                <a:latin typeface="Arial"/>
                <a:cs typeface="Arial"/>
              </a:rPr>
              <a:t> </a:t>
            </a:r>
            <a:r>
              <a:rPr sz="750" spc="-30" dirty="0">
                <a:latin typeface="Arial"/>
                <a:cs typeface="Arial"/>
              </a:rPr>
              <a:t>d4</a:t>
            </a:r>
            <a:endParaRPr sz="75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spcBef>
                <a:spcPts val="50"/>
              </a:spcBef>
              <a:tabLst>
                <a:tab pos="440690" algn="l"/>
              </a:tabLst>
            </a:pPr>
            <a:r>
              <a:rPr sz="750" spc="-15" dirty="0">
                <a:latin typeface="Arial"/>
                <a:cs typeface="Arial"/>
              </a:rPr>
              <a:t>julius	</a:t>
            </a:r>
            <a:r>
              <a:rPr sz="750" spc="-30" dirty="0">
                <a:latin typeface="Arial"/>
                <a:cs typeface="Arial"/>
              </a:rPr>
              <a:t>d1</a:t>
            </a:r>
            <a:endParaRPr sz="75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spcBef>
                <a:spcPts val="50"/>
              </a:spcBef>
              <a:tabLst>
                <a:tab pos="440690" algn="l"/>
              </a:tabLst>
            </a:pPr>
            <a:r>
              <a:rPr sz="750" spc="-15" dirty="0">
                <a:latin typeface="Arial"/>
                <a:cs typeface="Arial"/>
              </a:rPr>
              <a:t>killed	</a:t>
            </a:r>
            <a:r>
              <a:rPr sz="750" spc="-30" dirty="0">
                <a:latin typeface="Arial"/>
                <a:cs typeface="Arial"/>
              </a:rPr>
              <a:t>d2</a:t>
            </a:r>
            <a:endParaRPr sz="75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spcBef>
                <a:spcPts val="50"/>
              </a:spcBef>
              <a:tabLst>
                <a:tab pos="440690" algn="l"/>
              </a:tabLst>
            </a:pPr>
            <a:r>
              <a:rPr sz="750" spc="-30" dirty="0">
                <a:latin typeface="Arial"/>
                <a:cs typeface="Arial"/>
              </a:rPr>
              <a:t>noble	d3</a:t>
            </a:r>
            <a:endParaRPr sz="75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spcBef>
                <a:spcPts val="50"/>
              </a:spcBef>
              <a:tabLst>
                <a:tab pos="440690" algn="l"/>
              </a:tabLst>
            </a:pPr>
            <a:r>
              <a:rPr sz="750" spc="5" dirty="0">
                <a:latin typeface="Arial"/>
                <a:cs typeface="Arial"/>
              </a:rPr>
              <a:t>with	</a:t>
            </a:r>
            <a:r>
              <a:rPr sz="750" spc="-30" dirty="0">
                <a:latin typeface="Arial"/>
                <a:cs typeface="Arial"/>
              </a:rPr>
              <a:t>d4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59882" y="1084431"/>
            <a:ext cx="453390" cy="33909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indent="22860">
              <a:lnSpc>
                <a:spcPct val="105000"/>
              </a:lnSpc>
              <a:spcBef>
                <a:spcPts val="45"/>
              </a:spcBef>
            </a:pPr>
            <a:r>
              <a:rPr sz="1000" dirty="0">
                <a:latin typeface="LM Sans 12"/>
                <a:cs typeface="LM Sans 12"/>
              </a:rPr>
              <a:t>merged  </a:t>
            </a:r>
            <a:r>
              <a:rPr sz="1000" spc="25" dirty="0">
                <a:latin typeface="LM Sans 12"/>
                <a:cs typeface="LM Sans 12"/>
              </a:rPr>
              <a:t>p</a:t>
            </a:r>
            <a:r>
              <a:rPr sz="1000" dirty="0">
                <a:latin typeface="LM Sans 12"/>
                <a:cs typeface="LM Sans 12"/>
              </a:rPr>
              <a:t>os</a:t>
            </a:r>
            <a:r>
              <a:rPr sz="1000" spc="-5" dirty="0">
                <a:latin typeface="LM Sans 12"/>
                <a:cs typeface="LM Sans 12"/>
              </a:rPr>
              <a:t>t</a:t>
            </a:r>
            <a:r>
              <a:rPr sz="1000" dirty="0">
                <a:latin typeface="LM Sans 12"/>
                <a:cs typeface="LM Sans 12"/>
              </a:rPr>
              <a:t>i</a:t>
            </a:r>
            <a:r>
              <a:rPr sz="1000" spc="-5" dirty="0">
                <a:latin typeface="LM Sans 12"/>
                <a:cs typeface="LM Sans 12"/>
              </a:rPr>
              <a:t>n</a:t>
            </a:r>
            <a:r>
              <a:rPr sz="1000" dirty="0">
                <a:latin typeface="LM Sans 12"/>
                <a:cs typeface="LM Sans 12"/>
              </a:rPr>
              <a:t>gs</a:t>
            </a:r>
            <a:endParaRPr sz="1000">
              <a:latin typeface="LM Sans 12"/>
              <a:cs typeface="LM Sans 1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5602" y="2361733"/>
            <a:ext cx="22796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latin typeface="LM Sans 12"/>
                <a:cs typeface="LM Sans 12"/>
              </a:rPr>
              <a:t>d</a:t>
            </a:r>
            <a:r>
              <a:rPr sz="1000" dirty="0">
                <a:latin typeface="LM Sans 12"/>
                <a:cs typeface="LM Sans 12"/>
              </a:rPr>
              <a:t>isk</a:t>
            </a:r>
            <a:endParaRPr sz="1000">
              <a:latin typeface="LM Sans 12"/>
              <a:cs typeface="LM Sans 1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1723" y="2221472"/>
            <a:ext cx="2016760" cy="438150"/>
          </a:xfrm>
          <a:custGeom>
            <a:avLst/>
            <a:gdLst/>
            <a:ahLst/>
            <a:cxnLst/>
            <a:rect l="l" t="t" r="r" b="b"/>
            <a:pathLst>
              <a:path w="2016760" h="438150">
                <a:moveTo>
                  <a:pt x="0" y="437559"/>
                </a:moveTo>
                <a:lnTo>
                  <a:pt x="2016452" y="437559"/>
                </a:lnTo>
              </a:path>
              <a:path w="2016760" h="438150">
                <a:moveTo>
                  <a:pt x="0" y="437559"/>
                </a:moveTo>
                <a:lnTo>
                  <a:pt x="0" y="59471"/>
                </a:lnTo>
              </a:path>
              <a:path w="2016760" h="438150">
                <a:moveTo>
                  <a:pt x="2016452" y="437559"/>
                </a:moveTo>
                <a:lnTo>
                  <a:pt x="2016452" y="59471"/>
                </a:lnTo>
              </a:path>
              <a:path w="2016760" h="438150">
                <a:moveTo>
                  <a:pt x="2012909" y="59471"/>
                </a:moveTo>
                <a:lnTo>
                  <a:pt x="1961690" y="40675"/>
                </a:lnTo>
                <a:lnTo>
                  <a:pt x="1900769" y="32142"/>
                </a:lnTo>
                <a:lnTo>
                  <a:pt x="1862385" y="28145"/>
                </a:lnTo>
                <a:lnTo>
                  <a:pt x="1819064" y="24349"/>
                </a:lnTo>
                <a:lnTo>
                  <a:pt x="1771065" y="20769"/>
                </a:lnTo>
                <a:lnTo>
                  <a:pt x="1718645" y="17419"/>
                </a:lnTo>
                <a:lnTo>
                  <a:pt x="1662064" y="14316"/>
                </a:lnTo>
                <a:lnTo>
                  <a:pt x="1601580" y="11475"/>
                </a:lnTo>
                <a:lnTo>
                  <a:pt x="1537451" y="8910"/>
                </a:lnTo>
                <a:lnTo>
                  <a:pt x="1469937" y="6638"/>
                </a:lnTo>
                <a:lnTo>
                  <a:pt x="1399295" y="4673"/>
                </a:lnTo>
                <a:lnTo>
                  <a:pt x="1325784" y="3032"/>
                </a:lnTo>
                <a:lnTo>
                  <a:pt x="1249663" y="1728"/>
                </a:lnTo>
                <a:lnTo>
                  <a:pt x="1171191" y="778"/>
                </a:lnTo>
                <a:lnTo>
                  <a:pt x="1090625" y="197"/>
                </a:lnTo>
                <a:lnTo>
                  <a:pt x="1008225" y="0"/>
                </a:lnTo>
                <a:lnTo>
                  <a:pt x="925825" y="197"/>
                </a:lnTo>
                <a:lnTo>
                  <a:pt x="845260" y="778"/>
                </a:lnTo>
                <a:lnTo>
                  <a:pt x="766788" y="1728"/>
                </a:lnTo>
                <a:lnTo>
                  <a:pt x="690668" y="3032"/>
                </a:lnTo>
                <a:lnTo>
                  <a:pt x="617157" y="4673"/>
                </a:lnTo>
                <a:lnTo>
                  <a:pt x="546516" y="6638"/>
                </a:lnTo>
                <a:lnTo>
                  <a:pt x="479001" y="8910"/>
                </a:lnTo>
                <a:lnTo>
                  <a:pt x="414873" y="11475"/>
                </a:lnTo>
                <a:lnTo>
                  <a:pt x="354388" y="14316"/>
                </a:lnTo>
                <a:lnTo>
                  <a:pt x="297807" y="17419"/>
                </a:lnTo>
                <a:lnTo>
                  <a:pt x="245387" y="20769"/>
                </a:lnTo>
                <a:lnTo>
                  <a:pt x="197388" y="24349"/>
                </a:lnTo>
                <a:lnTo>
                  <a:pt x="154067" y="28145"/>
                </a:lnTo>
                <a:lnTo>
                  <a:pt x="115683" y="32142"/>
                </a:lnTo>
                <a:lnTo>
                  <a:pt x="54761" y="40675"/>
                </a:lnTo>
                <a:lnTo>
                  <a:pt x="16691" y="49825"/>
                </a:lnTo>
                <a:lnTo>
                  <a:pt x="3542" y="59471"/>
                </a:lnTo>
                <a:lnTo>
                  <a:pt x="6872" y="64348"/>
                </a:lnTo>
                <a:lnTo>
                  <a:pt x="54761" y="78267"/>
                </a:lnTo>
                <a:lnTo>
                  <a:pt x="115683" y="86800"/>
                </a:lnTo>
                <a:lnTo>
                  <a:pt x="154067" y="90796"/>
                </a:lnTo>
                <a:lnTo>
                  <a:pt x="197388" y="94592"/>
                </a:lnTo>
                <a:lnTo>
                  <a:pt x="245387" y="98173"/>
                </a:lnTo>
                <a:lnTo>
                  <a:pt x="297807" y="101522"/>
                </a:lnTo>
                <a:lnTo>
                  <a:pt x="354388" y="104625"/>
                </a:lnTo>
                <a:lnTo>
                  <a:pt x="414873" y="107467"/>
                </a:lnTo>
                <a:lnTo>
                  <a:pt x="479001" y="110031"/>
                </a:lnTo>
                <a:lnTo>
                  <a:pt x="546516" y="112304"/>
                </a:lnTo>
                <a:lnTo>
                  <a:pt x="617157" y="114268"/>
                </a:lnTo>
                <a:lnTo>
                  <a:pt x="690668" y="115910"/>
                </a:lnTo>
                <a:lnTo>
                  <a:pt x="766788" y="117214"/>
                </a:lnTo>
                <a:lnTo>
                  <a:pt x="845260" y="118164"/>
                </a:lnTo>
                <a:lnTo>
                  <a:pt x="925825" y="118745"/>
                </a:lnTo>
                <a:lnTo>
                  <a:pt x="1008225" y="118943"/>
                </a:lnTo>
                <a:lnTo>
                  <a:pt x="1090625" y="118745"/>
                </a:lnTo>
                <a:lnTo>
                  <a:pt x="1171191" y="118164"/>
                </a:lnTo>
                <a:lnTo>
                  <a:pt x="1249663" y="117214"/>
                </a:lnTo>
                <a:lnTo>
                  <a:pt x="1325784" y="115910"/>
                </a:lnTo>
                <a:lnTo>
                  <a:pt x="1399295" y="114268"/>
                </a:lnTo>
                <a:lnTo>
                  <a:pt x="1469937" y="112304"/>
                </a:lnTo>
                <a:lnTo>
                  <a:pt x="1537451" y="110031"/>
                </a:lnTo>
                <a:lnTo>
                  <a:pt x="1601580" y="107467"/>
                </a:lnTo>
                <a:lnTo>
                  <a:pt x="1662064" y="104625"/>
                </a:lnTo>
                <a:lnTo>
                  <a:pt x="1718645" y="101522"/>
                </a:lnTo>
                <a:lnTo>
                  <a:pt x="1771065" y="98173"/>
                </a:lnTo>
                <a:lnTo>
                  <a:pt x="1819064" y="94592"/>
                </a:lnTo>
                <a:lnTo>
                  <a:pt x="1862385" y="90796"/>
                </a:lnTo>
                <a:lnTo>
                  <a:pt x="1900769" y="86800"/>
                </a:lnTo>
                <a:lnTo>
                  <a:pt x="1961690" y="78267"/>
                </a:lnTo>
                <a:lnTo>
                  <a:pt x="1999759" y="69117"/>
                </a:lnTo>
                <a:lnTo>
                  <a:pt x="2012909" y="59471"/>
                </a:lnTo>
                <a:close/>
              </a:path>
            </a:pathLst>
          </a:custGeom>
          <a:ln w="7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987792" y="1713814"/>
            <a:ext cx="140970" cy="391160"/>
            <a:chOff x="987792" y="1713814"/>
            <a:chExt cx="140970" cy="391160"/>
          </a:xfrm>
        </p:grpSpPr>
        <p:sp>
          <p:nvSpPr>
            <p:cNvPr id="13" name="object 13"/>
            <p:cNvSpPr/>
            <p:nvPr/>
          </p:nvSpPr>
          <p:spPr>
            <a:xfrm>
              <a:off x="987792" y="1713814"/>
              <a:ext cx="60960" cy="95250"/>
            </a:xfrm>
            <a:custGeom>
              <a:avLst/>
              <a:gdLst/>
              <a:ahLst/>
              <a:cxnLst/>
              <a:rect l="l" t="t" r="r" b="b"/>
              <a:pathLst>
                <a:path w="60959" h="95250">
                  <a:moveTo>
                    <a:pt x="2014" y="0"/>
                  </a:moveTo>
                  <a:lnTo>
                    <a:pt x="0" y="94678"/>
                  </a:lnTo>
                  <a:lnTo>
                    <a:pt x="18935" y="50761"/>
                  </a:lnTo>
                  <a:lnTo>
                    <a:pt x="60434" y="74536"/>
                  </a:lnTo>
                  <a:lnTo>
                    <a:pt x="20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06727" y="1764576"/>
              <a:ext cx="109220" cy="327660"/>
            </a:xfrm>
            <a:custGeom>
              <a:avLst/>
              <a:gdLst/>
              <a:ahLst/>
              <a:cxnLst/>
              <a:rect l="l" t="t" r="r" b="b"/>
              <a:pathLst>
                <a:path w="109219" h="327660">
                  <a:moveTo>
                    <a:pt x="109110" y="327329"/>
                  </a:moveTo>
                  <a:lnTo>
                    <a:pt x="0" y="0"/>
                  </a:lnTo>
                </a:path>
              </a:pathLst>
            </a:custGeom>
            <a:ln w="25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124062" y="1827232"/>
            <a:ext cx="139065" cy="264795"/>
            <a:chOff x="2124062" y="1827232"/>
            <a:chExt cx="139065" cy="264795"/>
          </a:xfrm>
        </p:grpSpPr>
        <p:sp>
          <p:nvSpPr>
            <p:cNvPr id="16" name="object 16"/>
            <p:cNvSpPr/>
            <p:nvPr/>
          </p:nvSpPr>
          <p:spPr>
            <a:xfrm>
              <a:off x="2124062" y="1997887"/>
              <a:ext cx="68580" cy="94615"/>
            </a:xfrm>
            <a:custGeom>
              <a:avLst/>
              <a:gdLst/>
              <a:ahLst/>
              <a:cxnLst/>
              <a:rect l="l" t="t" r="r" b="b"/>
              <a:pathLst>
                <a:path w="68580" h="94614">
                  <a:moveTo>
                    <a:pt x="11391" y="0"/>
                  </a:moveTo>
                  <a:lnTo>
                    <a:pt x="0" y="94018"/>
                  </a:lnTo>
                  <a:lnTo>
                    <a:pt x="68376" y="28486"/>
                  </a:lnTo>
                  <a:lnTo>
                    <a:pt x="23939" y="46151"/>
                  </a:lnTo>
                  <a:lnTo>
                    <a:pt x="113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48001" y="1839836"/>
              <a:ext cx="102235" cy="204470"/>
            </a:xfrm>
            <a:custGeom>
              <a:avLst/>
              <a:gdLst/>
              <a:ahLst/>
              <a:cxnLst/>
              <a:rect l="l" t="t" r="r" b="b"/>
              <a:pathLst>
                <a:path w="102235" h="204469">
                  <a:moveTo>
                    <a:pt x="102095" y="0"/>
                  </a:moveTo>
                  <a:lnTo>
                    <a:pt x="0" y="204203"/>
                  </a:lnTo>
                </a:path>
              </a:pathLst>
            </a:custGeom>
            <a:ln w="25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619948" y="1240866"/>
            <a:ext cx="378460" cy="64135"/>
            <a:chOff x="1619948" y="1240866"/>
            <a:chExt cx="378460" cy="64135"/>
          </a:xfrm>
        </p:grpSpPr>
        <p:sp>
          <p:nvSpPr>
            <p:cNvPr id="19" name="object 19"/>
            <p:cNvSpPr/>
            <p:nvPr/>
          </p:nvSpPr>
          <p:spPr>
            <a:xfrm>
              <a:off x="1908860" y="1240866"/>
              <a:ext cx="89535" cy="64135"/>
            </a:xfrm>
            <a:custGeom>
              <a:avLst/>
              <a:gdLst/>
              <a:ahLst/>
              <a:cxnLst/>
              <a:rect l="l" t="t" r="r" b="b"/>
              <a:pathLst>
                <a:path w="89535" h="64134">
                  <a:moveTo>
                    <a:pt x="0" y="0"/>
                  </a:moveTo>
                  <a:lnTo>
                    <a:pt x="35661" y="31851"/>
                  </a:lnTo>
                  <a:lnTo>
                    <a:pt x="0" y="63703"/>
                  </a:lnTo>
                  <a:lnTo>
                    <a:pt x="89179" y="31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19948" y="1272717"/>
              <a:ext cx="325120" cy="0"/>
            </a:xfrm>
            <a:custGeom>
              <a:avLst/>
              <a:gdLst/>
              <a:ahLst/>
              <a:cxnLst/>
              <a:rect l="l" t="t" r="r" b="b"/>
              <a:pathLst>
                <a:path w="325119">
                  <a:moveTo>
                    <a:pt x="0" y="0"/>
                  </a:moveTo>
                  <a:lnTo>
                    <a:pt x="324573" y="0"/>
                  </a:lnTo>
                </a:path>
              </a:pathLst>
            </a:custGeom>
            <a:ln w="25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247389" y="3349078"/>
            <a:ext cx="2654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4</a:t>
            </a:fld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 /</a:t>
            </a:r>
            <a:r>
              <a:rPr sz="600" spc="-7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59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502" y="0"/>
            <a:ext cx="33985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5765" algn="l"/>
                <a:tab pos="1017905" algn="l"/>
                <a:tab pos="1703705" algn="l"/>
                <a:tab pos="267144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 statistics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</a:t>
            </a:r>
            <a:r>
              <a:rPr sz="600" spc="2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81912"/>
            <a:ext cx="29317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Key </a:t>
            </a:r>
            <a:r>
              <a:rPr spc="10" dirty="0"/>
              <a:t>idea: </a:t>
            </a:r>
            <a:r>
              <a:rPr spc="5" dirty="0"/>
              <a:t>Store </a:t>
            </a:r>
            <a:r>
              <a:rPr spc="15" dirty="0"/>
              <a:t>gaps </a:t>
            </a:r>
            <a:r>
              <a:rPr spc="10" dirty="0"/>
              <a:t>instead </a:t>
            </a:r>
            <a:r>
              <a:rPr spc="15" dirty="0"/>
              <a:t>of</a:t>
            </a:r>
            <a:r>
              <a:rPr spc="100" dirty="0"/>
              <a:t> </a:t>
            </a:r>
            <a:r>
              <a:rPr spc="15" dirty="0"/>
              <a:t>docIDs</a:t>
            </a:r>
          </a:p>
        </p:txBody>
      </p:sp>
      <p:sp>
        <p:nvSpPr>
          <p:cNvPr id="5" name="object 5"/>
          <p:cNvSpPr/>
          <p:nvPr/>
        </p:nvSpPr>
        <p:spPr>
          <a:xfrm>
            <a:off x="497363" y="1028058"/>
            <a:ext cx="73818" cy="73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7363" y="1238370"/>
            <a:ext cx="73818" cy="73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363" y="1619370"/>
            <a:ext cx="73818" cy="7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363" y="2001907"/>
            <a:ext cx="73818" cy="736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7363" y="2384423"/>
            <a:ext cx="73818" cy="736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7363" y="2594733"/>
            <a:ext cx="72871" cy="736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2410" marR="5080">
              <a:lnSpc>
                <a:spcPct val="125499"/>
              </a:lnSpc>
              <a:spcBef>
                <a:spcPts val="100"/>
              </a:spcBef>
            </a:pPr>
            <a:r>
              <a:rPr spc="-75" dirty="0"/>
              <a:t>Each </a:t>
            </a:r>
            <a:r>
              <a:rPr spc="-50" dirty="0"/>
              <a:t>postings </a:t>
            </a:r>
            <a:r>
              <a:rPr spc="-5" dirty="0"/>
              <a:t>list </a:t>
            </a:r>
            <a:r>
              <a:rPr spc="-60" dirty="0"/>
              <a:t>is </a:t>
            </a:r>
            <a:r>
              <a:rPr spc="-70" dirty="0"/>
              <a:t>ordered </a:t>
            </a:r>
            <a:r>
              <a:rPr spc="-20" dirty="0"/>
              <a:t>in </a:t>
            </a:r>
            <a:r>
              <a:rPr spc="-60" dirty="0"/>
              <a:t>increasing order </a:t>
            </a:r>
            <a:r>
              <a:rPr spc="-25" dirty="0"/>
              <a:t>of </a:t>
            </a:r>
            <a:r>
              <a:rPr spc="-30" dirty="0"/>
              <a:t>docID.  </a:t>
            </a:r>
            <a:r>
              <a:rPr spc="-65" dirty="0"/>
              <a:t>Example </a:t>
            </a:r>
            <a:r>
              <a:rPr spc="-50" dirty="0"/>
              <a:t>postings </a:t>
            </a:r>
            <a:r>
              <a:rPr spc="-5" dirty="0"/>
              <a:t>list: </a:t>
            </a:r>
            <a:r>
              <a:rPr spc="-10" dirty="0">
                <a:latin typeface="LM Roman Caps 10"/>
                <a:cs typeface="LM Roman Caps 10"/>
              </a:rPr>
              <a:t>computer</a:t>
            </a:r>
            <a:r>
              <a:rPr spc="-10" dirty="0"/>
              <a:t>: </a:t>
            </a:r>
            <a:r>
              <a:rPr spc="-70" dirty="0"/>
              <a:t>283154, 283159,</a:t>
            </a:r>
            <a:r>
              <a:rPr spc="105" dirty="0"/>
              <a:t> </a:t>
            </a:r>
            <a:r>
              <a:rPr spc="-70" dirty="0"/>
              <a:t>283202,</a:t>
            </a:r>
          </a:p>
          <a:p>
            <a:pPr marL="23241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. .</a:t>
            </a:r>
            <a:r>
              <a:rPr spc="-250" dirty="0"/>
              <a:t> </a:t>
            </a:r>
            <a:r>
              <a:rPr spc="-5" dirty="0"/>
              <a:t>.</a:t>
            </a:r>
          </a:p>
          <a:p>
            <a:pPr marL="232410" marR="1031875">
              <a:lnSpc>
                <a:spcPct val="102699"/>
              </a:lnSpc>
              <a:spcBef>
                <a:spcPts val="290"/>
              </a:spcBef>
            </a:pPr>
            <a:r>
              <a:rPr spc="35" dirty="0"/>
              <a:t>It </a:t>
            </a:r>
            <a:r>
              <a:rPr spc="-65" dirty="0"/>
              <a:t>suffices </a:t>
            </a:r>
            <a:r>
              <a:rPr spc="10" dirty="0"/>
              <a:t>to </a:t>
            </a:r>
            <a:r>
              <a:rPr spc="-60" dirty="0"/>
              <a:t>store </a:t>
            </a:r>
            <a:r>
              <a:rPr spc="-70" dirty="0">
                <a:solidFill>
                  <a:srgbClr val="0000FF"/>
                </a:solidFill>
              </a:rPr>
              <a:t>gaps</a:t>
            </a:r>
            <a:r>
              <a:rPr spc="-70" dirty="0"/>
              <a:t>: </a:t>
            </a:r>
            <a:r>
              <a:rPr spc="-50" dirty="0"/>
              <a:t>283159-283154=5,  </a:t>
            </a:r>
            <a:r>
              <a:rPr spc="-55" dirty="0"/>
              <a:t>283202-283159=43</a:t>
            </a:r>
          </a:p>
          <a:p>
            <a:pPr marL="232410" marR="151130">
              <a:lnSpc>
                <a:spcPct val="102699"/>
              </a:lnSpc>
              <a:spcBef>
                <a:spcPts val="300"/>
              </a:spcBef>
            </a:pPr>
            <a:r>
              <a:rPr spc="-65" dirty="0"/>
              <a:t>Example </a:t>
            </a:r>
            <a:r>
              <a:rPr spc="-50" dirty="0"/>
              <a:t>postings </a:t>
            </a:r>
            <a:r>
              <a:rPr spc="-5" dirty="0"/>
              <a:t>list </a:t>
            </a:r>
            <a:r>
              <a:rPr spc="-60" dirty="0"/>
              <a:t>using </a:t>
            </a:r>
            <a:r>
              <a:rPr spc="-90" dirty="0"/>
              <a:t>gaps </a:t>
            </a:r>
            <a:r>
              <a:rPr spc="-5" dirty="0"/>
              <a:t>: </a:t>
            </a:r>
            <a:r>
              <a:rPr spc="-10" dirty="0">
                <a:latin typeface="LM Roman Caps 10"/>
                <a:cs typeface="LM Roman Caps 10"/>
              </a:rPr>
              <a:t>computer</a:t>
            </a:r>
            <a:r>
              <a:rPr spc="-10" dirty="0"/>
              <a:t>: </a:t>
            </a:r>
            <a:r>
              <a:rPr spc="-70" dirty="0"/>
              <a:t>283154, </a:t>
            </a:r>
            <a:r>
              <a:rPr spc="-40" dirty="0"/>
              <a:t>5,  </a:t>
            </a:r>
            <a:r>
              <a:rPr spc="-55" dirty="0"/>
              <a:t>43, </a:t>
            </a:r>
            <a:r>
              <a:rPr spc="-5" dirty="0"/>
              <a:t>. .</a:t>
            </a:r>
            <a:r>
              <a:rPr spc="-130" dirty="0"/>
              <a:t> </a:t>
            </a:r>
            <a:r>
              <a:rPr spc="-5" dirty="0"/>
              <a:t>.</a:t>
            </a:r>
          </a:p>
          <a:p>
            <a:pPr marL="232410">
              <a:lnSpc>
                <a:spcPct val="100000"/>
              </a:lnSpc>
              <a:spcBef>
                <a:spcPts val="335"/>
              </a:spcBef>
            </a:pPr>
            <a:r>
              <a:rPr spc="-100" dirty="0"/>
              <a:t>Gaps </a:t>
            </a:r>
            <a:r>
              <a:rPr spc="-30" dirty="0"/>
              <a:t>for </a:t>
            </a:r>
            <a:r>
              <a:rPr spc="-40" dirty="0"/>
              <a:t>frequent </a:t>
            </a:r>
            <a:r>
              <a:rPr spc="-50" dirty="0"/>
              <a:t>terms </a:t>
            </a:r>
            <a:r>
              <a:rPr spc="-85" dirty="0"/>
              <a:t>are</a:t>
            </a:r>
            <a:r>
              <a:rPr spc="50" dirty="0"/>
              <a:t> </a:t>
            </a:r>
            <a:r>
              <a:rPr spc="-45" dirty="0"/>
              <a:t>small.</a:t>
            </a:r>
          </a:p>
          <a:p>
            <a:pPr marL="232410">
              <a:lnSpc>
                <a:spcPct val="100000"/>
              </a:lnSpc>
              <a:spcBef>
                <a:spcPts val="335"/>
              </a:spcBef>
            </a:pPr>
            <a:r>
              <a:rPr spc="-35" dirty="0"/>
              <a:t>Thus: </a:t>
            </a:r>
            <a:r>
              <a:rPr spc="-90" dirty="0"/>
              <a:t>We </a:t>
            </a:r>
            <a:r>
              <a:rPr spc="-70" dirty="0"/>
              <a:t>can </a:t>
            </a:r>
            <a:r>
              <a:rPr spc="-80" dirty="0"/>
              <a:t>encode </a:t>
            </a:r>
            <a:r>
              <a:rPr spc="-50" dirty="0"/>
              <a:t>small </a:t>
            </a:r>
            <a:r>
              <a:rPr spc="-90" dirty="0"/>
              <a:t>gaps </a:t>
            </a:r>
            <a:r>
              <a:rPr dirty="0"/>
              <a:t>with </a:t>
            </a:r>
            <a:r>
              <a:rPr spc="-65" dirty="0"/>
              <a:t>fewer </a:t>
            </a:r>
            <a:r>
              <a:rPr spc="-25" dirty="0"/>
              <a:t>than </a:t>
            </a:r>
            <a:r>
              <a:rPr spc="-75" dirty="0"/>
              <a:t>20</a:t>
            </a:r>
            <a:r>
              <a:rPr spc="35" dirty="0"/>
              <a:t> </a:t>
            </a:r>
            <a:r>
              <a:rPr spc="-20" dirty="0"/>
              <a:t>bits.</a:t>
            </a:r>
          </a:p>
        </p:txBody>
      </p:sp>
      <p:sp>
        <p:nvSpPr>
          <p:cNvPr id="12" name="object 12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231641" y="3349078"/>
            <a:ext cx="2806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39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5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59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7138" y="0"/>
            <a:ext cx="803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4883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502" y="0"/>
            <a:ext cx="152717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  <a:tab pos="101790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60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statistics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Gap</a:t>
            </a:r>
            <a:r>
              <a:rPr sz="140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encoding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600" y="582906"/>
            <a:ext cx="839469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-30" dirty="0">
                <a:latin typeface="Arial"/>
                <a:cs typeface="Arial"/>
              </a:rPr>
              <a:t>encoding </a:t>
            </a:r>
            <a:r>
              <a:rPr sz="650" spc="-25" dirty="0">
                <a:latin typeface="Arial"/>
                <a:cs typeface="Arial"/>
              </a:rPr>
              <a:t>postings</a:t>
            </a:r>
            <a:r>
              <a:rPr sz="650" spc="-7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list</a:t>
            </a:r>
            <a:endParaRPr sz="65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59572" y="710883"/>
          <a:ext cx="3845556" cy="617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7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9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52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81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02797">
                <a:tc>
                  <a:txBody>
                    <a:bodyPr/>
                    <a:lstStyle/>
                    <a:p>
                      <a:pPr>
                        <a:lnSpc>
                          <a:spcPts val="715"/>
                        </a:lnSpc>
                      </a:pPr>
                      <a:r>
                        <a:rPr sz="650" dirty="0">
                          <a:latin typeface="LM Roman Caps 10"/>
                          <a:cs typeface="LM Roman Caps 10"/>
                        </a:rPr>
                        <a:t>the</a:t>
                      </a:r>
                      <a:endParaRPr sz="650">
                        <a:latin typeface="LM Roman Caps 10"/>
                        <a:cs typeface="LM Roman Caps 10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715"/>
                        </a:lnSpc>
                      </a:pPr>
                      <a:r>
                        <a:rPr sz="650" spc="-30" dirty="0">
                          <a:latin typeface="Arial"/>
                          <a:cs typeface="Arial"/>
                        </a:rPr>
                        <a:t>docIDs</a:t>
                      </a:r>
                      <a:endParaRPr sz="650">
                        <a:latin typeface="Arial"/>
                        <a:cs typeface="Arial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650" spc="-50" dirty="0">
                          <a:latin typeface="Arial"/>
                          <a:cs typeface="Arial"/>
                        </a:rPr>
                        <a:t>gaps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715"/>
                        </a:lnSpc>
                      </a:pPr>
                      <a:r>
                        <a:rPr sz="6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.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715"/>
                        </a:lnSpc>
                      </a:pPr>
                      <a:r>
                        <a:rPr sz="650" spc="-40" dirty="0">
                          <a:latin typeface="Arial"/>
                          <a:cs typeface="Arial"/>
                        </a:rPr>
                        <a:t>283042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650" dirty="0">
                          <a:latin typeface="Arial"/>
                          <a:cs typeface="Arial"/>
                        </a:rPr>
                        <a:t>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</a:pPr>
                      <a:r>
                        <a:rPr sz="650" spc="-40" dirty="0">
                          <a:latin typeface="Arial"/>
                          <a:cs typeface="Arial"/>
                        </a:rPr>
                        <a:t>283043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650" dirty="0">
                          <a:latin typeface="Arial"/>
                          <a:cs typeface="Arial"/>
                        </a:rPr>
                        <a:t>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715"/>
                        </a:lnSpc>
                      </a:pPr>
                      <a:r>
                        <a:rPr sz="650" spc="-5" dirty="0">
                          <a:latin typeface="Arial"/>
                          <a:cs typeface="Arial"/>
                        </a:rPr>
                        <a:t>28304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4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R="33020" algn="ctr">
                        <a:lnSpc>
                          <a:spcPct val="100000"/>
                        </a:lnSpc>
                      </a:pPr>
                      <a:r>
                        <a:rPr sz="650" dirty="0">
                          <a:latin typeface="Arial"/>
                          <a:cs typeface="Arial"/>
                        </a:rPr>
                        <a:t>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</a:pPr>
                      <a:r>
                        <a:rPr sz="650" spc="-40" dirty="0">
                          <a:latin typeface="Arial"/>
                          <a:cs typeface="Arial"/>
                        </a:rPr>
                        <a:t>283045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715"/>
                        </a:lnSpc>
                      </a:pPr>
                      <a:r>
                        <a:rPr sz="6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.</a:t>
                      </a:r>
                      <a:endParaRPr sz="650">
                        <a:latin typeface="Arial"/>
                        <a:cs typeface="Arial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6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.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473">
                <a:tc>
                  <a:txBody>
                    <a:bodyPr/>
                    <a:lstStyle/>
                    <a:p>
                      <a:pPr>
                        <a:lnSpc>
                          <a:spcPts val="715"/>
                        </a:lnSpc>
                      </a:pPr>
                      <a:r>
                        <a:rPr sz="650" dirty="0">
                          <a:latin typeface="LM Roman Caps 10"/>
                          <a:cs typeface="LM Roman Caps 10"/>
                        </a:rPr>
                        <a:t>computer</a:t>
                      </a:r>
                      <a:endParaRPr sz="650">
                        <a:latin typeface="LM Roman Caps 10"/>
                        <a:cs typeface="LM Roman Caps 10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715"/>
                        </a:lnSpc>
                      </a:pPr>
                      <a:r>
                        <a:rPr sz="650" spc="-30" dirty="0">
                          <a:latin typeface="Arial"/>
                          <a:cs typeface="Arial"/>
                        </a:rPr>
                        <a:t>docIDs</a:t>
                      </a:r>
                      <a:endParaRPr sz="650">
                        <a:latin typeface="Arial"/>
                        <a:cs typeface="Arial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650" spc="-50" dirty="0">
                          <a:latin typeface="Arial"/>
                          <a:cs typeface="Arial"/>
                        </a:rPr>
                        <a:t>gaps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715"/>
                        </a:lnSpc>
                      </a:pPr>
                      <a:r>
                        <a:rPr sz="6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.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715"/>
                        </a:lnSpc>
                      </a:pPr>
                      <a:r>
                        <a:rPr sz="650" spc="-40" dirty="0">
                          <a:latin typeface="Arial"/>
                          <a:cs typeface="Arial"/>
                        </a:rPr>
                        <a:t>283047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650" spc="-40" dirty="0">
                          <a:latin typeface="Arial"/>
                          <a:cs typeface="Arial"/>
                        </a:rPr>
                        <a:t>107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</a:pPr>
                      <a:r>
                        <a:rPr sz="650" spc="-40" dirty="0">
                          <a:latin typeface="Arial"/>
                          <a:cs typeface="Arial"/>
                        </a:rPr>
                        <a:t>283154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650" dirty="0">
                          <a:latin typeface="Arial"/>
                          <a:cs typeface="Arial"/>
                        </a:rPr>
                        <a:t>5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715"/>
                        </a:lnSpc>
                      </a:pPr>
                      <a:r>
                        <a:rPr sz="650" spc="-5" dirty="0">
                          <a:latin typeface="Arial"/>
                          <a:cs typeface="Arial"/>
                        </a:rPr>
                        <a:t>28315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9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50" spc="-40" dirty="0">
                          <a:latin typeface="Arial"/>
                          <a:cs typeface="Arial"/>
                        </a:rPr>
                        <a:t>43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</a:pPr>
                      <a:r>
                        <a:rPr sz="650" spc="-40" dirty="0">
                          <a:latin typeface="Arial"/>
                          <a:cs typeface="Arial"/>
                        </a:rPr>
                        <a:t>283202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715"/>
                        </a:lnSpc>
                      </a:pPr>
                      <a:r>
                        <a:rPr sz="6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.</a:t>
                      </a:r>
                      <a:endParaRPr sz="650">
                        <a:latin typeface="Arial"/>
                        <a:cs typeface="Arial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6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.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572">
                <a:tc>
                  <a:txBody>
                    <a:bodyPr/>
                    <a:lstStyle/>
                    <a:p>
                      <a:pPr>
                        <a:lnSpc>
                          <a:spcPts val="715"/>
                        </a:lnSpc>
                      </a:pPr>
                      <a:r>
                        <a:rPr sz="650" dirty="0">
                          <a:latin typeface="LM Roman Caps 10"/>
                          <a:cs typeface="LM Roman Caps 10"/>
                        </a:rPr>
                        <a:t>arachnocentric</a:t>
                      </a:r>
                      <a:endParaRPr sz="650">
                        <a:latin typeface="LM Roman Caps 10"/>
                        <a:cs typeface="LM Roman Caps 10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ts val="715"/>
                        </a:lnSpc>
                      </a:pPr>
                      <a:r>
                        <a:rPr sz="650" spc="-30" dirty="0">
                          <a:latin typeface="Arial"/>
                          <a:cs typeface="Arial"/>
                        </a:rPr>
                        <a:t>docIDs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715"/>
                        </a:lnSpc>
                      </a:pPr>
                      <a:r>
                        <a:rPr sz="650" spc="-40" dirty="0">
                          <a:latin typeface="Arial"/>
                          <a:cs typeface="Arial"/>
                        </a:rPr>
                        <a:t>252000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715"/>
                        </a:lnSpc>
                      </a:pPr>
                      <a:r>
                        <a:rPr sz="650" spc="-40" dirty="0">
                          <a:latin typeface="Arial"/>
                          <a:cs typeface="Arial"/>
                        </a:rPr>
                        <a:t>500100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ctr">
                        <a:lnSpc>
                          <a:spcPts val="635"/>
                        </a:lnSpc>
                      </a:pPr>
                      <a:r>
                        <a:rPr sz="650" spc="-50" dirty="0">
                          <a:latin typeface="Arial"/>
                          <a:cs typeface="Arial"/>
                        </a:rPr>
                        <a:t>gaps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635"/>
                        </a:lnSpc>
                      </a:pPr>
                      <a:r>
                        <a:rPr sz="650" spc="-40" dirty="0">
                          <a:latin typeface="Arial"/>
                          <a:cs typeface="Arial"/>
                        </a:rPr>
                        <a:t>252000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635"/>
                        </a:lnSpc>
                      </a:pPr>
                      <a:r>
                        <a:rPr sz="650" spc="-40" dirty="0">
                          <a:latin typeface="Arial"/>
                          <a:cs typeface="Arial"/>
                        </a:rPr>
                        <a:t>248100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5" dirty="0"/>
              <a:t>40 /</a:t>
            </a:r>
            <a:r>
              <a:rPr spc="-60" dirty="0"/>
              <a:t> </a:t>
            </a:r>
            <a:r>
              <a:rPr spc="-10" dirty="0"/>
              <a:t>59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4883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502" y="0"/>
            <a:ext cx="249491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  <a:tab pos="1017905" algn="l"/>
                <a:tab pos="170370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 statistics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LM Sans 12"/>
                <a:cs typeface="LM Sans 12"/>
              </a:rPr>
              <a:t>Variable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length</a:t>
            </a:r>
            <a:r>
              <a:rPr sz="1400" spc="-1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encoding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7363" y="1082922"/>
            <a:ext cx="73818" cy="73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786923" y="1273460"/>
            <a:ext cx="62230" cy="61594"/>
            <a:chOff x="786923" y="1273460"/>
            <a:chExt cx="62230" cy="61594"/>
          </a:xfrm>
        </p:grpSpPr>
        <p:sp>
          <p:nvSpPr>
            <p:cNvPr id="7" name="object 7"/>
            <p:cNvSpPr/>
            <p:nvPr/>
          </p:nvSpPr>
          <p:spPr>
            <a:xfrm>
              <a:off x="792480" y="1292781"/>
              <a:ext cx="50800" cy="36830"/>
            </a:xfrm>
            <a:custGeom>
              <a:avLst/>
              <a:gdLst/>
              <a:ahLst/>
              <a:cxnLst/>
              <a:rect l="l" t="t" r="r" b="b"/>
              <a:pathLst>
                <a:path w="50800" h="36830">
                  <a:moveTo>
                    <a:pt x="2066" y="0"/>
                  </a:moveTo>
                  <a:lnTo>
                    <a:pt x="26292" y="36527"/>
                  </a:lnTo>
                  <a:lnTo>
                    <a:pt x="36527" y="34461"/>
                  </a:lnTo>
                  <a:lnTo>
                    <a:pt x="44884" y="28826"/>
                  </a:lnTo>
                  <a:lnTo>
                    <a:pt x="50519" y="20470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5108" y="1279016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4" h="45084">
                  <a:moveTo>
                    <a:pt x="44540" y="22275"/>
                  </a:moveTo>
                  <a:lnTo>
                    <a:pt x="42789" y="13608"/>
                  </a:lnTo>
                  <a:lnTo>
                    <a:pt x="38016" y="6527"/>
                  </a:lnTo>
                  <a:lnTo>
                    <a:pt x="30937" y="1751"/>
                  </a:lnTo>
                  <a:lnTo>
                    <a:pt x="22269" y="0"/>
                  </a:lnTo>
                  <a:lnTo>
                    <a:pt x="13601" y="1751"/>
                  </a:lnTo>
                  <a:lnTo>
                    <a:pt x="6523" y="6527"/>
                  </a:lnTo>
                  <a:lnTo>
                    <a:pt x="1750" y="13608"/>
                  </a:lnTo>
                  <a:lnTo>
                    <a:pt x="0" y="22275"/>
                  </a:lnTo>
                  <a:lnTo>
                    <a:pt x="1750" y="30942"/>
                  </a:lnTo>
                  <a:lnTo>
                    <a:pt x="6523" y="38023"/>
                  </a:lnTo>
                  <a:lnTo>
                    <a:pt x="13601" y="42799"/>
                  </a:lnTo>
                  <a:lnTo>
                    <a:pt x="22269" y="44551"/>
                  </a:lnTo>
                  <a:lnTo>
                    <a:pt x="30937" y="42799"/>
                  </a:lnTo>
                  <a:lnTo>
                    <a:pt x="38016" y="38023"/>
                  </a:lnTo>
                  <a:lnTo>
                    <a:pt x="42789" y="30942"/>
                  </a:lnTo>
                  <a:lnTo>
                    <a:pt x="44540" y="22275"/>
                  </a:lnTo>
                </a:path>
              </a:pathLst>
            </a:custGeom>
            <a:ln w="11112">
              <a:solidFill>
                <a:srgbClr val="0054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7862" y="1281671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4">
                  <a:moveTo>
                    <a:pt x="38190" y="19100"/>
                  </a:moveTo>
                  <a:lnTo>
                    <a:pt x="36688" y="11669"/>
                  </a:lnTo>
                  <a:lnTo>
                    <a:pt x="32595" y="5597"/>
                  </a:lnTo>
                  <a:lnTo>
                    <a:pt x="26525" y="1502"/>
                  </a:lnTo>
                  <a:lnTo>
                    <a:pt x="19094" y="0"/>
                  </a:lnTo>
                  <a:lnTo>
                    <a:pt x="11663" y="1502"/>
                  </a:lnTo>
                  <a:lnTo>
                    <a:pt x="5594" y="5597"/>
                  </a:lnTo>
                  <a:lnTo>
                    <a:pt x="1501" y="11669"/>
                  </a:lnTo>
                  <a:lnTo>
                    <a:pt x="0" y="19100"/>
                  </a:lnTo>
                  <a:lnTo>
                    <a:pt x="1501" y="26530"/>
                  </a:lnTo>
                  <a:lnTo>
                    <a:pt x="5594" y="32597"/>
                  </a:lnTo>
                  <a:lnTo>
                    <a:pt x="11663" y="36688"/>
                  </a:lnTo>
                  <a:lnTo>
                    <a:pt x="19094" y="38188"/>
                  </a:lnTo>
                  <a:lnTo>
                    <a:pt x="26525" y="36688"/>
                  </a:lnTo>
                  <a:lnTo>
                    <a:pt x="32595" y="32597"/>
                  </a:lnTo>
                  <a:lnTo>
                    <a:pt x="36688" y="26530"/>
                  </a:lnTo>
                  <a:lnTo>
                    <a:pt x="38190" y="19100"/>
                  </a:lnTo>
                </a:path>
              </a:pathLst>
            </a:custGeom>
            <a:ln w="11112">
              <a:solidFill>
                <a:srgbClr val="005A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0615" y="1284325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4">
                  <a:moveTo>
                    <a:pt x="31840" y="15925"/>
                  </a:moveTo>
                  <a:lnTo>
                    <a:pt x="31840" y="7137"/>
                  </a:lnTo>
                  <a:lnTo>
                    <a:pt x="24710" y="0"/>
                  </a:lnTo>
                  <a:lnTo>
                    <a:pt x="15919" y="0"/>
                  </a:lnTo>
                  <a:lnTo>
                    <a:pt x="7129" y="0"/>
                  </a:lnTo>
                  <a:lnTo>
                    <a:pt x="0" y="7137"/>
                  </a:lnTo>
                  <a:lnTo>
                    <a:pt x="0" y="15925"/>
                  </a:lnTo>
                  <a:lnTo>
                    <a:pt x="0" y="24714"/>
                  </a:lnTo>
                  <a:lnTo>
                    <a:pt x="7129" y="31838"/>
                  </a:lnTo>
                  <a:lnTo>
                    <a:pt x="15919" y="31838"/>
                  </a:lnTo>
                  <a:lnTo>
                    <a:pt x="24710" y="31838"/>
                  </a:lnTo>
                  <a:lnTo>
                    <a:pt x="31840" y="24714"/>
                  </a:lnTo>
                  <a:lnTo>
                    <a:pt x="31840" y="15925"/>
                  </a:lnTo>
                </a:path>
              </a:pathLst>
            </a:custGeom>
            <a:ln w="11112">
              <a:solidFill>
                <a:srgbClr val="006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3374" y="1286992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25485" y="12738"/>
                  </a:moveTo>
                  <a:lnTo>
                    <a:pt x="25485" y="5702"/>
                  </a:lnTo>
                  <a:lnTo>
                    <a:pt x="19773" y="0"/>
                  </a:lnTo>
                  <a:lnTo>
                    <a:pt x="12739" y="0"/>
                  </a:lnTo>
                  <a:lnTo>
                    <a:pt x="5704" y="0"/>
                  </a:lnTo>
                  <a:lnTo>
                    <a:pt x="0" y="5702"/>
                  </a:lnTo>
                  <a:lnTo>
                    <a:pt x="0" y="12738"/>
                  </a:lnTo>
                  <a:lnTo>
                    <a:pt x="0" y="19773"/>
                  </a:lnTo>
                  <a:lnTo>
                    <a:pt x="5704" y="25476"/>
                  </a:lnTo>
                  <a:lnTo>
                    <a:pt x="12739" y="25476"/>
                  </a:lnTo>
                  <a:lnTo>
                    <a:pt x="19773" y="25476"/>
                  </a:lnTo>
                  <a:lnTo>
                    <a:pt x="25485" y="19773"/>
                  </a:lnTo>
                  <a:lnTo>
                    <a:pt x="25485" y="12738"/>
                  </a:lnTo>
                </a:path>
              </a:pathLst>
            </a:custGeom>
            <a:ln w="11112">
              <a:solidFill>
                <a:srgbClr val="0068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6127" y="1289646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4" h="19684">
                  <a:moveTo>
                    <a:pt x="19133" y="9563"/>
                  </a:moveTo>
                  <a:lnTo>
                    <a:pt x="19133" y="4279"/>
                  </a:lnTo>
                  <a:lnTo>
                    <a:pt x="14852" y="0"/>
                  </a:lnTo>
                  <a:lnTo>
                    <a:pt x="9569" y="0"/>
                  </a:lnTo>
                  <a:lnTo>
                    <a:pt x="4286" y="0"/>
                  </a:lnTo>
                  <a:lnTo>
                    <a:pt x="0" y="4279"/>
                  </a:lnTo>
                  <a:lnTo>
                    <a:pt x="0" y="9563"/>
                  </a:lnTo>
                  <a:lnTo>
                    <a:pt x="0" y="14846"/>
                  </a:lnTo>
                  <a:lnTo>
                    <a:pt x="4286" y="19126"/>
                  </a:lnTo>
                  <a:lnTo>
                    <a:pt x="9569" y="19126"/>
                  </a:lnTo>
                  <a:lnTo>
                    <a:pt x="14852" y="19126"/>
                  </a:lnTo>
                  <a:lnTo>
                    <a:pt x="19133" y="14846"/>
                  </a:lnTo>
                  <a:lnTo>
                    <a:pt x="19133" y="9563"/>
                  </a:lnTo>
                </a:path>
              </a:pathLst>
            </a:custGeom>
            <a:ln w="11112">
              <a:solidFill>
                <a:srgbClr val="006F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9077" y="1282496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4">
                  <a:moveTo>
                    <a:pt x="32390" y="16192"/>
                  </a:moveTo>
                  <a:lnTo>
                    <a:pt x="32390" y="7251"/>
                  </a:lnTo>
                  <a:lnTo>
                    <a:pt x="25137" y="0"/>
                  </a:lnTo>
                  <a:lnTo>
                    <a:pt x="16197" y="0"/>
                  </a:lnTo>
                  <a:lnTo>
                    <a:pt x="7258" y="0"/>
                  </a:lnTo>
                  <a:lnTo>
                    <a:pt x="0" y="7251"/>
                  </a:lnTo>
                  <a:lnTo>
                    <a:pt x="0" y="16192"/>
                  </a:lnTo>
                  <a:lnTo>
                    <a:pt x="0" y="25133"/>
                  </a:lnTo>
                  <a:lnTo>
                    <a:pt x="7258" y="32385"/>
                  </a:lnTo>
                  <a:lnTo>
                    <a:pt x="16197" y="32385"/>
                  </a:lnTo>
                  <a:lnTo>
                    <a:pt x="25137" y="32385"/>
                  </a:lnTo>
                  <a:lnTo>
                    <a:pt x="32390" y="25133"/>
                  </a:lnTo>
                  <a:lnTo>
                    <a:pt x="32390" y="16192"/>
                  </a:lnTo>
                </a:path>
              </a:pathLst>
            </a:custGeom>
            <a:ln w="11112">
              <a:solidFill>
                <a:srgbClr val="0075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4371" y="1287119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09">
                  <a:moveTo>
                    <a:pt x="16192" y="8102"/>
                  </a:moveTo>
                  <a:lnTo>
                    <a:pt x="16192" y="3632"/>
                  </a:lnTo>
                  <a:lnTo>
                    <a:pt x="12566" y="0"/>
                  </a:lnTo>
                  <a:lnTo>
                    <a:pt x="8096" y="0"/>
                  </a:lnTo>
                  <a:lnTo>
                    <a:pt x="3627" y="0"/>
                  </a:lnTo>
                  <a:lnTo>
                    <a:pt x="0" y="3632"/>
                  </a:lnTo>
                  <a:lnTo>
                    <a:pt x="0" y="8102"/>
                  </a:lnTo>
                  <a:lnTo>
                    <a:pt x="0" y="12573"/>
                  </a:lnTo>
                  <a:lnTo>
                    <a:pt x="3627" y="16205"/>
                  </a:lnTo>
                  <a:lnTo>
                    <a:pt x="8096" y="16205"/>
                  </a:lnTo>
                  <a:lnTo>
                    <a:pt x="12566" y="16205"/>
                  </a:lnTo>
                  <a:lnTo>
                    <a:pt x="16192" y="12573"/>
                  </a:lnTo>
                  <a:lnTo>
                    <a:pt x="16192" y="8102"/>
                  </a:lnTo>
                </a:path>
              </a:pathLst>
            </a:custGeom>
            <a:ln w="11112">
              <a:solidFill>
                <a:srgbClr val="3FBD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6985" y="1289608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59" h="10159">
                  <a:moveTo>
                    <a:pt x="9842" y="4927"/>
                  </a:moveTo>
                  <a:lnTo>
                    <a:pt x="9842" y="2209"/>
                  </a:lnTo>
                  <a:lnTo>
                    <a:pt x="7635" y="0"/>
                  </a:lnTo>
                  <a:lnTo>
                    <a:pt x="4921" y="0"/>
                  </a:lnTo>
                  <a:lnTo>
                    <a:pt x="2207" y="0"/>
                  </a:lnTo>
                  <a:lnTo>
                    <a:pt x="0" y="2209"/>
                  </a:lnTo>
                  <a:lnTo>
                    <a:pt x="0" y="4927"/>
                  </a:lnTo>
                  <a:lnTo>
                    <a:pt x="0" y="7632"/>
                  </a:lnTo>
                  <a:lnTo>
                    <a:pt x="2207" y="9842"/>
                  </a:lnTo>
                  <a:lnTo>
                    <a:pt x="4921" y="9842"/>
                  </a:lnTo>
                  <a:lnTo>
                    <a:pt x="7635" y="9842"/>
                  </a:lnTo>
                  <a:lnTo>
                    <a:pt x="9842" y="7632"/>
                  </a:lnTo>
                  <a:lnTo>
                    <a:pt x="9842" y="4927"/>
                  </a:lnTo>
                </a:path>
              </a:pathLst>
            </a:custGeom>
            <a:ln w="11112">
              <a:solidFill>
                <a:srgbClr val="5E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9599" y="1292085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09" h="3809">
                  <a:moveTo>
                    <a:pt x="3492" y="1752"/>
                  </a:moveTo>
                  <a:lnTo>
                    <a:pt x="3492" y="787"/>
                  </a:lnTo>
                  <a:lnTo>
                    <a:pt x="2708" y="0"/>
                  </a:lnTo>
                  <a:lnTo>
                    <a:pt x="1746" y="0"/>
                  </a:lnTo>
                  <a:lnTo>
                    <a:pt x="784" y="0"/>
                  </a:lnTo>
                  <a:lnTo>
                    <a:pt x="0" y="787"/>
                  </a:lnTo>
                  <a:lnTo>
                    <a:pt x="0" y="1752"/>
                  </a:lnTo>
                  <a:lnTo>
                    <a:pt x="0" y="2717"/>
                  </a:lnTo>
                  <a:lnTo>
                    <a:pt x="784" y="3492"/>
                  </a:lnTo>
                  <a:lnTo>
                    <a:pt x="1746" y="3492"/>
                  </a:lnTo>
                  <a:lnTo>
                    <a:pt x="2708" y="3492"/>
                  </a:lnTo>
                  <a:lnTo>
                    <a:pt x="3492" y="2717"/>
                  </a:lnTo>
                  <a:lnTo>
                    <a:pt x="3492" y="1752"/>
                  </a:lnTo>
                </a:path>
              </a:pathLst>
            </a:custGeom>
            <a:ln w="11112">
              <a:solidFill>
                <a:srgbClr val="7CD2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9357" y="1291716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1422"/>
                  </a:moveTo>
                  <a:lnTo>
                    <a:pt x="0" y="2209"/>
                  </a:lnTo>
                  <a:lnTo>
                    <a:pt x="645" y="2857"/>
                  </a:lnTo>
                  <a:lnTo>
                    <a:pt x="1428" y="2857"/>
                  </a:lnTo>
                  <a:lnTo>
                    <a:pt x="2212" y="2857"/>
                  </a:lnTo>
                  <a:lnTo>
                    <a:pt x="2857" y="2209"/>
                  </a:lnTo>
                  <a:lnTo>
                    <a:pt x="2857" y="1422"/>
                  </a:lnTo>
                  <a:lnTo>
                    <a:pt x="2857" y="635"/>
                  </a:lnTo>
                  <a:lnTo>
                    <a:pt x="2212" y="0"/>
                  </a:lnTo>
                  <a:lnTo>
                    <a:pt x="1428" y="0"/>
                  </a:lnTo>
                  <a:lnTo>
                    <a:pt x="645" y="0"/>
                  </a:lnTo>
                  <a:lnTo>
                    <a:pt x="0" y="635"/>
                  </a:lnTo>
                  <a:lnTo>
                    <a:pt x="0" y="1422"/>
                  </a:lnTo>
                </a:path>
              </a:pathLst>
            </a:custGeom>
            <a:ln w="11112">
              <a:solidFill>
                <a:srgbClr val="9BDD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5621" y="1287843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610"/>
                  </a:moveTo>
                  <a:lnTo>
                    <a:pt x="0" y="7150"/>
                  </a:lnTo>
                  <a:lnTo>
                    <a:pt x="2063" y="9207"/>
                  </a:lnTo>
                  <a:lnTo>
                    <a:pt x="4603" y="9207"/>
                  </a:lnTo>
                  <a:lnTo>
                    <a:pt x="7143" y="9207"/>
                  </a:lnTo>
                  <a:lnTo>
                    <a:pt x="9207" y="7150"/>
                  </a:lnTo>
                  <a:lnTo>
                    <a:pt x="9207" y="4610"/>
                  </a:lnTo>
                  <a:lnTo>
                    <a:pt x="9207" y="2070"/>
                  </a:lnTo>
                  <a:lnTo>
                    <a:pt x="7143" y="0"/>
                  </a:lnTo>
                  <a:lnTo>
                    <a:pt x="4603" y="0"/>
                  </a:lnTo>
                  <a:lnTo>
                    <a:pt x="2063" y="0"/>
                  </a:lnTo>
                  <a:lnTo>
                    <a:pt x="0" y="2070"/>
                  </a:lnTo>
                  <a:lnTo>
                    <a:pt x="0" y="4610"/>
                  </a:lnTo>
                </a:path>
              </a:pathLst>
            </a:custGeom>
            <a:ln w="11112">
              <a:solidFill>
                <a:srgbClr val="BAE7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3314" y="128540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9852" y="0"/>
                  </a:moveTo>
                  <a:lnTo>
                    <a:pt x="2847" y="0"/>
                  </a:lnTo>
                  <a:lnTo>
                    <a:pt x="0" y="2844"/>
                  </a:lnTo>
                  <a:lnTo>
                    <a:pt x="0" y="9855"/>
                  </a:lnTo>
                  <a:lnTo>
                    <a:pt x="2847" y="12700"/>
                  </a:lnTo>
                  <a:lnTo>
                    <a:pt x="9852" y="12700"/>
                  </a:lnTo>
                  <a:lnTo>
                    <a:pt x="12700" y="9855"/>
                  </a:lnTo>
                  <a:lnTo>
                    <a:pt x="12700" y="2844"/>
                  </a:lnTo>
                  <a:close/>
                </a:path>
              </a:pathLst>
            </a:custGeom>
            <a:solidFill>
              <a:srgbClr val="D8F2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86923" y="1576749"/>
            <a:ext cx="62230" cy="61594"/>
            <a:chOff x="786923" y="1576749"/>
            <a:chExt cx="62230" cy="61594"/>
          </a:xfrm>
        </p:grpSpPr>
        <p:sp>
          <p:nvSpPr>
            <p:cNvPr id="21" name="object 21"/>
            <p:cNvSpPr/>
            <p:nvPr/>
          </p:nvSpPr>
          <p:spPr>
            <a:xfrm>
              <a:off x="792480" y="1596057"/>
              <a:ext cx="50800" cy="36830"/>
            </a:xfrm>
            <a:custGeom>
              <a:avLst/>
              <a:gdLst/>
              <a:ahLst/>
              <a:cxnLst/>
              <a:rect l="l" t="t" r="r" b="b"/>
              <a:pathLst>
                <a:path w="50800" h="36830">
                  <a:moveTo>
                    <a:pt x="2066" y="0"/>
                  </a:moveTo>
                  <a:lnTo>
                    <a:pt x="26292" y="36527"/>
                  </a:lnTo>
                  <a:lnTo>
                    <a:pt x="36527" y="34461"/>
                  </a:lnTo>
                  <a:lnTo>
                    <a:pt x="44884" y="28826"/>
                  </a:lnTo>
                  <a:lnTo>
                    <a:pt x="50519" y="20470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5108" y="1582305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4" h="45085">
                  <a:moveTo>
                    <a:pt x="44540" y="22263"/>
                  </a:moveTo>
                  <a:lnTo>
                    <a:pt x="42789" y="13598"/>
                  </a:lnTo>
                  <a:lnTo>
                    <a:pt x="38016" y="6521"/>
                  </a:lnTo>
                  <a:lnTo>
                    <a:pt x="30937" y="1749"/>
                  </a:lnTo>
                  <a:lnTo>
                    <a:pt x="22269" y="0"/>
                  </a:lnTo>
                  <a:lnTo>
                    <a:pt x="13601" y="1749"/>
                  </a:lnTo>
                  <a:lnTo>
                    <a:pt x="6523" y="6521"/>
                  </a:lnTo>
                  <a:lnTo>
                    <a:pt x="1750" y="13598"/>
                  </a:lnTo>
                  <a:lnTo>
                    <a:pt x="0" y="22263"/>
                  </a:lnTo>
                  <a:lnTo>
                    <a:pt x="1750" y="30930"/>
                  </a:lnTo>
                  <a:lnTo>
                    <a:pt x="6523" y="38011"/>
                  </a:lnTo>
                  <a:lnTo>
                    <a:pt x="13601" y="42787"/>
                  </a:lnTo>
                  <a:lnTo>
                    <a:pt x="22269" y="44538"/>
                  </a:lnTo>
                  <a:lnTo>
                    <a:pt x="30937" y="42787"/>
                  </a:lnTo>
                  <a:lnTo>
                    <a:pt x="38016" y="38011"/>
                  </a:lnTo>
                  <a:lnTo>
                    <a:pt x="42789" y="30930"/>
                  </a:lnTo>
                  <a:lnTo>
                    <a:pt x="44540" y="22263"/>
                  </a:lnTo>
                </a:path>
              </a:pathLst>
            </a:custGeom>
            <a:ln w="11112">
              <a:solidFill>
                <a:srgbClr val="0054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7862" y="1584960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4">
                  <a:moveTo>
                    <a:pt x="38190" y="19088"/>
                  </a:moveTo>
                  <a:lnTo>
                    <a:pt x="36688" y="11658"/>
                  </a:lnTo>
                  <a:lnTo>
                    <a:pt x="32595" y="5591"/>
                  </a:lnTo>
                  <a:lnTo>
                    <a:pt x="26525" y="1500"/>
                  </a:lnTo>
                  <a:lnTo>
                    <a:pt x="19094" y="0"/>
                  </a:lnTo>
                  <a:lnTo>
                    <a:pt x="11663" y="1500"/>
                  </a:lnTo>
                  <a:lnTo>
                    <a:pt x="5594" y="5591"/>
                  </a:lnTo>
                  <a:lnTo>
                    <a:pt x="1501" y="11658"/>
                  </a:lnTo>
                  <a:lnTo>
                    <a:pt x="0" y="19088"/>
                  </a:lnTo>
                  <a:lnTo>
                    <a:pt x="1501" y="26519"/>
                  </a:lnTo>
                  <a:lnTo>
                    <a:pt x="5594" y="32591"/>
                  </a:lnTo>
                  <a:lnTo>
                    <a:pt x="11663" y="36686"/>
                  </a:lnTo>
                  <a:lnTo>
                    <a:pt x="19094" y="38188"/>
                  </a:lnTo>
                  <a:lnTo>
                    <a:pt x="26525" y="36686"/>
                  </a:lnTo>
                  <a:lnTo>
                    <a:pt x="32595" y="32591"/>
                  </a:lnTo>
                  <a:lnTo>
                    <a:pt x="36688" y="26519"/>
                  </a:lnTo>
                  <a:lnTo>
                    <a:pt x="38190" y="19088"/>
                  </a:lnTo>
                </a:path>
              </a:pathLst>
            </a:custGeom>
            <a:ln w="11112">
              <a:solidFill>
                <a:srgbClr val="005A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0615" y="1587614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4">
                  <a:moveTo>
                    <a:pt x="31840" y="15913"/>
                  </a:moveTo>
                  <a:lnTo>
                    <a:pt x="31840" y="7124"/>
                  </a:lnTo>
                  <a:lnTo>
                    <a:pt x="24710" y="0"/>
                  </a:lnTo>
                  <a:lnTo>
                    <a:pt x="15919" y="0"/>
                  </a:lnTo>
                  <a:lnTo>
                    <a:pt x="7129" y="0"/>
                  </a:lnTo>
                  <a:lnTo>
                    <a:pt x="0" y="7124"/>
                  </a:lnTo>
                  <a:lnTo>
                    <a:pt x="0" y="15913"/>
                  </a:lnTo>
                  <a:lnTo>
                    <a:pt x="0" y="24701"/>
                  </a:lnTo>
                  <a:lnTo>
                    <a:pt x="7129" y="31838"/>
                  </a:lnTo>
                  <a:lnTo>
                    <a:pt x="15919" y="31838"/>
                  </a:lnTo>
                  <a:lnTo>
                    <a:pt x="24710" y="31838"/>
                  </a:lnTo>
                  <a:lnTo>
                    <a:pt x="31840" y="24701"/>
                  </a:lnTo>
                  <a:lnTo>
                    <a:pt x="31840" y="15913"/>
                  </a:lnTo>
                </a:path>
              </a:pathLst>
            </a:custGeom>
            <a:ln w="11112">
              <a:solidFill>
                <a:srgbClr val="006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3374" y="1590268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25485" y="12738"/>
                  </a:moveTo>
                  <a:lnTo>
                    <a:pt x="25485" y="5702"/>
                  </a:lnTo>
                  <a:lnTo>
                    <a:pt x="19773" y="0"/>
                  </a:lnTo>
                  <a:lnTo>
                    <a:pt x="12739" y="0"/>
                  </a:lnTo>
                  <a:lnTo>
                    <a:pt x="5704" y="0"/>
                  </a:lnTo>
                  <a:lnTo>
                    <a:pt x="0" y="5702"/>
                  </a:lnTo>
                  <a:lnTo>
                    <a:pt x="0" y="12738"/>
                  </a:lnTo>
                  <a:lnTo>
                    <a:pt x="0" y="19773"/>
                  </a:lnTo>
                  <a:lnTo>
                    <a:pt x="5704" y="25488"/>
                  </a:lnTo>
                  <a:lnTo>
                    <a:pt x="12739" y="25488"/>
                  </a:lnTo>
                  <a:lnTo>
                    <a:pt x="19773" y="25488"/>
                  </a:lnTo>
                  <a:lnTo>
                    <a:pt x="25485" y="19773"/>
                  </a:lnTo>
                  <a:lnTo>
                    <a:pt x="25485" y="12738"/>
                  </a:lnTo>
                </a:path>
              </a:pathLst>
            </a:custGeom>
            <a:ln w="11112">
              <a:solidFill>
                <a:srgbClr val="0068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06127" y="1592910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4" h="19684">
                  <a:moveTo>
                    <a:pt x="19133" y="9575"/>
                  </a:moveTo>
                  <a:lnTo>
                    <a:pt x="19133" y="4292"/>
                  </a:lnTo>
                  <a:lnTo>
                    <a:pt x="14852" y="0"/>
                  </a:lnTo>
                  <a:lnTo>
                    <a:pt x="9569" y="0"/>
                  </a:lnTo>
                  <a:lnTo>
                    <a:pt x="4286" y="0"/>
                  </a:lnTo>
                  <a:lnTo>
                    <a:pt x="0" y="4292"/>
                  </a:lnTo>
                  <a:lnTo>
                    <a:pt x="0" y="9575"/>
                  </a:lnTo>
                  <a:lnTo>
                    <a:pt x="0" y="14859"/>
                  </a:lnTo>
                  <a:lnTo>
                    <a:pt x="4286" y="19151"/>
                  </a:lnTo>
                  <a:lnTo>
                    <a:pt x="9569" y="19151"/>
                  </a:lnTo>
                  <a:lnTo>
                    <a:pt x="14852" y="19151"/>
                  </a:lnTo>
                  <a:lnTo>
                    <a:pt x="19133" y="14859"/>
                  </a:lnTo>
                  <a:lnTo>
                    <a:pt x="19133" y="9575"/>
                  </a:lnTo>
                </a:path>
              </a:pathLst>
            </a:custGeom>
            <a:ln w="11112">
              <a:solidFill>
                <a:srgbClr val="006F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9077" y="1585772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4">
                  <a:moveTo>
                    <a:pt x="32390" y="16192"/>
                  </a:moveTo>
                  <a:lnTo>
                    <a:pt x="32390" y="7251"/>
                  </a:lnTo>
                  <a:lnTo>
                    <a:pt x="25137" y="0"/>
                  </a:lnTo>
                  <a:lnTo>
                    <a:pt x="16197" y="0"/>
                  </a:lnTo>
                  <a:lnTo>
                    <a:pt x="7258" y="0"/>
                  </a:lnTo>
                  <a:lnTo>
                    <a:pt x="0" y="7251"/>
                  </a:lnTo>
                  <a:lnTo>
                    <a:pt x="0" y="16192"/>
                  </a:lnTo>
                  <a:lnTo>
                    <a:pt x="0" y="25133"/>
                  </a:lnTo>
                  <a:lnTo>
                    <a:pt x="7258" y="32385"/>
                  </a:lnTo>
                  <a:lnTo>
                    <a:pt x="16197" y="32385"/>
                  </a:lnTo>
                  <a:lnTo>
                    <a:pt x="25137" y="32385"/>
                  </a:lnTo>
                  <a:lnTo>
                    <a:pt x="32390" y="25133"/>
                  </a:lnTo>
                  <a:lnTo>
                    <a:pt x="32390" y="16192"/>
                  </a:lnTo>
                </a:path>
              </a:pathLst>
            </a:custGeom>
            <a:ln w="11112">
              <a:solidFill>
                <a:srgbClr val="0075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04371" y="1590395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09">
                  <a:moveTo>
                    <a:pt x="16192" y="8102"/>
                  </a:moveTo>
                  <a:lnTo>
                    <a:pt x="16192" y="3632"/>
                  </a:lnTo>
                  <a:lnTo>
                    <a:pt x="12566" y="0"/>
                  </a:lnTo>
                  <a:lnTo>
                    <a:pt x="8096" y="0"/>
                  </a:lnTo>
                  <a:lnTo>
                    <a:pt x="3627" y="0"/>
                  </a:lnTo>
                  <a:lnTo>
                    <a:pt x="0" y="3632"/>
                  </a:lnTo>
                  <a:lnTo>
                    <a:pt x="0" y="8102"/>
                  </a:lnTo>
                  <a:lnTo>
                    <a:pt x="0" y="12573"/>
                  </a:lnTo>
                  <a:lnTo>
                    <a:pt x="3627" y="16192"/>
                  </a:lnTo>
                  <a:lnTo>
                    <a:pt x="8096" y="16192"/>
                  </a:lnTo>
                  <a:lnTo>
                    <a:pt x="12566" y="16192"/>
                  </a:lnTo>
                  <a:lnTo>
                    <a:pt x="16192" y="12573"/>
                  </a:lnTo>
                  <a:lnTo>
                    <a:pt x="16192" y="8102"/>
                  </a:lnTo>
                </a:path>
              </a:pathLst>
            </a:custGeom>
            <a:ln w="11112">
              <a:solidFill>
                <a:srgbClr val="3FBD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06985" y="1592884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59" h="10159">
                  <a:moveTo>
                    <a:pt x="9842" y="4927"/>
                  </a:moveTo>
                  <a:lnTo>
                    <a:pt x="9842" y="2209"/>
                  </a:lnTo>
                  <a:lnTo>
                    <a:pt x="7635" y="0"/>
                  </a:lnTo>
                  <a:lnTo>
                    <a:pt x="4921" y="0"/>
                  </a:lnTo>
                  <a:lnTo>
                    <a:pt x="2207" y="0"/>
                  </a:lnTo>
                  <a:lnTo>
                    <a:pt x="0" y="2209"/>
                  </a:lnTo>
                  <a:lnTo>
                    <a:pt x="0" y="4927"/>
                  </a:lnTo>
                  <a:lnTo>
                    <a:pt x="0" y="7632"/>
                  </a:lnTo>
                  <a:lnTo>
                    <a:pt x="2207" y="9842"/>
                  </a:lnTo>
                  <a:lnTo>
                    <a:pt x="4921" y="9842"/>
                  </a:lnTo>
                  <a:lnTo>
                    <a:pt x="7635" y="9842"/>
                  </a:lnTo>
                  <a:lnTo>
                    <a:pt x="9842" y="7632"/>
                  </a:lnTo>
                  <a:lnTo>
                    <a:pt x="9842" y="4927"/>
                  </a:lnTo>
                </a:path>
              </a:pathLst>
            </a:custGeom>
            <a:ln w="11112">
              <a:solidFill>
                <a:srgbClr val="5E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9599" y="1595361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09" h="3809">
                  <a:moveTo>
                    <a:pt x="3492" y="1752"/>
                  </a:moveTo>
                  <a:lnTo>
                    <a:pt x="3492" y="787"/>
                  </a:lnTo>
                  <a:lnTo>
                    <a:pt x="2708" y="0"/>
                  </a:lnTo>
                  <a:lnTo>
                    <a:pt x="1746" y="0"/>
                  </a:lnTo>
                  <a:lnTo>
                    <a:pt x="784" y="0"/>
                  </a:lnTo>
                  <a:lnTo>
                    <a:pt x="0" y="787"/>
                  </a:lnTo>
                  <a:lnTo>
                    <a:pt x="0" y="1752"/>
                  </a:lnTo>
                  <a:lnTo>
                    <a:pt x="0" y="2717"/>
                  </a:lnTo>
                  <a:lnTo>
                    <a:pt x="784" y="3492"/>
                  </a:lnTo>
                  <a:lnTo>
                    <a:pt x="1746" y="3492"/>
                  </a:lnTo>
                  <a:lnTo>
                    <a:pt x="2708" y="3492"/>
                  </a:lnTo>
                  <a:lnTo>
                    <a:pt x="3492" y="2717"/>
                  </a:lnTo>
                  <a:lnTo>
                    <a:pt x="3492" y="1752"/>
                  </a:lnTo>
                </a:path>
              </a:pathLst>
            </a:custGeom>
            <a:ln w="11112">
              <a:solidFill>
                <a:srgbClr val="7CD2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9357" y="159499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1422"/>
                  </a:moveTo>
                  <a:lnTo>
                    <a:pt x="0" y="2209"/>
                  </a:lnTo>
                  <a:lnTo>
                    <a:pt x="645" y="2857"/>
                  </a:lnTo>
                  <a:lnTo>
                    <a:pt x="1428" y="2857"/>
                  </a:lnTo>
                  <a:lnTo>
                    <a:pt x="2212" y="2857"/>
                  </a:lnTo>
                  <a:lnTo>
                    <a:pt x="2857" y="2209"/>
                  </a:lnTo>
                  <a:lnTo>
                    <a:pt x="2857" y="1422"/>
                  </a:lnTo>
                  <a:lnTo>
                    <a:pt x="2857" y="647"/>
                  </a:lnTo>
                  <a:lnTo>
                    <a:pt x="2212" y="0"/>
                  </a:lnTo>
                  <a:lnTo>
                    <a:pt x="1428" y="0"/>
                  </a:lnTo>
                  <a:lnTo>
                    <a:pt x="645" y="0"/>
                  </a:lnTo>
                  <a:lnTo>
                    <a:pt x="0" y="647"/>
                  </a:lnTo>
                  <a:lnTo>
                    <a:pt x="0" y="1422"/>
                  </a:lnTo>
                </a:path>
              </a:pathLst>
            </a:custGeom>
            <a:ln w="11112">
              <a:solidFill>
                <a:srgbClr val="9BDD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05621" y="1591119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610"/>
                  </a:moveTo>
                  <a:lnTo>
                    <a:pt x="0" y="7150"/>
                  </a:lnTo>
                  <a:lnTo>
                    <a:pt x="2063" y="9207"/>
                  </a:lnTo>
                  <a:lnTo>
                    <a:pt x="4603" y="9207"/>
                  </a:lnTo>
                  <a:lnTo>
                    <a:pt x="7143" y="9207"/>
                  </a:lnTo>
                  <a:lnTo>
                    <a:pt x="9207" y="7150"/>
                  </a:lnTo>
                  <a:lnTo>
                    <a:pt x="9207" y="4610"/>
                  </a:lnTo>
                  <a:lnTo>
                    <a:pt x="9207" y="2070"/>
                  </a:lnTo>
                  <a:lnTo>
                    <a:pt x="7143" y="0"/>
                  </a:lnTo>
                  <a:lnTo>
                    <a:pt x="4603" y="0"/>
                  </a:lnTo>
                  <a:lnTo>
                    <a:pt x="2063" y="0"/>
                  </a:lnTo>
                  <a:lnTo>
                    <a:pt x="0" y="2070"/>
                  </a:lnTo>
                  <a:lnTo>
                    <a:pt x="0" y="4610"/>
                  </a:lnTo>
                </a:path>
              </a:pathLst>
            </a:custGeom>
            <a:ln w="11112">
              <a:solidFill>
                <a:srgbClr val="BAE7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3314" y="1588681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9852" y="0"/>
                  </a:moveTo>
                  <a:lnTo>
                    <a:pt x="2847" y="0"/>
                  </a:lnTo>
                  <a:lnTo>
                    <a:pt x="0" y="2844"/>
                  </a:lnTo>
                  <a:lnTo>
                    <a:pt x="0" y="9855"/>
                  </a:lnTo>
                  <a:lnTo>
                    <a:pt x="2847" y="12700"/>
                  </a:lnTo>
                  <a:lnTo>
                    <a:pt x="9852" y="12700"/>
                  </a:lnTo>
                  <a:lnTo>
                    <a:pt x="12700" y="9855"/>
                  </a:lnTo>
                  <a:lnTo>
                    <a:pt x="12700" y="2844"/>
                  </a:lnTo>
                  <a:close/>
                </a:path>
              </a:pathLst>
            </a:custGeom>
            <a:solidFill>
              <a:srgbClr val="D8F2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497363" y="1925707"/>
            <a:ext cx="73818" cy="736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7363" y="2308223"/>
            <a:ext cx="73818" cy="736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24334" y="976443"/>
            <a:ext cx="3596004" cy="16160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100" spc="-15" dirty="0">
                <a:latin typeface="Arial"/>
                <a:cs typeface="Arial"/>
              </a:rPr>
              <a:t>Aim:</a:t>
            </a:r>
            <a:endParaRPr sz="1100">
              <a:latin typeface="Arial"/>
              <a:cs typeface="Arial"/>
            </a:endParaRPr>
          </a:p>
          <a:p>
            <a:pPr marL="289560" marR="281940">
              <a:lnSpc>
                <a:spcPts val="1190"/>
              </a:lnSpc>
              <a:spcBef>
                <a:spcPts val="235"/>
              </a:spcBef>
            </a:pPr>
            <a:r>
              <a:rPr sz="1000" spc="-50" dirty="0">
                <a:latin typeface="Arial"/>
                <a:cs typeface="Arial"/>
              </a:rPr>
              <a:t>For </a:t>
            </a:r>
            <a:r>
              <a:rPr sz="1000" spc="-10" dirty="0">
                <a:latin typeface="LM Roman Caps 10"/>
                <a:cs typeface="LM Roman Caps 10"/>
              </a:rPr>
              <a:t>arachnocentric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25" dirty="0">
                <a:latin typeface="Arial"/>
                <a:cs typeface="Arial"/>
              </a:rPr>
              <a:t>other </a:t>
            </a:r>
            <a:r>
              <a:rPr sz="1000" spc="-55" dirty="0">
                <a:latin typeface="Arial"/>
                <a:cs typeface="Arial"/>
              </a:rPr>
              <a:t>rare </a:t>
            </a:r>
            <a:r>
              <a:rPr sz="1000" spc="-35" dirty="0">
                <a:latin typeface="Arial"/>
                <a:cs typeface="Arial"/>
              </a:rPr>
              <a:t>terms, </a:t>
            </a:r>
            <a:r>
              <a:rPr sz="1000" spc="-95" dirty="0">
                <a:latin typeface="Arial"/>
                <a:cs typeface="Arial"/>
              </a:rPr>
              <a:t>we </a:t>
            </a:r>
            <a:r>
              <a:rPr sz="1000" dirty="0">
                <a:latin typeface="Arial"/>
                <a:cs typeface="Arial"/>
              </a:rPr>
              <a:t>will </a:t>
            </a:r>
            <a:r>
              <a:rPr sz="1000" spc="-95" dirty="0">
                <a:latin typeface="Arial"/>
                <a:cs typeface="Arial"/>
              </a:rPr>
              <a:t>use  </a:t>
            </a:r>
            <a:r>
              <a:rPr sz="1000" spc="-25" dirty="0">
                <a:latin typeface="Arial"/>
                <a:cs typeface="Arial"/>
              </a:rPr>
              <a:t>about </a:t>
            </a:r>
            <a:r>
              <a:rPr sz="1000" spc="-60" dirty="0">
                <a:latin typeface="Arial"/>
                <a:cs typeface="Arial"/>
              </a:rPr>
              <a:t>20 </a:t>
            </a:r>
            <a:r>
              <a:rPr sz="1000" spc="-20" dirty="0">
                <a:latin typeface="Arial"/>
                <a:cs typeface="Arial"/>
              </a:rPr>
              <a:t>bits </a:t>
            </a:r>
            <a:r>
              <a:rPr sz="1000" spc="-45" dirty="0">
                <a:latin typeface="Arial"/>
                <a:cs typeface="Arial"/>
              </a:rPr>
              <a:t>per </a:t>
            </a:r>
            <a:r>
              <a:rPr sz="1000" spc="-60" dirty="0">
                <a:latin typeface="Arial"/>
                <a:cs typeface="Arial"/>
              </a:rPr>
              <a:t>gap </a:t>
            </a:r>
            <a:r>
              <a:rPr sz="1000" spc="114" dirty="0">
                <a:latin typeface="Arial"/>
                <a:cs typeface="Arial"/>
              </a:rPr>
              <a:t>(=</a:t>
            </a:r>
            <a:r>
              <a:rPr sz="1000" spc="-16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posting).</a:t>
            </a:r>
            <a:endParaRPr sz="1000">
              <a:latin typeface="Arial"/>
              <a:cs typeface="Arial"/>
            </a:endParaRPr>
          </a:p>
          <a:p>
            <a:pPr marL="289560" marR="5080">
              <a:lnSpc>
                <a:spcPts val="1190"/>
              </a:lnSpc>
              <a:spcBef>
                <a:spcPts val="5"/>
              </a:spcBef>
            </a:pPr>
            <a:r>
              <a:rPr sz="1000" spc="-50" dirty="0">
                <a:latin typeface="Arial"/>
                <a:cs typeface="Arial"/>
              </a:rPr>
              <a:t>For </a:t>
            </a:r>
            <a:r>
              <a:rPr sz="1000" spc="-5" dirty="0">
                <a:latin typeface="LM Roman Caps 10"/>
                <a:cs typeface="LM Roman Caps 10"/>
              </a:rPr>
              <a:t>the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25" dirty="0">
                <a:latin typeface="Arial"/>
                <a:cs typeface="Arial"/>
              </a:rPr>
              <a:t>other </a:t>
            </a:r>
            <a:r>
              <a:rPr sz="1000" spc="-50" dirty="0">
                <a:latin typeface="Arial"/>
                <a:cs typeface="Arial"/>
              </a:rPr>
              <a:t>very </a:t>
            </a:r>
            <a:r>
              <a:rPr sz="1000" spc="-35" dirty="0">
                <a:latin typeface="Arial"/>
                <a:cs typeface="Arial"/>
              </a:rPr>
              <a:t>frequent terms, </a:t>
            </a:r>
            <a:r>
              <a:rPr sz="1000" spc="-95" dirty="0">
                <a:latin typeface="Arial"/>
                <a:cs typeface="Arial"/>
              </a:rPr>
              <a:t>we </a:t>
            </a:r>
            <a:r>
              <a:rPr sz="1000" dirty="0">
                <a:latin typeface="Arial"/>
                <a:cs typeface="Arial"/>
              </a:rPr>
              <a:t>will </a:t>
            </a:r>
            <a:r>
              <a:rPr sz="1000" spc="-95" dirty="0">
                <a:latin typeface="Arial"/>
                <a:cs typeface="Arial"/>
              </a:rPr>
              <a:t>use </a:t>
            </a:r>
            <a:r>
              <a:rPr sz="1000" spc="-35" dirty="0">
                <a:latin typeface="Arial"/>
                <a:cs typeface="Arial"/>
              </a:rPr>
              <a:t>only </a:t>
            </a:r>
            <a:r>
              <a:rPr sz="1000" spc="-80" dirty="0">
                <a:latin typeface="Arial"/>
                <a:cs typeface="Arial"/>
              </a:rPr>
              <a:t>a </a:t>
            </a:r>
            <a:r>
              <a:rPr sz="1000" spc="-45" dirty="0">
                <a:latin typeface="Arial"/>
                <a:cs typeface="Arial"/>
              </a:rPr>
              <a:t>few  </a:t>
            </a:r>
            <a:r>
              <a:rPr sz="1000" spc="-20" dirty="0">
                <a:latin typeface="Arial"/>
                <a:cs typeface="Arial"/>
              </a:rPr>
              <a:t>bits </a:t>
            </a:r>
            <a:r>
              <a:rPr sz="1000" spc="-45" dirty="0">
                <a:latin typeface="Arial"/>
                <a:cs typeface="Arial"/>
              </a:rPr>
              <a:t>per </a:t>
            </a:r>
            <a:r>
              <a:rPr sz="1000" spc="-60" dirty="0">
                <a:latin typeface="Arial"/>
                <a:cs typeface="Arial"/>
              </a:rPr>
              <a:t>gap </a:t>
            </a:r>
            <a:r>
              <a:rPr sz="1000" spc="114" dirty="0">
                <a:latin typeface="Arial"/>
                <a:cs typeface="Arial"/>
              </a:rPr>
              <a:t>(=</a:t>
            </a:r>
            <a:r>
              <a:rPr sz="1000" spc="-13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posting).</a:t>
            </a:r>
            <a:endParaRPr sz="1000">
              <a:latin typeface="Arial"/>
              <a:cs typeface="Arial"/>
            </a:endParaRPr>
          </a:p>
          <a:p>
            <a:pPr marL="12700" marR="141605">
              <a:lnSpc>
                <a:spcPct val="102699"/>
              </a:lnSpc>
              <a:spcBef>
                <a:spcPts val="280"/>
              </a:spcBef>
            </a:pPr>
            <a:r>
              <a:rPr sz="1100" spc="-30" dirty="0">
                <a:latin typeface="Arial"/>
                <a:cs typeface="Arial"/>
              </a:rPr>
              <a:t>In </a:t>
            </a:r>
            <a:r>
              <a:rPr sz="1100" spc="-60" dirty="0">
                <a:latin typeface="Arial"/>
                <a:cs typeface="Arial"/>
              </a:rPr>
              <a:t>order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40" dirty="0">
                <a:latin typeface="Arial"/>
                <a:cs typeface="Arial"/>
              </a:rPr>
              <a:t>implement </a:t>
            </a:r>
            <a:r>
              <a:rPr sz="1100" spc="-20" dirty="0">
                <a:latin typeface="Arial"/>
                <a:cs typeface="Arial"/>
              </a:rPr>
              <a:t>this, </a:t>
            </a:r>
            <a:r>
              <a:rPr sz="1100" spc="-110" dirty="0">
                <a:latin typeface="Arial"/>
                <a:cs typeface="Arial"/>
              </a:rPr>
              <a:t>we </a:t>
            </a:r>
            <a:r>
              <a:rPr sz="1100" spc="-95" dirty="0">
                <a:latin typeface="Arial"/>
                <a:cs typeface="Arial"/>
              </a:rPr>
              <a:t>need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80" dirty="0">
                <a:latin typeface="Arial"/>
                <a:cs typeface="Arial"/>
              </a:rPr>
              <a:t>devise </a:t>
            </a:r>
            <a:r>
              <a:rPr sz="1100" spc="-100" dirty="0">
                <a:latin typeface="Arial"/>
                <a:cs typeface="Arial"/>
              </a:rPr>
              <a:t>some </a:t>
            </a:r>
            <a:r>
              <a:rPr sz="1100" spc="-35" dirty="0">
                <a:latin typeface="Arial"/>
                <a:cs typeface="Arial"/>
              </a:rPr>
              <a:t>form </a:t>
            </a:r>
            <a:r>
              <a:rPr sz="1100" spc="-25" dirty="0">
                <a:latin typeface="Arial"/>
                <a:cs typeface="Arial"/>
              </a:rPr>
              <a:t>of  </a:t>
            </a:r>
            <a:r>
              <a:rPr sz="1100" spc="-50" dirty="0">
                <a:solidFill>
                  <a:srgbClr val="0000FF"/>
                </a:solidFill>
                <a:latin typeface="Arial"/>
                <a:cs typeface="Arial"/>
              </a:rPr>
              <a:t>variable </a:t>
            </a:r>
            <a:r>
              <a:rPr sz="1100" spc="-35" dirty="0">
                <a:solidFill>
                  <a:srgbClr val="0000FF"/>
                </a:solidFill>
                <a:latin typeface="Arial"/>
                <a:cs typeface="Arial"/>
              </a:rPr>
              <a:t>length</a:t>
            </a:r>
            <a:r>
              <a:rPr sz="11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0000FF"/>
                </a:solidFill>
                <a:latin typeface="Arial"/>
                <a:cs typeface="Arial"/>
              </a:rPr>
              <a:t>encoding</a:t>
            </a:r>
            <a:r>
              <a:rPr sz="1100" spc="-5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 marR="257175">
              <a:lnSpc>
                <a:spcPct val="102699"/>
              </a:lnSpc>
              <a:spcBef>
                <a:spcPts val="305"/>
              </a:spcBef>
            </a:pPr>
            <a:r>
              <a:rPr sz="1100" spc="-50" dirty="0">
                <a:latin typeface="Arial"/>
                <a:cs typeface="Arial"/>
              </a:rPr>
              <a:t>Variable </a:t>
            </a:r>
            <a:r>
              <a:rPr sz="1100" spc="-35" dirty="0">
                <a:latin typeface="Arial"/>
                <a:cs typeface="Arial"/>
              </a:rPr>
              <a:t>length </a:t>
            </a:r>
            <a:r>
              <a:rPr sz="1100" spc="-55" dirty="0">
                <a:latin typeface="Arial"/>
                <a:cs typeface="Arial"/>
              </a:rPr>
              <a:t>encoding </a:t>
            </a:r>
            <a:r>
              <a:rPr sz="1100" spc="-114" dirty="0">
                <a:latin typeface="Arial"/>
                <a:cs typeface="Arial"/>
              </a:rPr>
              <a:t>uses </a:t>
            </a:r>
            <a:r>
              <a:rPr sz="1100" spc="-55" dirty="0">
                <a:latin typeface="Arial"/>
                <a:cs typeface="Arial"/>
              </a:rPr>
              <a:t>few </a:t>
            </a:r>
            <a:r>
              <a:rPr sz="1100" spc="-20" dirty="0">
                <a:latin typeface="Arial"/>
                <a:cs typeface="Arial"/>
              </a:rPr>
              <a:t>bits </a:t>
            </a:r>
            <a:r>
              <a:rPr sz="1100" spc="-30" dirty="0">
                <a:latin typeface="Arial"/>
                <a:cs typeface="Arial"/>
              </a:rPr>
              <a:t>for </a:t>
            </a:r>
            <a:r>
              <a:rPr sz="1100" spc="-50" dirty="0">
                <a:latin typeface="Arial"/>
                <a:cs typeface="Arial"/>
              </a:rPr>
              <a:t>small </a:t>
            </a:r>
            <a:r>
              <a:rPr sz="1100" spc="-90" dirty="0">
                <a:latin typeface="Arial"/>
                <a:cs typeface="Arial"/>
              </a:rPr>
              <a:t>gaps </a:t>
            </a:r>
            <a:r>
              <a:rPr sz="1100" spc="-65" dirty="0">
                <a:latin typeface="Arial"/>
                <a:cs typeface="Arial"/>
              </a:rPr>
              <a:t>and  </a:t>
            </a:r>
            <a:r>
              <a:rPr sz="1100" spc="-60" dirty="0">
                <a:latin typeface="Arial"/>
                <a:cs typeface="Arial"/>
              </a:rPr>
              <a:t>many </a:t>
            </a:r>
            <a:r>
              <a:rPr sz="1100" spc="-20" dirty="0">
                <a:latin typeface="Arial"/>
                <a:cs typeface="Arial"/>
              </a:rPr>
              <a:t>bits </a:t>
            </a:r>
            <a:r>
              <a:rPr sz="1100" spc="-30" dirty="0">
                <a:latin typeface="Arial"/>
                <a:cs typeface="Arial"/>
              </a:rPr>
              <a:t>for </a:t>
            </a:r>
            <a:r>
              <a:rPr sz="1100" spc="-65" dirty="0">
                <a:latin typeface="Arial"/>
                <a:cs typeface="Arial"/>
              </a:rPr>
              <a:t>large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gaps.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4231641" y="3349078"/>
            <a:ext cx="2806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41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5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59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4883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502" y="0"/>
            <a:ext cx="249491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  <a:tab pos="1017905" algn="l"/>
                <a:tab pos="170370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 statistics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LM Sans 12"/>
                <a:cs typeface="LM Sans 12"/>
              </a:rPr>
              <a:t>Variable byte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(VB)</a:t>
            </a:r>
            <a:r>
              <a:rPr sz="1400" spc="-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code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7363" y="886326"/>
            <a:ext cx="73818" cy="73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7363" y="1096638"/>
            <a:ext cx="73818" cy="73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363" y="1479162"/>
            <a:ext cx="73818" cy="7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363" y="1689487"/>
            <a:ext cx="73818" cy="736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7363" y="2071998"/>
            <a:ext cx="73818" cy="736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7363" y="2625213"/>
            <a:ext cx="72871" cy="736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4334" y="762149"/>
            <a:ext cx="3561079" cy="214693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90" dirty="0">
                <a:latin typeface="Arial"/>
                <a:cs typeface="Arial"/>
              </a:rPr>
              <a:t>Used </a:t>
            </a:r>
            <a:r>
              <a:rPr sz="1100" spc="-70" dirty="0">
                <a:latin typeface="Arial"/>
                <a:cs typeface="Arial"/>
              </a:rPr>
              <a:t>by </a:t>
            </a:r>
            <a:r>
              <a:rPr sz="1100" spc="-60" dirty="0">
                <a:latin typeface="Arial"/>
                <a:cs typeface="Arial"/>
              </a:rPr>
              <a:t>many </a:t>
            </a:r>
            <a:r>
              <a:rPr sz="1100" spc="-50" dirty="0">
                <a:latin typeface="Arial"/>
                <a:cs typeface="Arial"/>
              </a:rPr>
              <a:t>commercial/research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systems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sz="1100" spc="-65" dirty="0">
                <a:latin typeface="Arial"/>
                <a:cs typeface="Arial"/>
              </a:rPr>
              <a:t>Good </a:t>
            </a:r>
            <a:r>
              <a:rPr sz="1100" spc="-45" dirty="0">
                <a:latin typeface="Arial"/>
                <a:cs typeface="Arial"/>
              </a:rPr>
              <a:t>low-tech </a:t>
            </a:r>
            <a:r>
              <a:rPr sz="1100" spc="-55" dirty="0">
                <a:latin typeface="Arial"/>
                <a:cs typeface="Arial"/>
              </a:rPr>
              <a:t>blend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45" dirty="0">
                <a:latin typeface="Arial"/>
                <a:cs typeface="Arial"/>
              </a:rPr>
              <a:t>variable-length coding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spc="-35" dirty="0">
                <a:latin typeface="Arial"/>
                <a:cs typeface="Arial"/>
              </a:rPr>
              <a:t>sensitivity 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40" dirty="0">
                <a:latin typeface="Arial"/>
                <a:cs typeface="Arial"/>
              </a:rPr>
              <a:t>alignment </a:t>
            </a:r>
            <a:r>
              <a:rPr sz="1100" spc="-65" dirty="0">
                <a:latin typeface="Arial"/>
                <a:cs typeface="Arial"/>
              </a:rPr>
              <a:t>matches </a:t>
            </a:r>
            <a:r>
              <a:rPr sz="1100" spc="-20" dirty="0">
                <a:latin typeface="Arial"/>
                <a:cs typeface="Arial"/>
              </a:rPr>
              <a:t>(bit-level </a:t>
            </a:r>
            <a:r>
              <a:rPr sz="1100" spc="-75" dirty="0">
                <a:latin typeface="Arial"/>
                <a:cs typeface="Arial"/>
              </a:rPr>
              <a:t>codes, </a:t>
            </a:r>
            <a:r>
              <a:rPr sz="1100" spc="-135" dirty="0">
                <a:latin typeface="Arial"/>
                <a:cs typeface="Arial"/>
              </a:rPr>
              <a:t>see</a:t>
            </a:r>
            <a:r>
              <a:rPr sz="1100" spc="-19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later).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-50" dirty="0">
                <a:latin typeface="Arial"/>
                <a:cs typeface="Arial"/>
              </a:rPr>
              <a:t>Dedicate </a:t>
            </a:r>
            <a:r>
              <a:rPr sz="1100" spc="-70" dirty="0">
                <a:latin typeface="Arial"/>
                <a:cs typeface="Arial"/>
              </a:rPr>
              <a:t>1 </a:t>
            </a:r>
            <a:r>
              <a:rPr sz="1100" spc="15" dirty="0">
                <a:latin typeface="Arial"/>
                <a:cs typeface="Arial"/>
              </a:rPr>
              <a:t>bit </a:t>
            </a:r>
            <a:r>
              <a:rPr sz="1100" spc="-25" dirty="0">
                <a:latin typeface="Arial"/>
                <a:cs typeface="Arial"/>
              </a:rPr>
              <a:t>(high </a:t>
            </a:r>
            <a:r>
              <a:rPr sz="1100" spc="25" dirty="0">
                <a:latin typeface="Arial"/>
                <a:cs typeface="Arial"/>
              </a:rPr>
              <a:t>bit)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75" dirty="0">
                <a:latin typeface="Arial"/>
                <a:cs typeface="Arial"/>
              </a:rPr>
              <a:t>be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25" dirty="0">
                <a:solidFill>
                  <a:srgbClr val="0000FF"/>
                </a:solidFill>
                <a:latin typeface="Arial"/>
                <a:cs typeface="Arial"/>
              </a:rPr>
              <a:t>continuation </a:t>
            </a:r>
            <a:r>
              <a:rPr sz="1100" spc="15" dirty="0">
                <a:solidFill>
                  <a:srgbClr val="0000FF"/>
                </a:solidFill>
                <a:latin typeface="Arial"/>
                <a:cs typeface="Arial"/>
              </a:rPr>
              <a:t>bit</a:t>
            </a:r>
            <a:r>
              <a:rPr sz="11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i="1" spc="40" dirty="0">
                <a:latin typeface="LM Sans 10"/>
                <a:cs typeface="LM Sans 10"/>
              </a:rPr>
              <a:t>c</a:t>
            </a:r>
            <a:r>
              <a:rPr sz="1100" spc="4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 marR="320675">
              <a:lnSpc>
                <a:spcPct val="102699"/>
              </a:lnSpc>
              <a:spcBef>
                <a:spcPts val="300"/>
              </a:spcBef>
            </a:pPr>
            <a:r>
              <a:rPr sz="1100" spc="5" dirty="0">
                <a:latin typeface="Arial"/>
                <a:cs typeface="Arial"/>
              </a:rPr>
              <a:t>If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75" dirty="0">
                <a:latin typeface="Arial"/>
                <a:cs typeface="Arial"/>
              </a:rPr>
              <a:t>gap </a:t>
            </a:r>
            <a:r>
              <a:rPr sz="1100" i="1" spc="-10" dirty="0">
                <a:latin typeface="LM Sans 10"/>
                <a:cs typeface="LM Sans 10"/>
              </a:rPr>
              <a:t>G </a:t>
            </a:r>
            <a:r>
              <a:rPr sz="1100" spc="-5" dirty="0">
                <a:latin typeface="Arial"/>
                <a:cs typeface="Arial"/>
              </a:rPr>
              <a:t>fits </a:t>
            </a:r>
            <a:r>
              <a:rPr sz="1100" spc="-10" dirty="0">
                <a:latin typeface="Arial"/>
                <a:cs typeface="Arial"/>
              </a:rPr>
              <a:t>within </a:t>
            </a:r>
            <a:r>
              <a:rPr sz="1100" spc="-70" dirty="0">
                <a:latin typeface="Arial"/>
                <a:cs typeface="Arial"/>
              </a:rPr>
              <a:t>7 </a:t>
            </a:r>
            <a:r>
              <a:rPr sz="1100" spc="-20" dirty="0">
                <a:latin typeface="Arial"/>
                <a:cs typeface="Arial"/>
              </a:rPr>
              <a:t>bits, </a:t>
            </a:r>
            <a:r>
              <a:rPr sz="1100" spc="-60" dirty="0">
                <a:latin typeface="Arial"/>
                <a:cs typeface="Arial"/>
              </a:rPr>
              <a:t>binary-encode </a:t>
            </a:r>
            <a:r>
              <a:rPr sz="1100" spc="50" dirty="0">
                <a:latin typeface="Arial"/>
                <a:cs typeface="Arial"/>
              </a:rPr>
              <a:t>it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70" dirty="0">
                <a:latin typeface="Arial"/>
                <a:cs typeface="Arial"/>
              </a:rPr>
              <a:t>7  </a:t>
            </a:r>
            <a:r>
              <a:rPr sz="1100" spc="-50" dirty="0">
                <a:latin typeface="Arial"/>
                <a:cs typeface="Arial"/>
              </a:rPr>
              <a:t>available </a:t>
            </a:r>
            <a:r>
              <a:rPr sz="1100" spc="-20" dirty="0">
                <a:latin typeface="Arial"/>
                <a:cs typeface="Arial"/>
              </a:rPr>
              <a:t>bits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spc="-60" dirty="0">
                <a:latin typeface="Arial"/>
                <a:cs typeface="Arial"/>
              </a:rPr>
              <a:t>set </a:t>
            </a:r>
            <a:r>
              <a:rPr sz="1100" i="1" spc="-5" dirty="0">
                <a:latin typeface="LM Sans 10"/>
                <a:cs typeface="LM Sans 10"/>
              </a:rPr>
              <a:t>c </a:t>
            </a:r>
            <a:r>
              <a:rPr sz="1100" spc="204" dirty="0">
                <a:latin typeface="Arial"/>
                <a:cs typeface="Arial"/>
              </a:rPr>
              <a:t>=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1.</a:t>
            </a:r>
            <a:endParaRPr sz="1100">
              <a:latin typeface="Arial"/>
              <a:cs typeface="Arial"/>
            </a:endParaRPr>
          </a:p>
          <a:p>
            <a:pPr marL="12700" marR="220345" algn="just">
              <a:lnSpc>
                <a:spcPct val="102299"/>
              </a:lnSpc>
              <a:spcBef>
                <a:spcPts val="305"/>
              </a:spcBef>
            </a:pPr>
            <a:r>
              <a:rPr sz="1100" spc="-70" dirty="0">
                <a:latin typeface="Arial"/>
                <a:cs typeface="Arial"/>
              </a:rPr>
              <a:t>Else: </a:t>
            </a:r>
            <a:r>
              <a:rPr sz="1100" spc="-80" dirty="0">
                <a:latin typeface="Arial"/>
                <a:cs typeface="Arial"/>
              </a:rPr>
              <a:t>encode </a:t>
            </a:r>
            <a:r>
              <a:rPr sz="1100" spc="-55" dirty="0">
                <a:latin typeface="Arial"/>
                <a:cs typeface="Arial"/>
              </a:rPr>
              <a:t>lower-order </a:t>
            </a:r>
            <a:r>
              <a:rPr sz="1100" spc="-70" dirty="0">
                <a:latin typeface="Arial"/>
                <a:cs typeface="Arial"/>
              </a:rPr>
              <a:t>7 </a:t>
            </a:r>
            <a:r>
              <a:rPr sz="1100" spc="-20" dirty="0">
                <a:latin typeface="Arial"/>
                <a:cs typeface="Arial"/>
              </a:rPr>
              <a:t>bits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spc="-40" dirty="0">
                <a:latin typeface="Arial"/>
                <a:cs typeface="Arial"/>
              </a:rPr>
              <a:t>then </a:t>
            </a:r>
            <a:r>
              <a:rPr sz="1100" spc="-105" dirty="0">
                <a:latin typeface="Arial"/>
                <a:cs typeface="Arial"/>
              </a:rPr>
              <a:t>use </a:t>
            </a:r>
            <a:r>
              <a:rPr sz="1100" spc="-85" dirty="0">
                <a:latin typeface="Arial"/>
                <a:cs typeface="Arial"/>
              </a:rPr>
              <a:t>one </a:t>
            </a:r>
            <a:r>
              <a:rPr sz="1100" spc="-55" dirty="0">
                <a:latin typeface="Arial"/>
                <a:cs typeface="Arial"/>
              </a:rPr>
              <a:t>or </a:t>
            </a:r>
            <a:r>
              <a:rPr sz="1100" spc="-75" dirty="0">
                <a:latin typeface="Arial"/>
                <a:cs typeface="Arial"/>
              </a:rPr>
              <a:t>more  </a:t>
            </a:r>
            <a:r>
              <a:rPr sz="1100" spc="-30" dirty="0">
                <a:latin typeface="Arial"/>
                <a:cs typeface="Arial"/>
              </a:rPr>
              <a:t>additional </a:t>
            </a:r>
            <a:r>
              <a:rPr sz="1100" spc="-65" dirty="0">
                <a:latin typeface="Arial"/>
                <a:cs typeface="Arial"/>
              </a:rPr>
              <a:t>bytes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80" dirty="0">
                <a:latin typeface="Arial"/>
                <a:cs typeface="Arial"/>
              </a:rPr>
              <a:t>encode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50" dirty="0">
                <a:latin typeface="Arial"/>
                <a:cs typeface="Arial"/>
              </a:rPr>
              <a:t>higher </a:t>
            </a:r>
            <a:r>
              <a:rPr sz="1100" spc="-60" dirty="0">
                <a:latin typeface="Arial"/>
                <a:cs typeface="Arial"/>
              </a:rPr>
              <a:t>order </a:t>
            </a:r>
            <a:r>
              <a:rPr sz="1100" spc="-20" dirty="0">
                <a:latin typeface="Arial"/>
                <a:cs typeface="Arial"/>
              </a:rPr>
              <a:t>bits </a:t>
            </a:r>
            <a:r>
              <a:rPr sz="1100" spc="-60" dirty="0">
                <a:latin typeface="Arial"/>
                <a:cs typeface="Arial"/>
              </a:rPr>
              <a:t>using </a:t>
            </a:r>
            <a:r>
              <a:rPr sz="1100" spc="-30" dirty="0">
                <a:latin typeface="Arial"/>
                <a:cs typeface="Arial"/>
              </a:rPr>
              <a:t>the  </a:t>
            </a:r>
            <a:r>
              <a:rPr sz="1100" spc="-105" dirty="0">
                <a:latin typeface="Arial"/>
                <a:cs typeface="Arial"/>
              </a:rPr>
              <a:t>same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algorithm.</a:t>
            </a:r>
            <a:endParaRPr sz="1100">
              <a:latin typeface="Arial"/>
              <a:cs typeface="Arial"/>
            </a:endParaRPr>
          </a:p>
          <a:p>
            <a:pPr marL="12700" marR="308610" algn="just">
              <a:lnSpc>
                <a:spcPct val="102699"/>
              </a:lnSpc>
              <a:spcBef>
                <a:spcPts val="300"/>
              </a:spcBef>
            </a:pPr>
            <a:r>
              <a:rPr sz="1100" spc="20" dirty="0">
                <a:latin typeface="Arial"/>
                <a:cs typeface="Arial"/>
              </a:rPr>
              <a:t>At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80" dirty="0">
                <a:latin typeface="Arial"/>
                <a:cs typeface="Arial"/>
              </a:rPr>
              <a:t>end </a:t>
            </a:r>
            <a:r>
              <a:rPr sz="1100" spc="-60" dirty="0">
                <a:latin typeface="Arial"/>
                <a:cs typeface="Arial"/>
              </a:rPr>
              <a:t>set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25" dirty="0">
                <a:latin typeface="Arial"/>
                <a:cs typeface="Arial"/>
              </a:rPr>
              <a:t>continuation </a:t>
            </a:r>
            <a:r>
              <a:rPr sz="1100" spc="15" dirty="0">
                <a:latin typeface="Arial"/>
                <a:cs typeface="Arial"/>
              </a:rPr>
              <a:t>bit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30" dirty="0">
                <a:latin typeface="Arial"/>
                <a:cs typeface="Arial"/>
              </a:rPr>
              <a:t>the last </a:t>
            </a:r>
            <a:r>
              <a:rPr sz="1100" spc="-45" dirty="0">
                <a:latin typeface="Arial"/>
                <a:cs typeface="Arial"/>
              </a:rPr>
              <a:t>byte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70" dirty="0">
                <a:latin typeface="Arial"/>
                <a:cs typeface="Arial"/>
              </a:rPr>
              <a:t>1  </a:t>
            </a:r>
            <a:r>
              <a:rPr sz="1100" spc="20" dirty="0">
                <a:latin typeface="Arial"/>
                <a:cs typeface="Arial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c </a:t>
            </a:r>
            <a:r>
              <a:rPr sz="1100" spc="204" dirty="0">
                <a:latin typeface="Arial"/>
                <a:cs typeface="Arial"/>
              </a:rPr>
              <a:t>= </a:t>
            </a:r>
            <a:r>
              <a:rPr sz="1100" spc="-10" dirty="0">
                <a:latin typeface="Arial"/>
                <a:cs typeface="Arial"/>
              </a:rPr>
              <a:t>1)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other </a:t>
            </a:r>
            <a:r>
              <a:rPr sz="1100" spc="-65" dirty="0">
                <a:latin typeface="Arial"/>
                <a:cs typeface="Arial"/>
              </a:rPr>
              <a:t>bytes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70" dirty="0">
                <a:latin typeface="Arial"/>
                <a:cs typeface="Arial"/>
              </a:rPr>
              <a:t>0 </a:t>
            </a:r>
            <a:r>
              <a:rPr sz="1100" spc="20" dirty="0">
                <a:latin typeface="Arial"/>
                <a:cs typeface="Arial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c </a:t>
            </a:r>
            <a:r>
              <a:rPr sz="1100" spc="204" dirty="0">
                <a:latin typeface="Arial"/>
                <a:cs typeface="Arial"/>
              </a:rPr>
              <a:t>=</a:t>
            </a:r>
            <a:r>
              <a:rPr sz="1100" spc="-17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0).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231641" y="3349078"/>
            <a:ext cx="2806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42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5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59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7138" y="0"/>
            <a:ext cx="803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4883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502" y="0"/>
            <a:ext cx="152717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  <a:tab pos="101790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60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statistics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VB </a:t>
            </a: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code</a:t>
            </a:r>
            <a:r>
              <a:rPr sz="1400" spc="-2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examples</a:t>
            </a:r>
            <a:endParaRPr sz="1400">
              <a:latin typeface="LM Sans 12"/>
              <a:cs typeface="LM Sans 12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0307" y="535686"/>
          <a:ext cx="4248149" cy="457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614">
                <a:tc>
                  <a:txBody>
                    <a:bodyPr/>
                    <a:lstStyle/>
                    <a:p>
                      <a:pPr marL="31750">
                        <a:lnSpc>
                          <a:spcPts val="975"/>
                        </a:lnSpc>
                      </a:pPr>
                      <a:r>
                        <a:rPr sz="1000" spc="-30" dirty="0">
                          <a:latin typeface="Arial"/>
                          <a:cs typeface="Arial"/>
                        </a:rPr>
                        <a:t>docIDs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975"/>
                        </a:lnSpc>
                      </a:pPr>
                      <a:r>
                        <a:rPr sz="1000" spc="-45" dirty="0">
                          <a:latin typeface="Arial"/>
                          <a:cs typeface="Arial"/>
                        </a:rPr>
                        <a:t>824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975"/>
                        </a:lnSpc>
                      </a:pPr>
                      <a:r>
                        <a:rPr sz="1000" spc="-45" dirty="0">
                          <a:latin typeface="Arial"/>
                          <a:cs typeface="Arial"/>
                        </a:rPr>
                        <a:t>829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975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215406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882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gaps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10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105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214577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890">
                <a:tc>
                  <a:txBody>
                    <a:bodyPr/>
                    <a:lstStyle/>
                    <a:p>
                      <a:pPr marL="31750">
                        <a:lnSpc>
                          <a:spcPts val="1055"/>
                        </a:lnSpc>
                      </a:pPr>
                      <a:r>
                        <a:rPr sz="1000" spc="25" dirty="0">
                          <a:latin typeface="Arial"/>
                          <a:cs typeface="Arial"/>
                        </a:rPr>
                        <a:t>VB</a:t>
                      </a:r>
                      <a:r>
                        <a:rPr sz="10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code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00000110</a:t>
                      </a:r>
                      <a:r>
                        <a:rPr sz="10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10111000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10000101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00001101 00001100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10110001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5" dirty="0"/>
              <a:t>43 /</a:t>
            </a:r>
            <a:r>
              <a:rPr spc="-60" dirty="0"/>
              <a:t> </a:t>
            </a:r>
            <a:r>
              <a:rPr spc="-10" dirty="0"/>
              <a:t>59</a:t>
            </a: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4883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502" y="0"/>
            <a:ext cx="249491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  <a:tab pos="1017905" algn="l"/>
                <a:tab pos="170370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 statistics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VB </a:t>
            </a: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code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encoding</a:t>
            </a:r>
            <a:r>
              <a:rPr sz="1400" spc="-2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algorithm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323" y="554920"/>
            <a:ext cx="1197610" cy="158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5" dirty="0">
                <a:latin typeface="LM Roman Caps 10"/>
                <a:cs typeface="LM Roman Caps 10"/>
              </a:rPr>
              <a:t>VBEncodeNumber</a:t>
            </a:r>
            <a:r>
              <a:rPr sz="850" spc="15" dirty="0">
                <a:latin typeface="Arial"/>
                <a:cs typeface="Arial"/>
              </a:rPr>
              <a:t>(</a:t>
            </a:r>
            <a:r>
              <a:rPr sz="850" i="1" spc="15" dirty="0">
                <a:latin typeface="LM Sans 10"/>
                <a:cs typeface="LM Sans 10"/>
              </a:rPr>
              <a:t>n</a:t>
            </a:r>
            <a:r>
              <a:rPr sz="850" spc="15" dirty="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903" y="692710"/>
            <a:ext cx="1710055" cy="1123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120"/>
              </a:spcBef>
              <a:buFont typeface="Arial"/>
              <a:buAutoNum type="arabicPlain"/>
              <a:tabLst>
                <a:tab pos="179070" algn="l"/>
              </a:tabLst>
            </a:pPr>
            <a:r>
              <a:rPr sz="850" i="1" dirty="0">
                <a:latin typeface="LM Sans 10"/>
                <a:cs typeface="LM Sans 10"/>
              </a:rPr>
              <a:t>bytes </a:t>
            </a:r>
            <a:r>
              <a:rPr sz="850" spc="20" dirty="0">
                <a:latin typeface="Latin Modern Math"/>
                <a:cs typeface="Latin Modern Math"/>
              </a:rPr>
              <a:t>←</a:t>
            </a:r>
            <a:r>
              <a:rPr sz="850" spc="-95" dirty="0">
                <a:latin typeface="Latin Modern Math"/>
                <a:cs typeface="Latin Modern Math"/>
              </a:rPr>
              <a:t> </a:t>
            </a:r>
            <a:r>
              <a:rPr sz="850" spc="5" dirty="0">
                <a:latin typeface="Latin Modern Math"/>
                <a:cs typeface="Latin Modern Math"/>
              </a:rPr>
              <a:t>()</a:t>
            </a:r>
            <a:endParaRPr sz="850">
              <a:latin typeface="Latin Modern Math"/>
              <a:cs typeface="Latin Modern Math"/>
            </a:endParaRPr>
          </a:p>
          <a:p>
            <a:pPr marL="178435" indent="-166370">
              <a:lnSpc>
                <a:spcPct val="100000"/>
              </a:lnSpc>
              <a:spcBef>
                <a:spcPts val="65"/>
              </a:spcBef>
              <a:buFont typeface="Arial"/>
              <a:buAutoNum type="arabicPlain"/>
              <a:tabLst>
                <a:tab pos="179070" algn="l"/>
              </a:tabLst>
            </a:pPr>
            <a:r>
              <a:rPr sz="850" spc="-10" dirty="0">
                <a:latin typeface="Trebuchet MS"/>
                <a:cs typeface="Trebuchet MS"/>
              </a:rPr>
              <a:t>while</a:t>
            </a:r>
            <a:r>
              <a:rPr sz="850" spc="-5" dirty="0">
                <a:latin typeface="Trebuchet MS"/>
                <a:cs typeface="Trebuchet MS"/>
              </a:rPr>
              <a:t> </a:t>
            </a:r>
            <a:r>
              <a:rPr sz="850" i="1" spc="5" dirty="0">
                <a:latin typeface="LM Sans 10"/>
                <a:cs typeface="LM Sans 10"/>
              </a:rPr>
              <a:t>true</a:t>
            </a:r>
            <a:endParaRPr sz="850">
              <a:latin typeface="LM Sans 10"/>
              <a:cs typeface="LM Sans 10"/>
            </a:endParaRPr>
          </a:p>
          <a:p>
            <a:pPr marL="12700" marR="5080">
              <a:lnSpc>
                <a:spcPct val="106400"/>
              </a:lnSpc>
              <a:buFont typeface="Arial"/>
              <a:buAutoNum type="arabicPlain"/>
              <a:tabLst>
                <a:tab pos="179070" algn="l"/>
                <a:tab pos="342900" algn="l"/>
              </a:tabLst>
            </a:pPr>
            <a:r>
              <a:rPr sz="850" spc="20" dirty="0">
                <a:latin typeface="Trebuchet MS"/>
                <a:cs typeface="Trebuchet MS"/>
              </a:rPr>
              <a:t>do </a:t>
            </a:r>
            <a:r>
              <a:rPr sz="850" spc="10" dirty="0">
                <a:latin typeface="LM Roman Caps 10"/>
                <a:cs typeface="LM Roman Caps 10"/>
              </a:rPr>
              <a:t>Prepend</a:t>
            </a:r>
            <a:r>
              <a:rPr sz="850" spc="10" dirty="0">
                <a:latin typeface="Arial"/>
                <a:cs typeface="Arial"/>
              </a:rPr>
              <a:t>(</a:t>
            </a:r>
            <a:r>
              <a:rPr sz="850" i="1" spc="10" dirty="0">
                <a:latin typeface="LM Sans 10"/>
                <a:cs typeface="LM Sans 10"/>
              </a:rPr>
              <a:t>bytes</a:t>
            </a:r>
            <a:r>
              <a:rPr sz="850" spc="10" dirty="0">
                <a:latin typeface="Latin Modern Math"/>
                <a:cs typeface="Latin Modern Math"/>
              </a:rPr>
              <a:t>, </a:t>
            </a:r>
            <a:r>
              <a:rPr sz="850" i="1" spc="10" dirty="0">
                <a:latin typeface="LM Sans 10"/>
                <a:cs typeface="LM Sans 10"/>
              </a:rPr>
              <a:t>n </a:t>
            </a:r>
            <a:r>
              <a:rPr sz="850" spc="-20" dirty="0">
                <a:latin typeface="Arial"/>
                <a:cs typeface="Arial"/>
              </a:rPr>
              <a:t>mod 128)  </a:t>
            </a:r>
            <a:r>
              <a:rPr sz="850" spc="-40" dirty="0">
                <a:latin typeface="Arial"/>
                <a:cs typeface="Arial"/>
              </a:rPr>
              <a:t>4	</a:t>
            </a:r>
            <a:r>
              <a:rPr sz="850" spc="-25" dirty="0">
                <a:latin typeface="Trebuchet MS"/>
                <a:cs typeface="Trebuchet MS"/>
              </a:rPr>
              <a:t>if </a:t>
            </a:r>
            <a:r>
              <a:rPr sz="850" i="1" spc="10" dirty="0">
                <a:latin typeface="LM Sans 10"/>
                <a:cs typeface="LM Sans 10"/>
              </a:rPr>
              <a:t>n </a:t>
            </a:r>
            <a:r>
              <a:rPr sz="850" spc="15" dirty="0">
                <a:latin typeface="Latin Modern Math"/>
                <a:cs typeface="Latin Modern Math"/>
              </a:rPr>
              <a:t>&lt;</a:t>
            </a:r>
            <a:r>
              <a:rPr sz="850" spc="5" dirty="0">
                <a:latin typeface="Latin Modern Math"/>
                <a:cs typeface="Latin Modern Math"/>
              </a:rPr>
              <a:t> </a:t>
            </a:r>
            <a:r>
              <a:rPr sz="850" spc="-40" dirty="0">
                <a:latin typeface="Arial"/>
                <a:cs typeface="Arial"/>
              </a:rPr>
              <a:t>128</a:t>
            </a:r>
            <a:endParaRPr sz="850">
              <a:latin typeface="Arial"/>
              <a:cs typeface="Arial"/>
            </a:endParaRPr>
          </a:p>
          <a:p>
            <a:pPr marL="448945" indent="-436880">
              <a:lnSpc>
                <a:spcPct val="100000"/>
              </a:lnSpc>
              <a:spcBef>
                <a:spcPts val="65"/>
              </a:spcBef>
              <a:buFont typeface="Arial"/>
              <a:buAutoNum type="arabicPlain" startAt="5"/>
              <a:tabLst>
                <a:tab pos="448945" algn="l"/>
                <a:tab pos="449580" algn="l"/>
              </a:tabLst>
            </a:pPr>
            <a:r>
              <a:rPr sz="850" spc="10" dirty="0">
                <a:latin typeface="Trebuchet MS"/>
                <a:cs typeface="Trebuchet MS"/>
              </a:rPr>
              <a:t>then</a:t>
            </a:r>
            <a:r>
              <a:rPr sz="850" spc="55" dirty="0">
                <a:latin typeface="Trebuchet MS"/>
                <a:cs typeface="Trebuchet MS"/>
              </a:rPr>
              <a:t> </a:t>
            </a:r>
            <a:r>
              <a:rPr sz="850" spc="10" dirty="0">
                <a:latin typeface="LM Roman Caps 10"/>
                <a:cs typeface="LM Roman Caps 10"/>
              </a:rPr>
              <a:t>Break</a:t>
            </a:r>
            <a:endParaRPr sz="850">
              <a:latin typeface="LM Roman Caps 10"/>
              <a:cs typeface="LM Roman Caps 10"/>
            </a:endParaRPr>
          </a:p>
          <a:p>
            <a:pPr marL="342900" indent="-330835">
              <a:lnSpc>
                <a:spcPct val="100000"/>
              </a:lnSpc>
              <a:spcBef>
                <a:spcPts val="65"/>
              </a:spcBef>
              <a:buFont typeface="Arial"/>
              <a:buAutoNum type="arabicPlain" startAt="5"/>
              <a:tabLst>
                <a:tab pos="342900" algn="l"/>
                <a:tab pos="343535" algn="l"/>
              </a:tabLst>
            </a:pPr>
            <a:r>
              <a:rPr sz="850" i="1" spc="10" dirty="0">
                <a:latin typeface="LM Sans 10"/>
                <a:cs typeface="LM Sans 10"/>
              </a:rPr>
              <a:t>n </a:t>
            </a:r>
            <a:r>
              <a:rPr sz="850" spc="20" dirty="0">
                <a:latin typeface="Latin Modern Math"/>
                <a:cs typeface="Latin Modern Math"/>
              </a:rPr>
              <a:t>← </a:t>
            </a:r>
            <a:r>
              <a:rPr sz="850" i="1" spc="10" dirty="0">
                <a:latin typeface="LM Sans 10"/>
                <a:cs typeface="LM Sans 10"/>
              </a:rPr>
              <a:t>n </a:t>
            </a:r>
            <a:r>
              <a:rPr sz="850" spc="-10" dirty="0">
                <a:latin typeface="Arial"/>
                <a:cs typeface="Arial"/>
              </a:rPr>
              <a:t>div</a:t>
            </a:r>
            <a:r>
              <a:rPr sz="850" spc="-60" dirty="0">
                <a:latin typeface="Arial"/>
                <a:cs typeface="Arial"/>
              </a:rPr>
              <a:t> </a:t>
            </a:r>
            <a:r>
              <a:rPr sz="850" spc="-40" dirty="0">
                <a:latin typeface="Arial"/>
                <a:cs typeface="Arial"/>
              </a:rPr>
              <a:t>128</a:t>
            </a:r>
            <a:endParaRPr sz="850">
              <a:latin typeface="Arial"/>
              <a:cs typeface="Arial"/>
            </a:endParaRPr>
          </a:p>
          <a:p>
            <a:pPr marL="178435" indent="-166370">
              <a:lnSpc>
                <a:spcPct val="100000"/>
              </a:lnSpc>
              <a:spcBef>
                <a:spcPts val="65"/>
              </a:spcBef>
              <a:buFont typeface="Arial"/>
              <a:buAutoNum type="arabicPlain" startAt="5"/>
              <a:tabLst>
                <a:tab pos="179070" algn="l"/>
              </a:tabLst>
            </a:pPr>
            <a:r>
              <a:rPr sz="850" i="1" spc="15" dirty="0">
                <a:latin typeface="LM Sans 10"/>
                <a:cs typeface="LM Sans 10"/>
              </a:rPr>
              <a:t>bytes</a:t>
            </a:r>
            <a:r>
              <a:rPr sz="850" spc="15" dirty="0">
                <a:latin typeface="Arial"/>
                <a:cs typeface="Arial"/>
              </a:rPr>
              <a:t>[</a:t>
            </a:r>
            <a:r>
              <a:rPr sz="850" spc="15" dirty="0">
                <a:latin typeface="LM Roman Caps 10"/>
                <a:cs typeface="LM Roman Caps 10"/>
              </a:rPr>
              <a:t>Length</a:t>
            </a:r>
            <a:r>
              <a:rPr sz="850" spc="15" dirty="0">
                <a:latin typeface="Arial"/>
                <a:cs typeface="Arial"/>
              </a:rPr>
              <a:t>(</a:t>
            </a:r>
            <a:r>
              <a:rPr sz="850" i="1" spc="15" dirty="0">
                <a:latin typeface="LM Sans 10"/>
                <a:cs typeface="LM Sans 10"/>
              </a:rPr>
              <a:t>bytes</a:t>
            </a:r>
            <a:r>
              <a:rPr sz="850" spc="15" dirty="0">
                <a:latin typeface="Arial"/>
                <a:cs typeface="Arial"/>
              </a:rPr>
              <a:t>)] </a:t>
            </a:r>
            <a:r>
              <a:rPr sz="850" spc="180" dirty="0">
                <a:latin typeface="Arial"/>
                <a:cs typeface="Arial"/>
              </a:rPr>
              <a:t>+=</a:t>
            </a:r>
            <a:r>
              <a:rPr sz="850" spc="-10" dirty="0">
                <a:latin typeface="Arial"/>
                <a:cs typeface="Arial"/>
              </a:rPr>
              <a:t> </a:t>
            </a:r>
            <a:r>
              <a:rPr sz="850" spc="-40" dirty="0">
                <a:latin typeface="Arial"/>
                <a:cs typeface="Arial"/>
              </a:rPr>
              <a:t>128</a:t>
            </a:r>
            <a:endParaRPr sz="850">
              <a:latin typeface="Arial"/>
              <a:cs typeface="Arial"/>
            </a:endParaRPr>
          </a:p>
          <a:p>
            <a:pPr marL="178435" indent="-166370">
              <a:lnSpc>
                <a:spcPct val="100000"/>
              </a:lnSpc>
              <a:spcBef>
                <a:spcPts val="65"/>
              </a:spcBef>
              <a:buFont typeface="Arial"/>
              <a:buAutoNum type="arabicPlain" startAt="5"/>
              <a:tabLst>
                <a:tab pos="179070" algn="l"/>
              </a:tabLst>
            </a:pPr>
            <a:r>
              <a:rPr sz="850" spc="5" dirty="0">
                <a:latin typeface="Trebuchet MS"/>
                <a:cs typeface="Trebuchet MS"/>
              </a:rPr>
              <a:t>return</a:t>
            </a:r>
            <a:r>
              <a:rPr sz="850" spc="65" dirty="0">
                <a:latin typeface="Trebuchet MS"/>
                <a:cs typeface="Trebuchet MS"/>
              </a:rPr>
              <a:t> </a:t>
            </a:r>
            <a:r>
              <a:rPr sz="850" i="1" dirty="0">
                <a:latin typeface="LM Sans 10"/>
                <a:cs typeface="LM Sans 10"/>
              </a:rPr>
              <a:t>bytes</a:t>
            </a:r>
            <a:endParaRPr sz="85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5296" y="554919"/>
            <a:ext cx="2373630" cy="8477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20" dirty="0">
                <a:latin typeface="LM Roman Caps 10"/>
                <a:cs typeface="LM Roman Caps 10"/>
              </a:rPr>
              <a:t>VBEncode</a:t>
            </a:r>
            <a:r>
              <a:rPr sz="850" spc="20" dirty="0">
                <a:latin typeface="Arial"/>
                <a:cs typeface="Arial"/>
              </a:rPr>
              <a:t>(</a:t>
            </a:r>
            <a:r>
              <a:rPr sz="850" i="1" spc="20" dirty="0">
                <a:latin typeface="LM Sans 10"/>
                <a:cs typeface="LM Sans 10"/>
              </a:rPr>
              <a:t>numbers</a:t>
            </a:r>
            <a:r>
              <a:rPr sz="850" spc="20" dirty="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  <a:p>
            <a:pPr marL="214629" indent="-166370">
              <a:lnSpc>
                <a:spcPct val="100000"/>
              </a:lnSpc>
              <a:spcBef>
                <a:spcPts val="65"/>
              </a:spcBef>
              <a:buFont typeface="Arial"/>
              <a:buAutoNum type="arabicPlain"/>
              <a:tabLst>
                <a:tab pos="215265" algn="l"/>
              </a:tabLst>
            </a:pPr>
            <a:r>
              <a:rPr sz="850" i="1" spc="5" dirty="0">
                <a:latin typeface="LM Sans 10"/>
                <a:cs typeface="LM Sans 10"/>
              </a:rPr>
              <a:t>bytestream </a:t>
            </a:r>
            <a:r>
              <a:rPr sz="850" spc="20" dirty="0">
                <a:latin typeface="Latin Modern Math"/>
                <a:cs typeface="Latin Modern Math"/>
              </a:rPr>
              <a:t>←</a:t>
            </a:r>
            <a:r>
              <a:rPr sz="850" spc="-75" dirty="0">
                <a:latin typeface="Latin Modern Math"/>
                <a:cs typeface="Latin Modern Math"/>
              </a:rPr>
              <a:t> </a:t>
            </a:r>
            <a:r>
              <a:rPr sz="850" spc="5" dirty="0">
                <a:latin typeface="Latin Modern Math"/>
                <a:cs typeface="Latin Modern Math"/>
              </a:rPr>
              <a:t>()</a:t>
            </a:r>
            <a:endParaRPr sz="850">
              <a:latin typeface="Latin Modern Math"/>
              <a:cs typeface="Latin Modern Math"/>
            </a:endParaRPr>
          </a:p>
          <a:p>
            <a:pPr marL="214629" indent="-166370">
              <a:lnSpc>
                <a:spcPct val="100000"/>
              </a:lnSpc>
              <a:spcBef>
                <a:spcPts val="65"/>
              </a:spcBef>
              <a:buFont typeface="Arial"/>
              <a:buAutoNum type="arabicPlain"/>
              <a:tabLst>
                <a:tab pos="215265" algn="l"/>
              </a:tabLst>
            </a:pPr>
            <a:r>
              <a:rPr sz="850" spc="-15" dirty="0">
                <a:latin typeface="Trebuchet MS"/>
                <a:cs typeface="Trebuchet MS"/>
              </a:rPr>
              <a:t>for </a:t>
            </a:r>
            <a:r>
              <a:rPr sz="850" dirty="0">
                <a:latin typeface="Trebuchet MS"/>
                <a:cs typeface="Trebuchet MS"/>
              </a:rPr>
              <a:t>each </a:t>
            </a:r>
            <a:r>
              <a:rPr sz="850" i="1" spc="10" dirty="0">
                <a:latin typeface="LM Sans 10"/>
                <a:cs typeface="LM Sans 10"/>
              </a:rPr>
              <a:t>n </a:t>
            </a:r>
            <a:r>
              <a:rPr sz="850" spc="10" dirty="0">
                <a:latin typeface="Latin Modern Math"/>
                <a:cs typeface="Latin Modern Math"/>
              </a:rPr>
              <a:t>∈</a:t>
            </a:r>
            <a:r>
              <a:rPr sz="850" spc="-105" dirty="0">
                <a:latin typeface="Latin Modern Math"/>
                <a:cs typeface="Latin Modern Math"/>
              </a:rPr>
              <a:t> </a:t>
            </a:r>
            <a:r>
              <a:rPr sz="850" i="1" spc="10" dirty="0">
                <a:latin typeface="LM Sans 10"/>
                <a:cs typeface="LM Sans 10"/>
              </a:rPr>
              <a:t>numbers</a:t>
            </a:r>
            <a:endParaRPr sz="850">
              <a:latin typeface="LM Sans 10"/>
              <a:cs typeface="LM Sans 10"/>
            </a:endParaRPr>
          </a:p>
          <a:p>
            <a:pPr marL="214629" indent="-166370">
              <a:lnSpc>
                <a:spcPct val="100000"/>
              </a:lnSpc>
              <a:spcBef>
                <a:spcPts val="65"/>
              </a:spcBef>
              <a:buFont typeface="Arial"/>
              <a:buAutoNum type="arabicPlain"/>
              <a:tabLst>
                <a:tab pos="215265" algn="l"/>
              </a:tabLst>
            </a:pPr>
            <a:r>
              <a:rPr sz="850" spc="20" dirty="0">
                <a:latin typeface="Trebuchet MS"/>
                <a:cs typeface="Trebuchet MS"/>
              </a:rPr>
              <a:t>do </a:t>
            </a:r>
            <a:r>
              <a:rPr sz="850" i="1" dirty="0">
                <a:latin typeface="LM Sans 10"/>
                <a:cs typeface="LM Sans 10"/>
              </a:rPr>
              <a:t>bytes </a:t>
            </a:r>
            <a:r>
              <a:rPr sz="850" spc="20" dirty="0">
                <a:latin typeface="Latin Modern Math"/>
                <a:cs typeface="Latin Modern Math"/>
              </a:rPr>
              <a:t>←</a:t>
            </a:r>
            <a:r>
              <a:rPr sz="850" spc="35" dirty="0">
                <a:latin typeface="Latin Modern Math"/>
                <a:cs typeface="Latin Modern Math"/>
              </a:rPr>
              <a:t> </a:t>
            </a:r>
            <a:r>
              <a:rPr sz="850" spc="15" dirty="0">
                <a:latin typeface="LM Roman Caps 10"/>
                <a:cs typeface="LM Roman Caps 10"/>
              </a:rPr>
              <a:t>VBEncodeNumber</a:t>
            </a:r>
            <a:r>
              <a:rPr sz="850" spc="15" dirty="0">
                <a:latin typeface="Arial"/>
                <a:cs typeface="Arial"/>
              </a:rPr>
              <a:t>(</a:t>
            </a:r>
            <a:r>
              <a:rPr sz="850" i="1" spc="15" dirty="0">
                <a:latin typeface="LM Sans 10"/>
                <a:cs typeface="LM Sans 10"/>
              </a:rPr>
              <a:t>n</a:t>
            </a:r>
            <a:r>
              <a:rPr sz="850" spc="15" dirty="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  <a:p>
            <a:pPr marL="379730" indent="-330835">
              <a:lnSpc>
                <a:spcPct val="100000"/>
              </a:lnSpc>
              <a:spcBef>
                <a:spcPts val="65"/>
              </a:spcBef>
              <a:buFont typeface="Arial"/>
              <a:buAutoNum type="arabicPlain"/>
              <a:tabLst>
                <a:tab pos="379095" algn="l"/>
                <a:tab pos="379730" algn="l"/>
              </a:tabLst>
            </a:pPr>
            <a:r>
              <a:rPr sz="850" i="1" spc="5" dirty="0">
                <a:latin typeface="LM Sans 10"/>
                <a:cs typeface="LM Sans 10"/>
              </a:rPr>
              <a:t>bytestream</a:t>
            </a:r>
            <a:r>
              <a:rPr sz="850" i="1" spc="-50" dirty="0">
                <a:latin typeface="LM Sans 10"/>
                <a:cs typeface="LM Sans 10"/>
              </a:rPr>
              <a:t> </a:t>
            </a:r>
            <a:r>
              <a:rPr sz="850" spc="20" dirty="0">
                <a:latin typeface="Latin Modern Math"/>
                <a:cs typeface="Latin Modern Math"/>
              </a:rPr>
              <a:t>←</a:t>
            </a:r>
            <a:r>
              <a:rPr sz="850" spc="-55" dirty="0">
                <a:latin typeface="Latin Modern Math"/>
                <a:cs typeface="Latin Modern Math"/>
              </a:rPr>
              <a:t> </a:t>
            </a:r>
            <a:r>
              <a:rPr sz="850" spc="10" dirty="0">
                <a:latin typeface="LM Roman Caps 10"/>
                <a:cs typeface="LM Roman Caps 10"/>
              </a:rPr>
              <a:t>Extend</a:t>
            </a:r>
            <a:r>
              <a:rPr sz="850" spc="10" dirty="0">
                <a:latin typeface="Arial"/>
                <a:cs typeface="Arial"/>
              </a:rPr>
              <a:t>(</a:t>
            </a:r>
            <a:r>
              <a:rPr sz="850" i="1" spc="10" dirty="0">
                <a:latin typeface="LM Sans 10"/>
                <a:cs typeface="LM Sans 10"/>
              </a:rPr>
              <a:t>bytestream</a:t>
            </a:r>
            <a:r>
              <a:rPr sz="850" spc="10" dirty="0">
                <a:latin typeface="Latin Modern Math"/>
                <a:cs typeface="Latin Modern Math"/>
              </a:rPr>
              <a:t>,</a:t>
            </a:r>
            <a:r>
              <a:rPr sz="850" spc="-150" dirty="0">
                <a:latin typeface="Latin Modern Math"/>
                <a:cs typeface="Latin Modern Math"/>
              </a:rPr>
              <a:t> </a:t>
            </a:r>
            <a:r>
              <a:rPr sz="850" i="1" spc="20" dirty="0">
                <a:latin typeface="LM Sans 10"/>
                <a:cs typeface="LM Sans 10"/>
              </a:rPr>
              <a:t>bytes</a:t>
            </a:r>
            <a:r>
              <a:rPr sz="850" spc="20" dirty="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  <a:p>
            <a:pPr marL="214629" indent="-166370">
              <a:lnSpc>
                <a:spcPct val="100000"/>
              </a:lnSpc>
              <a:spcBef>
                <a:spcPts val="65"/>
              </a:spcBef>
              <a:buFont typeface="Arial"/>
              <a:buAutoNum type="arabicPlain"/>
              <a:tabLst>
                <a:tab pos="215265" algn="l"/>
              </a:tabLst>
            </a:pPr>
            <a:r>
              <a:rPr sz="850" spc="5" dirty="0">
                <a:latin typeface="Trebuchet MS"/>
                <a:cs typeface="Trebuchet MS"/>
              </a:rPr>
              <a:t>return</a:t>
            </a:r>
            <a:r>
              <a:rPr sz="850" spc="55" dirty="0">
                <a:latin typeface="Trebuchet MS"/>
                <a:cs typeface="Trebuchet MS"/>
              </a:rPr>
              <a:t> </a:t>
            </a:r>
            <a:r>
              <a:rPr sz="850" i="1" spc="5" dirty="0">
                <a:latin typeface="LM Sans 10"/>
                <a:cs typeface="LM Sans 10"/>
              </a:rPr>
              <a:t>bytestream</a:t>
            </a:r>
            <a:endParaRPr sz="850">
              <a:latin typeface="LM Sans 10"/>
              <a:cs typeface="LM Sans 1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5" dirty="0"/>
              <a:t>44 /</a:t>
            </a:r>
            <a:r>
              <a:rPr spc="-60" dirty="0"/>
              <a:t> </a:t>
            </a:r>
            <a:r>
              <a:rPr spc="-10" dirty="0"/>
              <a:t>59</a:t>
            </a: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4883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502" y="0"/>
            <a:ext cx="249491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  <a:tab pos="1017905" algn="l"/>
                <a:tab pos="170370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 statistics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VB </a:t>
            </a: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code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decoding</a:t>
            </a:r>
            <a:r>
              <a:rPr sz="1400" spc="-2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algorithm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6962" y="861071"/>
            <a:ext cx="3104515" cy="1740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Roman Caps 10"/>
                <a:cs typeface="LM Roman Caps 10"/>
              </a:rPr>
              <a:t>VBDecode</a:t>
            </a:r>
            <a:r>
              <a:rPr sz="1100" spc="-5" dirty="0">
                <a:latin typeface="Arial"/>
                <a:cs typeface="Arial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bytestream</a:t>
            </a:r>
            <a:r>
              <a:rPr sz="1100" spc="-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35"/>
              </a:spcBef>
              <a:tabLst>
                <a:tab pos="266700" algn="l"/>
              </a:tabLst>
            </a:pPr>
            <a:r>
              <a:rPr sz="1100" spc="-70" dirty="0">
                <a:latin typeface="Arial"/>
                <a:cs typeface="Arial"/>
              </a:rPr>
              <a:t>1	</a:t>
            </a:r>
            <a:r>
              <a:rPr sz="1100" i="1" spc="-5" dirty="0">
                <a:latin typeface="LM Sans 10"/>
                <a:cs typeface="LM Sans 10"/>
              </a:rPr>
              <a:t>numbers </a:t>
            </a:r>
            <a:r>
              <a:rPr sz="1100" spc="-10" dirty="0">
                <a:latin typeface="Latin Modern Math"/>
                <a:cs typeface="Latin Modern Math"/>
              </a:rPr>
              <a:t>←</a:t>
            </a:r>
            <a:r>
              <a:rPr sz="1100" spc="-50" dirty="0">
                <a:latin typeface="Latin Modern Math"/>
                <a:cs typeface="Latin Modern Math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()</a:t>
            </a:r>
            <a:endParaRPr sz="1100">
              <a:latin typeface="Latin Modern Math"/>
              <a:cs typeface="Latin Modern Math"/>
            </a:endParaRPr>
          </a:p>
          <a:p>
            <a:pPr marL="59690">
              <a:lnSpc>
                <a:spcPct val="100000"/>
              </a:lnSpc>
              <a:spcBef>
                <a:spcPts val="35"/>
              </a:spcBef>
              <a:tabLst>
                <a:tab pos="266700" algn="l"/>
              </a:tabLst>
            </a:pPr>
            <a:r>
              <a:rPr sz="1100" spc="-70" dirty="0">
                <a:latin typeface="Arial"/>
                <a:cs typeface="Arial"/>
              </a:rPr>
              <a:t>2	</a:t>
            </a:r>
            <a:r>
              <a:rPr sz="1100" i="1" spc="-10" dirty="0">
                <a:latin typeface="LM Sans 10"/>
                <a:cs typeface="LM Sans 10"/>
              </a:rPr>
              <a:t>n </a:t>
            </a:r>
            <a:r>
              <a:rPr sz="1100" spc="-10" dirty="0">
                <a:latin typeface="Latin Modern Math"/>
                <a:cs typeface="Latin Modern Math"/>
              </a:rPr>
              <a:t>←</a:t>
            </a:r>
            <a:r>
              <a:rPr sz="1100" spc="-105" dirty="0">
                <a:latin typeface="Latin Modern Math"/>
                <a:cs typeface="Latin Modern Math"/>
              </a:rPr>
              <a:t> </a:t>
            </a:r>
            <a:r>
              <a:rPr sz="1100" spc="-7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266700" indent="-207645">
              <a:lnSpc>
                <a:spcPct val="100000"/>
              </a:lnSpc>
              <a:spcBef>
                <a:spcPts val="35"/>
              </a:spcBef>
              <a:buFont typeface="Arial"/>
              <a:buAutoNum type="arabicPlain" startAt="3"/>
              <a:tabLst>
                <a:tab pos="266700" algn="l"/>
                <a:tab pos="267335" algn="l"/>
              </a:tabLst>
            </a:pPr>
            <a:r>
              <a:rPr sz="1100" spc="-30" dirty="0">
                <a:latin typeface="Trebuchet MS"/>
                <a:cs typeface="Trebuchet MS"/>
              </a:rPr>
              <a:t>for </a:t>
            </a:r>
            <a:r>
              <a:rPr sz="1100" i="1" spc="-5" dirty="0">
                <a:latin typeface="LM Sans 10"/>
                <a:cs typeface="LM Sans 10"/>
              </a:rPr>
              <a:t>i </a:t>
            </a:r>
            <a:r>
              <a:rPr sz="1100" spc="-10" dirty="0">
                <a:latin typeface="Latin Modern Math"/>
                <a:cs typeface="Latin Modern Math"/>
              </a:rPr>
              <a:t>← </a:t>
            </a:r>
            <a:r>
              <a:rPr sz="1100" spc="-70" dirty="0">
                <a:latin typeface="Arial"/>
                <a:cs typeface="Arial"/>
              </a:rPr>
              <a:t>1 </a:t>
            </a:r>
            <a:r>
              <a:rPr sz="1100" spc="5" dirty="0">
                <a:latin typeface="Trebuchet MS"/>
                <a:cs typeface="Trebuchet MS"/>
              </a:rPr>
              <a:t>to</a:t>
            </a:r>
            <a:r>
              <a:rPr sz="1100" spc="7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LM Roman Caps 10"/>
                <a:cs typeface="LM Roman Caps 10"/>
              </a:rPr>
              <a:t>Length</a:t>
            </a:r>
            <a:r>
              <a:rPr sz="1100" spc="-5" dirty="0">
                <a:latin typeface="Arial"/>
                <a:cs typeface="Arial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bytestream</a:t>
            </a:r>
            <a:r>
              <a:rPr sz="1100" spc="-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266700" indent="-207645">
              <a:lnSpc>
                <a:spcPct val="100000"/>
              </a:lnSpc>
              <a:spcBef>
                <a:spcPts val="40"/>
              </a:spcBef>
              <a:buFont typeface="Arial"/>
              <a:buAutoNum type="arabicPlain" startAt="3"/>
              <a:tabLst>
                <a:tab pos="266700" algn="l"/>
                <a:tab pos="267335" algn="l"/>
              </a:tabLst>
            </a:pPr>
            <a:r>
              <a:rPr sz="1100" dirty="0">
                <a:latin typeface="Trebuchet MS"/>
                <a:cs typeface="Trebuchet MS"/>
              </a:rPr>
              <a:t>do </a:t>
            </a:r>
            <a:r>
              <a:rPr sz="1100" spc="-45" dirty="0">
                <a:latin typeface="Trebuchet MS"/>
                <a:cs typeface="Trebuchet MS"/>
              </a:rPr>
              <a:t>if </a:t>
            </a:r>
            <a:r>
              <a:rPr sz="1100" i="1" spc="-10" dirty="0">
                <a:latin typeface="LM Sans 10"/>
                <a:cs typeface="LM Sans 10"/>
              </a:rPr>
              <a:t>bytestream</a:t>
            </a:r>
            <a:r>
              <a:rPr sz="1100" spc="-10" dirty="0">
                <a:latin typeface="Arial"/>
                <a:cs typeface="Arial"/>
              </a:rPr>
              <a:t>[</a:t>
            </a:r>
            <a:r>
              <a:rPr sz="1100" i="1" spc="-10" dirty="0">
                <a:latin typeface="LM Sans 10"/>
                <a:cs typeface="LM Sans 10"/>
              </a:rPr>
              <a:t>i </a:t>
            </a:r>
            <a:r>
              <a:rPr sz="1100" spc="5" dirty="0">
                <a:latin typeface="Arial"/>
                <a:cs typeface="Arial"/>
              </a:rPr>
              <a:t>] </a:t>
            </a:r>
            <a:r>
              <a:rPr sz="1100" spc="-10" dirty="0">
                <a:latin typeface="Latin Modern Math"/>
                <a:cs typeface="Latin Modern Math"/>
              </a:rPr>
              <a:t>&lt;</a:t>
            </a:r>
            <a:r>
              <a:rPr sz="1100" spc="-145" dirty="0">
                <a:latin typeface="Latin Modern Math"/>
                <a:cs typeface="Latin Modern Math"/>
              </a:rPr>
              <a:t> </a:t>
            </a:r>
            <a:r>
              <a:rPr sz="1100" spc="-75" dirty="0">
                <a:latin typeface="Arial"/>
                <a:cs typeface="Arial"/>
              </a:rPr>
              <a:t>128</a:t>
            </a:r>
            <a:endParaRPr sz="1100">
              <a:latin typeface="Arial"/>
              <a:cs typeface="Arial"/>
            </a:endParaRPr>
          </a:p>
          <a:p>
            <a:pPr marL="603885" indent="-544830">
              <a:lnSpc>
                <a:spcPct val="100000"/>
              </a:lnSpc>
              <a:spcBef>
                <a:spcPts val="20"/>
              </a:spcBef>
              <a:buFont typeface="Arial"/>
              <a:buAutoNum type="arabicPlain" startAt="3"/>
              <a:tabLst>
                <a:tab pos="603885" algn="l"/>
                <a:tab pos="604520" algn="l"/>
              </a:tabLst>
            </a:pPr>
            <a:r>
              <a:rPr sz="1100" spc="-10" dirty="0">
                <a:latin typeface="Trebuchet MS"/>
                <a:cs typeface="Trebuchet MS"/>
              </a:rPr>
              <a:t>then</a:t>
            </a:r>
            <a:r>
              <a:rPr sz="1100" spc="70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n</a:t>
            </a:r>
            <a:r>
              <a:rPr sz="1100" i="1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←</a:t>
            </a:r>
            <a:r>
              <a:rPr sz="1100" spc="-65" dirty="0">
                <a:latin typeface="Latin Modern Math"/>
                <a:cs typeface="Latin Modern Math"/>
              </a:rPr>
              <a:t> </a:t>
            </a:r>
            <a:r>
              <a:rPr sz="1100" spc="-75" dirty="0">
                <a:latin typeface="Arial"/>
                <a:cs typeface="Arial"/>
              </a:rPr>
              <a:t>128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×</a:t>
            </a:r>
            <a:r>
              <a:rPr sz="1100" spc="-125" dirty="0">
                <a:latin typeface="Latin Modern Math"/>
                <a:cs typeface="Latin Modern Math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n</a:t>
            </a:r>
            <a:r>
              <a:rPr sz="1100" i="1" spc="-105" dirty="0">
                <a:latin typeface="LM Sans 10"/>
                <a:cs typeface="LM Sans 10"/>
              </a:rPr>
              <a:t> </a:t>
            </a:r>
            <a:r>
              <a:rPr sz="1100" spc="204" dirty="0">
                <a:latin typeface="Arial"/>
                <a:cs typeface="Arial"/>
              </a:rPr>
              <a:t>+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bytestream</a:t>
            </a:r>
            <a:r>
              <a:rPr sz="1100" spc="-10" dirty="0">
                <a:latin typeface="Arial"/>
                <a:cs typeface="Arial"/>
              </a:rPr>
              <a:t>[</a:t>
            </a:r>
            <a:r>
              <a:rPr sz="1100" i="1" spc="-10" dirty="0">
                <a:latin typeface="LM Sans 10"/>
                <a:cs typeface="LM Sans 10"/>
              </a:rPr>
              <a:t>i</a:t>
            </a:r>
            <a:r>
              <a:rPr sz="1100" i="1" spc="-260" dirty="0">
                <a:latin typeface="LM Sans 10"/>
                <a:cs typeface="LM Sans 10"/>
              </a:rPr>
              <a:t> </a:t>
            </a:r>
            <a:r>
              <a:rPr sz="1100" spc="5" dirty="0">
                <a:latin typeface="Arial"/>
                <a:cs typeface="Arial"/>
              </a:rPr>
              <a:t>]</a:t>
            </a:r>
            <a:endParaRPr sz="1100">
              <a:latin typeface="Arial"/>
              <a:cs typeface="Arial"/>
            </a:endParaRPr>
          </a:p>
          <a:p>
            <a:pPr marL="603885" indent="-544830">
              <a:lnSpc>
                <a:spcPct val="100000"/>
              </a:lnSpc>
              <a:spcBef>
                <a:spcPts val="40"/>
              </a:spcBef>
              <a:buFont typeface="Arial"/>
              <a:buAutoNum type="arabicPlain" startAt="3"/>
              <a:tabLst>
                <a:tab pos="603885" algn="l"/>
                <a:tab pos="604520" algn="l"/>
              </a:tabLst>
            </a:pPr>
            <a:r>
              <a:rPr sz="1100" spc="-35" dirty="0">
                <a:latin typeface="Trebuchet MS"/>
                <a:cs typeface="Trebuchet MS"/>
              </a:rPr>
              <a:t>else</a:t>
            </a:r>
            <a:r>
              <a:rPr sz="1100" spc="150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n</a:t>
            </a:r>
            <a:r>
              <a:rPr sz="1100" i="1" spc="-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←</a:t>
            </a:r>
            <a:r>
              <a:rPr sz="1100" spc="-65" dirty="0">
                <a:latin typeface="Latin Modern Math"/>
                <a:cs typeface="Latin Modern Math"/>
              </a:rPr>
              <a:t> </a:t>
            </a:r>
            <a:r>
              <a:rPr sz="1100" spc="-75" dirty="0">
                <a:latin typeface="Arial"/>
                <a:cs typeface="Arial"/>
              </a:rPr>
              <a:t>128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×</a:t>
            </a:r>
            <a:r>
              <a:rPr sz="1100" spc="-130" dirty="0">
                <a:latin typeface="Latin Modern Math"/>
                <a:cs typeface="Latin Modern Math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n</a:t>
            </a:r>
            <a:r>
              <a:rPr sz="1100" i="1" spc="-105" dirty="0">
                <a:latin typeface="LM Sans 10"/>
                <a:cs typeface="LM Sans 10"/>
              </a:rPr>
              <a:t> </a:t>
            </a:r>
            <a:r>
              <a:rPr sz="1100" spc="204" dirty="0">
                <a:latin typeface="Arial"/>
                <a:cs typeface="Arial"/>
              </a:rPr>
              <a:t>+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bytestream</a:t>
            </a:r>
            <a:r>
              <a:rPr sz="1100" spc="-5" dirty="0">
                <a:latin typeface="Arial"/>
                <a:cs typeface="Arial"/>
              </a:rPr>
              <a:t>[</a:t>
            </a:r>
            <a:r>
              <a:rPr sz="1100" i="1" spc="-5" dirty="0">
                <a:latin typeface="LM Sans 10"/>
                <a:cs typeface="LM Sans 10"/>
              </a:rPr>
              <a:t>i</a:t>
            </a:r>
            <a:r>
              <a:rPr sz="1100" i="1" spc="-254" dirty="0">
                <a:latin typeface="LM Sans 10"/>
                <a:cs typeface="LM Sans 10"/>
              </a:rPr>
              <a:t> </a:t>
            </a:r>
            <a:r>
              <a:rPr sz="1100" spc="5" dirty="0">
                <a:latin typeface="Arial"/>
                <a:cs typeface="Arial"/>
              </a:rPr>
              <a:t>]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−</a:t>
            </a:r>
            <a:r>
              <a:rPr sz="1100" spc="-125" dirty="0">
                <a:latin typeface="Latin Modern Math"/>
                <a:cs typeface="Latin Modern Math"/>
              </a:rPr>
              <a:t> </a:t>
            </a:r>
            <a:r>
              <a:rPr sz="1100" spc="-45" dirty="0">
                <a:latin typeface="Arial"/>
                <a:cs typeface="Arial"/>
              </a:rPr>
              <a:t>128)</a:t>
            </a:r>
            <a:endParaRPr sz="1100">
              <a:latin typeface="Arial"/>
              <a:cs typeface="Arial"/>
            </a:endParaRPr>
          </a:p>
          <a:p>
            <a:pPr marL="937260" indent="-878205">
              <a:lnSpc>
                <a:spcPct val="100000"/>
              </a:lnSpc>
              <a:spcBef>
                <a:spcPts val="35"/>
              </a:spcBef>
              <a:buFont typeface="Arial"/>
              <a:buAutoNum type="arabicPlain" startAt="3"/>
              <a:tabLst>
                <a:tab pos="937260" algn="l"/>
                <a:tab pos="937894" algn="l"/>
              </a:tabLst>
            </a:pPr>
            <a:r>
              <a:rPr sz="1100" dirty="0">
                <a:latin typeface="LM Roman Caps 10"/>
                <a:cs typeface="LM Roman Caps 10"/>
              </a:rPr>
              <a:t>Append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LM Sans 10"/>
                <a:cs typeface="LM Sans 10"/>
              </a:rPr>
              <a:t>numbers</a:t>
            </a:r>
            <a:r>
              <a:rPr sz="1100" dirty="0">
                <a:latin typeface="Latin Modern Math"/>
                <a:cs typeface="Latin Modern Math"/>
              </a:rPr>
              <a:t>,</a:t>
            </a:r>
            <a:r>
              <a:rPr sz="1100" spc="-195" dirty="0">
                <a:latin typeface="Latin Modern Math"/>
                <a:cs typeface="Latin Modern Math"/>
              </a:rPr>
              <a:t> </a:t>
            </a:r>
            <a:r>
              <a:rPr sz="1100" i="1" spc="35" dirty="0">
                <a:latin typeface="LM Sans 10"/>
                <a:cs typeface="LM Sans 10"/>
              </a:rPr>
              <a:t>n</a:t>
            </a:r>
            <a:r>
              <a:rPr sz="1100" spc="3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35"/>
              </a:spcBef>
              <a:tabLst>
                <a:tab pos="937260" algn="l"/>
              </a:tabLst>
            </a:pPr>
            <a:r>
              <a:rPr sz="1100" spc="-70" dirty="0">
                <a:latin typeface="Arial"/>
                <a:cs typeface="Arial"/>
              </a:rPr>
              <a:t>8	</a:t>
            </a:r>
            <a:r>
              <a:rPr sz="1100" i="1" spc="-10" dirty="0">
                <a:latin typeface="LM Sans 10"/>
                <a:cs typeface="LM Sans 10"/>
              </a:rPr>
              <a:t>n </a:t>
            </a:r>
            <a:r>
              <a:rPr sz="1100" spc="-10" dirty="0">
                <a:latin typeface="Latin Modern Math"/>
                <a:cs typeface="Latin Modern Math"/>
              </a:rPr>
              <a:t>←</a:t>
            </a:r>
            <a:r>
              <a:rPr sz="1100" spc="-105" dirty="0">
                <a:latin typeface="Latin Modern Math"/>
                <a:cs typeface="Latin Modern Math"/>
              </a:rPr>
              <a:t> </a:t>
            </a:r>
            <a:r>
              <a:rPr sz="1100" spc="-7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35"/>
              </a:spcBef>
              <a:tabLst>
                <a:tab pos="266700" algn="l"/>
              </a:tabLst>
            </a:pPr>
            <a:r>
              <a:rPr sz="1100" spc="-70" dirty="0">
                <a:latin typeface="Arial"/>
                <a:cs typeface="Arial"/>
              </a:rPr>
              <a:t>9	</a:t>
            </a:r>
            <a:r>
              <a:rPr sz="1100" spc="-15" dirty="0">
                <a:latin typeface="Trebuchet MS"/>
                <a:cs typeface="Trebuchet MS"/>
              </a:rPr>
              <a:t>return</a:t>
            </a:r>
            <a:r>
              <a:rPr sz="1100" spc="55" dirty="0">
                <a:latin typeface="Trebuchet MS"/>
                <a:cs typeface="Trebuchet MS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numbers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5" dirty="0"/>
              <a:t>45 /</a:t>
            </a:r>
            <a:r>
              <a:rPr spc="-60" dirty="0"/>
              <a:t> </a:t>
            </a:r>
            <a:r>
              <a:rPr spc="-10" dirty="0"/>
              <a:t>59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7138" y="0"/>
            <a:ext cx="803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4883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502" y="0"/>
            <a:ext cx="1548130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  <a:tab pos="101790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9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statistics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Other </a:t>
            </a: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variable</a:t>
            </a:r>
            <a:r>
              <a:rPr sz="1400" spc="-6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codes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7363" y="1221606"/>
            <a:ext cx="73818" cy="73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363" y="1604130"/>
            <a:ext cx="73818" cy="73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4334" y="1141487"/>
            <a:ext cx="3585210" cy="73148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99085">
              <a:lnSpc>
                <a:spcPct val="102699"/>
              </a:lnSpc>
              <a:spcBef>
                <a:spcPts val="55"/>
              </a:spcBef>
            </a:pPr>
            <a:r>
              <a:rPr sz="1100" spc="-55" dirty="0">
                <a:latin typeface="Arial"/>
                <a:cs typeface="Arial"/>
              </a:rPr>
              <a:t>Instead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55" dirty="0">
                <a:latin typeface="Arial"/>
                <a:cs typeface="Arial"/>
              </a:rPr>
              <a:t>bytes, </a:t>
            </a:r>
            <a:r>
              <a:rPr sz="1100" spc="-110" dirty="0">
                <a:latin typeface="Arial"/>
                <a:cs typeface="Arial"/>
              </a:rPr>
              <a:t>we </a:t>
            </a:r>
            <a:r>
              <a:rPr sz="1100" spc="-70" dirty="0">
                <a:latin typeface="Arial"/>
                <a:cs typeface="Arial"/>
              </a:rPr>
              <a:t>can also </a:t>
            </a:r>
            <a:r>
              <a:rPr sz="1100" spc="-105" dirty="0">
                <a:latin typeface="Arial"/>
                <a:cs typeface="Arial"/>
              </a:rPr>
              <a:t>use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30" dirty="0">
                <a:latin typeface="Arial"/>
                <a:cs typeface="Arial"/>
              </a:rPr>
              <a:t>different </a:t>
            </a:r>
            <a:r>
              <a:rPr sz="1100" spc="35" dirty="0">
                <a:latin typeface="Arial"/>
                <a:cs typeface="Arial"/>
              </a:rPr>
              <a:t>“unit </a:t>
            </a:r>
            <a:r>
              <a:rPr sz="1100" spc="-25" dirty="0">
                <a:latin typeface="Arial"/>
                <a:cs typeface="Arial"/>
              </a:rPr>
              <a:t>of  </a:t>
            </a:r>
            <a:r>
              <a:rPr sz="1100" spc="-15" dirty="0">
                <a:latin typeface="Arial"/>
                <a:cs typeface="Arial"/>
              </a:rPr>
              <a:t>alignment”: </a:t>
            </a:r>
            <a:r>
              <a:rPr sz="1100" spc="-75" dirty="0">
                <a:latin typeface="Arial"/>
                <a:cs typeface="Arial"/>
              </a:rPr>
              <a:t>32 </a:t>
            </a:r>
            <a:r>
              <a:rPr sz="1100" spc="-20" dirty="0">
                <a:latin typeface="Arial"/>
                <a:cs typeface="Arial"/>
              </a:rPr>
              <a:t>bits </a:t>
            </a:r>
            <a:r>
              <a:rPr sz="1100" spc="-35" dirty="0">
                <a:latin typeface="Arial"/>
                <a:cs typeface="Arial"/>
              </a:rPr>
              <a:t>(words), </a:t>
            </a:r>
            <a:r>
              <a:rPr sz="1100" spc="-75" dirty="0">
                <a:latin typeface="Arial"/>
                <a:cs typeface="Arial"/>
              </a:rPr>
              <a:t>16 </a:t>
            </a:r>
            <a:r>
              <a:rPr sz="1100" spc="-20" dirty="0">
                <a:latin typeface="Arial"/>
                <a:cs typeface="Arial"/>
              </a:rPr>
              <a:t>bits, </a:t>
            </a:r>
            <a:r>
              <a:rPr sz="1100" spc="-70" dirty="0">
                <a:latin typeface="Arial"/>
                <a:cs typeface="Arial"/>
              </a:rPr>
              <a:t>4 </a:t>
            </a:r>
            <a:r>
              <a:rPr sz="1100" spc="-20" dirty="0">
                <a:latin typeface="Arial"/>
                <a:cs typeface="Arial"/>
              </a:rPr>
              <a:t>bits </a:t>
            </a:r>
            <a:r>
              <a:rPr sz="1100" spc="-35" dirty="0">
                <a:latin typeface="Arial"/>
                <a:cs typeface="Arial"/>
              </a:rPr>
              <a:t>(nibbles)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etc</a:t>
            </a:r>
            <a:endParaRPr sz="1100" dirty="0">
              <a:latin typeface="Arial"/>
              <a:cs typeface="Arial"/>
            </a:endParaRPr>
          </a:p>
          <a:p>
            <a:pPr marL="12700" marR="34925">
              <a:lnSpc>
                <a:spcPct val="102699"/>
              </a:lnSpc>
              <a:spcBef>
                <a:spcPts val="300"/>
              </a:spcBef>
            </a:pPr>
            <a:r>
              <a:rPr sz="1100" spc="-50" dirty="0">
                <a:latin typeface="Arial"/>
                <a:cs typeface="Arial"/>
              </a:rPr>
              <a:t>Variable </a:t>
            </a:r>
            <a:r>
              <a:rPr sz="1100" spc="-45" dirty="0">
                <a:latin typeface="Arial"/>
                <a:cs typeface="Arial"/>
              </a:rPr>
              <a:t>byte </a:t>
            </a:r>
            <a:r>
              <a:rPr sz="1100" spc="-40" dirty="0">
                <a:latin typeface="Arial"/>
                <a:cs typeface="Arial"/>
              </a:rPr>
              <a:t>alignment </a:t>
            </a:r>
            <a:r>
              <a:rPr sz="1100" spc="-85" dirty="0">
                <a:latin typeface="Arial"/>
                <a:cs typeface="Arial"/>
              </a:rPr>
              <a:t>wastes </a:t>
            </a:r>
            <a:r>
              <a:rPr sz="1100" spc="-95" dirty="0">
                <a:latin typeface="Arial"/>
                <a:cs typeface="Arial"/>
              </a:rPr>
              <a:t>space </a:t>
            </a:r>
            <a:r>
              <a:rPr sz="1100" spc="20" dirty="0">
                <a:latin typeface="Arial"/>
                <a:cs typeface="Arial"/>
              </a:rPr>
              <a:t>if </a:t>
            </a:r>
            <a:r>
              <a:rPr sz="1100" spc="-70" dirty="0">
                <a:latin typeface="Arial"/>
                <a:cs typeface="Arial"/>
              </a:rPr>
              <a:t>you </a:t>
            </a:r>
            <a:r>
              <a:rPr sz="1100" spc="-80" dirty="0">
                <a:latin typeface="Arial"/>
                <a:cs typeface="Arial"/>
              </a:rPr>
              <a:t>have </a:t>
            </a:r>
            <a:r>
              <a:rPr sz="1100" spc="-60" dirty="0">
                <a:latin typeface="Arial"/>
                <a:cs typeface="Arial"/>
              </a:rPr>
              <a:t>many </a:t>
            </a:r>
            <a:r>
              <a:rPr sz="1100" spc="-50" dirty="0">
                <a:latin typeface="Arial"/>
                <a:cs typeface="Arial"/>
              </a:rPr>
              <a:t>small  </a:t>
            </a:r>
            <a:r>
              <a:rPr sz="1100" spc="-90" dirty="0">
                <a:latin typeface="Arial"/>
                <a:cs typeface="Arial"/>
              </a:rPr>
              <a:t>gaps </a:t>
            </a:r>
            <a:r>
              <a:rPr sz="1100" spc="-70" dirty="0">
                <a:latin typeface="Arial"/>
                <a:cs typeface="Arial"/>
              </a:rPr>
              <a:t>– </a:t>
            </a:r>
            <a:r>
              <a:rPr sz="1100" spc="-55" dirty="0">
                <a:latin typeface="Arial"/>
                <a:cs typeface="Arial"/>
              </a:rPr>
              <a:t>nibbles </a:t>
            </a:r>
            <a:r>
              <a:rPr sz="1100" spc="-60" dirty="0">
                <a:latin typeface="Arial"/>
                <a:cs typeface="Arial"/>
              </a:rPr>
              <a:t>do </a:t>
            </a:r>
            <a:r>
              <a:rPr sz="1100" spc="-20" dirty="0">
                <a:latin typeface="Arial"/>
                <a:cs typeface="Arial"/>
              </a:rPr>
              <a:t>better </a:t>
            </a:r>
            <a:r>
              <a:rPr sz="1100" spc="-65" dirty="0">
                <a:latin typeface="Arial"/>
                <a:cs typeface="Arial"/>
              </a:rPr>
              <a:t>on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those.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31641" y="3349078"/>
            <a:ext cx="2806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46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5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59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4883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502" y="0"/>
            <a:ext cx="249491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  <a:tab pos="1017905" algn="l"/>
                <a:tab pos="170370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 statistics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Gamma codes </a:t>
            </a:r>
            <a:r>
              <a:rPr sz="1400" dirty="0">
                <a:solidFill>
                  <a:srgbClr val="FFFFFF"/>
                </a:solidFill>
                <a:latin typeface="LM Sans 12"/>
                <a:cs typeface="LM Sans 12"/>
              </a:rPr>
              <a:t>for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gap</a:t>
            </a:r>
            <a:r>
              <a:rPr sz="1400" spc="-7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encoding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7363" y="886326"/>
            <a:ext cx="73818" cy="73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7363" y="1267326"/>
            <a:ext cx="73818" cy="73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363" y="1477638"/>
            <a:ext cx="73818" cy="7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363" y="1840350"/>
            <a:ext cx="73818" cy="736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786923" y="2029364"/>
            <a:ext cx="62230" cy="61594"/>
            <a:chOff x="786923" y="2029364"/>
            <a:chExt cx="62230" cy="61594"/>
          </a:xfrm>
        </p:grpSpPr>
        <p:sp>
          <p:nvSpPr>
            <p:cNvPr id="10" name="object 10"/>
            <p:cNvSpPr/>
            <p:nvPr/>
          </p:nvSpPr>
          <p:spPr>
            <a:xfrm>
              <a:off x="792480" y="2048686"/>
              <a:ext cx="50800" cy="36830"/>
            </a:xfrm>
            <a:custGeom>
              <a:avLst/>
              <a:gdLst/>
              <a:ahLst/>
              <a:cxnLst/>
              <a:rect l="l" t="t" r="r" b="b"/>
              <a:pathLst>
                <a:path w="50800" h="36830">
                  <a:moveTo>
                    <a:pt x="2066" y="0"/>
                  </a:moveTo>
                  <a:lnTo>
                    <a:pt x="26292" y="36525"/>
                  </a:lnTo>
                  <a:lnTo>
                    <a:pt x="36527" y="34459"/>
                  </a:lnTo>
                  <a:lnTo>
                    <a:pt x="44884" y="28825"/>
                  </a:lnTo>
                  <a:lnTo>
                    <a:pt x="50519" y="20468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5108" y="2034920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4" h="45085">
                  <a:moveTo>
                    <a:pt x="44540" y="22275"/>
                  </a:moveTo>
                  <a:lnTo>
                    <a:pt x="42789" y="13608"/>
                  </a:lnTo>
                  <a:lnTo>
                    <a:pt x="38016" y="6527"/>
                  </a:lnTo>
                  <a:lnTo>
                    <a:pt x="30937" y="1751"/>
                  </a:lnTo>
                  <a:lnTo>
                    <a:pt x="22269" y="0"/>
                  </a:lnTo>
                  <a:lnTo>
                    <a:pt x="13601" y="1751"/>
                  </a:lnTo>
                  <a:lnTo>
                    <a:pt x="6523" y="6527"/>
                  </a:lnTo>
                  <a:lnTo>
                    <a:pt x="1750" y="13608"/>
                  </a:lnTo>
                  <a:lnTo>
                    <a:pt x="0" y="22275"/>
                  </a:lnTo>
                  <a:lnTo>
                    <a:pt x="1750" y="30940"/>
                  </a:lnTo>
                  <a:lnTo>
                    <a:pt x="6523" y="38017"/>
                  </a:lnTo>
                  <a:lnTo>
                    <a:pt x="13601" y="42789"/>
                  </a:lnTo>
                  <a:lnTo>
                    <a:pt x="22269" y="44538"/>
                  </a:lnTo>
                  <a:lnTo>
                    <a:pt x="30937" y="42789"/>
                  </a:lnTo>
                  <a:lnTo>
                    <a:pt x="38016" y="38017"/>
                  </a:lnTo>
                  <a:lnTo>
                    <a:pt x="42789" y="30940"/>
                  </a:lnTo>
                  <a:lnTo>
                    <a:pt x="44540" y="22275"/>
                  </a:lnTo>
                </a:path>
              </a:pathLst>
            </a:custGeom>
            <a:ln w="11112">
              <a:solidFill>
                <a:srgbClr val="0054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7862" y="2037575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38190" y="19100"/>
                  </a:moveTo>
                  <a:lnTo>
                    <a:pt x="36688" y="11669"/>
                  </a:lnTo>
                  <a:lnTo>
                    <a:pt x="32595" y="5597"/>
                  </a:lnTo>
                  <a:lnTo>
                    <a:pt x="26525" y="1502"/>
                  </a:lnTo>
                  <a:lnTo>
                    <a:pt x="19094" y="0"/>
                  </a:lnTo>
                  <a:lnTo>
                    <a:pt x="11663" y="1502"/>
                  </a:lnTo>
                  <a:lnTo>
                    <a:pt x="5594" y="5597"/>
                  </a:lnTo>
                  <a:lnTo>
                    <a:pt x="1501" y="11669"/>
                  </a:lnTo>
                  <a:lnTo>
                    <a:pt x="0" y="19100"/>
                  </a:lnTo>
                  <a:lnTo>
                    <a:pt x="1501" y="26530"/>
                  </a:lnTo>
                  <a:lnTo>
                    <a:pt x="5594" y="32597"/>
                  </a:lnTo>
                  <a:lnTo>
                    <a:pt x="11663" y="36688"/>
                  </a:lnTo>
                  <a:lnTo>
                    <a:pt x="19094" y="38188"/>
                  </a:lnTo>
                  <a:lnTo>
                    <a:pt x="26525" y="36688"/>
                  </a:lnTo>
                  <a:lnTo>
                    <a:pt x="32595" y="32597"/>
                  </a:lnTo>
                  <a:lnTo>
                    <a:pt x="36688" y="26530"/>
                  </a:lnTo>
                  <a:lnTo>
                    <a:pt x="38190" y="19100"/>
                  </a:lnTo>
                </a:path>
              </a:pathLst>
            </a:custGeom>
            <a:ln w="11112">
              <a:solidFill>
                <a:srgbClr val="005A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0615" y="2040242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1840" y="15913"/>
                  </a:moveTo>
                  <a:lnTo>
                    <a:pt x="31840" y="7124"/>
                  </a:lnTo>
                  <a:lnTo>
                    <a:pt x="24710" y="0"/>
                  </a:lnTo>
                  <a:lnTo>
                    <a:pt x="15919" y="0"/>
                  </a:lnTo>
                  <a:lnTo>
                    <a:pt x="7129" y="0"/>
                  </a:lnTo>
                  <a:lnTo>
                    <a:pt x="0" y="7124"/>
                  </a:lnTo>
                  <a:lnTo>
                    <a:pt x="0" y="15913"/>
                  </a:lnTo>
                  <a:lnTo>
                    <a:pt x="0" y="24701"/>
                  </a:lnTo>
                  <a:lnTo>
                    <a:pt x="7129" y="31826"/>
                  </a:lnTo>
                  <a:lnTo>
                    <a:pt x="15919" y="31826"/>
                  </a:lnTo>
                  <a:lnTo>
                    <a:pt x="24710" y="31826"/>
                  </a:lnTo>
                  <a:lnTo>
                    <a:pt x="31840" y="24701"/>
                  </a:lnTo>
                  <a:lnTo>
                    <a:pt x="31840" y="15913"/>
                  </a:lnTo>
                </a:path>
              </a:pathLst>
            </a:custGeom>
            <a:ln w="11112">
              <a:solidFill>
                <a:srgbClr val="006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3374" y="2042896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25485" y="12738"/>
                  </a:moveTo>
                  <a:lnTo>
                    <a:pt x="25485" y="5702"/>
                  </a:lnTo>
                  <a:lnTo>
                    <a:pt x="19773" y="0"/>
                  </a:lnTo>
                  <a:lnTo>
                    <a:pt x="12739" y="0"/>
                  </a:lnTo>
                  <a:lnTo>
                    <a:pt x="5704" y="0"/>
                  </a:lnTo>
                  <a:lnTo>
                    <a:pt x="0" y="5702"/>
                  </a:lnTo>
                  <a:lnTo>
                    <a:pt x="0" y="12738"/>
                  </a:lnTo>
                  <a:lnTo>
                    <a:pt x="0" y="19773"/>
                  </a:lnTo>
                  <a:lnTo>
                    <a:pt x="5704" y="25476"/>
                  </a:lnTo>
                  <a:lnTo>
                    <a:pt x="12739" y="25476"/>
                  </a:lnTo>
                  <a:lnTo>
                    <a:pt x="19773" y="25476"/>
                  </a:lnTo>
                  <a:lnTo>
                    <a:pt x="25485" y="19773"/>
                  </a:lnTo>
                  <a:lnTo>
                    <a:pt x="25485" y="12738"/>
                  </a:lnTo>
                </a:path>
              </a:pathLst>
            </a:custGeom>
            <a:ln w="11112">
              <a:solidFill>
                <a:srgbClr val="0068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6127" y="2045550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4" h="19685">
                  <a:moveTo>
                    <a:pt x="19133" y="9563"/>
                  </a:moveTo>
                  <a:lnTo>
                    <a:pt x="19133" y="4279"/>
                  </a:lnTo>
                  <a:lnTo>
                    <a:pt x="14852" y="0"/>
                  </a:lnTo>
                  <a:lnTo>
                    <a:pt x="9569" y="0"/>
                  </a:lnTo>
                  <a:lnTo>
                    <a:pt x="4286" y="0"/>
                  </a:lnTo>
                  <a:lnTo>
                    <a:pt x="0" y="4279"/>
                  </a:lnTo>
                  <a:lnTo>
                    <a:pt x="0" y="9563"/>
                  </a:lnTo>
                  <a:lnTo>
                    <a:pt x="0" y="14846"/>
                  </a:lnTo>
                  <a:lnTo>
                    <a:pt x="4286" y="19138"/>
                  </a:lnTo>
                  <a:lnTo>
                    <a:pt x="9569" y="19138"/>
                  </a:lnTo>
                  <a:lnTo>
                    <a:pt x="14852" y="19138"/>
                  </a:lnTo>
                  <a:lnTo>
                    <a:pt x="19133" y="14846"/>
                  </a:lnTo>
                  <a:lnTo>
                    <a:pt x="19133" y="9563"/>
                  </a:lnTo>
                </a:path>
              </a:pathLst>
            </a:custGeom>
            <a:ln w="11112">
              <a:solidFill>
                <a:srgbClr val="006F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9077" y="2038400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2390" y="16192"/>
                  </a:moveTo>
                  <a:lnTo>
                    <a:pt x="32390" y="7251"/>
                  </a:lnTo>
                  <a:lnTo>
                    <a:pt x="25137" y="0"/>
                  </a:lnTo>
                  <a:lnTo>
                    <a:pt x="16197" y="0"/>
                  </a:lnTo>
                  <a:lnTo>
                    <a:pt x="7258" y="0"/>
                  </a:lnTo>
                  <a:lnTo>
                    <a:pt x="0" y="7251"/>
                  </a:lnTo>
                  <a:lnTo>
                    <a:pt x="0" y="16192"/>
                  </a:lnTo>
                  <a:lnTo>
                    <a:pt x="0" y="25133"/>
                  </a:lnTo>
                  <a:lnTo>
                    <a:pt x="7258" y="32385"/>
                  </a:lnTo>
                  <a:lnTo>
                    <a:pt x="16197" y="32385"/>
                  </a:lnTo>
                  <a:lnTo>
                    <a:pt x="25137" y="32385"/>
                  </a:lnTo>
                  <a:lnTo>
                    <a:pt x="32390" y="25133"/>
                  </a:lnTo>
                  <a:lnTo>
                    <a:pt x="32390" y="16192"/>
                  </a:lnTo>
                </a:path>
              </a:pathLst>
            </a:custGeom>
            <a:ln w="11112">
              <a:solidFill>
                <a:srgbClr val="0075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4371" y="2043036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16192" y="8089"/>
                  </a:moveTo>
                  <a:lnTo>
                    <a:pt x="16192" y="3619"/>
                  </a:lnTo>
                  <a:lnTo>
                    <a:pt x="12566" y="0"/>
                  </a:lnTo>
                  <a:lnTo>
                    <a:pt x="8096" y="0"/>
                  </a:lnTo>
                  <a:lnTo>
                    <a:pt x="3627" y="0"/>
                  </a:lnTo>
                  <a:lnTo>
                    <a:pt x="0" y="3619"/>
                  </a:lnTo>
                  <a:lnTo>
                    <a:pt x="0" y="8089"/>
                  </a:lnTo>
                  <a:lnTo>
                    <a:pt x="0" y="12560"/>
                  </a:lnTo>
                  <a:lnTo>
                    <a:pt x="3627" y="16192"/>
                  </a:lnTo>
                  <a:lnTo>
                    <a:pt x="8096" y="16192"/>
                  </a:lnTo>
                  <a:lnTo>
                    <a:pt x="12566" y="16192"/>
                  </a:lnTo>
                  <a:lnTo>
                    <a:pt x="16192" y="12560"/>
                  </a:lnTo>
                  <a:lnTo>
                    <a:pt x="16192" y="8089"/>
                  </a:lnTo>
                </a:path>
              </a:pathLst>
            </a:custGeom>
            <a:ln w="11112">
              <a:solidFill>
                <a:srgbClr val="3FBD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6985" y="2045512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59" h="10160">
                  <a:moveTo>
                    <a:pt x="9842" y="4914"/>
                  </a:moveTo>
                  <a:lnTo>
                    <a:pt x="9842" y="2209"/>
                  </a:lnTo>
                  <a:lnTo>
                    <a:pt x="7635" y="0"/>
                  </a:lnTo>
                  <a:lnTo>
                    <a:pt x="4921" y="0"/>
                  </a:lnTo>
                  <a:lnTo>
                    <a:pt x="2207" y="0"/>
                  </a:lnTo>
                  <a:lnTo>
                    <a:pt x="0" y="2209"/>
                  </a:lnTo>
                  <a:lnTo>
                    <a:pt x="0" y="4914"/>
                  </a:lnTo>
                  <a:lnTo>
                    <a:pt x="0" y="7632"/>
                  </a:lnTo>
                  <a:lnTo>
                    <a:pt x="2207" y="9842"/>
                  </a:lnTo>
                  <a:lnTo>
                    <a:pt x="4921" y="9842"/>
                  </a:lnTo>
                  <a:lnTo>
                    <a:pt x="7635" y="9842"/>
                  </a:lnTo>
                  <a:lnTo>
                    <a:pt x="9842" y="7632"/>
                  </a:lnTo>
                  <a:lnTo>
                    <a:pt x="9842" y="4914"/>
                  </a:lnTo>
                </a:path>
              </a:pathLst>
            </a:custGeom>
            <a:ln w="11112">
              <a:solidFill>
                <a:srgbClr val="5E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9599" y="2047989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92" y="1752"/>
                  </a:moveTo>
                  <a:lnTo>
                    <a:pt x="3492" y="787"/>
                  </a:lnTo>
                  <a:lnTo>
                    <a:pt x="2708" y="0"/>
                  </a:lnTo>
                  <a:lnTo>
                    <a:pt x="1746" y="0"/>
                  </a:lnTo>
                  <a:lnTo>
                    <a:pt x="784" y="0"/>
                  </a:lnTo>
                  <a:lnTo>
                    <a:pt x="0" y="787"/>
                  </a:lnTo>
                  <a:lnTo>
                    <a:pt x="0" y="1752"/>
                  </a:lnTo>
                  <a:lnTo>
                    <a:pt x="0" y="2717"/>
                  </a:lnTo>
                  <a:lnTo>
                    <a:pt x="784" y="3492"/>
                  </a:lnTo>
                  <a:lnTo>
                    <a:pt x="1746" y="3492"/>
                  </a:lnTo>
                  <a:lnTo>
                    <a:pt x="2708" y="3492"/>
                  </a:lnTo>
                  <a:lnTo>
                    <a:pt x="3492" y="2717"/>
                  </a:lnTo>
                  <a:lnTo>
                    <a:pt x="3492" y="1752"/>
                  </a:lnTo>
                </a:path>
              </a:pathLst>
            </a:custGeom>
            <a:ln w="11112">
              <a:solidFill>
                <a:srgbClr val="7CD2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9357" y="204762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1422"/>
                  </a:moveTo>
                  <a:lnTo>
                    <a:pt x="0" y="2209"/>
                  </a:lnTo>
                  <a:lnTo>
                    <a:pt x="645" y="2857"/>
                  </a:lnTo>
                  <a:lnTo>
                    <a:pt x="1428" y="2857"/>
                  </a:lnTo>
                  <a:lnTo>
                    <a:pt x="2212" y="2857"/>
                  </a:lnTo>
                  <a:lnTo>
                    <a:pt x="2857" y="2209"/>
                  </a:lnTo>
                  <a:lnTo>
                    <a:pt x="2857" y="1422"/>
                  </a:lnTo>
                  <a:lnTo>
                    <a:pt x="2857" y="635"/>
                  </a:lnTo>
                  <a:lnTo>
                    <a:pt x="2212" y="0"/>
                  </a:lnTo>
                  <a:lnTo>
                    <a:pt x="1428" y="0"/>
                  </a:lnTo>
                  <a:lnTo>
                    <a:pt x="645" y="0"/>
                  </a:lnTo>
                  <a:lnTo>
                    <a:pt x="0" y="635"/>
                  </a:lnTo>
                  <a:lnTo>
                    <a:pt x="0" y="1422"/>
                  </a:lnTo>
                </a:path>
              </a:pathLst>
            </a:custGeom>
            <a:ln w="11112">
              <a:solidFill>
                <a:srgbClr val="9BDD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5621" y="2043747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610"/>
                  </a:moveTo>
                  <a:lnTo>
                    <a:pt x="0" y="7150"/>
                  </a:lnTo>
                  <a:lnTo>
                    <a:pt x="2063" y="9207"/>
                  </a:lnTo>
                  <a:lnTo>
                    <a:pt x="4603" y="9207"/>
                  </a:lnTo>
                  <a:lnTo>
                    <a:pt x="7143" y="9207"/>
                  </a:lnTo>
                  <a:lnTo>
                    <a:pt x="9207" y="7150"/>
                  </a:lnTo>
                  <a:lnTo>
                    <a:pt x="9207" y="4610"/>
                  </a:lnTo>
                  <a:lnTo>
                    <a:pt x="9207" y="2070"/>
                  </a:lnTo>
                  <a:lnTo>
                    <a:pt x="7143" y="0"/>
                  </a:lnTo>
                  <a:lnTo>
                    <a:pt x="4603" y="0"/>
                  </a:lnTo>
                  <a:lnTo>
                    <a:pt x="2063" y="0"/>
                  </a:lnTo>
                  <a:lnTo>
                    <a:pt x="0" y="2070"/>
                  </a:lnTo>
                  <a:lnTo>
                    <a:pt x="0" y="4610"/>
                  </a:lnTo>
                </a:path>
              </a:pathLst>
            </a:custGeom>
            <a:ln w="11112">
              <a:solidFill>
                <a:srgbClr val="BAE7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3314" y="2041309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9852" y="0"/>
                  </a:moveTo>
                  <a:lnTo>
                    <a:pt x="2847" y="0"/>
                  </a:lnTo>
                  <a:lnTo>
                    <a:pt x="0" y="2844"/>
                  </a:lnTo>
                  <a:lnTo>
                    <a:pt x="0" y="9855"/>
                  </a:lnTo>
                  <a:lnTo>
                    <a:pt x="2847" y="12700"/>
                  </a:lnTo>
                  <a:lnTo>
                    <a:pt x="9852" y="12700"/>
                  </a:lnTo>
                  <a:lnTo>
                    <a:pt x="12700" y="9855"/>
                  </a:lnTo>
                  <a:lnTo>
                    <a:pt x="12700" y="2844"/>
                  </a:lnTo>
                  <a:close/>
                </a:path>
              </a:pathLst>
            </a:custGeom>
            <a:solidFill>
              <a:srgbClr val="D8F2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86923" y="2180240"/>
            <a:ext cx="58419" cy="61594"/>
            <a:chOff x="786923" y="2180240"/>
            <a:chExt cx="58419" cy="61594"/>
          </a:xfrm>
        </p:grpSpPr>
        <p:sp>
          <p:nvSpPr>
            <p:cNvPr id="24" name="object 24"/>
            <p:cNvSpPr/>
            <p:nvPr/>
          </p:nvSpPr>
          <p:spPr>
            <a:xfrm>
              <a:off x="792480" y="2199559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4" h="36830">
                  <a:moveTo>
                    <a:pt x="2066" y="0"/>
                  </a:moveTo>
                  <a:lnTo>
                    <a:pt x="26292" y="36527"/>
                  </a:lnTo>
                  <a:lnTo>
                    <a:pt x="36527" y="34460"/>
                  </a:lnTo>
                  <a:lnTo>
                    <a:pt x="44884" y="28826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5108" y="2185797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4" h="45085">
                  <a:moveTo>
                    <a:pt x="44540" y="22275"/>
                  </a:moveTo>
                  <a:lnTo>
                    <a:pt x="42789" y="13606"/>
                  </a:lnTo>
                  <a:lnTo>
                    <a:pt x="38016" y="6525"/>
                  </a:lnTo>
                  <a:lnTo>
                    <a:pt x="30937" y="1751"/>
                  </a:lnTo>
                  <a:lnTo>
                    <a:pt x="22269" y="0"/>
                  </a:lnTo>
                  <a:lnTo>
                    <a:pt x="13601" y="1751"/>
                  </a:lnTo>
                  <a:lnTo>
                    <a:pt x="6523" y="6525"/>
                  </a:lnTo>
                  <a:lnTo>
                    <a:pt x="1750" y="13606"/>
                  </a:lnTo>
                  <a:lnTo>
                    <a:pt x="0" y="22275"/>
                  </a:lnTo>
                  <a:lnTo>
                    <a:pt x="1750" y="30943"/>
                  </a:lnTo>
                  <a:lnTo>
                    <a:pt x="6523" y="38022"/>
                  </a:lnTo>
                  <a:lnTo>
                    <a:pt x="13601" y="42794"/>
                  </a:lnTo>
                  <a:lnTo>
                    <a:pt x="22269" y="44545"/>
                  </a:lnTo>
                  <a:lnTo>
                    <a:pt x="30937" y="42794"/>
                  </a:lnTo>
                  <a:lnTo>
                    <a:pt x="38016" y="38022"/>
                  </a:lnTo>
                  <a:lnTo>
                    <a:pt x="42789" y="30943"/>
                  </a:lnTo>
                  <a:lnTo>
                    <a:pt x="44540" y="22275"/>
                  </a:lnTo>
                </a:path>
              </a:pathLst>
            </a:custGeom>
            <a:ln w="11112">
              <a:solidFill>
                <a:srgbClr val="0054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7862" y="2188457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38190" y="19094"/>
                  </a:moveTo>
                  <a:lnTo>
                    <a:pt x="36688" y="11663"/>
                  </a:lnTo>
                  <a:lnTo>
                    <a:pt x="32595" y="5593"/>
                  </a:lnTo>
                  <a:lnTo>
                    <a:pt x="26525" y="1501"/>
                  </a:lnTo>
                  <a:lnTo>
                    <a:pt x="19094" y="0"/>
                  </a:lnTo>
                  <a:lnTo>
                    <a:pt x="11663" y="1501"/>
                  </a:lnTo>
                  <a:lnTo>
                    <a:pt x="5594" y="5593"/>
                  </a:lnTo>
                  <a:lnTo>
                    <a:pt x="1501" y="11663"/>
                  </a:lnTo>
                  <a:lnTo>
                    <a:pt x="0" y="19094"/>
                  </a:lnTo>
                  <a:lnTo>
                    <a:pt x="1501" y="26524"/>
                  </a:lnTo>
                  <a:lnTo>
                    <a:pt x="5594" y="32594"/>
                  </a:lnTo>
                  <a:lnTo>
                    <a:pt x="11663" y="36687"/>
                  </a:lnTo>
                  <a:lnTo>
                    <a:pt x="19094" y="38188"/>
                  </a:lnTo>
                  <a:lnTo>
                    <a:pt x="26525" y="36687"/>
                  </a:lnTo>
                  <a:lnTo>
                    <a:pt x="32595" y="32594"/>
                  </a:lnTo>
                  <a:lnTo>
                    <a:pt x="36688" y="26524"/>
                  </a:lnTo>
                  <a:lnTo>
                    <a:pt x="38190" y="19094"/>
                  </a:lnTo>
                </a:path>
              </a:pathLst>
            </a:custGeom>
            <a:ln w="11112">
              <a:solidFill>
                <a:srgbClr val="005A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00615" y="2191110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1840" y="15920"/>
                  </a:moveTo>
                  <a:lnTo>
                    <a:pt x="31840" y="7129"/>
                  </a:lnTo>
                  <a:lnTo>
                    <a:pt x="24710" y="0"/>
                  </a:lnTo>
                  <a:lnTo>
                    <a:pt x="15919" y="0"/>
                  </a:lnTo>
                  <a:lnTo>
                    <a:pt x="7129" y="0"/>
                  </a:lnTo>
                  <a:lnTo>
                    <a:pt x="0" y="7129"/>
                  </a:lnTo>
                  <a:lnTo>
                    <a:pt x="0" y="15920"/>
                  </a:lnTo>
                  <a:lnTo>
                    <a:pt x="0" y="24710"/>
                  </a:lnTo>
                  <a:lnTo>
                    <a:pt x="7129" y="31840"/>
                  </a:lnTo>
                  <a:lnTo>
                    <a:pt x="15919" y="31840"/>
                  </a:lnTo>
                  <a:lnTo>
                    <a:pt x="24710" y="31840"/>
                  </a:lnTo>
                  <a:lnTo>
                    <a:pt x="31840" y="24710"/>
                  </a:lnTo>
                  <a:lnTo>
                    <a:pt x="31840" y="15920"/>
                  </a:lnTo>
                </a:path>
              </a:pathLst>
            </a:custGeom>
            <a:ln w="11112">
              <a:solidFill>
                <a:srgbClr val="006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03374" y="2193770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25485" y="12739"/>
                  </a:moveTo>
                  <a:lnTo>
                    <a:pt x="25485" y="5704"/>
                  </a:lnTo>
                  <a:lnTo>
                    <a:pt x="19773" y="0"/>
                  </a:lnTo>
                  <a:lnTo>
                    <a:pt x="12739" y="0"/>
                  </a:lnTo>
                  <a:lnTo>
                    <a:pt x="5704" y="0"/>
                  </a:lnTo>
                  <a:lnTo>
                    <a:pt x="0" y="5704"/>
                  </a:lnTo>
                  <a:lnTo>
                    <a:pt x="0" y="12739"/>
                  </a:lnTo>
                  <a:lnTo>
                    <a:pt x="0" y="19773"/>
                  </a:lnTo>
                  <a:lnTo>
                    <a:pt x="5704" y="25485"/>
                  </a:lnTo>
                  <a:lnTo>
                    <a:pt x="12739" y="25485"/>
                  </a:lnTo>
                  <a:lnTo>
                    <a:pt x="19773" y="25485"/>
                  </a:lnTo>
                  <a:lnTo>
                    <a:pt x="25485" y="19773"/>
                  </a:lnTo>
                  <a:lnTo>
                    <a:pt x="25485" y="12739"/>
                  </a:lnTo>
                </a:path>
              </a:pathLst>
            </a:custGeom>
            <a:ln w="11112">
              <a:solidFill>
                <a:srgbClr val="0068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06127" y="2196424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4" h="19685">
                  <a:moveTo>
                    <a:pt x="19133" y="9569"/>
                  </a:moveTo>
                  <a:lnTo>
                    <a:pt x="19133" y="4286"/>
                  </a:lnTo>
                  <a:lnTo>
                    <a:pt x="14852" y="0"/>
                  </a:lnTo>
                  <a:lnTo>
                    <a:pt x="9569" y="0"/>
                  </a:lnTo>
                  <a:lnTo>
                    <a:pt x="4286" y="0"/>
                  </a:lnTo>
                  <a:lnTo>
                    <a:pt x="0" y="4286"/>
                  </a:lnTo>
                  <a:lnTo>
                    <a:pt x="0" y="9569"/>
                  </a:lnTo>
                  <a:lnTo>
                    <a:pt x="0" y="14852"/>
                  </a:lnTo>
                  <a:lnTo>
                    <a:pt x="4286" y="19133"/>
                  </a:lnTo>
                  <a:lnTo>
                    <a:pt x="9569" y="19133"/>
                  </a:lnTo>
                  <a:lnTo>
                    <a:pt x="14852" y="19133"/>
                  </a:lnTo>
                  <a:lnTo>
                    <a:pt x="19133" y="14852"/>
                  </a:lnTo>
                  <a:lnTo>
                    <a:pt x="19133" y="9569"/>
                  </a:lnTo>
                </a:path>
              </a:pathLst>
            </a:custGeom>
            <a:ln w="11112">
              <a:solidFill>
                <a:srgbClr val="006F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9077" y="2189275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2390" y="16197"/>
                  </a:moveTo>
                  <a:lnTo>
                    <a:pt x="32390" y="7258"/>
                  </a:lnTo>
                  <a:lnTo>
                    <a:pt x="25137" y="0"/>
                  </a:lnTo>
                  <a:lnTo>
                    <a:pt x="16197" y="0"/>
                  </a:lnTo>
                  <a:lnTo>
                    <a:pt x="7258" y="0"/>
                  </a:lnTo>
                  <a:lnTo>
                    <a:pt x="0" y="7258"/>
                  </a:lnTo>
                  <a:lnTo>
                    <a:pt x="0" y="16197"/>
                  </a:lnTo>
                  <a:lnTo>
                    <a:pt x="0" y="25137"/>
                  </a:lnTo>
                  <a:lnTo>
                    <a:pt x="7258" y="32390"/>
                  </a:lnTo>
                  <a:lnTo>
                    <a:pt x="16197" y="32390"/>
                  </a:lnTo>
                  <a:lnTo>
                    <a:pt x="25137" y="32390"/>
                  </a:lnTo>
                  <a:lnTo>
                    <a:pt x="32390" y="25137"/>
                  </a:lnTo>
                  <a:lnTo>
                    <a:pt x="32390" y="16197"/>
                  </a:lnTo>
                </a:path>
              </a:pathLst>
            </a:custGeom>
            <a:ln w="11112">
              <a:solidFill>
                <a:srgbClr val="0075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4371" y="219390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16192" y="8100"/>
                  </a:moveTo>
                  <a:lnTo>
                    <a:pt x="16192" y="3630"/>
                  </a:lnTo>
                  <a:lnTo>
                    <a:pt x="12566" y="0"/>
                  </a:lnTo>
                  <a:lnTo>
                    <a:pt x="8096" y="0"/>
                  </a:lnTo>
                  <a:lnTo>
                    <a:pt x="3627" y="0"/>
                  </a:lnTo>
                  <a:lnTo>
                    <a:pt x="0" y="3630"/>
                  </a:lnTo>
                  <a:lnTo>
                    <a:pt x="0" y="8100"/>
                  </a:lnTo>
                  <a:lnTo>
                    <a:pt x="0" y="12570"/>
                  </a:lnTo>
                  <a:lnTo>
                    <a:pt x="3627" y="16197"/>
                  </a:lnTo>
                  <a:lnTo>
                    <a:pt x="8096" y="16197"/>
                  </a:lnTo>
                  <a:lnTo>
                    <a:pt x="12566" y="16197"/>
                  </a:lnTo>
                  <a:lnTo>
                    <a:pt x="16192" y="12570"/>
                  </a:lnTo>
                  <a:lnTo>
                    <a:pt x="16192" y="8100"/>
                  </a:lnTo>
                </a:path>
              </a:pathLst>
            </a:custGeom>
            <a:ln w="11112">
              <a:solidFill>
                <a:srgbClr val="3FBD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06985" y="2196390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59" h="10160">
                  <a:moveTo>
                    <a:pt x="9842" y="4921"/>
                  </a:moveTo>
                  <a:lnTo>
                    <a:pt x="9842" y="2207"/>
                  </a:lnTo>
                  <a:lnTo>
                    <a:pt x="7635" y="0"/>
                  </a:lnTo>
                  <a:lnTo>
                    <a:pt x="4921" y="0"/>
                  </a:lnTo>
                  <a:lnTo>
                    <a:pt x="2207" y="0"/>
                  </a:lnTo>
                  <a:lnTo>
                    <a:pt x="0" y="2207"/>
                  </a:lnTo>
                  <a:lnTo>
                    <a:pt x="0" y="4921"/>
                  </a:lnTo>
                  <a:lnTo>
                    <a:pt x="0" y="7633"/>
                  </a:lnTo>
                  <a:lnTo>
                    <a:pt x="2207" y="9842"/>
                  </a:lnTo>
                  <a:lnTo>
                    <a:pt x="4921" y="9842"/>
                  </a:lnTo>
                  <a:lnTo>
                    <a:pt x="7635" y="9842"/>
                  </a:lnTo>
                  <a:lnTo>
                    <a:pt x="9842" y="7633"/>
                  </a:lnTo>
                  <a:lnTo>
                    <a:pt x="9842" y="4921"/>
                  </a:lnTo>
                </a:path>
              </a:pathLst>
            </a:custGeom>
            <a:ln w="11112">
              <a:solidFill>
                <a:srgbClr val="5E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9599" y="2198870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92" y="1746"/>
                  </a:moveTo>
                  <a:lnTo>
                    <a:pt x="3492" y="783"/>
                  </a:lnTo>
                  <a:lnTo>
                    <a:pt x="2708" y="0"/>
                  </a:lnTo>
                  <a:lnTo>
                    <a:pt x="1746" y="0"/>
                  </a:lnTo>
                  <a:lnTo>
                    <a:pt x="784" y="0"/>
                  </a:lnTo>
                  <a:lnTo>
                    <a:pt x="0" y="783"/>
                  </a:lnTo>
                  <a:lnTo>
                    <a:pt x="0" y="1746"/>
                  </a:lnTo>
                  <a:lnTo>
                    <a:pt x="0" y="2708"/>
                  </a:lnTo>
                  <a:lnTo>
                    <a:pt x="784" y="3492"/>
                  </a:lnTo>
                  <a:lnTo>
                    <a:pt x="1746" y="3492"/>
                  </a:lnTo>
                  <a:lnTo>
                    <a:pt x="2708" y="3492"/>
                  </a:lnTo>
                  <a:lnTo>
                    <a:pt x="3492" y="2708"/>
                  </a:lnTo>
                  <a:lnTo>
                    <a:pt x="3492" y="1746"/>
                  </a:lnTo>
                </a:path>
              </a:pathLst>
            </a:custGeom>
            <a:ln w="11112">
              <a:solidFill>
                <a:srgbClr val="7CD2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9357" y="219849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1428"/>
                  </a:moveTo>
                  <a:lnTo>
                    <a:pt x="0" y="2212"/>
                  </a:lnTo>
                  <a:lnTo>
                    <a:pt x="645" y="2857"/>
                  </a:lnTo>
                  <a:lnTo>
                    <a:pt x="1428" y="2857"/>
                  </a:lnTo>
                  <a:lnTo>
                    <a:pt x="2212" y="2857"/>
                  </a:lnTo>
                  <a:lnTo>
                    <a:pt x="2857" y="2212"/>
                  </a:lnTo>
                  <a:lnTo>
                    <a:pt x="2857" y="1428"/>
                  </a:lnTo>
                  <a:lnTo>
                    <a:pt x="2857" y="645"/>
                  </a:lnTo>
                  <a:lnTo>
                    <a:pt x="2212" y="0"/>
                  </a:lnTo>
                  <a:lnTo>
                    <a:pt x="1428" y="0"/>
                  </a:lnTo>
                  <a:lnTo>
                    <a:pt x="645" y="0"/>
                  </a:lnTo>
                  <a:lnTo>
                    <a:pt x="0" y="645"/>
                  </a:lnTo>
                  <a:lnTo>
                    <a:pt x="0" y="1428"/>
                  </a:lnTo>
                </a:path>
              </a:pathLst>
            </a:custGeom>
            <a:ln w="11112">
              <a:solidFill>
                <a:srgbClr val="9BDD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5621" y="2194623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603"/>
                  </a:moveTo>
                  <a:lnTo>
                    <a:pt x="0" y="7143"/>
                  </a:lnTo>
                  <a:lnTo>
                    <a:pt x="2063" y="9207"/>
                  </a:lnTo>
                  <a:lnTo>
                    <a:pt x="4603" y="9207"/>
                  </a:lnTo>
                  <a:lnTo>
                    <a:pt x="7143" y="9207"/>
                  </a:lnTo>
                  <a:lnTo>
                    <a:pt x="9207" y="7143"/>
                  </a:lnTo>
                  <a:lnTo>
                    <a:pt x="9207" y="4603"/>
                  </a:lnTo>
                  <a:lnTo>
                    <a:pt x="9207" y="2063"/>
                  </a:lnTo>
                  <a:lnTo>
                    <a:pt x="7143" y="0"/>
                  </a:lnTo>
                  <a:lnTo>
                    <a:pt x="4603" y="0"/>
                  </a:lnTo>
                  <a:lnTo>
                    <a:pt x="2063" y="0"/>
                  </a:lnTo>
                  <a:lnTo>
                    <a:pt x="0" y="2063"/>
                  </a:lnTo>
                  <a:lnTo>
                    <a:pt x="0" y="4603"/>
                  </a:lnTo>
                </a:path>
              </a:pathLst>
            </a:custGeom>
            <a:ln w="11112">
              <a:solidFill>
                <a:srgbClr val="BAE7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03314" y="219218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9852" y="0"/>
                  </a:moveTo>
                  <a:lnTo>
                    <a:pt x="2847" y="0"/>
                  </a:lnTo>
                  <a:lnTo>
                    <a:pt x="0" y="2847"/>
                  </a:lnTo>
                  <a:lnTo>
                    <a:pt x="0" y="9852"/>
                  </a:lnTo>
                  <a:lnTo>
                    <a:pt x="2847" y="12700"/>
                  </a:lnTo>
                  <a:lnTo>
                    <a:pt x="9852" y="12700"/>
                  </a:lnTo>
                  <a:lnTo>
                    <a:pt x="12700" y="9852"/>
                  </a:lnTo>
                  <a:lnTo>
                    <a:pt x="12700" y="2847"/>
                  </a:lnTo>
                  <a:close/>
                </a:path>
              </a:pathLst>
            </a:custGeom>
            <a:solidFill>
              <a:srgbClr val="D8F2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786923" y="2332647"/>
            <a:ext cx="58419" cy="61594"/>
            <a:chOff x="786923" y="2332647"/>
            <a:chExt cx="58419" cy="61594"/>
          </a:xfrm>
        </p:grpSpPr>
        <p:sp>
          <p:nvSpPr>
            <p:cNvPr id="38" name="object 38"/>
            <p:cNvSpPr/>
            <p:nvPr/>
          </p:nvSpPr>
          <p:spPr>
            <a:xfrm>
              <a:off x="792480" y="2343602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4" h="45085">
                  <a:moveTo>
                    <a:pt x="7701" y="0"/>
                  </a:moveTo>
                  <a:lnTo>
                    <a:pt x="2066" y="8357"/>
                  </a:lnTo>
                  <a:lnTo>
                    <a:pt x="0" y="18591"/>
                  </a:lnTo>
                  <a:lnTo>
                    <a:pt x="2066" y="28825"/>
                  </a:lnTo>
                  <a:lnTo>
                    <a:pt x="7701" y="37183"/>
                  </a:lnTo>
                  <a:lnTo>
                    <a:pt x="16058" y="42817"/>
                  </a:lnTo>
                  <a:lnTo>
                    <a:pt x="26292" y="44884"/>
                  </a:lnTo>
                  <a:lnTo>
                    <a:pt x="36527" y="42817"/>
                  </a:lnTo>
                  <a:lnTo>
                    <a:pt x="44884" y="37183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95108" y="2338203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4" h="45085">
                  <a:moveTo>
                    <a:pt x="44540" y="22269"/>
                  </a:moveTo>
                  <a:lnTo>
                    <a:pt x="42789" y="13601"/>
                  </a:lnTo>
                  <a:lnTo>
                    <a:pt x="38016" y="6522"/>
                  </a:lnTo>
                  <a:lnTo>
                    <a:pt x="30937" y="1750"/>
                  </a:lnTo>
                  <a:lnTo>
                    <a:pt x="22269" y="0"/>
                  </a:lnTo>
                  <a:lnTo>
                    <a:pt x="13601" y="1750"/>
                  </a:lnTo>
                  <a:lnTo>
                    <a:pt x="6523" y="6522"/>
                  </a:lnTo>
                  <a:lnTo>
                    <a:pt x="1750" y="13601"/>
                  </a:lnTo>
                  <a:lnTo>
                    <a:pt x="0" y="22269"/>
                  </a:lnTo>
                  <a:lnTo>
                    <a:pt x="1750" y="30937"/>
                  </a:lnTo>
                  <a:lnTo>
                    <a:pt x="6523" y="38015"/>
                  </a:lnTo>
                  <a:lnTo>
                    <a:pt x="13601" y="42788"/>
                  </a:lnTo>
                  <a:lnTo>
                    <a:pt x="22269" y="44538"/>
                  </a:lnTo>
                  <a:lnTo>
                    <a:pt x="30937" y="42788"/>
                  </a:lnTo>
                  <a:lnTo>
                    <a:pt x="38016" y="38015"/>
                  </a:lnTo>
                  <a:lnTo>
                    <a:pt x="42789" y="30937"/>
                  </a:lnTo>
                  <a:lnTo>
                    <a:pt x="44540" y="22269"/>
                  </a:lnTo>
                </a:path>
              </a:pathLst>
            </a:custGeom>
            <a:ln w="11112">
              <a:solidFill>
                <a:srgbClr val="0054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97862" y="2340857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38190" y="19094"/>
                  </a:moveTo>
                  <a:lnTo>
                    <a:pt x="36688" y="11663"/>
                  </a:lnTo>
                  <a:lnTo>
                    <a:pt x="32595" y="5593"/>
                  </a:lnTo>
                  <a:lnTo>
                    <a:pt x="26525" y="1501"/>
                  </a:lnTo>
                  <a:lnTo>
                    <a:pt x="19094" y="0"/>
                  </a:lnTo>
                  <a:lnTo>
                    <a:pt x="11663" y="1501"/>
                  </a:lnTo>
                  <a:lnTo>
                    <a:pt x="5594" y="5593"/>
                  </a:lnTo>
                  <a:lnTo>
                    <a:pt x="1501" y="11663"/>
                  </a:lnTo>
                  <a:lnTo>
                    <a:pt x="0" y="19094"/>
                  </a:lnTo>
                  <a:lnTo>
                    <a:pt x="1501" y="26524"/>
                  </a:lnTo>
                  <a:lnTo>
                    <a:pt x="5594" y="32594"/>
                  </a:lnTo>
                  <a:lnTo>
                    <a:pt x="11663" y="36687"/>
                  </a:lnTo>
                  <a:lnTo>
                    <a:pt x="19094" y="38188"/>
                  </a:lnTo>
                  <a:lnTo>
                    <a:pt x="26525" y="36687"/>
                  </a:lnTo>
                  <a:lnTo>
                    <a:pt x="32595" y="32594"/>
                  </a:lnTo>
                  <a:lnTo>
                    <a:pt x="36688" y="26524"/>
                  </a:lnTo>
                  <a:lnTo>
                    <a:pt x="38190" y="19094"/>
                  </a:lnTo>
                </a:path>
              </a:pathLst>
            </a:custGeom>
            <a:ln w="11112">
              <a:solidFill>
                <a:srgbClr val="005A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00615" y="2343510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1840" y="15920"/>
                  </a:moveTo>
                  <a:lnTo>
                    <a:pt x="31840" y="7129"/>
                  </a:lnTo>
                  <a:lnTo>
                    <a:pt x="24710" y="0"/>
                  </a:lnTo>
                  <a:lnTo>
                    <a:pt x="15919" y="0"/>
                  </a:lnTo>
                  <a:lnTo>
                    <a:pt x="7129" y="0"/>
                  </a:lnTo>
                  <a:lnTo>
                    <a:pt x="0" y="7129"/>
                  </a:lnTo>
                  <a:lnTo>
                    <a:pt x="0" y="15920"/>
                  </a:lnTo>
                  <a:lnTo>
                    <a:pt x="0" y="24710"/>
                  </a:lnTo>
                  <a:lnTo>
                    <a:pt x="7129" y="31840"/>
                  </a:lnTo>
                  <a:lnTo>
                    <a:pt x="15919" y="31840"/>
                  </a:lnTo>
                  <a:lnTo>
                    <a:pt x="24710" y="31840"/>
                  </a:lnTo>
                  <a:lnTo>
                    <a:pt x="31840" y="24710"/>
                  </a:lnTo>
                  <a:lnTo>
                    <a:pt x="31840" y="15920"/>
                  </a:lnTo>
                </a:path>
              </a:pathLst>
            </a:custGeom>
            <a:ln w="11112">
              <a:solidFill>
                <a:srgbClr val="006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3374" y="2346170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25485" y="12739"/>
                  </a:moveTo>
                  <a:lnTo>
                    <a:pt x="25485" y="5704"/>
                  </a:lnTo>
                  <a:lnTo>
                    <a:pt x="19773" y="0"/>
                  </a:lnTo>
                  <a:lnTo>
                    <a:pt x="12739" y="0"/>
                  </a:lnTo>
                  <a:lnTo>
                    <a:pt x="5704" y="0"/>
                  </a:lnTo>
                  <a:lnTo>
                    <a:pt x="0" y="5704"/>
                  </a:lnTo>
                  <a:lnTo>
                    <a:pt x="0" y="12739"/>
                  </a:lnTo>
                  <a:lnTo>
                    <a:pt x="0" y="19773"/>
                  </a:lnTo>
                  <a:lnTo>
                    <a:pt x="5704" y="25485"/>
                  </a:lnTo>
                  <a:lnTo>
                    <a:pt x="12739" y="25485"/>
                  </a:lnTo>
                  <a:lnTo>
                    <a:pt x="19773" y="25485"/>
                  </a:lnTo>
                  <a:lnTo>
                    <a:pt x="25485" y="19773"/>
                  </a:lnTo>
                  <a:lnTo>
                    <a:pt x="25485" y="12739"/>
                  </a:lnTo>
                </a:path>
              </a:pathLst>
            </a:custGeom>
            <a:ln w="11112">
              <a:solidFill>
                <a:srgbClr val="0068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6127" y="2348824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4" h="19685">
                  <a:moveTo>
                    <a:pt x="19133" y="9569"/>
                  </a:moveTo>
                  <a:lnTo>
                    <a:pt x="19133" y="4286"/>
                  </a:lnTo>
                  <a:lnTo>
                    <a:pt x="14852" y="0"/>
                  </a:lnTo>
                  <a:lnTo>
                    <a:pt x="9569" y="0"/>
                  </a:lnTo>
                  <a:lnTo>
                    <a:pt x="4286" y="0"/>
                  </a:lnTo>
                  <a:lnTo>
                    <a:pt x="0" y="4286"/>
                  </a:lnTo>
                  <a:lnTo>
                    <a:pt x="0" y="9569"/>
                  </a:lnTo>
                  <a:lnTo>
                    <a:pt x="0" y="14852"/>
                  </a:lnTo>
                  <a:lnTo>
                    <a:pt x="4286" y="19133"/>
                  </a:lnTo>
                  <a:lnTo>
                    <a:pt x="9569" y="19133"/>
                  </a:lnTo>
                  <a:lnTo>
                    <a:pt x="14852" y="19133"/>
                  </a:lnTo>
                  <a:lnTo>
                    <a:pt x="19133" y="14852"/>
                  </a:lnTo>
                  <a:lnTo>
                    <a:pt x="19133" y="9569"/>
                  </a:lnTo>
                </a:path>
              </a:pathLst>
            </a:custGeom>
            <a:ln w="11112">
              <a:solidFill>
                <a:srgbClr val="006F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9077" y="2341675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2390" y="16197"/>
                  </a:moveTo>
                  <a:lnTo>
                    <a:pt x="32390" y="7258"/>
                  </a:lnTo>
                  <a:lnTo>
                    <a:pt x="25137" y="0"/>
                  </a:lnTo>
                  <a:lnTo>
                    <a:pt x="16197" y="0"/>
                  </a:lnTo>
                  <a:lnTo>
                    <a:pt x="7258" y="0"/>
                  </a:lnTo>
                  <a:lnTo>
                    <a:pt x="0" y="7258"/>
                  </a:lnTo>
                  <a:lnTo>
                    <a:pt x="0" y="16197"/>
                  </a:lnTo>
                  <a:lnTo>
                    <a:pt x="0" y="25137"/>
                  </a:lnTo>
                  <a:lnTo>
                    <a:pt x="7258" y="32390"/>
                  </a:lnTo>
                  <a:lnTo>
                    <a:pt x="16197" y="32390"/>
                  </a:lnTo>
                  <a:lnTo>
                    <a:pt x="25137" y="32390"/>
                  </a:lnTo>
                  <a:lnTo>
                    <a:pt x="32390" y="25137"/>
                  </a:lnTo>
                  <a:lnTo>
                    <a:pt x="32390" y="16197"/>
                  </a:lnTo>
                </a:path>
              </a:pathLst>
            </a:custGeom>
            <a:ln w="11112">
              <a:solidFill>
                <a:srgbClr val="0075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4371" y="234630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16192" y="8100"/>
                  </a:moveTo>
                  <a:lnTo>
                    <a:pt x="16192" y="3630"/>
                  </a:lnTo>
                  <a:lnTo>
                    <a:pt x="12566" y="0"/>
                  </a:lnTo>
                  <a:lnTo>
                    <a:pt x="8096" y="0"/>
                  </a:lnTo>
                  <a:lnTo>
                    <a:pt x="3627" y="0"/>
                  </a:lnTo>
                  <a:lnTo>
                    <a:pt x="0" y="3630"/>
                  </a:lnTo>
                  <a:lnTo>
                    <a:pt x="0" y="8100"/>
                  </a:lnTo>
                  <a:lnTo>
                    <a:pt x="0" y="12570"/>
                  </a:lnTo>
                  <a:lnTo>
                    <a:pt x="3627" y="16197"/>
                  </a:lnTo>
                  <a:lnTo>
                    <a:pt x="8096" y="16197"/>
                  </a:lnTo>
                  <a:lnTo>
                    <a:pt x="12566" y="16197"/>
                  </a:lnTo>
                  <a:lnTo>
                    <a:pt x="16192" y="12570"/>
                  </a:lnTo>
                  <a:lnTo>
                    <a:pt x="16192" y="8100"/>
                  </a:lnTo>
                </a:path>
              </a:pathLst>
            </a:custGeom>
            <a:ln w="11112">
              <a:solidFill>
                <a:srgbClr val="3FBD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06985" y="2348790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59" h="10160">
                  <a:moveTo>
                    <a:pt x="9842" y="4921"/>
                  </a:moveTo>
                  <a:lnTo>
                    <a:pt x="9842" y="2207"/>
                  </a:lnTo>
                  <a:lnTo>
                    <a:pt x="7635" y="0"/>
                  </a:lnTo>
                  <a:lnTo>
                    <a:pt x="4921" y="0"/>
                  </a:lnTo>
                  <a:lnTo>
                    <a:pt x="2207" y="0"/>
                  </a:lnTo>
                  <a:lnTo>
                    <a:pt x="0" y="2207"/>
                  </a:lnTo>
                  <a:lnTo>
                    <a:pt x="0" y="4921"/>
                  </a:lnTo>
                  <a:lnTo>
                    <a:pt x="0" y="7633"/>
                  </a:lnTo>
                  <a:lnTo>
                    <a:pt x="2207" y="9842"/>
                  </a:lnTo>
                  <a:lnTo>
                    <a:pt x="4921" y="9842"/>
                  </a:lnTo>
                  <a:lnTo>
                    <a:pt x="7635" y="9842"/>
                  </a:lnTo>
                  <a:lnTo>
                    <a:pt x="9842" y="7633"/>
                  </a:lnTo>
                  <a:lnTo>
                    <a:pt x="9842" y="4921"/>
                  </a:lnTo>
                </a:path>
              </a:pathLst>
            </a:custGeom>
            <a:ln w="11112">
              <a:solidFill>
                <a:srgbClr val="5E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09599" y="2351270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92" y="1746"/>
                  </a:moveTo>
                  <a:lnTo>
                    <a:pt x="3492" y="783"/>
                  </a:lnTo>
                  <a:lnTo>
                    <a:pt x="2708" y="0"/>
                  </a:lnTo>
                  <a:lnTo>
                    <a:pt x="1746" y="0"/>
                  </a:lnTo>
                  <a:lnTo>
                    <a:pt x="784" y="0"/>
                  </a:lnTo>
                  <a:lnTo>
                    <a:pt x="0" y="783"/>
                  </a:lnTo>
                  <a:lnTo>
                    <a:pt x="0" y="1746"/>
                  </a:lnTo>
                  <a:lnTo>
                    <a:pt x="0" y="2708"/>
                  </a:lnTo>
                  <a:lnTo>
                    <a:pt x="784" y="3492"/>
                  </a:lnTo>
                  <a:lnTo>
                    <a:pt x="1746" y="3492"/>
                  </a:lnTo>
                  <a:lnTo>
                    <a:pt x="2708" y="3492"/>
                  </a:lnTo>
                  <a:lnTo>
                    <a:pt x="3492" y="2708"/>
                  </a:lnTo>
                  <a:lnTo>
                    <a:pt x="3492" y="1746"/>
                  </a:lnTo>
                </a:path>
              </a:pathLst>
            </a:custGeom>
            <a:ln w="11112">
              <a:solidFill>
                <a:srgbClr val="7CD2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9357" y="235089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1428"/>
                  </a:moveTo>
                  <a:lnTo>
                    <a:pt x="0" y="2212"/>
                  </a:lnTo>
                  <a:lnTo>
                    <a:pt x="645" y="2857"/>
                  </a:lnTo>
                  <a:lnTo>
                    <a:pt x="1428" y="2857"/>
                  </a:lnTo>
                  <a:lnTo>
                    <a:pt x="2212" y="2857"/>
                  </a:lnTo>
                  <a:lnTo>
                    <a:pt x="2857" y="2212"/>
                  </a:lnTo>
                  <a:lnTo>
                    <a:pt x="2857" y="1428"/>
                  </a:lnTo>
                  <a:lnTo>
                    <a:pt x="2857" y="645"/>
                  </a:lnTo>
                  <a:lnTo>
                    <a:pt x="2212" y="0"/>
                  </a:lnTo>
                  <a:lnTo>
                    <a:pt x="1428" y="0"/>
                  </a:lnTo>
                  <a:lnTo>
                    <a:pt x="645" y="0"/>
                  </a:lnTo>
                  <a:lnTo>
                    <a:pt x="0" y="645"/>
                  </a:lnTo>
                  <a:lnTo>
                    <a:pt x="0" y="1428"/>
                  </a:lnTo>
                </a:path>
              </a:pathLst>
            </a:custGeom>
            <a:ln w="11112">
              <a:solidFill>
                <a:srgbClr val="9BDD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05621" y="2347023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603"/>
                  </a:moveTo>
                  <a:lnTo>
                    <a:pt x="0" y="7143"/>
                  </a:lnTo>
                  <a:lnTo>
                    <a:pt x="2063" y="9207"/>
                  </a:lnTo>
                  <a:lnTo>
                    <a:pt x="4603" y="9207"/>
                  </a:lnTo>
                  <a:lnTo>
                    <a:pt x="7143" y="9207"/>
                  </a:lnTo>
                  <a:lnTo>
                    <a:pt x="9207" y="7143"/>
                  </a:lnTo>
                  <a:lnTo>
                    <a:pt x="9207" y="4603"/>
                  </a:lnTo>
                  <a:lnTo>
                    <a:pt x="9207" y="2063"/>
                  </a:lnTo>
                  <a:lnTo>
                    <a:pt x="7143" y="0"/>
                  </a:lnTo>
                  <a:lnTo>
                    <a:pt x="4603" y="0"/>
                  </a:lnTo>
                  <a:lnTo>
                    <a:pt x="2063" y="0"/>
                  </a:lnTo>
                  <a:lnTo>
                    <a:pt x="0" y="2063"/>
                  </a:lnTo>
                  <a:lnTo>
                    <a:pt x="0" y="4603"/>
                  </a:lnTo>
                </a:path>
              </a:pathLst>
            </a:custGeom>
            <a:ln w="11112">
              <a:solidFill>
                <a:srgbClr val="BAE7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03314" y="234458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9852" y="0"/>
                  </a:moveTo>
                  <a:lnTo>
                    <a:pt x="2847" y="0"/>
                  </a:lnTo>
                  <a:lnTo>
                    <a:pt x="0" y="2847"/>
                  </a:lnTo>
                  <a:lnTo>
                    <a:pt x="0" y="9852"/>
                  </a:lnTo>
                  <a:lnTo>
                    <a:pt x="2847" y="12700"/>
                  </a:lnTo>
                  <a:lnTo>
                    <a:pt x="9852" y="12700"/>
                  </a:lnTo>
                  <a:lnTo>
                    <a:pt x="12700" y="9852"/>
                  </a:lnTo>
                  <a:lnTo>
                    <a:pt x="12700" y="2847"/>
                  </a:lnTo>
                  <a:close/>
                </a:path>
              </a:pathLst>
            </a:custGeom>
            <a:solidFill>
              <a:srgbClr val="D8F2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786923" y="2635923"/>
            <a:ext cx="58419" cy="61594"/>
            <a:chOff x="786923" y="2635923"/>
            <a:chExt cx="58419" cy="61594"/>
          </a:xfrm>
        </p:grpSpPr>
        <p:sp>
          <p:nvSpPr>
            <p:cNvPr id="52" name="object 52"/>
            <p:cNvSpPr/>
            <p:nvPr/>
          </p:nvSpPr>
          <p:spPr>
            <a:xfrm>
              <a:off x="792480" y="2646879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4" h="45085">
                  <a:moveTo>
                    <a:pt x="7701" y="0"/>
                  </a:moveTo>
                  <a:lnTo>
                    <a:pt x="2066" y="8357"/>
                  </a:lnTo>
                  <a:lnTo>
                    <a:pt x="0" y="18591"/>
                  </a:lnTo>
                  <a:lnTo>
                    <a:pt x="2066" y="28826"/>
                  </a:lnTo>
                  <a:lnTo>
                    <a:pt x="7701" y="37183"/>
                  </a:lnTo>
                  <a:lnTo>
                    <a:pt x="16058" y="42818"/>
                  </a:lnTo>
                  <a:lnTo>
                    <a:pt x="26292" y="44884"/>
                  </a:lnTo>
                  <a:lnTo>
                    <a:pt x="36527" y="42818"/>
                  </a:lnTo>
                  <a:lnTo>
                    <a:pt x="44884" y="37183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95108" y="2641479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4" h="45085">
                  <a:moveTo>
                    <a:pt x="44540" y="22270"/>
                  </a:moveTo>
                  <a:lnTo>
                    <a:pt x="42789" y="13602"/>
                  </a:lnTo>
                  <a:lnTo>
                    <a:pt x="38016" y="6523"/>
                  </a:lnTo>
                  <a:lnTo>
                    <a:pt x="30937" y="1750"/>
                  </a:lnTo>
                  <a:lnTo>
                    <a:pt x="22269" y="0"/>
                  </a:lnTo>
                  <a:lnTo>
                    <a:pt x="13601" y="1750"/>
                  </a:lnTo>
                  <a:lnTo>
                    <a:pt x="6523" y="6523"/>
                  </a:lnTo>
                  <a:lnTo>
                    <a:pt x="1750" y="13602"/>
                  </a:lnTo>
                  <a:lnTo>
                    <a:pt x="0" y="22270"/>
                  </a:lnTo>
                  <a:lnTo>
                    <a:pt x="1750" y="30938"/>
                  </a:lnTo>
                  <a:lnTo>
                    <a:pt x="6523" y="38016"/>
                  </a:lnTo>
                  <a:lnTo>
                    <a:pt x="13601" y="42789"/>
                  </a:lnTo>
                  <a:lnTo>
                    <a:pt x="22269" y="44540"/>
                  </a:lnTo>
                  <a:lnTo>
                    <a:pt x="30937" y="42789"/>
                  </a:lnTo>
                  <a:lnTo>
                    <a:pt x="38016" y="38016"/>
                  </a:lnTo>
                  <a:lnTo>
                    <a:pt x="42789" y="30938"/>
                  </a:lnTo>
                  <a:lnTo>
                    <a:pt x="44540" y="22270"/>
                  </a:lnTo>
                </a:path>
              </a:pathLst>
            </a:custGeom>
            <a:ln w="11112">
              <a:solidFill>
                <a:srgbClr val="0054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97862" y="2644133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38190" y="19094"/>
                  </a:moveTo>
                  <a:lnTo>
                    <a:pt x="36688" y="11663"/>
                  </a:lnTo>
                  <a:lnTo>
                    <a:pt x="32595" y="5594"/>
                  </a:lnTo>
                  <a:lnTo>
                    <a:pt x="26525" y="1501"/>
                  </a:lnTo>
                  <a:lnTo>
                    <a:pt x="19094" y="0"/>
                  </a:lnTo>
                  <a:lnTo>
                    <a:pt x="11663" y="1501"/>
                  </a:lnTo>
                  <a:lnTo>
                    <a:pt x="5594" y="5594"/>
                  </a:lnTo>
                  <a:lnTo>
                    <a:pt x="1501" y="11663"/>
                  </a:lnTo>
                  <a:lnTo>
                    <a:pt x="0" y="19094"/>
                  </a:lnTo>
                  <a:lnTo>
                    <a:pt x="1501" y="26525"/>
                  </a:lnTo>
                  <a:lnTo>
                    <a:pt x="5594" y="32595"/>
                  </a:lnTo>
                  <a:lnTo>
                    <a:pt x="11663" y="36688"/>
                  </a:lnTo>
                  <a:lnTo>
                    <a:pt x="19094" y="38190"/>
                  </a:lnTo>
                  <a:lnTo>
                    <a:pt x="26525" y="36688"/>
                  </a:lnTo>
                  <a:lnTo>
                    <a:pt x="32595" y="32595"/>
                  </a:lnTo>
                  <a:lnTo>
                    <a:pt x="36688" y="26525"/>
                  </a:lnTo>
                  <a:lnTo>
                    <a:pt x="38190" y="19094"/>
                  </a:lnTo>
                </a:path>
              </a:pathLst>
            </a:custGeom>
            <a:ln w="11112">
              <a:solidFill>
                <a:srgbClr val="005A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00615" y="2646788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1840" y="15919"/>
                  </a:moveTo>
                  <a:lnTo>
                    <a:pt x="31840" y="7128"/>
                  </a:lnTo>
                  <a:lnTo>
                    <a:pt x="24710" y="0"/>
                  </a:lnTo>
                  <a:lnTo>
                    <a:pt x="15919" y="0"/>
                  </a:lnTo>
                  <a:lnTo>
                    <a:pt x="7129" y="0"/>
                  </a:lnTo>
                  <a:lnTo>
                    <a:pt x="0" y="7128"/>
                  </a:lnTo>
                  <a:lnTo>
                    <a:pt x="0" y="15919"/>
                  </a:lnTo>
                  <a:lnTo>
                    <a:pt x="0" y="24710"/>
                  </a:lnTo>
                  <a:lnTo>
                    <a:pt x="7129" y="31838"/>
                  </a:lnTo>
                  <a:lnTo>
                    <a:pt x="15919" y="31838"/>
                  </a:lnTo>
                  <a:lnTo>
                    <a:pt x="24710" y="31838"/>
                  </a:lnTo>
                  <a:lnTo>
                    <a:pt x="31840" y="24710"/>
                  </a:lnTo>
                  <a:lnTo>
                    <a:pt x="31840" y="15919"/>
                  </a:lnTo>
                </a:path>
              </a:pathLst>
            </a:custGeom>
            <a:ln w="11112">
              <a:solidFill>
                <a:srgbClr val="006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03374" y="2649442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25485" y="12744"/>
                  </a:moveTo>
                  <a:lnTo>
                    <a:pt x="25485" y="5709"/>
                  </a:lnTo>
                  <a:lnTo>
                    <a:pt x="19773" y="0"/>
                  </a:lnTo>
                  <a:lnTo>
                    <a:pt x="12739" y="0"/>
                  </a:lnTo>
                  <a:lnTo>
                    <a:pt x="5704" y="0"/>
                  </a:lnTo>
                  <a:lnTo>
                    <a:pt x="0" y="5709"/>
                  </a:lnTo>
                  <a:lnTo>
                    <a:pt x="0" y="12744"/>
                  </a:lnTo>
                  <a:lnTo>
                    <a:pt x="0" y="19778"/>
                  </a:lnTo>
                  <a:lnTo>
                    <a:pt x="5704" y="25488"/>
                  </a:lnTo>
                  <a:lnTo>
                    <a:pt x="12739" y="25488"/>
                  </a:lnTo>
                  <a:lnTo>
                    <a:pt x="19773" y="25488"/>
                  </a:lnTo>
                  <a:lnTo>
                    <a:pt x="25485" y="19778"/>
                  </a:lnTo>
                  <a:lnTo>
                    <a:pt x="25485" y="12744"/>
                  </a:lnTo>
                </a:path>
              </a:pathLst>
            </a:custGeom>
            <a:ln w="11112">
              <a:solidFill>
                <a:srgbClr val="0068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06127" y="2652096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4" h="19685">
                  <a:moveTo>
                    <a:pt x="19133" y="9569"/>
                  </a:moveTo>
                  <a:lnTo>
                    <a:pt x="19133" y="4286"/>
                  </a:lnTo>
                  <a:lnTo>
                    <a:pt x="14852" y="0"/>
                  </a:lnTo>
                  <a:lnTo>
                    <a:pt x="9569" y="0"/>
                  </a:lnTo>
                  <a:lnTo>
                    <a:pt x="4286" y="0"/>
                  </a:lnTo>
                  <a:lnTo>
                    <a:pt x="0" y="4286"/>
                  </a:lnTo>
                  <a:lnTo>
                    <a:pt x="0" y="9569"/>
                  </a:lnTo>
                  <a:lnTo>
                    <a:pt x="0" y="14852"/>
                  </a:lnTo>
                  <a:lnTo>
                    <a:pt x="4286" y="19138"/>
                  </a:lnTo>
                  <a:lnTo>
                    <a:pt x="9569" y="19138"/>
                  </a:lnTo>
                  <a:lnTo>
                    <a:pt x="14852" y="19138"/>
                  </a:lnTo>
                  <a:lnTo>
                    <a:pt x="19133" y="14852"/>
                  </a:lnTo>
                  <a:lnTo>
                    <a:pt x="19133" y="9569"/>
                  </a:lnTo>
                </a:path>
              </a:pathLst>
            </a:custGeom>
            <a:ln w="11112">
              <a:solidFill>
                <a:srgbClr val="006F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99077" y="2644952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2390" y="16192"/>
                  </a:moveTo>
                  <a:lnTo>
                    <a:pt x="32390" y="7252"/>
                  </a:lnTo>
                  <a:lnTo>
                    <a:pt x="25137" y="0"/>
                  </a:lnTo>
                  <a:lnTo>
                    <a:pt x="16197" y="0"/>
                  </a:lnTo>
                  <a:lnTo>
                    <a:pt x="7258" y="0"/>
                  </a:lnTo>
                  <a:lnTo>
                    <a:pt x="0" y="7252"/>
                  </a:lnTo>
                  <a:lnTo>
                    <a:pt x="0" y="16192"/>
                  </a:lnTo>
                  <a:lnTo>
                    <a:pt x="0" y="25132"/>
                  </a:lnTo>
                  <a:lnTo>
                    <a:pt x="7258" y="32390"/>
                  </a:lnTo>
                  <a:lnTo>
                    <a:pt x="16197" y="32390"/>
                  </a:lnTo>
                  <a:lnTo>
                    <a:pt x="25137" y="32390"/>
                  </a:lnTo>
                  <a:lnTo>
                    <a:pt x="32390" y="25132"/>
                  </a:lnTo>
                  <a:lnTo>
                    <a:pt x="32390" y="16192"/>
                  </a:lnTo>
                </a:path>
              </a:pathLst>
            </a:custGeom>
            <a:ln w="11112">
              <a:solidFill>
                <a:srgbClr val="0075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04371" y="2649580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16192" y="8096"/>
                  </a:moveTo>
                  <a:lnTo>
                    <a:pt x="16192" y="3627"/>
                  </a:lnTo>
                  <a:lnTo>
                    <a:pt x="12566" y="0"/>
                  </a:lnTo>
                  <a:lnTo>
                    <a:pt x="8096" y="0"/>
                  </a:lnTo>
                  <a:lnTo>
                    <a:pt x="3627" y="0"/>
                  </a:lnTo>
                  <a:lnTo>
                    <a:pt x="0" y="3627"/>
                  </a:lnTo>
                  <a:lnTo>
                    <a:pt x="0" y="8096"/>
                  </a:lnTo>
                  <a:lnTo>
                    <a:pt x="0" y="12566"/>
                  </a:lnTo>
                  <a:lnTo>
                    <a:pt x="3627" y="16192"/>
                  </a:lnTo>
                  <a:lnTo>
                    <a:pt x="8096" y="16192"/>
                  </a:lnTo>
                  <a:lnTo>
                    <a:pt x="12566" y="16192"/>
                  </a:lnTo>
                  <a:lnTo>
                    <a:pt x="16192" y="12566"/>
                  </a:lnTo>
                  <a:lnTo>
                    <a:pt x="16192" y="8096"/>
                  </a:lnTo>
                </a:path>
              </a:pathLst>
            </a:custGeom>
            <a:ln w="11112">
              <a:solidFill>
                <a:srgbClr val="3FBD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06985" y="2652062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59" h="10160">
                  <a:moveTo>
                    <a:pt x="9842" y="4925"/>
                  </a:moveTo>
                  <a:lnTo>
                    <a:pt x="9842" y="2212"/>
                  </a:lnTo>
                  <a:lnTo>
                    <a:pt x="7635" y="0"/>
                  </a:lnTo>
                  <a:lnTo>
                    <a:pt x="4921" y="0"/>
                  </a:lnTo>
                  <a:lnTo>
                    <a:pt x="2207" y="0"/>
                  </a:lnTo>
                  <a:lnTo>
                    <a:pt x="0" y="2212"/>
                  </a:lnTo>
                  <a:lnTo>
                    <a:pt x="0" y="4925"/>
                  </a:lnTo>
                  <a:lnTo>
                    <a:pt x="0" y="7639"/>
                  </a:lnTo>
                  <a:lnTo>
                    <a:pt x="2207" y="9846"/>
                  </a:lnTo>
                  <a:lnTo>
                    <a:pt x="4921" y="9846"/>
                  </a:lnTo>
                  <a:lnTo>
                    <a:pt x="7635" y="9846"/>
                  </a:lnTo>
                  <a:lnTo>
                    <a:pt x="9842" y="7639"/>
                  </a:lnTo>
                  <a:lnTo>
                    <a:pt x="9842" y="4925"/>
                  </a:lnTo>
                </a:path>
              </a:pathLst>
            </a:custGeom>
            <a:ln w="11112">
              <a:solidFill>
                <a:srgbClr val="5E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09599" y="2654547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92" y="1746"/>
                  </a:moveTo>
                  <a:lnTo>
                    <a:pt x="3492" y="783"/>
                  </a:lnTo>
                  <a:lnTo>
                    <a:pt x="2708" y="0"/>
                  </a:lnTo>
                  <a:lnTo>
                    <a:pt x="1746" y="0"/>
                  </a:lnTo>
                  <a:lnTo>
                    <a:pt x="784" y="0"/>
                  </a:lnTo>
                  <a:lnTo>
                    <a:pt x="0" y="783"/>
                  </a:lnTo>
                  <a:lnTo>
                    <a:pt x="0" y="1746"/>
                  </a:lnTo>
                  <a:lnTo>
                    <a:pt x="0" y="2707"/>
                  </a:lnTo>
                  <a:lnTo>
                    <a:pt x="784" y="3492"/>
                  </a:lnTo>
                  <a:lnTo>
                    <a:pt x="1746" y="3492"/>
                  </a:lnTo>
                  <a:lnTo>
                    <a:pt x="2708" y="3492"/>
                  </a:lnTo>
                  <a:lnTo>
                    <a:pt x="3492" y="2707"/>
                  </a:lnTo>
                  <a:lnTo>
                    <a:pt x="3492" y="1746"/>
                  </a:lnTo>
                </a:path>
              </a:pathLst>
            </a:custGeom>
            <a:ln w="11112">
              <a:solidFill>
                <a:srgbClr val="7CD2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09357" y="265417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1428"/>
                  </a:moveTo>
                  <a:lnTo>
                    <a:pt x="0" y="2212"/>
                  </a:lnTo>
                  <a:lnTo>
                    <a:pt x="645" y="2857"/>
                  </a:lnTo>
                  <a:lnTo>
                    <a:pt x="1428" y="2857"/>
                  </a:lnTo>
                  <a:lnTo>
                    <a:pt x="2212" y="2857"/>
                  </a:lnTo>
                  <a:lnTo>
                    <a:pt x="2857" y="2212"/>
                  </a:lnTo>
                  <a:lnTo>
                    <a:pt x="2857" y="1428"/>
                  </a:lnTo>
                  <a:lnTo>
                    <a:pt x="2857" y="643"/>
                  </a:lnTo>
                  <a:lnTo>
                    <a:pt x="2212" y="0"/>
                  </a:lnTo>
                  <a:lnTo>
                    <a:pt x="1428" y="0"/>
                  </a:lnTo>
                  <a:lnTo>
                    <a:pt x="645" y="0"/>
                  </a:lnTo>
                  <a:lnTo>
                    <a:pt x="0" y="643"/>
                  </a:lnTo>
                  <a:lnTo>
                    <a:pt x="0" y="1428"/>
                  </a:lnTo>
                </a:path>
              </a:pathLst>
            </a:custGeom>
            <a:ln w="11112">
              <a:solidFill>
                <a:srgbClr val="9BDD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05621" y="26503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603"/>
                  </a:moveTo>
                  <a:lnTo>
                    <a:pt x="0" y="7143"/>
                  </a:lnTo>
                  <a:lnTo>
                    <a:pt x="2063" y="9207"/>
                  </a:lnTo>
                  <a:lnTo>
                    <a:pt x="4603" y="9207"/>
                  </a:lnTo>
                  <a:lnTo>
                    <a:pt x="7143" y="9207"/>
                  </a:lnTo>
                  <a:lnTo>
                    <a:pt x="9207" y="7143"/>
                  </a:lnTo>
                  <a:lnTo>
                    <a:pt x="9207" y="4603"/>
                  </a:lnTo>
                  <a:lnTo>
                    <a:pt x="9207" y="2063"/>
                  </a:lnTo>
                  <a:lnTo>
                    <a:pt x="7143" y="0"/>
                  </a:lnTo>
                  <a:lnTo>
                    <a:pt x="4603" y="0"/>
                  </a:lnTo>
                  <a:lnTo>
                    <a:pt x="2063" y="0"/>
                  </a:lnTo>
                  <a:lnTo>
                    <a:pt x="0" y="2063"/>
                  </a:lnTo>
                  <a:lnTo>
                    <a:pt x="0" y="4603"/>
                  </a:lnTo>
                </a:path>
              </a:pathLst>
            </a:custGeom>
            <a:ln w="11112">
              <a:solidFill>
                <a:srgbClr val="BAE7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03314" y="2647859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9852" y="0"/>
                  </a:moveTo>
                  <a:lnTo>
                    <a:pt x="2847" y="0"/>
                  </a:lnTo>
                  <a:lnTo>
                    <a:pt x="0" y="2847"/>
                  </a:lnTo>
                  <a:lnTo>
                    <a:pt x="0" y="9852"/>
                  </a:lnTo>
                  <a:lnTo>
                    <a:pt x="2847" y="12700"/>
                  </a:lnTo>
                  <a:lnTo>
                    <a:pt x="9852" y="12700"/>
                  </a:lnTo>
                  <a:lnTo>
                    <a:pt x="12700" y="9852"/>
                  </a:lnTo>
                  <a:lnTo>
                    <a:pt x="12700" y="2847"/>
                  </a:lnTo>
                  <a:close/>
                </a:path>
              </a:pathLst>
            </a:custGeom>
            <a:solidFill>
              <a:srgbClr val="D8F2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346962" y="806207"/>
            <a:ext cx="3834765" cy="22085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9560" marR="232410">
              <a:lnSpc>
                <a:spcPct val="102699"/>
              </a:lnSpc>
              <a:spcBef>
                <a:spcPts val="55"/>
              </a:spcBef>
            </a:pPr>
            <a:r>
              <a:rPr sz="1100" spc="-80" dirty="0">
                <a:latin typeface="Arial"/>
                <a:cs typeface="Arial"/>
              </a:rPr>
              <a:t>You </a:t>
            </a:r>
            <a:r>
              <a:rPr sz="1100" spc="-70" dirty="0">
                <a:latin typeface="Arial"/>
                <a:cs typeface="Arial"/>
              </a:rPr>
              <a:t>can </a:t>
            </a:r>
            <a:r>
              <a:rPr sz="1100" spc="-45" dirty="0">
                <a:latin typeface="Arial"/>
                <a:cs typeface="Arial"/>
              </a:rPr>
              <a:t>get </a:t>
            </a:r>
            <a:r>
              <a:rPr sz="1100" spc="-95" dirty="0">
                <a:latin typeface="Arial"/>
                <a:cs typeface="Arial"/>
              </a:rPr>
              <a:t>even </a:t>
            </a:r>
            <a:r>
              <a:rPr sz="1100" spc="-75" dirty="0">
                <a:latin typeface="Arial"/>
                <a:cs typeface="Arial"/>
              </a:rPr>
              <a:t>more compression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45" dirty="0">
                <a:latin typeface="Arial"/>
                <a:cs typeface="Arial"/>
              </a:rPr>
              <a:t>another </a:t>
            </a:r>
            <a:r>
              <a:rPr sz="1100" spc="-35" dirty="0">
                <a:latin typeface="Arial"/>
                <a:cs typeface="Arial"/>
              </a:rPr>
              <a:t>type </a:t>
            </a:r>
            <a:r>
              <a:rPr sz="1100" spc="-25" dirty="0">
                <a:latin typeface="Arial"/>
                <a:cs typeface="Arial"/>
              </a:rPr>
              <a:t>of  </a:t>
            </a:r>
            <a:r>
              <a:rPr sz="1100" spc="-50" dirty="0">
                <a:latin typeface="Arial"/>
                <a:cs typeface="Arial"/>
              </a:rPr>
              <a:t>variable </a:t>
            </a:r>
            <a:r>
              <a:rPr sz="1100" spc="-35" dirty="0">
                <a:latin typeface="Arial"/>
                <a:cs typeface="Arial"/>
              </a:rPr>
              <a:t>length </a:t>
            </a:r>
            <a:r>
              <a:rPr sz="1100" spc="-50" dirty="0">
                <a:latin typeface="Arial"/>
                <a:cs typeface="Arial"/>
              </a:rPr>
              <a:t>encoding: </a:t>
            </a:r>
            <a:r>
              <a:rPr sz="1100" spc="-30" dirty="0">
                <a:solidFill>
                  <a:srgbClr val="0000FF"/>
                </a:solidFill>
                <a:latin typeface="Arial"/>
                <a:cs typeface="Arial"/>
              </a:rPr>
              <a:t>bitlevel</a:t>
            </a:r>
            <a:r>
              <a:rPr sz="1100" spc="2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code.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25"/>
              </a:spcBef>
            </a:pPr>
            <a:r>
              <a:rPr sz="1100" spc="-85" dirty="0">
                <a:latin typeface="Arial"/>
                <a:cs typeface="Arial"/>
              </a:rPr>
              <a:t>Gamma </a:t>
            </a:r>
            <a:r>
              <a:rPr sz="1100" spc="-75" dirty="0">
                <a:latin typeface="Arial"/>
                <a:cs typeface="Arial"/>
              </a:rPr>
              <a:t>code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50" dirty="0">
                <a:latin typeface="Arial"/>
                <a:cs typeface="Arial"/>
              </a:rPr>
              <a:t>best </a:t>
            </a:r>
            <a:r>
              <a:rPr sz="1100" spc="-60" dirty="0">
                <a:latin typeface="Arial"/>
                <a:cs typeface="Arial"/>
              </a:rPr>
              <a:t>known </a:t>
            </a:r>
            <a:r>
              <a:rPr sz="1100" spc="-25" dirty="0">
                <a:latin typeface="Arial"/>
                <a:cs typeface="Arial"/>
              </a:rPr>
              <a:t>of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these.</a:t>
            </a:r>
            <a:endParaRPr sz="1100">
              <a:latin typeface="Arial"/>
              <a:cs typeface="Arial"/>
            </a:endParaRPr>
          </a:p>
          <a:p>
            <a:pPr marL="289560" marR="197485">
              <a:lnSpc>
                <a:spcPct val="102699"/>
              </a:lnSpc>
              <a:spcBef>
                <a:spcPts val="300"/>
              </a:spcBef>
            </a:pPr>
            <a:r>
              <a:rPr sz="1100" spc="-15" dirty="0">
                <a:latin typeface="Arial"/>
                <a:cs typeface="Arial"/>
              </a:rPr>
              <a:t>First, </a:t>
            </a:r>
            <a:r>
              <a:rPr sz="1100" spc="-110" dirty="0">
                <a:latin typeface="Arial"/>
                <a:cs typeface="Arial"/>
              </a:rPr>
              <a:t>we </a:t>
            </a:r>
            <a:r>
              <a:rPr sz="1100" spc="-95" dirty="0">
                <a:latin typeface="Arial"/>
                <a:cs typeface="Arial"/>
              </a:rPr>
              <a:t>need </a:t>
            </a:r>
            <a:r>
              <a:rPr sz="1100" spc="-55" dirty="0">
                <a:latin typeface="Arial"/>
                <a:cs typeface="Arial"/>
              </a:rPr>
              <a:t>unary </a:t>
            </a:r>
            <a:r>
              <a:rPr sz="1100" spc="-75" dirty="0">
                <a:latin typeface="Arial"/>
                <a:cs typeface="Arial"/>
              </a:rPr>
              <a:t>code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75" dirty="0">
                <a:latin typeface="Arial"/>
                <a:cs typeface="Arial"/>
              </a:rPr>
              <a:t>be </a:t>
            </a:r>
            <a:r>
              <a:rPr sz="1100" spc="-65" dirty="0">
                <a:latin typeface="Arial"/>
                <a:cs typeface="Arial"/>
              </a:rPr>
              <a:t>able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35" dirty="0">
                <a:latin typeface="Arial"/>
                <a:cs typeface="Arial"/>
              </a:rPr>
              <a:t>introduce </a:t>
            </a:r>
            <a:r>
              <a:rPr sz="1100" spc="-75" dirty="0">
                <a:latin typeface="Arial"/>
                <a:cs typeface="Arial"/>
              </a:rPr>
              <a:t>gamma  </a:t>
            </a:r>
            <a:r>
              <a:rPr sz="1100" spc="-60" dirty="0">
                <a:latin typeface="Arial"/>
                <a:cs typeface="Arial"/>
              </a:rPr>
              <a:t>code.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80"/>
              </a:spcBef>
            </a:pPr>
            <a:r>
              <a:rPr sz="1100" spc="-55" dirty="0">
                <a:latin typeface="Arial"/>
                <a:cs typeface="Arial"/>
              </a:rPr>
              <a:t>Unary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code</a:t>
            </a:r>
            <a:endParaRPr sz="1100">
              <a:latin typeface="Arial"/>
              <a:cs typeface="Arial"/>
            </a:endParaRPr>
          </a:p>
          <a:p>
            <a:pPr marL="567055" marR="1439545">
              <a:lnSpc>
                <a:spcPts val="1190"/>
              </a:lnSpc>
              <a:spcBef>
                <a:spcPts val="219"/>
              </a:spcBef>
            </a:pPr>
            <a:r>
              <a:rPr sz="1000" spc="-65" dirty="0">
                <a:latin typeface="Arial"/>
                <a:cs typeface="Arial"/>
              </a:rPr>
              <a:t>Represent </a:t>
            </a:r>
            <a:r>
              <a:rPr sz="1000" i="1" spc="-5" dirty="0">
                <a:latin typeface="LM Sans 10"/>
                <a:cs typeface="LM Sans 10"/>
              </a:rPr>
              <a:t>n </a:t>
            </a:r>
            <a:r>
              <a:rPr sz="1000" spc="-100" dirty="0">
                <a:latin typeface="Arial"/>
                <a:cs typeface="Arial"/>
              </a:rPr>
              <a:t>as </a:t>
            </a:r>
            <a:r>
              <a:rPr sz="1000" i="1" spc="-5" dirty="0">
                <a:latin typeface="LM Sans 10"/>
                <a:cs typeface="LM Sans 10"/>
              </a:rPr>
              <a:t>n </a:t>
            </a:r>
            <a:r>
              <a:rPr sz="1000" spc="-90" dirty="0">
                <a:latin typeface="Arial"/>
                <a:cs typeface="Arial"/>
              </a:rPr>
              <a:t>1s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spc="-80" dirty="0">
                <a:latin typeface="Arial"/>
                <a:cs typeface="Arial"/>
              </a:rPr>
              <a:t>a </a:t>
            </a:r>
            <a:r>
              <a:rPr sz="1000" spc="-15" dirty="0">
                <a:latin typeface="Arial"/>
                <a:cs typeface="Arial"/>
              </a:rPr>
              <a:t>final </a:t>
            </a:r>
            <a:r>
              <a:rPr sz="1000" spc="-30" dirty="0">
                <a:latin typeface="Arial"/>
                <a:cs typeface="Arial"/>
              </a:rPr>
              <a:t>0.  </a:t>
            </a:r>
            <a:r>
              <a:rPr sz="1000" spc="-50" dirty="0">
                <a:latin typeface="Arial"/>
                <a:cs typeface="Arial"/>
              </a:rPr>
              <a:t>Unary </a:t>
            </a:r>
            <a:r>
              <a:rPr sz="1000" spc="-65" dirty="0">
                <a:latin typeface="Arial"/>
                <a:cs typeface="Arial"/>
              </a:rPr>
              <a:t>code </a:t>
            </a:r>
            <a:r>
              <a:rPr sz="1000" spc="-20" dirty="0">
                <a:latin typeface="Arial"/>
                <a:cs typeface="Arial"/>
              </a:rPr>
              <a:t>for </a:t>
            </a:r>
            <a:r>
              <a:rPr sz="1000" spc="-60" dirty="0">
                <a:latin typeface="Arial"/>
                <a:cs typeface="Arial"/>
              </a:rPr>
              <a:t>3 </a:t>
            </a:r>
            <a:r>
              <a:rPr sz="1000" spc="-55" dirty="0">
                <a:latin typeface="Arial"/>
                <a:cs typeface="Arial"/>
              </a:rPr>
              <a:t>is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1110</a:t>
            </a:r>
            <a:endParaRPr sz="1000">
              <a:latin typeface="Arial"/>
              <a:cs typeface="Arial"/>
            </a:endParaRPr>
          </a:p>
          <a:p>
            <a:pPr marL="567055" marR="656590">
              <a:lnSpc>
                <a:spcPts val="1200"/>
              </a:lnSpc>
            </a:pPr>
            <a:r>
              <a:rPr sz="1000" spc="-50" dirty="0">
                <a:latin typeface="Arial"/>
                <a:cs typeface="Arial"/>
              </a:rPr>
              <a:t>Unary </a:t>
            </a:r>
            <a:r>
              <a:rPr sz="1000" spc="-65" dirty="0">
                <a:latin typeface="Arial"/>
                <a:cs typeface="Arial"/>
              </a:rPr>
              <a:t>code </a:t>
            </a:r>
            <a:r>
              <a:rPr sz="1000" spc="-20" dirty="0">
                <a:latin typeface="Arial"/>
                <a:cs typeface="Arial"/>
              </a:rPr>
              <a:t>for </a:t>
            </a:r>
            <a:r>
              <a:rPr sz="1000" spc="-60" dirty="0">
                <a:latin typeface="Arial"/>
                <a:cs typeface="Arial"/>
              </a:rPr>
              <a:t>40 </a:t>
            </a:r>
            <a:r>
              <a:rPr sz="1000" spc="-55" dirty="0">
                <a:latin typeface="Arial"/>
                <a:cs typeface="Arial"/>
              </a:rPr>
              <a:t>is  </a:t>
            </a:r>
            <a:r>
              <a:rPr sz="1000" spc="-60" dirty="0">
                <a:latin typeface="Arial"/>
                <a:cs typeface="Arial"/>
              </a:rPr>
              <a:t>11111111111111111111111111111111111111110</a:t>
            </a:r>
            <a:endParaRPr sz="1000">
              <a:latin typeface="Arial"/>
              <a:cs typeface="Arial"/>
            </a:endParaRPr>
          </a:p>
          <a:p>
            <a:pPr marL="567055">
              <a:lnSpc>
                <a:spcPts val="1150"/>
              </a:lnSpc>
            </a:pPr>
            <a:r>
              <a:rPr sz="1000" spc="-50" dirty="0">
                <a:latin typeface="Arial"/>
                <a:cs typeface="Arial"/>
              </a:rPr>
              <a:t>Unary </a:t>
            </a:r>
            <a:r>
              <a:rPr sz="1000" spc="-65" dirty="0">
                <a:latin typeface="Arial"/>
                <a:cs typeface="Arial"/>
              </a:rPr>
              <a:t>code </a:t>
            </a:r>
            <a:r>
              <a:rPr sz="1000" spc="-20" dirty="0">
                <a:latin typeface="Arial"/>
                <a:cs typeface="Arial"/>
              </a:rPr>
              <a:t>for </a:t>
            </a:r>
            <a:r>
              <a:rPr sz="1000" spc="-60" dirty="0">
                <a:latin typeface="Arial"/>
                <a:cs typeface="Arial"/>
              </a:rPr>
              <a:t>70</a:t>
            </a:r>
            <a:r>
              <a:rPr sz="1000" spc="-12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is: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LM Sans 8"/>
                <a:cs typeface="LM Sans 8"/>
              </a:rPr>
              <a:t>11111111111111111111111111111111111111111111111111111111111111111111110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4231641" y="3349078"/>
            <a:ext cx="2806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47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5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59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341" y="0"/>
            <a:ext cx="52133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60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7138" y="0"/>
            <a:ext cx="803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4883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502" y="0"/>
            <a:ext cx="1001394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Gamma</a:t>
            </a:r>
            <a:r>
              <a:rPr sz="1400" spc="-6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code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7363" y="1092066"/>
            <a:ext cx="73818" cy="73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363" y="1302378"/>
            <a:ext cx="73818" cy="73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7363" y="1512690"/>
            <a:ext cx="73818" cy="7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7363" y="1723002"/>
            <a:ext cx="73818" cy="736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7363" y="1931790"/>
            <a:ext cx="73818" cy="7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7363" y="2142102"/>
            <a:ext cx="73818" cy="736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7363" y="2352421"/>
            <a:ext cx="73818" cy="736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4334" y="967890"/>
            <a:ext cx="3555365" cy="16687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75" dirty="0">
                <a:latin typeface="Arial"/>
                <a:cs typeface="Arial"/>
              </a:rPr>
              <a:t>Represent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75" dirty="0">
                <a:latin typeface="Arial"/>
                <a:cs typeface="Arial"/>
              </a:rPr>
              <a:t>gap </a:t>
            </a:r>
            <a:r>
              <a:rPr sz="1100" i="1" spc="-10" dirty="0">
                <a:latin typeface="LM Sans 10"/>
                <a:cs typeface="LM Sans 10"/>
              </a:rPr>
              <a:t>G </a:t>
            </a:r>
            <a:r>
              <a:rPr sz="1100" spc="-114" dirty="0">
                <a:latin typeface="Arial"/>
                <a:cs typeface="Arial"/>
              </a:rPr>
              <a:t>as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30" dirty="0">
                <a:latin typeface="Arial"/>
                <a:cs typeface="Arial"/>
              </a:rPr>
              <a:t>pair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35" dirty="0">
                <a:solidFill>
                  <a:srgbClr val="0000FF"/>
                </a:solidFill>
                <a:latin typeface="Arial"/>
                <a:cs typeface="Arial"/>
              </a:rPr>
              <a:t>length </a:t>
            </a:r>
            <a:r>
              <a:rPr sz="1100" spc="-65" dirty="0">
                <a:latin typeface="Arial"/>
                <a:cs typeface="Arial"/>
              </a:rPr>
              <a:t>and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0000FF"/>
                </a:solidFill>
                <a:latin typeface="Arial"/>
                <a:cs typeface="Arial"/>
              </a:rPr>
              <a:t>offset</a:t>
            </a:r>
            <a:r>
              <a:rPr sz="1100" spc="-3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 marR="56515">
              <a:lnSpc>
                <a:spcPct val="125499"/>
              </a:lnSpc>
            </a:pPr>
            <a:r>
              <a:rPr sz="1100" spc="-35" dirty="0">
                <a:latin typeface="Arial"/>
                <a:cs typeface="Arial"/>
              </a:rPr>
              <a:t>Offset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75" dirty="0">
                <a:latin typeface="Arial"/>
                <a:cs typeface="Arial"/>
              </a:rPr>
              <a:t>gap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50" dirty="0">
                <a:latin typeface="Arial"/>
                <a:cs typeface="Arial"/>
              </a:rPr>
              <a:t>binary,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55" dirty="0">
                <a:latin typeface="Arial"/>
                <a:cs typeface="Arial"/>
              </a:rPr>
              <a:t>leading </a:t>
            </a:r>
            <a:r>
              <a:rPr sz="1100" spc="15" dirty="0">
                <a:latin typeface="Arial"/>
                <a:cs typeface="Arial"/>
              </a:rPr>
              <a:t>bit </a:t>
            </a:r>
            <a:r>
              <a:rPr sz="1100" spc="-65" dirty="0">
                <a:latin typeface="Arial"/>
                <a:cs typeface="Arial"/>
              </a:rPr>
              <a:t>chopped </a:t>
            </a:r>
            <a:r>
              <a:rPr sz="1100" spc="-15" dirty="0">
                <a:latin typeface="Arial"/>
                <a:cs typeface="Arial"/>
              </a:rPr>
              <a:t>off.  </a:t>
            </a:r>
            <a:r>
              <a:rPr sz="1100" spc="-65" dirty="0">
                <a:latin typeface="Arial"/>
                <a:cs typeface="Arial"/>
              </a:rPr>
              <a:t>For </a:t>
            </a:r>
            <a:r>
              <a:rPr sz="1100" spc="-70" dirty="0">
                <a:latin typeface="Arial"/>
                <a:cs typeface="Arial"/>
              </a:rPr>
              <a:t>example </a:t>
            </a:r>
            <a:r>
              <a:rPr sz="1100" spc="-75" dirty="0">
                <a:latin typeface="Arial"/>
                <a:cs typeface="Arial"/>
              </a:rPr>
              <a:t>13 </a:t>
            </a:r>
            <a:r>
              <a:rPr sz="1100" spc="-10" dirty="0">
                <a:latin typeface="Latin Modern Math"/>
                <a:cs typeface="Latin Modern Math"/>
              </a:rPr>
              <a:t>→ </a:t>
            </a:r>
            <a:r>
              <a:rPr sz="1100" spc="-75" dirty="0">
                <a:latin typeface="Arial"/>
                <a:cs typeface="Arial"/>
              </a:rPr>
              <a:t>1101 </a:t>
            </a:r>
            <a:r>
              <a:rPr sz="1100" spc="-10" dirty="0">
                <a:latin typeface="Latin Modern Math"/>
                <a:cs typeface="Latin Modern Math"/>
              </a:rPr>
              <a:t>→ </a:t>
            </a:r>
            <a:r>
              <a:rPr sz="1100" spc="-75" dirty="0">
                <a:latin typeface="Arial"/>
                <a:cs typeface="Arial"/>
              </a:rPr>
              <a:t>101 </a:t>
            </a:r>
            <a:r>
              <a:rPr sz="1100" spc="204" dirty="0">
                <a:latin typeface="Arial"/>
                <a:cs typeface="Arial"/>
              </a:rPr>
              <a:t>=</a:t>
            </a:r>
            <a:r>
              <a:rPr sz="1100" spc="-19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offset</a:t>
            </a:r>
            <a:endParaRPr sz="1100">
              <a:latin typeface="Arial"/>
              <a:cs typeface="Arial"/>
            </a:endParaRPr>
          </a:p>
          <a:p>
            <a:pPr marL="12700" marR="1813560">
              <a:lnSpc>
                <a:spcPct val="124500"/>
              </a:lnSpc>
              <a:spcBef>
                <a:spcPts val="15"/>
              </a:spcBef>
            </a:pPr>
            <a:r>
              <a:rPr sz="1100" spc="-45" dirty="0">
                <a:latin typeface="Arial"/>
                <a:cs typeface="Arial"/>
              </a:rPr>
              <a:t>Length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length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35" dirty="0">
                <a:latin typeface="Arial"/>
                <a:cs typeface="Arial"/>
              </a:rPr>
              <a:t>offset.  </a:t>
            </a:r>
            <a:r>
              <a:rPr sz="1100" spc="-65" dirty="0">
                <a:latin typeface="Arial"/>
                <a:cs typeface="Arial"/>
              </a:rPr>
              <a:t>For </a:t>
            </a:r>
            <a:r>
              <a:rPr sz="1100" spc="-75" dirty="0">
                <a:latin typeface="Arial"/>
                <a:cs typeface="Arial"/>
              </a:rPr>
              <a:t>13 </a:t>
            </a:r>
            <a:r>
              <a:rPr sz="1100" spc="-30" dirty="0">
                <a:latin typeface="Arial"/>
                <a:cs typeface="Arial"/>
              </a:rPr>
              <a:t>(offset </a:t>
            </a:r>
            <a:r>
              <a:rPr sz="1100" spc="-40" dirty="0">
                <a:latin typeface="Arial"/>
                <a:cs typeface="Arial"/>
              </a:rPr>
              <a:t>101), </a:t>
            </a:r>
            <a:r>
              <a:rPr sz="1100" spc="-20" dirty="0">
                <a:latin typeface="Arial"/>
                <a:cs typeface="Arial"/>
              </a:rPr>
              <a:t>this </a:t>
            </a:r>
            <a:r>
              <a:rPr sz="1100" spc="-60" dirty="0">
                <a:latin typeface="Arial"/>
                <a:cs typeface="Arial"/>
              </a:rPr>
              <a:t>is</a:t>
            </a:r>
            <a:r>
              <a:rPr sz="1100" spc="-15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3.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70" dirty="0">
                <a:latin typeface="Arial"/>
                <a:cs typeface="Arial"/>
              </a:rPr>
              <a:t>Encode </a:t>
            </a:r>
            <a:r>
              <a:rPr sz="1100" spc="-35" dirty="0">
                <a:latin typeface="Arial"/>
                <a:cs typeface="Arial"/>
              </a:rPr>
              <a:t>length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55" dirty="0">
                <a:solidFill>
                  <a:srgbClr val="0000FF"/>
                </a:solidFill>
                <a:latin typeface="Arial"/>
                <a:cs typeface="Arial"/>
              </a:rPr>
              <a:t>unary </a:t>
            </a:r>
            <a:r>
              <a:rPr sz="1100" spc="-60" dirty="0">
                <a:latin typeface="Arial"/>
                <a:cs typeface="Arial"/>
              </a:rPr>
              <a:t>code:</a:t>
            </a:r>
            <a:r>
              <a:rPr sz="1100" spc="-15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1110.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sz="1100" spc="-85" dirty="0">
                <a:latin typeface="Arial"/>
                <a:cs typeface="Arial"/>
              </a:rPr>
              <a:t>Gamma </a:t>
            </a:r>
            <a:r>
              <a:rPr sz="1100" spc="-75" dirty="0">
                <a:latin typeface="Arial"/>
                <a:cs typeface="Arial"/>
              </a:rPr>
              <a:t>code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75" dirty="0">
                <a:latin typeface="Arial"/>
                <a:cs typeface="Arial"/>
              </a:rPr>
              <a:t>13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45" dirty="0">
                <a:latin typeface="Arial"/>
                <a:cs typeface="Arial"/>
              </a:rPr>
              <a:t>concatenation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35" dirty="0">
                <a:latin typeface="Arial"/>
                <a:cs typeface="Arial"/>
              </a:rPr>
              <a:t>length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spc="-35" dirty="0">
                <a:latin typeface="Arial"/>
                <a:cs typeface="Arial"/>
              </a:rPr>
              <a:t>offset:  </a:t>
            </a:r>
            <a:r>
              <a:rPr sz="1100" spc="-70" dirty="0">
                <a:latin typeface="Arial"/>
                <a:cs typeface="Arial"/>
              </a:rPr>
              <a:t>1110101.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231641" y="3349078"/>
            <a:ext cx="2806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48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5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59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4882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502" y="0"/>
            <a:ext cx="249491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  <a:tab pos="1017905" algn="l"/>
                <a:tab pos="1703705" algn="l"/>
              </a:tabLst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 statistics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Single-pass in-memory</a:t>
            </a:r>
            <a:r>
              <a:rPr sz="1400" spc="-4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indexing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7363" y="1111878"/>
            <a:ext cx="73818" cy="73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7363" y="1322190"/>
            <a:ext cx="73818" cy="73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363" y="1704727"/>
            <a:ext cx="73818" cy="736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363" y="2085727"/>
            <a:ext cx="73818" cy="736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7363" y="2468243"/>
            <a:ext cx="73818" cy="736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4334" y="987702"/>
            <a:ext cx="3636645" cy="15925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35" dirty="0">
                <a:latin typeface="Arial"/>
                <a:cs typeface="Arial"/>
              </a:rPr>
              <a:t>Abbreviation:</a:t>
            </a:r>
            <a:r>
              <a:rPr sz="1100" spc="16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SPIMI</a:t>
            </a:r>
            <a:endParaRPr sz="1100">
              <a:latin typeface="Arial"/>
              <a:cs typeface="Arial"/>
            </a:endParaRPr>
          </a:p>
          <a:p>
            <a:pPr marL="12700" marR="7620">
              <a:lnSpc>
                <a:spcPct val="102699"/>
              </a:lnSpc>
              <a:spcBef>
                <a:spcPts val="300"/>
              </a:spcBef>
            </a:pPr>
            <a:r>
              <a:rPr sz="1100" spc="-55" dirty="0">
                <a:latin typeface="Arial"/>
                <a:cs typeface="Arial"/>
              </a:rPr>
              <a:t>Key </a:t>
            </a:r>
            <a:r>
              <a:rPr sz="1100" spc="-65" dirty="0">
                <a:latin typeface="Arial"/>
                <a:cs typeface="Arial"/>
              </a:rPr>
              <a:t>idea </a:t>
            </a:r>
            <a:r>
              <a:rPr sz="1100" spc="-40" dirty="0">
                <a:latin typeface="Arial"/>
                <a:cs typeface="Arial"/>
              </a:rPr>
              <a:t>1: </a:t>
            </a:r>
            <a:r>
              <a:rPr sz="1100" spc="-75" dirty="0">
                <a:latin typeface="Arial"/>
                <a:cs typeface="Arial"/>
              </a:rPr>
              <a:t>Generate </a:t>
            </a:r>
            <a:r>
              <a:rPr sz="1100" spc="-70" dirty="0">
                <a:latin typeface="Arial"/>
                <a:cs typeface="Arial"/>
              </a:rPr>
              <a:t>separate </a:t>
            </a:r>
            <a:r>
              <a:rPr sz="1100" spc="-45" dirty="0">
                <a:latin typeface="Arial"/>
                <a:cs typeface="Arial"/>
              </a:rPr>
              <a:t>dictionaries </a:t>
            </a:r>
            <a:r>
              <a:rPr sz="1100" spc="-30" dirty="0">
                <a:latin typeface="Arial"/>
                <a:cs typeface="Arial"/>
              </a:rPr>
              <a:t>for </a:t>
            </a:r>
            <a:r>
              <a:rPr sz="1100" spc="-85" dirty="0">
                <a:latin typeface="Arial"/>
                <a:cs typeface="Arial"/>
              </a:rPr>
              <a:t>each </a:t>
            </a:r>
            <a:r>
              <a:rPr sz="1100" spc="-35" dirty="0">
                <a:latin typeface="Arial"/>
                <a:cs typeface="Arial"/>
              </a:rPr>
              <a:t>block </a:t>
            </a:r>
            <a:r>
              <a:rPr sz="1100" spc="-70" dirty="0">
                <a:latin typeface="Arial"/>
                <a:cs typeface="Arial"/>
              </a:rPr>
              <a:t>– </a:t>
            </a:r>
            <a:r>
              <a:rPr sz="1100" spc="-60" dirty="0">
                <a:latin typeface="Arial"/>
                <a:cs typeface="Arial"/>
              </a:rPr>
              <a:t>no  </a:t>
            </a:r>
            <a:r>
              <a:rPr sz="1100" spc="-95" dirty="0">
                <a:latin typeface="Arial"/>
                <a:cs typeface="Arial"/>
              </a:rPr>
              <a:t>need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30" dirty="0">
                <a:latin typeface="Arial"/>
                <a:cs typeface="Arial"/>
              </a:rPr>
              <a:t>maintain </a:t>
            </a:r>
            <a:r>
              <a:rPr sz="1100" spc="-20" dirty="0">
                <a:latin typeface="Arial"/>
                <a:cs typeface="Arial"/>
              </a:rPr>
              <a:t>term-termID </a:t>
            </a:r>
            <a:r>
              <a:rPr sz="1100" spc="-50" dirty="0">
                <a:latin typeface="Arial"/>
                <a:cs typeface="Arial"/>
              </a:rPr>
              <a:t>mapping </a:t>
            </a:r>
            <a:r>
              <a:rPr sz="1100" spc="-85" dirty="0">
                <a:latin typeface="Arial"/>
                <a:cs typeface="Arial"/>
              </a:rPr>
              <a:t>across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blocks.</a:t>
            </a:r>
            <a:endParaRPr sz="1100">
              <a:latin typeface="Arial"/>
              <a:cs typeface="Arial"/>
            </a:endParaRPr>
          </a:p>
          <a:p>
            <a:pPr marL="12700" marR="64769">
              <a:lnSpc>
                <a:spcPct val="101800"/>
              </a:lnSpc>
              <a:spcBef>
                <a:spcPts val="315"/>
              </a:spcBef>
            </a:pPr>
            <a:r>
              <a:rPr sz="1100" spc="-55" dirty="0">
                <a:latin typeface="Arial"/>
                <a:cs typeface="Arial"/>
              </a:rPr>
              <a:t>Key </a:t>
            </a:r>
            <a:r>
              <a:rPr sz="1100" spc="-65" dirty="0">
                <a:latin typeface="Arial"/>
                <a:cs typeface="Arial"/>
              </a:rPr>
              <a:t>idea </a:t>
            </a:r>
            <a:r>
              <a:rPr sz="1100" spc="-40" dirty="0">
                <a:latin typeface="Arial"/>
                <a:cs typeface="Arial"/>
              </a:rPr>
              <a:t>2: </a:t>
            </a:r>
            <a:r>
              <a:rPr sz="1100" dirty="0">
                <a:latin typeface="Arial"/>
                <a:cs typeface="Arial"/>
              </a:rPr>
              <a:t>Don’t </a:t>
            </a:r>
            <a:r>
              <a:rPr sz="1100" spc="-35" dirty="0">
                <a:latin typeface="Arial"/>
                <a:cs typeface="Arial"/>
              </a:rPr>
              <a:t>sort. </a:t>
            </a:r>
            <a:r>
              <a:rPr sz="1100" spc="-45" dirty="0">
                <a:latin typeface="Arial"/>
                <a:cs typeface="Arial"/>
              </a:rPr>
              <a:t>Accumulate </a:t>
            </a:r>
            <a:r>
              <a:rPr sz="1100" spc="-50" dirty="0">
                <a:latin typeface="Arial"/>
                <a:cs typeface="Arial"/>
              </a:rPr>
              <a:t>postings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50" dirty="0">
                <a:latin typeface="Arial"/>
                <a:cs typeface="Arial"/>
              </a:rPr>
              <a:t>postings </a:t>
            </a:r>
            <a:r>
              <a:rPr sz="1100" spc="-30" dirty="0">
                <a:latin typeface="Arial"/>
                <a:cs typeface="Arial"/>
              </a:rPr>
              <a:t>lists  </a:t>
            </a:r>
            <a:r>
              <a:rPr sz="1100" spc="-114" dirty="0">
                <a:latin typeface="Arial"/>
                <a:cs typeface="Arial"/>
              </a:rPr>
              <a:t>as </a:t>
            </a:r>
            <a:r>
              <a:rPr sz="1100" spc="-35" dirty="0">
                <a:latin typeface="Arial"/>
                <a:cs typeface="Arial"/>
              </a:rPr>
              <a:t>they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occur.</a:t>
            </a:r>
            <a:endParaRPr sz="1100">
              <a:latin typeface="Arial"/>
              <a:cs typeface="Arial"/>
            </a:endParaRPr>
          </a:p>
          <a:p>
            <a:pPr marL="12700" marR="236854">
              <a:lnSpc>
                <a:spcPct val="102699"/>
              </a:lnSpc>
              <a:spcBef>
                <a:spcPts val="300"/>
              </a:spcBef>
            </a:pPr>
            <a:r>
              <a:rPr sz="1100" spc="10" dirty="0">
                <a:latin typeface="Arial"/>
                <a:cs typeface="Arial"/>
              </a:rPr>
              <a:t>With </a:t>
            </a:r>
            <a:r>
              <a:rPr sz="1100" spc="-75" dirty="0">
                <a:latin typeface="Arial"/>
                <a:cs typeface="Arial"/>
              </a:rPr>
              <a:t>these </a:t>
            </a:r>
            <a:r>
              <a:rPr sz="1100" spc="-35" dirty="0">
                <a:latin typeface="Arial"/>
                <a:cs typeface="Arial"/>
              </a:rPr>
              <a:t>two </a:t>
            </a:r>
            <a:r>
              <a:rPr sz="1100" spc="-80" dirty="0">
                <a:latin typeface="Arial"/>
                <a:cs typeface="Arial"/>
              </a:rPr>
              <a:t>ideas </a:t>
            </a:r>
            <a:r>
              <a:rPr sz="1100" spc="-110" dirty="0">
                <a:latin typeface="Arial"/>
                <a:cs typeface="Arial"/>
              </a:rPr>
              <a:t>we </a:t>
            </a:r>
            <a:r>
              <a:rPr sz="1100" spc="-70" dirty="0">
                <a:latin typeface="Arial"/>
                <a:cs typeface="Arial"/>
              </a:rPr>
              <a:t>can </a:t>
            </a:r>
            <a:r>
              <a:rPr sz="1100" spc="-65" dirty="0">
                <a:latin typeface="Arial"/>
                <a:cs typeface="Arial"/>
              </a:rPr>
              <a:t>generate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55" dirty="0">
                <a:latin typeface="Arial"/>
                <a:cs typeface="Arial"/>
              </a:rPr>
              <a:t>complete </a:t>
            </a:r>
            <a:r>
              <a:rPr sz="1100" spc="-40" dirty="0">
                <a:latin typeface="Arial"/>
                <a:cs typeface="Arial"/>
              </a:rPr>
              <a:t>inverted  </a:t>
            </a:r>
            <a:r>
              <a:rPr sz="1100" spc="-55" dirty="0">
                <a:latin typeface="Arial"/>
                <a:cs typeface="Arial"/>
              </a:rPr>
              <a:t>index </a:t>
            </a:r>
            <a:r>
              <a:rPr sz="1100" spc="-30" dirty="0">
                <a:latin typeface="Arial"/>
                <a:cs typeface="Arial"/>
              </a:rPr>
              <a:t>for </a:t>
            </a:r>
            <a:r>
              <a:rPr sz="1100" spc="-85" dirty="0">
                <a:latin typeface="Arial"/>
                <a:cs typeface="Arial"/>
              </a:rPr>
              <a:t>each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block.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75" dirty="0">
                <a:latin typeface="Arial"/>
                <a:cs typeface="Arial"/>
              </a:rPr>
              <a:t>These </a:t>
            </a:r>
            <a:r>
              <a:rPr sz="1100" spc="-70" dirty="0">
                <a:latin typeface="Arial"/>
                <a:cs typeface="Arial"/>
              </a:rPr>
              <a:t>separate </a:t>
            </a:r>
            <a:r>
              <a:rPr sz="1100" spc="-80" dirty="0">
                <a:latin typeface="Arial"/>
                <a:cs typeface="Arial"/>
              </a:rPr>
              <a:t>indexes </a:t>
            </a:r>
            <a:r>
              <a:rPr sz="1100" spc="-70" dirty="0">
                <a:latin typeface="Arial"/>
                <a:cs typeface="Arial"/>
              </a:rPr>
              <a:t>can </a:t>
            </a:r>
            <a:r>
              <a:rPr sz="1100" spc="-40" dirty="0">
                <a:latin typeface="Arial"/>
                <a:cs typeface="Arial"/>
              </a:rPr>
              <a:t>then </a:t>
            </a:r>
            <a:r>
              <a:rPr sz="1100" spc="-75" dirty="0">
                <a:latin typeface="Arial"/>
                <a:cs typeface="Arial"/>
              </a:rPr>
              <a:t>be merged </a:t>
            </a:r>
            <a:r>
              <a:rPr sz="1100" spc="-5" dirty="0">
                <a:latin typeface="Arial"/>
                <a:cs typeface="Arial"/>
              </a:rPr>
              <a:t>into </a:t>
            </a:r>
            <a:r>
              <a:rPr sz="1100" spc="-85" dirty="0">
                <a:latin typeface="Arial"/>
                <a:cs typeface="Arial"/>
              </a:rPr>
              <a:t>one </a:t>
            </a:r>
            <a:r>
              <a:rPr sz="1100" spc="-35" dirty="0">
                <a:latin typeface="Arial"/>
                <a:cs typeface="Arial"/>
              </a:rPr>
              <a:t>big</a:t>
            </a:r>
            <a:r>
              <a:rPr sz="1100" spc="17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index.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47389" y="3349078"/>
            <a:ext cx="2654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5</a:t>
            </a:fld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 /</a:t>
            </a:r>
            <a:r>
              <a:rPr sz="600" spc="-7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59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4883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502" y="0"/>
            <a:ext cx="249491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  <a:tab pos="1017905" algn="l"/>
                <a:tab pos="170370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 statistics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Gamma code</a:t>
            </a:r>
            <a:r>
              <a:rPr sz="1400" spc="-2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examples</a:t>
            </a:r>
            <a:endParaRPr sz="1400">
              <a:latin typeface="LM Sans 12"/>
              <a:cs typeface="LM Sans 12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59542" y="651937"/>
          <a:ext cx="3749038" cy="1492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7157">
                <a:tc>
                  <a:txBody>
                    <a:bodyPr/>
                    <a:lstStyle/>
                    <a:p>
                      <a:pPr>
                        <a:lnSpc>
                          <a:spcPts val="825"/>
                        </a:lnSpc>
                      </a:pPr>
                      <a:r>
                        <a:rPr sz="850" spc="-25" dirty="0">
                          <a:latin typeface="Arial"/>
                          <a:cs typeface="Arial"/>
                        </a:rPr>
                        <a:t>number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825"/>
                        </a:lnSpc>
                      </a:pPr>
                      <a:r>
                        <a:rPr sz="850" spc="-30" dirty="0">
                          <a:latin typeface="Arial"/>
                          <a:cs typeface="Arial"/>
                        </a:rPr>
                        <a:t>unary</a:t>
                      </a:r>
                      <a:r>
                        <a:rPr sz="85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45" dirty="0">
                          <a:latin typeface="Arial"/>
                          <a:cs typeface="Arial"/>
                        </a:rPr>
                        <a:t>code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825"/>
                        </a:lnSpc>
                      </a:pPr>
                      <a:r>
                        <a:rPr sz="850" spc="-15" dirty="0">
                          <a:latin typeface="Arial"/>
                          <a:cs typeface="Arial"/>
                        </a:rPr>
                        <a:t>length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825"/>
                        </a:lnSpc>
                      </a:pPr>
                      <a:r>
                        <a:rPr sz="850" spc="-20" dirty="0">
                          <a:latin typeface="Arial"/>
                          <a:cs typeface="Arial"/>
                        </a:rPr>
                        <a:t>offset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825"/>
                        </a:lnSpc>
                      </a:pPr>
                      <a:r>
                        <a:rPr sz="850" spc="-50" dirty="0">
                          <a:latin typeface="Latin Modern Math"/>
                          <a:cs typeface="Latin Modern Math"/>
                        </a:rPr>
                        <a:t>γ</a:t>
                      </a:r>
                      <a:r>
                        <a:rPr sz="850" spc="45" dirty="0">
                          <a:latin typeface="Latin Modern Math"/>
                          <a:cs typeface="Latin Modern Math"/>
                        </a:rPr>
                        <a:t> </a:t>
                      </a:r>
                      <a:r>
                        <a:rPr sz="850" spc="-45" dirty="0">
                          <a:latin typeface="Arial"/>
                          <a:cs typeface="Arial"/>
                        </a:rPr>
                        <a:t>code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35">
                <a:tc>
                  <a:txBody>
                    <a:bodyPr/>
                    <a:lstStyle/>
                    <a:p>
                      <a:pPr>
                        <a:lnSpc>
                          <a:spcPts val="944"/>
                        </a:lnSpc>
                      </a:pPr>
                      <a:r>
                        <a:rPr sz="850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944"/>
                        </a:lnSpc>
                      </a:pPr>
                      <a:r>
                        <a:rPr sz="850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79">
                <a:tc>
                  <a:txBody>
                    <a:bodyPr/>
                    <a:lstStyle/>
                    <a:p>
                      <a:pPr>
                        <a:lnSpc>
                          <a:spcPts val="930"/>
                        </a:lnSpc>
                      </a:pPr>
                      <a:r>
                        <a:rPr sz="850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930"/>
                        </a:lnSpc>
                      </a:pPr>
                      <a:r>
                        <a:rPr sz="850" spc="-40" dirty="0">
                          <a:latin typeface="Arial"/>
                          <a:cs typeface="Arial"/>
                        </a:rPr>
                        <a:t>10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930"/>
                        </a:lnSpc>
                      </a:pPr>
                      <a:r>
                        <a:rPr sz="850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930"/>
                        </a:lnSpc>
                      </a:pPr>
                      <a:r>
                        <a:rPr sz="850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77">
                <a:tc>
                  <a:txBody>
                    <a:bodyPr/>
                    <a:lstStyle/>
                    <a:p>
                      <a:pPr>
                        <a:lnSpc>
                          <a:spcPts val="925"/>
                        </a:lnSpc>
                      </a:pPr>
                      <a:r>
                        <a:rPr sz="850" dirty="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925"/>
                        </a:lnSpc>
                      </a:pPr>
                      <a:r>
                        <a:rPr sz="850" spc="-40" dirty="0">
                          <a:latin typeface="Arial"/>
                          <a:cs typeface="Arial"/>
                        </a:rPr>
                        <a:t>110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925"/>
                        </a:lnSpc>
                      </a:pPr>
                      <a:r>
                        <a:rPr sz="850" spc="-40" dirty="0">
                          <a:latin typeface="Arial"/>
                          <a:cs typeface="Arial"/>
                        </a:rPr>
                        <a:t>10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925"/>
                        </a:lnSpc>
                      </a:pPr>
                      <a:r>
                        <a:rPr sz="850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925"/>
                        </a:lnSpc>
                      </a:pPr>
                      <a:r>
                        <a:rPr sz="850" spc="-30" dirty="0">
                          <a:latin typeface="Arial"/>
                          <a:cs typeface="Arial"/>
                        </a:rPr>
                        <a:t>10,0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784">
                <a:tc>
                  <a:txBody>
                    <a:bodyPr/>
                    <a:lstStyle/>
                    <a:p>
                      <a:pPr>
                        <a:lnSpc>
                          <a:spcPts val="930"/>
                        </a:lnSpc>
                      </a:pPr>
                      <a:r>
                        <a:rPr sz="850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930"/>
                        </a:lnSpc>
                      </a:pPr>
                      <a:r>
                        <a:rPr sz="850" spc="-45" dirty="0">
                          <a:latin typeface="Arial"/>
                          <a:cs typeface="Arial"/>
                        </a:rPr>
                        <a:t>1110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930"/>
                        </a:lnSpc>
                      </a:pPr>
                      <a:r>
                        <a:rPr sz="850" spc="-40" dirty="0">
                          <a:latin typeface="Arial"/>
                          <a:cs typeface="Arial"/>
                        </a:rPr>
                        <a:t>10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930"/>
                        </a:lnSpc>
                      </a:pPr>
                      <a:r>
                        <a:rPr sz="850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930"/>
                        </a:lnSpc>
                      </a:pPr>
                      <a:r>
                        <a:rPr sz="850" spc="-30" dirty="0">
                          <a:latin typeface="Arial"/>
                          <a:cs typeface="Arial"/>
                        </a:rPr>
                        <a:t>10,1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784">
                <a:tc>
                  <a:txBody>
                    <a:bodyPr/>
                    <a:lstStyle/>
                    <a:p>
                      <a:pPr>
                        <a:lnSpc>
                          <a:spcPts val="930"/>
                        </a:lnSpc>
                      </a:pPr>
                      <a:r>
                        <a:rPr sz="850" dirty="0">
                          <a:latin typeface="Arial"/>
                          <a:cs typeface="Arial"/>
                        </a:rPr>
                        <a:t>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930"/>
                        </a:lnSpc>
                      </a:pPr>
                      <a:r>
                        <a:rPr sz="850" spc="-45" dirty="0">
                          <a:latin typeface="Arial"/>
                          <a:cs typeface="Arial"/>
                        </a:rPr>
                        <a:t>11110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930"/>
                        </a:lnSpc>
                      </a:pPr>
                      <a:r>
                        <a:rPr sz="850" spc="-40" dirty="0">
                          <a:latin typeface="Arial"/>
                          <a:cs typeface="Arial"/>
                        </a:rPr>
                        <a:t>110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930"/>
                        </a:lnSpc>
                      </a:pPr>
                      <a:r>
                        <a:rPr sz="850" spc="-40" dirty="0">
                          <a:latin typeface="Arial"/>
                          <a:cs typeface="Arial"/>
                        </a:rPr>
                        <a:t>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930"/>
                        </a:lnSpc>
                      </a:pPr>
                      <a:r>
                        <a:rPr sz="850" spc="-35" dirty="0">
                          <a:latin typeface="Arial"/>
                          <a:cs typeface="Arial"/>
                        </a:rPr>
                        <a:t>110,00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784">
                <a:tc>
                  <a:txBody>
                    <a:bodyPr/>
                    <a:lstStyle/>
                    <a:p>
                      <a:pPr>
                        <a:lnSpc>
                          <a:spcPts val="930"/>
                        </a:lnSpc>
                      </a:pPr>
                      <a:r>
                        <a:rPr sz="850" dirty="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930"/>
                        </a:lnSpc>
                      </a:pPr>
                      <a:r>
                        <a:rPr sz="850" spc="-45" dirty="0">
                          <a:latin typeface="Arial"/>
                          <a:cs typeface="Arial"/>
                        </a:rPr>
                        <a:t>1111111110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930"/>
                        </a:lnSpc>
                      </a:pPr>
                      <a:r>
                        <a:rPr sz="850" spc="-45" dirty="0">
                          <a:latin typeface="Arial"/>
                          <a:cs typeface="Arial"/>
                        </a:rPr>
                        <a:t>1110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930"/>
                        </a:lnSpc>
                      </a:pPr>
                      <a:r>
                        <a:rPr sz="850" spc="-40" dirty="0">
                          <a:latin typeface="Arial"/>
                          <a:cs typeface="Arial"/>
                        </a:rPr>
                        <a:t>001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930"/>
                        </a:lnSpc>
                      </a:pPr>
                      <a:r>
                        <a:rPr sz="850" spc="-40" dirty="0">
                          <a:latin typeface="Arial"/>
                          <a:cs typeface="Arial"/>
                        </a:rPr>
                        <a:t>1110,001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784">
                <a:tc>
                  <a:txBody>
                    <a:bodyPr/>
                    <a:lstStyle/>
                    <a:p>
                      <a:pPr>
                        <a:lnSpc>
                          <a:spcPts val="930"/>
                        </a:lnSpc>
                      </a:pPr>
                      <a:r>
                        <a:rPr sz="850" spc="-40" dirty="0">
                          <a:latin typeface="Arial"/>
                          <a:cs typeface="Arial"/>
                        </a:rPr>
                        <a:t>13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930"/>
                        </a:lnSpc>
                      </a:pPr>
                      <a:r>
                        <a:rPr sz="850" spc="-45" dirty="0">
                          <a:latin typeface="Arial"/>
                          <a:cs typeface="Arial"/>
                        </a:rPr>
                        <a:t>1110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930"/>
                        </a:lnSpc>
                      </a:pPr>
                      <a:r>
                        <a:rPr sz="850" spc="-40" dirty="0">
                          <a:latin typeface="Arial"/>
                          <a:cs typeface="Arial"/>
                        </a:rPr>
                        <a:t>101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930"/>
                        </a:lnSpc>
                      </a:pPr>
                      <a:r>
                        <a:rPr sz="850" spc="-40" dirty="0">
                          <a:latin typeface="Arial"/>
                          <a:cs typeface="Arial"/>
                        </a:rPr>
                        <a:t>1110,101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784">
                <a:tc>
                  <a:txBody>
                    <a:bodyPr/>
                    <a:lstStyle/>
                    <a:p>
                      <a:pPr>
                        <a:lnSpc>
                          <a:spcPts val="930"/>
                        </a:lnSpc>
                      </a:pPr>
                      <a:r>
                        <a:rPr sz="850" spc="-40" dirty="0">
                          <a:latin typeface="Arial"/>
                          <a:cs typeface="Arial"/>
                        </a:rPr>
                        <a:t>24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930"/>
                        </a:lnSpc>
                      </a:pPr>
                      <a:r>
                        <a:rPr sz="850" spc="-45" dirty="0">
                          <a:latin typeface="Arial"/>
                          <a:cs typeface="Arial"/>
                        </a:rPr>
                        <a:t>11110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930"/>
                        </a:lnSpc>
                      </a:pPr>
                      <a:r>
                        <a:rPr sz="850" spc="-45" dirty="0">
                          <a:latin typeface="Arial"/>
                          <a:cs typeface="Arial"/>
                        </a:rPr>
                        <a:t>1000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930"/>
                        </a:lnSpc>
                      </a:pPr>
                      <a:r>
                        <a:rPr sz="850" spc="-40" dirty="0">
                          <a:latin typeface="Arial"/>
                          <a:cs typeface="Arial"/>
                        </a:rPr>
                        <a:t>11110,1000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784">
                <a:tc>
                  <a:txBody>
                    <a:bodyPr/>
                    <a:lstStyle/>
                    <a:p>
                      <a:pPr>
                        <a:lnSpc>
                          <a:spcPts val="930"/>
                        </a:lnSpc>
                      </a:pPr>
                      <a:r>
                        <a:rPr sz="850" spc="-40" dirty="0">
                          <a:latin typeface="Arial"/>
                          <a:cs typeface="Arial"/>
                        </a:rPr>
                        <a:t>511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930"/>
                        </a:lnSpc>
                      </a:pPr>
                      <a:r>
                        <a:rPr sz="850" spc="-45" dirty="0">
                          <a:latin typeface="Arial"/>
                          <a:cs typeface="Arial"/>
                        </a:rPr>
                        <a:t>111111110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930"/>
                        </a:lnSpc>
                      </a:pPr>
                      <a:r>
                        <a:rPr sz="850" spc="-45" dirty="0">
                          <a:latin typeface="Arial"/>
                          <a:cs typeface="Arial"/>
                        </a:rPr>
                        <a:t>11111111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930"/>
                        </a:lnSpc>
                      </a:pPr>
                      <a:r>
                        <a:rPr sz="850" spc="-40" dirty="0">
                          <a:latin typeface="Arial"/>
                          <a:cs typeface="Arial"/>
                        </a:rPr>
                        <a:t>111111110,11111111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4318">
                <a:tc>
                  <a:txBody>
                    <a:bodyPr/>
                    <a:lstStyle/>
                    <a:p>
                      <a:pPr>
                        <a:lnSpc>
                          <a:spcPts val="880"/>
                        </a:lnSpc>
                      </a:pPr>
                      <a:r>
                        <a:rPr sz="850" spc="-45" dirty="0">
                          <a:latin typeface="Arial"/>
                          <a:cs typeface="Arial"/>
                        </a:rPr>
                        <a:t>1025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880"/>
                        </a:lnSpc>
                      </a:pPr>
                      <a:r>
                        <a:rPr sz="850" spc="-45" dirty="0">
                          <a:latin typeface="Arial"/>
                          <a:cs typeface="Arial"/>
                        </a:rPr>
                        <a:t>11111111110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880"/>
                        </a:lnSpc>
                      </a:pPr>
                      <a:r>
                        <a:rPr sz="850" spc="-45" dirty="0">
                          <a:latin typeface="Arial"/>
                          <a:cs typeface="Arial"/>
                        </a:rPr>
                        <a:t>0000000001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880"/>
                        </a:lnSpc>
                      </a:pPr>
                      <a:r>
                        <a:rPr sz="850" spc="-40" dirty="0">
                          <a:latin typeface="Arial"/>
                          <a:cs typeface="Arial"/>
                        </a:rPr>
                        <a:t>11111111110,0000000001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5" dirty="0"/>
              <a:t>49 /</a:t>
            </a:r>
            <a:r>
              <a:rPr spc="-60" dirty="0"/>
              <a:t> </a:t>
            </a:r>
            <a:r>
              <a:rPr spc="-10" dirty="0"/>
              <a:t>59</a:t>
            </a: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341" y="0"/>
            <a:ext cx="52133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60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7138" y="0"/>
            <a:ext cx="803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4883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502" y="0"/>
            <a:ext cx="84010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Exercise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7363" y="1570602"/>
            <a:ext cx="73818" cy="73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363" y="1780927"/>
            <a:ext cx="73818" cy="736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4334" y="1446426"/>
            <a:ext cx="2277110" cy="44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499"/>
              </a:lnSpc>
              <a:spcBef>
                <a:spcPts val="100"/>
              </a:spcBef>
            </a:pPr>
            <a:r>
              <a:rPr sz="1100" spc="-55" dirty="0">
                <a:latin typeface="Arial"/>
                <a:cs typeface="Arial"/>
              </a:rPr>
              <a:t>Compute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50" dirty="0">
                <a:latin typeface="Arial"/>
                <a:cs typeface="Arial"/>
              </a:rPr>
              <a:t>variable </a:t>
            </a:r>
            <a:r>
              <a:rPr sz="1100" spc="-45" dirty="0">
                <a:latin typeface="Arial"/>
                <a:cs typeface="Arial"/>
              </a:rPr>
              <a:t>byte </a:t>
            </a:r>
            <a:r>
              <a:rPr sz="1100" spc="-75" dirty="0">
                <a:latin typeface="Arial"/>
                <a:cs typeface="Arial"/>
              </a:rPr>
              <a:t>code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75" dirty="0">
                <a:latin typeface="Arial"/>
                <a:cs typeface="Arial"/>
              </a:rPr>
              <a:t>130  </a:t>
            </a:r>
            <a:r>
              <a:rPr sz="1100" spc="-55" dirty="0">
                <a:latin typeface="Arial"/>
                <a:cs typeface="Arial"/>
              </a:rPr>
              <a:t>Compute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75" dirty="0">
                <a:latin typeface="Arial"/>
                <a:cs typeface="Arial"/>
              </a:rPr>
              <a:t>gamma code </a:t>
            </a:r>
            <a:r>
              <a:rPr sz="1100" spc="-25" dirty="0">
                <a:latin typeface="Arial"/>
                <a:cs typeface="Arial"/>
              </a:rPr>
              <a:t>of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130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5" dirty="0"/>
              <a:t>50 /</a:t>
            </a:r>
            <a:r>
              <a:rPr spc="-60" dirty="0"/>
              <a:t> </a:t>
            </a:r>
            <a:r>
              <a:rPr spc="-10" dirty="0"/>
              <a:t>59</a:t>
            </a: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4883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502" y="0"/>
            <a:ext cx="249491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  <a:tab pos="1017905" algn="l"/>
                <a:tab pos="170370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 statistics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Length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of </a:t>
            </a: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gamma</a:t>
            </a:r>
            <a:r>
              <a:rPr sz="1400" spc="-3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code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7363" y="1131690"/>
            <a:ext cx="73818" cy="73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7363" y="1342002"/>
            <a:ext cx="73818" cy="73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363" y="1552327"/>
            <a:ext cx="73818" cy="736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363" y="1762626"/>
            <a:ext cx="73818" cy="736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7363" y="1951602"/>
            <a:ext cx="73818" cy="73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786923" y="2293023"/>
            <a:ext cx="58419" cy="61594"/>
            <a:chOff x="786923" y="2293023"/>
            <a:chExt cx="58419" cy="61594"/>
          </a:xfrm>
        </p:grpSpPr>
        <p:sp>
          <p:nvSpPr>
            <p:cNvPr id="11" name="object 11"/>
            <p:cNvSpPr/>
            <p:nvPr/>
          </p:nvSpPr>
          <p:spPr>
            <a:xfrm>
              <a:off x="792480" y="2303979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4" h="45085">
                  <a:moveTo>
                    <a:pt x="7701" y="0"/>
                  </a:moveTo>
                  <a:lnTo>
                    <a:pt x="2066" y="8357"/>
                  </a:lnTo>
                  <a:lnTo>
                    <a:pt x="0" y="18591"/>
                  </a:lnTo>
                  <a:lnTo>
                    <a:pt x="2066" y="28826"/>
                  </a:lnTo>
                  <a:lnTo>
                    <a:pt x="7701" y="37183"/>
                  </a:lnTo>
                  <a:lnTo>
                    <a:pt x="16058" y="42818"/>
                  </a:lnTo>
                  <a:lnTo>
                    <a:pt x="26292" y="44884"/>
                  </a:lnTo>
                  <a:lnTo>
                    <a:pt x="36527" y="42818"/>
                  </a:lnTo>
                  <a:lnTo>
                    <a:pt x="44884" y="37183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5108" y="2298579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4" h="45085">
                  <a:moveTo>
                    <a:pt x="44540" y="22270"/>
                  </a:moveTo>
                  <a:lnTo>
                    <a:pt x="42789" y="13602"/>
                  </a:lnTo>
                  <a:lnTo>
                    <a:pt x="38016" y="6523"/>
                  </a:lnTo>
                  <a:lnTo>
                    <a:pt x="30937" y="1750"/>
                  </a:lnTo>
                  <a:lnTo>
                    <a:pt x="22269" y="0"/>
                  </a:lnTo>
                  <a:lnTo>
                    <a:pt x="13601" y="1750"/>
                  </a:lnTo>
                  <a:lnTo>
                    <a:pt x="6523" y="6523"/>
                  </a:lnTo>
                  <a:lnTo>
                    <a:pt x="1750" y="13602"/>
                  </a:lnTo>
                  <a:lnTo>
                    <a:pt x="0" y="22270"/>
                  </a:lnTo>
                  <a:lnTo>
                    <a:pt x="1750" y="30938"/>
                  </a:lnTo>
                  <a:lnTo>
                    <a:pt x="6523" y="38016"/>
                  </a:lnTo>
                  <a:lnTo>
                    <a:pt x="13601" y="42789"/>
                  </a:lnTo>
                  <a:lnTo>
                    <a:pt x="22269" y="44540"/>
                  </a:lnTo>
                  <a:lnTo>
                    <a:pt x="30937" y="42789"/>
                  </a:lnTo>
                  <a:lnTo>
                    <a:pt x="38016" y="38016"/>
                  </a:lnTo>
                  <a:lnTo>
                    <a:pt x="42789" y="30938"/>
                  </a:lnTo>
                  <a:lnTo>
                    <a:pt x="44540" y="22270"/>
                  </a:lnTo>
                </a:path>
              </a:pathLst>
            </a:custGeom>
            <a:ln w="11112">
              <a:solidFill>
                <a:srgbClr val="0054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7862" y="2301233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38190" y="19094"/>
                  </a:moveTo>
                  <a:lnTo>
                    <a:pt x="36688" y="11663"/>
                  </a:lnTo>
                  <a:lnTo>
                    <a:pt x="32595" y="5594"/>
                  </a:lnTo>
                  <a:lnTo>
                    <a:pt x="26525" y="1501"/>
                  </a:lnTo>
                  <a:lnTo>
                    <a:pt x="19094" y="0"/>
                  </a:lnTo>
                  <a:lnTo>
                    <a:pt x="11663" y="1501"/>
                  </a:lnTo>
                  <a:lnTo>
                    <a:pt x="5594" y="5594"/>
                  </a:lnTo>
                  <a:lnTo>
                    <a:pt x="1501" y="11663"/>
                  </a:lnTo>
                  <a:lnTo>
                    <a:pt x="0" y="19094"/>
                  </a:lnTo>
                  <a:lnTo>
                    <a:pt x="1501" y="26525"/>
                  </a:lnTo>
                  <a:lnTo>
                    <a:pt x="5594" y="32595"/>
                  </a:lnTo>
                  <a:lnTo>
                    <a:pt x="11663" y="36688"/>
                  </a:lnTo>
                  <a:lnTo>
                    <a:pt x="19094" y="38190"/>
                  </a:lnTo>
                  <a:lnTo>
                    <a:pt x="26525" y="36688"/>
                  </a:lnTo>
                  <a:lnTo>
                    <a:pt x="32595" y="32595"/>
                  </a:lnTo>
                  <a:lnTo>
                    <a:pt x="36688" y="26525"/>
                  </a:lnTo>
                  <a:lnTo>
                    <a:pt x="38190" y="19094"/>
                  </a:lnTo>
                </a:path>
              </a:pathLst>
            </a:custGeom>
            <a:ln w="11112">
              <a:solidFill>
                <a:srgbClr val="005A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0615" y="2303888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1840" y="15919"/>
                  </a:moveTo>
                  <a:lnTo>
                    <a:pt x="31840" y="7128"/>
                  </a:lnTo>
                  <a:lnTo>
                    <a:pt x="24710" y="0"/>
                  </a:lnTo>
                  <a:lnTo>
                    <a:pt x="15919" y="0"/>
                  </a:lnTo>
                  <a:lnTo>
                    <a:pt x="7129" y="0"/>
                  </a:lnTo>
                  <a:lnTo>
                    <a:pt x="0" y="7128"/>
                  </a:lnTo>
                  <a:lnTo>
                    <a:pt x="0" y="15919"/>
                  </a:lnTo>
                  <a:lnTo>
                    <a:pt x="0" y="24710"/>
                  </a:lnTo>
                  <a:lnTo>
                    <a:pt x="7129" y="31838"/>
                  </a:lnTo>
                  <a:lnTo>
                    <a:pt x="15919" y="31838"/>
                  </a:lnTo>
                  <a:lnTo>
                    <a:pt x="24710" y="31838"/>
                  </a:lnTo>
                  <a:lnTo>
                    <a:pt x="31840" y="24710"/>
                  </a:lnTo>
                  <a:lnTo>
                    <a:pt x="31840" y="15919"/>
                  </a:lnTo>
                </a:path>
              </a:pathLst>
            </a:custGeom>
            <a:ln w="11112">
              <a:solidFill>
                <a:srgbClr val="006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3374" y="2306542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25485" y="12744"/>
                  </a:moveTo>
                  <a:lnTo>
                    <a:pt x="25485" y="5709"/>
                  </a:lnTo>
                  <a:lnTo>
                    <a:pt x="19773" y="0"/>
                  </a:lnTo>
                  <a:lnTo>
                    <a:pt x="12739" y="0"/>
                  </a:lnTo>
                  <a:lnTo>
                    <a:pt x="5704" y="0"/>
                  </a:lnTo>
                  <a:lnTo>
                    <a:pt x="0" y="5709"/>
                  </a:lnTo>
                  <a:lnTo>
                    <a:pt x="0" y="12744"/>
                  </a:lnTo>
                  <a:lnTo>
                    <a:pt x="0" y="19778"/>
                  </a:lnTo>
                  <a:lnTo>
                    <a:pt x="5704" y="25488"/>
                  </a:lnTo>
                  <a:lnTo>
                    <a:pt x="12739" y="25488"/>
                  </a:lnTo>
                  <a:lnTo>
                    <a:pt x="19773" y="25488"/>
                  </a:lnTo>
                  <a:lnTo>
                    <a:pt x="25485" y="19778"/>
                  </a:lnTo>
                  <a:lnTo>
                    <a:pt x="25485" y="12744"/>
                  </a:lnTo>
                </a:path>
              </a:pathLst>
            </a:custGeom>
            <a:ln w="11112">
              <a:solidFill>
                <a:srgbClr val="0068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6127" y="2309196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4" h="19685">
                  <a:moveTo>
                    <a:pt x="19133" y="9569"/>
                  </a:moveTo>
                  <a:lnTo>
                    <a:pt x="19133" y="4286"/>
                  </a:lnTo>
                  <a:lnTo>
                    <a:pt x="14852" y="0"/>
                  </a:lnTo>
                  <a:lnTo>
                    <a:pt x="9569" y="0"/>
                  </a:lnTo>
                  <a:lnTo>
                    <a:pt x="4286" y="0"/>
                  </a:lnTo>
                  <a:lnTo>
                    <a:pt x="0" y="4286"/>
                  </a:lnTo>
                  <a:lnTo>
                    <a:pt x="0" y="9569"/>
                  </a:lnTo>
                  <a:lnTo>
                    <a:pt x="0" y="14852"/>
                  </a:lnTo>
                  <a:lnTo>
                    <a:pt x="4286" y="19138"/>
                  </a:lnTo>
                  <a:lnTo>
                    <a:pt x="9569" y="19138"/>
                  </a:lnTo>
                  <a:lnTo>
                    <a:pt x="14852" y="19138"/>
                  </a:lnTo>
                  <a:lnTo>
                    <a:pt x="19133" y="14852"/>
                  </a:lnTo>
                  <a:lnTo>
                    <a:pt x="19133" y="9569"/>
                  </a:lnTo>
                </a:path>
              </a:pathLst>
            </a:custGeom>
            <a:ln w="11112">
              <a:solidFill>
                <a:srgbClr val="006F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9077" y="2302052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2390" y="16192"/>
                  </a:moveTo>
                  <a:lnTo>
                    <a:pt x="32390" y="7252"/>
                  </a:lnTo>
                  <a:lnTo>
                    <a:pt x="25137" y="0"/>
                  </a:lnTo>
                  <a:lnTo>
                    <a:pt x="16197" y="0"/>
                  </a:lnTo>
                  <a:lnTo>
                    <a:pt x="7258" y="0"/>
                  </a:lnTo>
                  <a:lnTo>
                    <a:pt x="0" y="7252"/>
                  </a:lnTo>
                  <a:lnTo>
                    <a:pt x="0" y="16192"/>
                  </a:lnTo>
                  <a:lnTo>
                    <a:pt x="0" y="25132"/>
                  </a:lnTo>
                  <a:lnTo>
                    <a:pt x="7258" y="32390"/>
                  </a:lnTo>
                  <a:lnTo>
                    <a:pt x="16197" y="32390"/>
                  </a:lnTo>
                  <a:lnTo>
                    <a:pt x="25137" y="32390"/>
                  </a:lnTo>
                  <a:lnTo>
                    <a:pt x="32390" y="25132"/>
                  </a:lnTo>
                  <a:lnTo>
                    <a:pt x="32390" y="16192"/>
                  </a:lnTo>
                </a:path>
              </a:pathLst>
            </a:custGeom>
            <a:ln w="11112">
              <a:solidFill>
                <a:srgbClr val="0075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4371" y="2306680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16192" y="8096"/>
                  </a:moveTo>
                  <a:lnTo>
                    <a:pt x="16192" y="3627"/>
                  </a:lnTo>
                  <a:lnTo>
                    <a:pt x="12566" y="0"/>
                  </a:lnTo>
                  <a:lnTo>
                    <a:pt x="8096" y="0"/>
                  </a:lnTo>
                  <a:lnTo>
                    <a:pt x="3627" y="0"/>
                  </a:lnTo>
                  <a:lnTo>
                    <a:pt x="0" y="3627"/>
                  </a:lnTo>
                  <a:lnTo>
                    <a:pt x="0" y="8096"/>
                  </a:lnTo>
                  <a:lnTo>
                    <a:pt x="0" y="12566"/>
                  </a:lnTo>
                  <a:lnTo>
                    <a:pt x="3627" y="16192"/>
                  </a:lnTo>
                  <a:lnTo>
                    <a:pt x="8096" y="16192"/>
                  </a:lnTo>
                  <a:lnTo>
                    <a:pt x="12566" y="16192"/>
                  </a:lnTo>
                  <a:lnTo>
                    <a:pt x="16192" y="12566"/>
                  </a:lnTo>
                  <a:lnTo>
                    <a:pt x="16192" y="8096"/>
                  </a:lnTo>
                </a:path>
              </a:pathLst>
            </a:custGeom>
            <a:ln w="11112">
              <a:solidFill>
                <a:srgbClr val="3FBD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6985" y="2309162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59" h="10160">
                  <a:moveTo>
                    <a:pt x="9842" y="4925"/>
                  </a:moveTo>
                  <a:lnTo>
                    <a:pt x="9842" y="2212"/>
                  </a:lnTo>
                  <a:lnTo>
                    <a:pt x="7635" y="0"/>
                  </a:lnTo>
                  <a:lnTo>
                    <a:pt x="4921" y="0"/>
                  </a:lnTo>
                  <a:lnTo>
                    <a:pt x="2207" y="0"/>
                  </a:lnTo>
                  <a:lnTo>
                    <a:pt x="0" y="2212"/>
                  </a:lnTo>
                  <a:lnTo>
                    <a:pt x="0" y="4925"/>
                  </a:lnTo>
                  <a:lnTo>
                    <a:pt x="0" y="7639"/>
                  </a:lnTo>
                  <a:lnTo>
                    <a:pt x="2207" y="9846"/>
                  </a:lnTo>
                  <a:lnTo>
                    <a:pt x="4921" y="9846"/>
                  </a:lnTo>
                  <a:lnTo>
                    <a:pt x="7635" y="9846"/>
                  </a:lnTo>
                  <a:lnTo>
                    <a:pt x="9842" y="7639"/>
                  </a:lnTo>
                  <a:lnTo>
                    <a:pt x="9842" y="4925"/>
                  </a:lnTo>
                </a:path>
              </a:pathLst>
            </a:custGeom>
            <a:ln w="11112">
              <a:solidFill>
                <a:srgbClr val="5E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9599" y="2311647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92" y="1746"/>
                  </a:moveTo>
                  <a:lnTo>
                    <a:pt x="3492" y="783"/>
                  </a:lnTo>
                  <a:lnTo>
                    <a:pt x="2708" y="0"/>
                  </a:lnTo>
                  <a:lnTo>
                    <a:pt x="1746" y="0"/>
                  </a:lnTo>
                  <a:lnTo>
                    <a:pt x="784" y="0"/>
                  </a:lnTo>
                  <a:lnTo>
                    <a:pt x="0" y="783"/>
                  </a:lnTo>
                  <a:lnTo>
                    <a:pt x="0" y="1746"/>
                  </a:lnTo>
                  <a:lnTo>
                    <a:pt x="0" y="2707"/>
                  </a:lnTo>
                  <a:lnTo>
                    <a:pt x="784" y="3492"/>
                  </a:lnTo>
                  <a:lnTo>
                    <a:pt x="1746" y="3492"/>
                  </a:lnTo>
                  <a:lnTo>
                    <a:pt x="2708" y="3492"/>
                  </a:lnTo>
                  <a:lnTo>
                    <a:pt x="3492" y="2707"/>
                  </a:lnTo>
                  <a:lnTo>
                    <a:pt x="3492" y="1746"/>
                  </a:lnTo>
                </a:path>
              </a:pathLst>
            </a:custGeom>
            <a:ln w="11112">
              <a:solidFill>
                <a:srgbClr val="7CD2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9357" y="231127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1428"/>
                  </a:moveTo>
                  <a:lnTo>
                    <a:pt x="0" y="2212"/>
                  </a:lnTo>
                  <a:lnTo>
                    <a:pt x="645" y="2857"/>
                  </a:lnTo>
                  <a:lnTo>
                    <a:pt x="1428" y="2857"/>
                  </a:lnTo>
                  <a:lnTo>
                    <a:pt x="2212" y="2857"/>
                  </a:lnTo>
                  <a:lnTo>
                    <a:pt x="2857" y="2212"/>
                  </a:lnTo>
                  <a:lnTo>
                    <a:pt x="2857" y="1428"/>
                  </a:lnTo>
                  <a:lnTo>
                    <a:pt x="2857" y="643"/>
                  </a:lnTo>
                  <a:lnTo>
                    <a:pt x="2212" y="0"/>
                  </a:lnTo>
                  <a:lnTo>
                    <a:pt x="1428" y="0"/>
                  </a:lnTo>
                  <a:lnTo>
                    <a:pt x="645" y="0"/>
                  </a:lnTo>
                  <a:lnTo>
                    <a:pt x="0" y="643"/>
                  </a:lnTo>
                  <a:lnTo>
                    <a:pt x="0" y="1428"/>
                  </a:lnTo>
                </a:path>
              </a:pathLst>
            </a:custGeom>
            <a:ln w="11112">
              <a:solidFill>
                <a:srgbClr val="9BDD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5621" y="23074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603"/>
                  </a:moveTo>
                  <a:lnTo>
                    <a:pt x="0" y="7143"/>
                  </a:lnTo>
                  <a:lnTo>
                    <a:pt x="2063" y="9207"/>
                  </a:lnTo>
                  <a:lnTo>
                    <a:pt x="4603" y="9207"/>
                  </a:lnTo>
                  <a:lnTo>
                    <a:pt x="7143" y="9207"/>
                  </a:lnTo>
                  <a:lnTo>
                    <a:pt x="9207" y="7143"/>
                  </a:lnTo>
                  <a:lnTo>
                    <a:pt x="9207" y="4603"/>
                  </a:lnTo>
                  <a:lnTo>
                    <a:pt x="9207" y="2063"/>
                  </a:lnTo>
                  <a:lnTo>
                    <a:pt x="7143" y="0"/>
                  </a:lnTo>
                  <a:lnTo>
                    <a:pt x="4603" y="0"/>
                  </a:lnTo>
                  <a:lnTo>
                    <a:pt x="2063" y="0"/>
                  </a:lnTo>
                  <a:lnTo>
                    <a:pt x="0" y="2063"/>
                  </a:lnTo>
                  <a:lnTo>
                    <a:pt x="0" y="4603"/>
                  </a:lnTo>
                </a:path>
              </a:pathLst>
            </a:custGeom>
            <a:ln w="11112">
              <a:solidFill>
                <a:srgbClr val="BAE7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3314" y="2304959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9852" y="0"/>
                  </a:moveTo>
                  <a:lnTo>
                    <a:pt x="2847" y="0"/>
                  </a:lnTo>
                  <a:lnTo>
                    <a:pt x="0" y="2847"/>
                  </a:lnTo>
                  <a:lnTo>
                    <a:pt x="0" y="9852"/>
                  </a:lnTo>
                  <a:lnTo>
                    <a:pt x="2847" y="12700"/>
                  </a:lnTo>
                  <a:lnTo>
                    <a:pt x="9852" y="12700"/>
                  </a:lnTo>
                  <a:lnTo>
                    <a:pt x="12700" y="9852"/>
                  </a:lnTo>
                  <a:lnTo>
                    <a:pt x="12700" y="2847"/>
                  </a:lnTo>
                  <a:close/>
                </a:path>
              </a:pathLst>
            </a:custGeom>
            <a:solidFill>
              <a:srgbClr val="D8F2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98934" y="1007514"/>
            <a:ext cx="3687445" cy="15354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length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i="1" spc="-15" dirty="0">
                <a:latin typeface="LM Sans 10"/>
                <a:cs typeface="LM Sans 10"/>
              </a:rPr>
              <a:t>offset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25" dirty="0">
                <a:latin typeface="Latin Modern Math"/>
                <a:cs typeface="Latin Modern Math"/>
              </a:rPr>
              <a:t>⌊</a:t>
            </a:r>
            <a:r>
              <a:rPr sz="1100" spc="-25" dirty="0">
                <a:latin typeface="Arial"/>
                <a:cs typeface="Arial"/>
              </a:rPr>
              <a:t>log</a:t>
            </a:r>
            <a:r>
              <a:rPr sz="1200" spc="-37" baseline="-17361" dirty="0">
                <a:latin typeface="LM Sans 8"/>
                <a:cs typeface="LM Sans 8"/>
              </a:rPr>
              <a:t>2 </a:t>
            </a:r>
            <a:r>
              <a:rPr sz="1100" i="1" spc="-10" dirty="0">
                <a:latin typeface="LM Sans 10"/>
                <a:cs typeface="LM Sans 10"/>
              </a:rPr>
              <a:t>G </a:t>
            </a:r>
            <a:r>
              <a:rPr sz="1100" spc="-5" dirty="0">
                <a:latin typeface="Latin Modern Math"/>
                <a:cs typeface="Latin Modern Math"/>
              </a:rPr>
              <a:t>⌋</a:t>
            </a:r>
            <a:r>
              <a:rPr sz="1100" spc="-95" dirty="0">
                <a:latin typeface="Latin Modern Math"/>
                <a:cs typeface="Latin Modern Math"/>
              </a:rPr>
              <a:t> </a:t>
            </a:r>
            <a:r>
              <a:rPr sz="1100" spc="-20" dirty="0">
                <a:latin typeface="Arial"/>
                <a:cs typeface="Arial"/>
              </a:rPr>
              <a:t>bits.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length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i="1" spc="-10" dirty="0">
                <a:latin typeface="LM Sans 10"/>
                <a:cs typeface="LM Sans 10"/>
              </a:rPr>
              <a:t>length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25" dirty="0">
                <a:latin typeface="Latin Modern Math"/>
                <a:cs typeface="Latin Modern Math"/>
              </a:rPr>
              <a:t>⌊</a:t>
            </a:r>
            <a:r>
              <a:rPr sz="1100" spc="-25" dirty="0">
                <a:latin typeface="Arial"/>
                <a:cs typeface="Arial"/>
              </a:rPr>
              <a:t>log</a:t>
            </a:r>
            <a:r>
              <a:rPr sz="1200" spc="-37" baseline="-17361" dirty="0">
                <a:latin typeface="LM Sans 8"/>
                <a:cs typeface="LM Sans 8"/>
              </a:rPr>
              <a:t>2 </a:t>
            </a:r>
            <a:r>
              <a:rPr sz="1100" i="1" spc="-10" dirty="0">
                <a:latin typeface="LM Sans 10"/>
                <a:cs typeface="LM Sans 10"/>
              </a:rPr>
              <a:t>G </a:t>
            </a:r>
            <a:r>
              <a:rPr sz="1100" spc="-5" dirty="0">
                <a:latin typeface="Latin Modern Math"/>
                <a:cs typeface="Latin Modern Math"/>
              </a:rPr>
              <a:t>⌋ </a:t>
            </a:r>
            <a:r>
              <a:rPr sz="1100" spc="204" dirty="0">
                <a:latin typeface="Arial"/>
                <a:cs typeface="Arial"/>
              </a:rPr>
              <a:t>+</a:t>
            </a:r>
            <a:r>
              <a:rPr sz="1100" spc="-16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1 </a:t>
            </a:r>
            <a:r>
              <a:rPr sz="1100" spc="-20" dirty="0">
                <a:latin typeface="Arial"/>
                <a:cs typeface="Arial"/>
              </a:rPr>
              <a:t>bits,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40"/>
              </a:spcBef>
            </a:pPr>
            <a:r>
              <a:rPr sz="1100" spc="-95" dirty="0">
                <a:latin typeface="Arial"/>
                <a:cs typeface="Arial"/>
              </a:rPr>
              <a:t>So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length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entire </a:t>
            </a:r>
            <a:r>
              <a:rPr sz="1100" spc="-75" dirty="0">
                <a:latin typeface="Arial"/>
                <a:cs typeface="Arial"/>
              </a:rPr>
              <a:t>code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70" dirty="0">
                <a:latin typeface="Arial"/>
                <a:cs typeface="Arial"/>
              </a:rPr>
              <a:t>2 </a:t>
            </a:r>
            <a:r>
              <a:rPr sz="1100" spc="-10" dirty="0">
                <a:latin typeface="Latin Modern Math"/>
                <a:cs typeface="Latin Modern Math"/>
              </a:rPr>
              <a:t>× </a:t>
            </a:r>
            <a:r>
              <a:rPr sz="1100" spc="-25" dirty="0">
                <a:latin typeface="Latin Modern Math"/>
                <a:cs typeface="Latin Modern Math"/>
              </a:rPr>
              <a:t>⌊</a:t>
            </a:r>
            <a:r>
              <a:rPr sz="1100" spc="-25" dirty="0">
                <a:latin typeface="Arial"/>
                <a:cs typeface="Arial"/>
              </a:rPr>
              <a:t>log</a:t>
            </a:r>
            <a:r>
              <a:rPr sz="1200" spc="-37" baseline="-17361" dirty="0">
                <a:latin typeface="LM Sans 8"/>
                <a:cs typeface="LM Sans 8"/>
              </a:rPr>
              <a:t>2 </a:t>
            </a:r>
            <a:r>
              <a:rPr sz="1100" i="1" spc="-10" dirty="0">
                <a:latin typeface="LM Sans 10"/>
                <a:cs typeface="LM Sans 10"/>
              </a:rPr>
              <a:t>G </a:t>
            </a:r>
            <a:r>
              <a:rPr sz="1100" spc="-5" dirty="0">
                <a:latin typeface="Latin Modern Math"/>
                <a:cs typeface="Latin Modern Math"/>
              </a:rPr>
              <a:t>⌋ </a:t>
            </a:r>
            <a:r>
              <a:rPr sz="1100" spc="204" dirty="0">
                <a:latin typeface="Arial"/>
                <a:cs typeface="Arial"/>
              </a:rPr>
              <a:t>+ </a:t>
            </a:r>
            <a:r>
              <a:rPr sz="1100" spc="-70" dirty="0">
                <a:latin typeface="Arial"/>
                <a:cs typeface="Arial"/>
              </a:rPr>
              <a:t>1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bits.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spc="-85" dirty="0">
                <a:latin typeface="Latin Modern Math"/>
                <a:cs typeface="Latin Modern Math"/>
              </a:rPr>
              <a:t>γ </a:t>
            </a:r>
            <a:r>
              <a:rPr sz="1100" spc="-85" dirty="0">
                <a:latin typeface="Arial"/>
                <a:cs typeface="Arial"/>
              </a:rPr>
              <a:t>codes are </a:t>
            </a:r>
            <a:r>
              <a:rPr sz="1100" spc="-80" dirty="0">
                <a:latin typeface="Arial"/>
                <a:cs typeface="Arial"/>
              </a:rPr>
              <a:t>always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45" dirty="0">
                <a:latin typeface="Arial"/>
                <a:cs typeface="Arial"/>
              </a:rPr>
              <a:t>odd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length.</a:t>
            </a:r>
            <a:endParaRPr sz="1100">
              <a:latin typeface="Arial"/>
              <a:cs typeface="Arial"/>
            </a:endParaRPr>
          </a:p>
          <a:p>
            <a:pPr marL="38100" marR="30480">
              <a:lnSpc>
                <a:spcPts val="1200"/>
              </a:lnSpc>
              <a:spcBef>
                <a:spcPts val="305"/>
              </a:spcBef>
            </a:pPr>
            <a:r>
              <a:rPr sz="1100" spc="-85" dirty="0">
                <a:latin typeface="Arial"/>
                <a:cs typeface="Arial"/>
              </a:rPr>
              <a:t>Gamma codes are </a:t>
            </a:r>
            <a:r>
              <a:rPr sz="1100" spc="-10" dirty="0">
                <a:latin typeface="Arial"/>
                <a:cs typeface="Arial"/>
              </a:rPr>
              <a:t>within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25" dirty="0">
                <a:latin typeface="Arial"/>
                <a:cs typeface="Arial"/>
              </a:rPr>
              <a:t>factor of </a:t>
            </a:r>
            <a:r>
              <a:rPr sz="1100" spc="-70" dirty="0">
                <a:latin typeface="Arial"/>
                <a:cs typeface="Arial"/>
              </a:rPr>
              <a:t>2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25" dirty="0">
                <a:latin typeface="Arial"/>
                <a:cs typeface="Arial"/>
              </a:rPr>
              <a:t>optimal </a:t>
            </a:r>
            <a:r>
              <a:rPr sz="1100" spc="-55" dirty="0">
                <a:latin typeface="Arial"/>
                <a:cs typeface="Arial"/>
              </a:rPr>
              <a:t>encoding  </a:t>
            </a:r>
            <a:r>
              <a:rPr sz="1100" spc="-35" dirty="0">
                <a:latin typeface="Arial"/>
                <a:cs typeface="Arial"/>
              </a:rPr>
              <a:t>length </a:t>
            </a:r>
            <a:r>
              <a:rPr sz="1100" spc="-30" dirty="0">
                <a:latin typeface="Arial"/>
                <a:cs typeface="Arial"/>
              </a:rPr>
              <a:t>log</a:t>
            </a:r>
            <a:r>
              <a:rPr sz="1200" spc="-44" baseline="-17361" dirty="0">
                <a:latin typeface="LM Sans 8"/>
                <a:cs typeface="LM Sans 8"/>
              </a:rPr>
              <a:t>2 </a:t>
            </a:r>
            <a:r>
              <a:rPr sz="1100" i="1" spc="-10" dirty="0">
                <a:latin typeface="LM Sans 10"/>
                <a:cs typeface="LM Sans 10"/>
              </a:rPr>
              <a:t>G</a:t>
            </a:r>
            <a:r>
              <a:rPr sz="1100" i="1" spc="-1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314960" marR="30480">
              <a:lnSpc>
                <a:spcPct val="100000"/>
              </a:lnSpc>
              <a:spcBef>
                <a:spcPts val="155"/>
              </a:spcBef>
            </a:pPr>
            <a:r>
              <a:rPr sz="1000" spc="-50" dirty="0">
                <a:latin typeface="Arial"/>
                <a:cs typeface="Arial"/>
              </a:rPr>
              <a:t>(assuming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50" dirty="0">
                <a:latin typeface="Arial"/>
                <a:cs typeface="Arial"/>
              </a:rPr>
              <a:t>frequency </a:t>
            </a:r>
            <a:r>
              <a:rPr sz="1000" spc="-15" dirty="0">
                <a:latin typeface="Arial"/>
                <a:cs typeface="Arial"/>
              </a:rPr>
              <a:t>of </a:t>
            </a:r>
            <a:r>
              <a:rPr sz="1000" spc="-80" dirty="0">
                <a:latin typeface="Arial"/>
                <a:cs typeface="Arial"/>
              </a:rPr>
              <a:t>a </a:t>
            </a:r>
            <a:r>
              <a:rPr sz="1000" spc="-60" dirty="0">
                <a:latin typeface="Arial"/>
                <a:cs typeface="Arial"/>
              </a:rPr>
              <a:t>gap </a:t>
            </a:r>
            <a:r>
              <a:rPr sz="1000" i="1" spc="-5" dirty="0">
                <a:latin typeface="LM Sans 10"/>
                <a:cs typeface="LM Sans 10"/>
              </a:rPr>
              <a:t>G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25" dirty="0">
                <a:latin typeface="Arial"/>
                <a:cs typeface="Arial"/>
              </a:rPr>
              <a:t>proportional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25" dirty="0">
                <a:latin typeface="Arial"/>
                <a:cs typeface="Arial"/>
              </a:rPr>
              <a:t>log</a:t>
            </a:r>
            <a:r>
              <a:rPr sz="1050" spc="-37" baseline="-19841" dirty="0">
                <a:latin typeface="LM Sans 8"/>
                <a:cs typeface="LM Sans 8"/>
              </a:rPr>
              <a:t>2 </a:t>
            </a:r>
            <a:r>
              <a:rPr sz="1000" i="1" spc="-5" dirty="0">
                <a:latin typeface="LM Sans 10"/>
                <a:cs typeface="LM Sans 10"/>
              </a:rPr>
              <a:t>G </a:t>
            </a:r>
            <a:r>
              <a:rPr sz="1000" spc="-60" dirty="0">
                <a:latin typeface="Arial"/>
                <a:cs typeface="Arial"/>
              </a:rPr>
              <a:t>–  </a:t>
            </a:r>
            <a:r>
              <a:rPr sz="1000" spc="-35" dirty="0">
                <a:latin typeface="Arial"/>
                <a:cs typeface="Arial"/>
              </a:rPr>
              <a:t>only </a:t>
            </a:r>
            <a:r>
              <a:rPr sz="1000" spc="-40" dirty="0">
                <a:latin typeface="Arial"/>
                <a:cs typeface="Arial"/>
              </a:rPr>
              <a:t>approximately</a:t>
            </a:r>
            <a:r>
              <a:rPr sz="1000" spc="1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true)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231641" y="3349078"/>
            <a:ext cx="2806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51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5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59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4883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502" y="0"/>
            <a:ext cx="249491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  <a:tab pos="1017905" algn="l"/>
                <a:tab pos="170370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 statistics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Gamma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code:</a:t>
            </a:r>
            <a:r>
              <a:rPr sz="1400" spc="13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Properties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7363" y="1111878"/>
            <a:ext cx="73818" cy="73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7363" y="1494402"/>
            <a:ext cx="73818" cy="73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363" y="1875402"/>
            <a:ext cx="73818" cy="73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363" y="2085727"/>
            <a:ext cx="73818" cy="736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7363" y="2468243"/>
            <a:ext cx="73818" cy="736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4331" y="1031759"/>
            <a:ext cx="3540125" cy="15481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88900">
              <a:lnSpc>
                <a:spcPct val="102699"/>
              </a:lnSpc>
              <a:spcBef>
                <a:spcPts val="55"/>
              </a:spcBef>
            </a:pPr>
            <a:r>
              <a:rPr sz="1100" spc="-85" dirty="0">
                <a:latin typeface="Arial"/>
                <a:cs typeface="Arial"/>
              </a:rPr>
              <a:t>Gamma </a:t>
            </a:r>
            <a:r>
              <a:rPr sz="1100" spc="-75" dirty="0">
                <a:latin typeface="Arial"/>
                <a:cs typeface="Arial"/>
              </a:rPr>
              <a:t>code </a:t>
            </a:r>
            <a:r>
              <a:rPr sz="1100" spc="-25" dirty="0">
                <a:latin typeface="Arial"/>
                <a:cs typeface="Arial"/>
              </a:rPr>
              <a:t>(like </a:t>
            </a:r>
            <a:r>
              <a:rPr sz="1100" spc="-50" dirty="0">
                <a:latin typeface="Arial"/>
                <a:cs typeface="Arial"/>
              </a:rPr>
              <a:t>variable </a:t>
            </a:r>
            <a:r>
              <a:rPr sz="1100" spc="-45" dirty="0">
                <a:latin typeface="Arial"/>
                <a:cs typeface="Arial"/>
              </a:rPr>
              <a:t>byte </a:t>
            </a:r>
            <a:r>
              <a:rPr sz="1100" spc="-50" dirty="0">
                <a:latin typeface="Arial"/>
                <a:cs typeface="Arial"/>
              </a:rPr>
              <a:t>code)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40" dirty="0">
                <a:solidFill>
                  <a:srgbClr val="0000FF"/>
                </a:solidFill>
                <a:latin typeface="Arial"/>
                <a:cs typeface="Arial"/>
              </a:rPr>
              <a:t>prefix-free</a:t>
            </a:r>
            <a:r>
              <a:rPr sz="1100" spc="-40" dirty="0">
                <a:latin typeface="Arial"/>
                <a:cs typeface="Arial"/>
              </a:rPr>
              <a:t>: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35" dirty="0">
                <a:latin typeface="Arial"/>
                <a:cs typeface="Arial"/>
              </a:rPr>
              <a:t>valid  </a:t>
            </a:r>
            <a:r>
              <a:rPr sz="1100" spc="-75" dirty="0">
                <a:latin typeface="Arial"/>
                <a:cs typeface="Arial"/>
              </a:rPr>
              <a:t>code </a:t>
            </a:r>
            <a:r>
              <a:rPr sz="1100" spc="-65" dirty="0">
                <a:latin typeface="Arial"/>
                <a:cs typeface="Arial"/>
              </a:rPr>
              <a:t>word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15" dirty="0">
                <a:latin typeface="Arial"/>
                <a:cs typeface="Arial"/>
              </a:rPr>
              <a:t>not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40" dirty="0">
                <a:latin typeface="Arial"/>
                <a:cs typeface="Arial"/>
              </a:rPr>
              <a:t>prefix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65" dirty="0">
                <a:latin typeface="Arial"/>
                <a:cs typeface="Arial"/>
              </a:rPr>
              <a:t>any </a:t>
            </a:r>
            <a:r>
              <a:rPr sz="1100" spc="-35" dirty="0">
                <a:latin typeface="Arial"/>
                <a:cs typeface="Arial"/>
              </a:rPr>
              <a:t>other valid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code.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sz="1100" spc="-50" dirty="0">
                <a:latin typeface="Arial"/>
                <a:cs typeface="Arial"/>
              </a:rPr>
              <a:t>Encoding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25" dirty="0">
                <a:latin typeface="Arial"/>
                <a:cs typeface="Arial"/>
              </a:rPr>
              <a:t>optimal </a:t>
            </a:r>
            <a:r>
              <a:rPr sz="1100" spc="-10" dirty="0">
                <a:latin typeface="Arial"/>
                <a:cs typeface="Arial"/>
              </a:rPr>
              <a:t>within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25" dirty="0">
                <a:latin typeface="Arial"/>
                <a:cs typeface="Arial"/>
              </a:rPr>
              <a:t>factor of </a:t>
            </a:r>
            <a:r>
              <a:rPr sz="1100" spc="-70" dirty="0">
                <a:latin typeface="Arial"/>
                <a:cs typeface="Arial"/>
              </a:rPr>
              <a:t>3 </a:t>
            </a:r>
            <a:r>
              <a:rPr sz="1100" spc="-35" dirty="0">
                <a:latin typeface="Arial"/>
                <a:cs typeface="Arial"/>
              </a:rPr>
              <a:t>(and </a:t>
            </a:r>
            <a:r>
              <a:rPr sz="1100" spc="-10" dirty="0">
                <a:latin typeface="Arial"/>
                <a:cs typeface="Arial"/>
              </a:rPr>
              <a:t>within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25" dirty="0">
                <a:latin typeface="Arial"/>
                <a:cs typeface="Arial"/>
              </a:rPr>
              <a:t>factor  of </a:t>
            </a:r>
            <a:r>
              <a:rPr sz="1100" spc="-70" dirty="0">
                <a:latin typeface="Arial"/>
                <a:cs typeface="Arial"/>
              </a:rPr>
              <a:t>2 </a:t>
            </a:r>
            <a:r>
              <a:rPr sz="1100" spc="-45" dirty="0">
                <a:latin typeface="Arial"/>
                <a:cs typeface="Arial"/>
              </a:rPr>
              <a:t>making </a:t>
            </a:r>
            <a:r>
              <a:rPr sz="1100" spc="-30" dirty="0">
                <a:latin typeface="Arial"/>
                <a:cs typeface="Arial"/>
              </a:rPr>
              <a:t>additional</a:t>
            </a:r>
            <a:r>
              <a:rPr sz="1100" spc="-14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assumptions).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100" spc="-25" dirty="0">
                <a:latin typeface="Arial"/>
                <a:cs typeface="Arial"/>
              </a:rPr>
              <a:t>This </a:t>
            </a:r>
            <a:r>
              <a:rPr sz="1100" spc="-35" dirty="0">
                <a:latin typeface="Arial"/>
                <a:cs typeface="Arial"/>
              </a:rPr>
              <a:t>result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55" dirty="0">
                <a:latin typeface="Arial"/>
                <a:cs typeface="Arial"/>
              </a:rPr>
              <a:t>independent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distribution </a:t>
            </a:r>
            <a:r>
              <a:rPr sz="1100" spc="-25" dirty="0">
                <a:latin typeface="Arial"/>
                <a:cs typeface="Arial"/>
              </a:rPr>
              <a:t>of</a:t>
            </a:r>
            <a:r>
              <a:rPr sz="1100" spc="19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gaps!</a:t>
            </a:r>
            <a:endParaRPr sz="1100">
              <a:latin typeface="Arial"/>
              <a:cs typeface="Arial"/>
            </a:endParaRPr>
          </a:p>
          <a:p>
            <a:pPr marL="12700" marR="5715">
              <a:lnSpc>
                <a:spcPct val="102699"/>
              </a:lnSpc>
              <a:spcBef>
                <a:spcPts val="300"/>
              </a:spcBef>
            </a:pPr>
            <a:r>
              <a:rPr sz="1100" spc="-90" dirty="0">
                <a:latin typeface="Arial"/>
                <a:cs typeface="Arial"/>
              </a:rPr>
              <a:t>We </a:t>
            </a:r>
            <a:r>
              <a:rPr sz="1100" spc="-70" dirty="0">
                <a:latin typeface="Arial"/>
                <a:cs typeface="Arial"/>
              </a:rPr>
              <a:t>can </a:t>
            </a:r>
            <a:r>
              <a:rPr sz="1100" spc="-105" dirty="0">
                <a:latin typeface="Arial"/>
                <a:cs typeface="Arial"/>
              </a:rPr>
              <a:t>use </a:t>
            </a:r>
            <a:r>
              <a:rPr sz="1100" spc="-75" dirty="0">
                <a:latin typeface="Arial"/>
                <a:cs typeface="Arial"/>
              </a:rPr>
              <a:t>gamma </a:t>
            </a:r>
            <a:r>
              <a:rPr sz="1100" spc="-85" dirty="0">
                <a:latin typeface="Arial"/>
                <a:cs typeface="Arial"/>
              </a:rPr>
              <a:t>codes </a:t>
            </a:r>
            <a:r>
              <a:rPr sz="1100" spc="-30" dirty="0">
                <a:latin typeface="Arial"/>
                <a:cs typeface="Arial"/>
              </a:rPr>
              <a:t>for </a:t>
            </a:r>
            <a:r>
              <a:rPr sz="1100" spc="-65" dirty="0">
                <a:latin typeface="Arial"/>
                <a:cs typeface="Arial"/>
              </a:rPr>
              <a:t>any </a:t>
            </a:r>
            <a:r>
              <a:rPr sz="1100" spc="-15" dirty="0">
                <a:latin typeface="Arial"/>
                <a:cs typeface="Arial"/>
              </a:rPr>
              <a:t>distribution. </a:t>
            </a:r>
            <a:r>
              <a:rPr sz="1100" spc="-85" dirty="0">
                <a:latin typeface="Arial"/>
                <a:cs typeface="Arial"/>
              </a:rPr>
              <a:t>Gamma </a:t>
            </a:r>
            <a:r>
              <a:rPr sz="1100" spc="-75" dirty="0">
                <a:latin typeface="Arial"/>
                <a:cs typeface="Arial"/>
              </a:rPr>
              <a:t>code  </a:t>
            </a:r>
            <a:r>
              <a:rPr sz="1100" spc="-60" dirty="0">
                <a:latin typeface="Arial"/>
                <a:cs typeface="Arial"/>
              </a:rPr>
              <a:t>is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0000FF"/>
                </a:solidFill>
                <a:latin typeface="Arial"/>
                <a:cs typeface="Arial"/>
              </a:rPr>
              <a:t>universal</a:t>
            </a:r>
            <a:r>
              <a:rPr sz="1100" spc="-5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85" dirty="0">
                <a:latin typeface="Arial"/>
                <a:cs typeface="Arial"/>
              </a:rPr>
              <a:t>Gamma </a:t>
            </a:r>
            <a:r>
              <a:rPr sz="1100" spc="-75" dirty="0">
                <a:latin typeface="Arial"/>
                <a:cs typeface="Arial"/>
              </a:rPr>
              <a:t>code </a:t>
            </a:r>
            <a:r>
              <a:rPr sz="1100" spc="-60" dirty="0">
                <a:latin typeface="Arial"/>
                <a:cs typeface="Arial"/>
              </a:rPr>
              <a:t>is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0000FF"/>
                </a:solidFill>
                <a:latin typeface="Arial"/>
                <a:cs typeface="Arial"/>
              </a:rPr>
              <a:t>parameter-free</a:t>
            </a:r>
            <a:r>
              <a:rPr sz="1100" spc="-5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31641" y="3349078"/>
            <a:ext cx="2806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52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5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59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4883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502" y="0"/>
            <a:ext cx="249491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  <a:tab pos="1017905" algn="l"/>
                <a:tab pos="170370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 statistics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Gamma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codes:</a:t>
            </a:r>
            <a:r>
              <a:rPr sz="1400" spc="12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Alignment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7363" y="1195698"/>
            <a:ext cx="73818" cy="73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7363" y="1406010"/>
            <a:ext cx="73818" cy="73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363" y="1788547"/>
            <a:ext cx="73818" cy="736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363" y="2169547"/>
            <a:ext cx="73818" cy="73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4334" y="1071522"/>
            <a:ext cx="3512820" cy="13817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60" dirty="0">
                <a:latin typeface="Arial"/>
                <a:cs typeface="Arial"/>
              </a:rPr>
              <a:t>Machines </a:t>
            </a:r>
            <a:r>
              <a:rPr sz="1100" spc="-80" dirty="0">
                <a:latin typeface="Arial"/>
                <a:cs typeface="Arial"/>
              </a:rPr>
              <a:t>have </a:t>
            </a:r>
            <a:r>
              <a:rPr sz="1100" spc="-65" dirty="0">
                <a:latin typeface="Arial"/>
                <a:cs typeface="Arial"/>
              </a:rPr>
              <a:t>word boundaries </a:t>
            </a:r>
            <a:r>
              <a:rPr sz="1100" spc="-70" dirty="0">
                <a:latin typeface="Arial"/>
                <a:cs typeface="Arial"/>
              </a:rPr>
              <a:t>– </a:t>
            </a:r>
            <a:r>
              <a:rPr sz="1100" spc="-40" dirty="0">
                <a:latin typeface="Arial"/>
                <a:cs typeface="Arial"/>
              </a:rPr>
              <a:t>8, </a:t>
            </a:r>
            <a:r>
              <a:rPr sz="1100" spc="-55" dirty="0">
                <a:latin typeface="Arial"/>
                <a:cs typeface="Arial"/>
              </a:rPr>
              <a:t>16,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32 </a:t>
            </a:r>
            <a:r>
              <a:rPr sz="1100" spc="-20" dirty="0">
                <a:latin typeface="Arial"/>
                <a:cs typeface="Arial"/>
              </a:rPr>
              <a:t>bits</a:t>
            </a:r>
            <a:endParaRPr sz="1100">
              <a:latin typeface="Arial"/>
              <a:cs typeface="Arial"/>
            </a:endParaRPr>
          </a:p>
          <a:p>
            <a:pPr marL="12700" marR="52705">
              <a:lnSpc>
                <a:spcPct val="102699"/>
              </a:lnSpc>
              <a:spcBef>
                <a:spcPts val="300"/>
              </a:spcBef>
            </a:pPr>
            <a:r>
              <a:rPr sz="1100" spc="-75" dirty="0">
                <a:latin typeface="Arial"/>
                <a:cs typeface="Arial"/>
              </a:rPr>
              <a:t>Compressing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spc="-30" dirty="0">
                <a:latin typeface="Arial"/>
                <a:cs typeface="Arial"/>
              </a:rPr>
              <a:t>manipulating </a:t>
            </a:r>
            <a:r>
              <a:rPr sz="1100" dirty="0">
                <a:latin typeface="Arial"/>
                <a:cs typeface="Arial"/>
              </a:rPr>
              <a:t>at </a:t>
            </a:r>
            <a:r>
              <a:rPr sz="1100" spc="-35" dirty="0">
                <a:latin typeface="Arial"/>
                <a:cs typeface="Arial"/>
              </a:rPr>
              <a:t>granularity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20" dirty="0">
                <a:latin typeface="Arial"/>
                <a:cs typeface="Arial"/>
              </a:rPr>
              <a:t>bits </a:t>
            </a:r>
            <a:r>
              <a:rPr sz="1100" spc="-70" dirty="0">
                <a:latin typeface="Arial"/>
                <a:cs typeface="Arial"/>
              </a:rPr>
              <a:t>can </a:t>
            </a:r>
            <a:r>
              <a:rPr sz="1100" spc="-75" dirty="0">
                <a:latin typeface="Arial"/>
                <a:cs typeface="Arial"/>
              </a:rPr>
              <a:t>be  </a:t>
            </a:r>
            <a:r>
              <a:rPr sz="1100" spc="-60" dirty="0">
                <a:latin typeface="Arial"/>
                <a:cs typeface="Arial"/>
              </a:rPr>
              <a:t>slow.</a:t>
            </a:r>
            <a:endParaRPr sz="1100">
              <a:latin typeface="Arial"/>
              <a:cs typeface="Arial"/>
            </a:endParaRPr>
          </a:p>
          <a:p>
            <a:pPr marL="12700" marR="62230">
              <a:lnSpc>
                <a:spcPct val="102699"/>
              </a:lnSpc>
              <a:spcBef>
                <a:spcPts val="300"/>
              </a:spcBef>
            </a:pPr>
            <a:r>
              <a:rPr sz="1100" spc="-50" dirty="0">
                <a:latin typeface="Arial"/>
                <a:cs typeface="Arial"/>
              </a:rPr>
              <a:t>Variable </a:t>
            </a:r>
            <a:r>
              <a:rPr sz="1100" spc="-45" dirty="0">
                <a:latin typeface="Arial"/>
                <a:cs typeface="Arial"/>
              </a:rPr>
              <a:t>byte </a:t>
            </a:r>
            <a:r>
              <a:rPr sz="1100" spc="-55" dirty="0">
                <a:latin typeface="Arial"/>
                <a:cs typeface="Arial"/>
              </a:rPr>
              <a:t>encoding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55" dirty="0">
                <a:latin typeface="Arial"/>
                <a:cs typeface="Arial"/>
              </a:rPr>
              <a:t>aligned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spc="-40" dirty="0">
                <a:latin typeface="Arial"/>
                <a:cs typeface="Arial"/>
              </a:rPr>
              <a:t>thus </a:t>
            </a:r>
            <a:r>
              <a:rPr sz="1100" spc="-20" dirty="0">
                <a:latin typeface="Arial"/>
                <a:cs typeface="Arial"/>
              </a:rPr>
              <a:t>potentially </a:t>
            </a:r>
            <a:r>
              <a:rPr sz="1100" spc="-75" dirty="0">
                <a:latin typeface="Arial"/>
                <a:cs typeface="Arial"/>
              </a:rPr>
              <a:t>more  </a:t>
            </a:r>
            <a:r>
              <a:rPr sz="1100" spc="-30" dirty="0">
                <a:latin typeface="Arial"/>
                <a:cs typeface="Arial"/>
              </a:rPr>
              <a:t>efficient.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99"/>
              </a:lnSpc>
              <a:spcBef>
                <a:spcPts val="290"/>
              </a:spcBef>
            </a:pPr>
            <a:r>
              <a:rPr sz="1100" spc="-85" dirty="0">
                <a:latin typeface="Arial"/>
                <a:cs typeface="Arial"/>
              </a:rPr>
              <a:t>Regardless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55" dirty="0">
                <a:latin typeface="Arial"/>
                <a:cs typeface="Arial"/>
              </a:rPr>
              <a:t>efficiency, </a:t>
            </a:r>
            <a:r>
              <a:rPr sz="1100" spc="-50" dirty="0">
                <a:latin typeface="Arial"/>
                <a:cs typeface="Arial"/>
              </a:rPr>
              <a:t>variable </a:t>
            </a:r>
            <a:r>
              <a:rPr sz="1100" spc="-45" dirty="0">
                <a:latin typeface="Arial"/>
                <a:cs typeface="Arial"/>
              </a:rPr>
              <a:t>byte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45" dirty="0">
                <a:latin typeface="Arial"/>
                <a:cs typeface="Arial"/>
              </a:rPr>
              <a:t>conceptually </a:t>
            </a:r>
            <a:r>
              <a:rPr sz="1100" spc="-50" dirty="0">
                <a:latin typeface="Arial"/>
                <a:cs typeface="Arial"/>
              </a:rPr>
              <a:t>simpler  </a:t>
            </a:r>
            <a:r>
              <a:rPr sz="1100" dirty="0">
                <a:latin typeface="Arial"/>
                <a:cs typeface="Arial"/>
              </a:rPr>
              <a:t>at </a:t>
            </a:r>
            <a:r>
              <a:rPr sz="1100" spc="15" dirty="0">
                <a:latin typeface="Arial"/>
                <a:cs typeface="Arial"/>
              </a:rPr>
              <a:t>little </a:t>
            </a:r>
            <a:r>
              <a:rPr sz="1100" spc="-30" dirty="0">
                <a:latin typeface="Arial"/>
                <a:cs typeface="Arial"/>
              </a:rPr>
              <a:t>additional </a:t>
            </a:r>
            <a:r>
              <a:rPr sz="1100" spc="-95" dirty="0">
                <a:latin typeface="Arial"/>
                <a:cs typeface="Arial"/>
              </a:rPr>
              <a:t>space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cost.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31641" y="3349078"/>
            <a:ext cx="2806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53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5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59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4883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502" y="0"/>
            <a:ext cx="249491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  <a:tab pos="1017905" algn="l"/>
                <a:tab pos="170370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 statistics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Compression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of</a:t>
            </a:r>
            <a:r>
              <a:rPr sz="1400" spc="-3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Reuters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3162" y="766583"/>
            <a:ext cx="841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data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structure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39999" y="797585"/>
            <a:ext cx="0" cy="172720"/>
          </a:xfrm>
          <a:custGeom>
            <a:avLst/>
            <a:gdLst/>
            <a:ahLst/>
            <a:cxnLst/>
            <a:rect l="l" t="t" r="r" b="b"/>
            <a:pathLst>
              <a:path h="172719">
                <a:moveTo>
                  <a:pt x="0" y="172212"/>
                </a:moveTo>
                <a:lnTo>
                  <a:pt x="0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02127" y="766583"/>
            <a:ext cx="6451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80" dirty="0">
                <a:latin typeface="Arial"/>
                <a:cs typeface="Arial"/>
              </a:rPr>
              <a:t>size </a:t>
            </a:r>
            <a:r>
              <a:rPr sz="1100" spc="-20" dirty="0">
                <a:latin typeface="Arial"/>
                <a:cs typeface="Arial"/>
              </a:rPr>
              <a:t>in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MB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9511" y="971321"/>
            <a:ext cx="3150235" cy="1724025"/>
          </a:xfrm>
          <a:custGeom>
            <a:avLst/>
            <a:gdLst/>
            <a:ahLst/>
            <a:cxnLst/>
            <a:rect l="l" t="t" r="r" b="b"/>
            <a:pathLst>
              <a:path w="3150235" h="1724025">
                <a:moveTo>
                  <a:pt x="0" y="0"/>
                </a:moveTo>
                <a:lnTo>
                  <a:pt x="3150108" y="0"/>
                </a:lnTo>
              </a:path>
              <a:path w="3150235" h="1724025">
                <a:moveTo>
                  <a:pt x="2380488" y="175260"/>
                </a:moveTo>
                <a:lnTo>
                  <a:pt x="2380488" y="3048"/>
                </a:lnTo>
              </a:path>
              <a:path w="3150235" h="1724025">
                <a:moveTo>
                  <a:pt x="2380488" y="347472"/>
                </a:moveTo>
                <a:lnTo>
                  <a:pt x="2380488" y="175260"/>
                </a:lnTo>
              </a:path>
              <a:path w="3150235" h="1724025">
                <a:moveTo>
                  <a:pt x="2380488" y="519684"/>
                </a:moveTo>
                <a:lnTo>
                  <a:pt x="2380488" y="347472"/>
                </a:lnTo>
              </a:path>
              <a:path w="3150235" h="1724025">
                <a:moveTo>
                  <a:pt x="2380488" y="691896"/>
                </a:moveTo>
                <a:lnTo>
                  <a:pt x="2380488" y="519684"/>
                </a:lnTo>
              </a:path>
              <a:path w="3150235" h="1724025">
                <a:moveTo>
                  <a:pt x="2380488" y="864108"/>
                </a:moveTo>
                <a:lnTo>
                  <a:pt x="2380488" y="691896"/>
                </a:lnTo>
              </a:path>
              <a:path w="3150235" h="1724025">
                <a:moveTo>
                  <a:pt x="2380488" y="1036320"/>
                </a:moveTo>
                <a:lnTo>
                  <a:pt x="2380488" y="864108"/>
                </a:lnTo>
              </a:path>
              <a:path w="3150235" h="1724025">
                <a:moveTo>
                  <a:pt x="2380488" y="1208532"/>
                </a:moveTo>
                <a:lnTo>
                  <a:pt x="2380488" y="1036320"/>
                </a:lnTo>
              </a:path>
              <a:path w="3150235" h="1724025">
                <a:moveTo>
                  <a:pt x="2380488" y="1380744"/>
                </a:moveTo>
                <a:lnTo>
                  <a:pt x="2380488" y="1208532"/>
                </a:lnTo>
              </a:path>
              <a:path w="3150235" h="1724025">
                <a:moveTo>
                  <a:pt x="2380488" y="1551432"/>
                </a:moveTo>
                <a:lnTo>
                  <a:pt x="2380488" y="1379220"/>
                </a:lnTo>
              </a:path>
              <a:path w="3150235" h="1724025">
                <a:moveTo>
                  <a:pt x="2380488" y="1723644"/>
                </a:moveTo>
                <a:lnTo>
                  <a:pt x="2380488" y="1551432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3151" y="943367"/>
            <a:ext cx="2251075" cy="19126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Arial"/>
                <a:cs typeface="Arial"/>
              </a:rPr>
              <a:t>dictionary,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fixed-width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Arial"/>
                <a:cs typeface="Arial"/>
              </a:rPr>
              <a:t>dictionary, </a:t>
            </a:r>
            <a:r>
              <a:rPr sz="1100" spc="-25" dirty="0">
                <a:latin typeface="Arial"/>
                <a:cs typeface="Arial"/>
              </a:rPr>
              <a:t>term </a:t>
            </a:r>
            <a:r>
              <a:rPr sz="1100" spc="-40" dirty="0">
                <a:latin typeface="Arial"/>
                <a:cs typeface="Arial"/>
              </a:rPr>
              <a:t>pointers </a:t>
            </a:r>
            <a:r>
              <a:rPr sz="1100" spc="-5" dirty="0">
                <a:latin typeface="Arial"/>
                <a:cs typeface="Arial"/>
              </a:rPr>
              <a:t>into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string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atin Modern Math"/>
                <a:cs typeface="Latin Modern Math"/>
              </a:rPr>
              <a:t>∼</a:t>
            </a:r>
            <a:r>
              <a:rPr sz="1100" spc="-5" dirty="0">
                <a:latin typeface="Arial"/>
                <a:cs typeface="Arial"/>
              </a:rPr>
              <a:t>,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35" dirty="0">
                <a:latin typeface="Arial"/>
                <a:cs typeface="Arial"/>
              </a:rPr>
              <a:t>blocking, </a:t>
            </a:r>
            <a:r>
              <a:rPr sz="1100" i="1" spc="-10" dirty="0">
                <a:latin typeface="LM Sans 10"/>
                <a:cs typeface="LM Sans 10"/>
              </a:rPr>
              <a:t>k </a:t>
            </a:r>
            <a:r>
              <a:rPr sz="1100" spc="204" dirty="0">
                <a:latin typeface="Arial"/>
                <a:cs typeface="Arial"/>
              </a:rPr>
              <a:t>=</a:t>
            </a:r>
            <a:r>
              <a:rPr sz="1100" spc="229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  <a:p>
            <a:pPr marL="12700" marR="318770" algn="just">
              <a:lnSpc>
                <a:spcPct val="102699"/>
              </a:lnSpc>
            </a:pPr>
            <a:r>
              <a:rPr sz="1100" spc="-5" dirty="0">
                <a:latin typeface="Latin Modern Math"/>
                <a:cs typeface="Latin Modern Math"/>
              </a:rPr>
              <a:t>∼</a:t>
            </a:r>
            <a:r>
              <a:rPr sz="1100" spc="-5" dirty="0">
                <a:latin typeface="Arial"/>
                <a:cs typeface="Arial"/>
              </a:rPr>
              <a:t>,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35" dirty="0">
                <a:latin typeface="Arial"/>
                <a:cs typeface="Arial"/>
              </a:rPr>
              <a:t>blocking </a:t>
            </a:r>
            <a:r>
              <a:rPr sz="1100" spc="90" dirty="0">
                <a:latin typeface="Arial"/>
                <a:cs typeface="Arial"/>
              </a:rPr>
              <a:t>&amp; </a:t>
            </a:r>
            <a:r>
              <a:rPr sz="1100" spc="-5" dirty="0">
                <a:latin typeface="Arial"/>
                <a:cs typeface="Arial"/>
              </a:rPr>
              <a:t>front </a:t>
            </a:r>
            <a:r>
              <a:rPr sz="1100" spc="-45" dirty="0">
                <a:latin typeface="Arial"/>
                <a:cs typeface="Arial"/>
              </a:rPr>
              <a:t>coding  </a:t>
            </a:r>
            <a:r>
              <a:rPr sz="1100" spc="-35" dirty="0">
                <a:latin typeface="Arial"/>
                <a:cs typeface="Arial"/>
              </a:rPr>
              <a:t>collection </a:t>
            </a:r>
            <a:r>
              <a:rPr sz="1100" spc="5" dirty="0">
                <a:latin typeface="Arial"/>
                <a:cs typeface="Arial"/>
              </a:rPr>
              <a:t>(text, </a:t>
            </a:r>
            <a:r>
              <a:rPr sz="1100" spc="-30" dirty="0">
                <a:latin typeface="Arial"/>
                <a:cs typeface="Arial"/>
              </a:rPr>
              <a:t>xml </a:t>
            </a:r>
            <a:r>
              <a:rPr sz="1100" spc="-50" dirty="0">
                <a:latin typeface="Arial"/>
                <a:cs typeface="Arial"/>
              </a:rPr>
              <a:t>markup </a:t>
            </a:r>
            <a:r>
              <a:rPr sz="1100" spc="-15" dirty="0">
                <a:latin typeface="Arial"/>
                <a:cs typeface="Arial"/>
              </a:rPr>
              <a:t>etc)  </a:t>
            </a:r>
            <a:r>
              <a:rPr sz="1100" spc="-35" dirty="0">
                <a:latin typeface="Arial"/>
                <a:cs typeface="Arial"/>
              </a:rPr>
              <a:t>collection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(text)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100" spc="95" dirty="0">
                <a:latin typeface="Arial"/>
                <a:cs typeface="Arial"/>
              </a:rPr>
              <a:t>T/D </a:t>
            </a:r>
            <a:r>
              <a:rPr sz="1100" spc="-60" dirty="0">
                <a:latin typeface="Arial"/>
                <a:cs typeface="Arial"/>
              </a:rPr>
              <a:t>incidence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matrix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400"/>
              </a:lnSpc>
            </a:pPr>
            <a:r>
              <a:rPr sz="1100" spc="-45" dirty="0">
                <a:latin typeface="Arial"/>
                <a:cs typeface="Arial"/>
              </a:rPr>
              <a:t>postings, </a:t>
            </a:r>
            <a:r>
              <a:rPr sz="1100" spc="-80" dirty="0">
                <a:latin typeface="Arial"/>
                <a:cs typeface="Arial"/>
              </a:rPr>
              <a:t>uncompressed </a:t>
            </a:r>
            <a:r>
              <a:rPr sz="1100" spc="-10" dirty="0">
                <a:latin typeface="Arial"/>
                <a:cs typeface="Arial"/>
              </a:rPr>
              <a:t>(32-bit </a:t>
            </a:r>
            <a:r>
              <a:rPr sz="1100" spc="-55" dirty="0">
                <a:latin typeface="Arial"/>
                <a:cs typeface="Arial"/>
              </a:rPr>
              <a:t>words)  </a:t>
            </a:r>
            <a:r>
              <a:rPr sz="1100" spc="-45" dirty="0">
                <a:latin typeface="Arial"/>
                <a:cs typeface="Arial"/>
              </a:rPr>
              <a:t>postings, </a:t>
            </a:r>
            <a:r>
              <a:rPr sz="1100" spc="-80" dirty="0">
                <a:latin typeface="Arial"/>
                <a:cs typeface="Arial"/>
              </a:rPr>
              <a:t>uncompressed </a:t>
            </a:r>
            <a:r>
              <a:rPr sz="1100" spc="-35" dirty="0">
                <a:latin typeface="Arial"/>
                <a:cs typeface="Arial"/>
              </a:rPr>
              <a:t>(20 </a:t>
            </a:r>
            <a:r>
              <a:rPr sz="1100" spc="-5" dirty="0">
                <a:latin typeface="Arial"/>
                <a:cs typeface="Arial"/>
              </a:rPr>
              <a:t>bits)  </a:t>
            </a:r>
            <a:r>
              <a:rPr sz="1100" spc="-45" dirty="0">
                <a:latin typeface="Arial"/>
                <a:cs typeface="Arial"/>
              </a:rPr>
              <a:t>postings, </a:t>
            </a:r>
            <a:r>
              <a:rPr sz="1100" spc="-50" dirty="0">
                <a:latin typeface="Arial"/>
                <a:cs typeface="Arial"/>
              </a:rPr>
              <a:t>variable </a:t>
            </a:r>
            <a:r>
              <a:rPr sz="1100" spc="-45" dirty="0">
                <a:latin typeface="Arial"/>
                <a:cs typeface="Arial"/>
              </a:rPr>
              <a:t>byte </a:t>
            </a:r>
            <a:r>
              <a:rPr sz="1100" spc="-75" dirty="0">
                <a:latin typeface="Arial"/>
                <a:cs typeface="Arial"/>
              </a:rPr>
              <a:t>encoded  </a:t>
            </a:r>
            <a:r>
              <a:rPr sz="1100" spc="-45" dirty="0">
                <a:latin typeface="Arial"/>
                <a:cs typeface="Arial"/>
              </a:rPr>
              <a:t>postings, </a:t>
            </a:r>
            <a:r>
              <a:rPr sz="1100" spc="-85" dirty="0">
                <a:latin typeface="Latin Modern Math"/>
                <a:cs typeface="Latin Modern Math"/>
              </a:rPr>
              <a:t>γ</a:t>
            </a:r>
            <a:r>
              <a:rPr sz="1100" spc="-110" dirty="0">
                <a:latin typeface="Latin Modern Math"/>
                <a:cs typeface="Latin Modern Math"/>
              </a:rPr>
              <a:t> </a:t>
            </a:r>
            <a:r>
              <a:rPr sz="1100" spc="-75" dirty="0">
                <a:latin typeface="Arial"/>
                <a:cs typeface="Arial"/>
              </a:rPr>
              <a:t>encoded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39999" y="2694965"/>
            <a:ext cx="0" cy="172720"/>
          </a:xfrm>
          <a:custGeom>
            <a:avLst/>
            <a:gdLst/>
            <a:ahLst/>
            <a:cxnLst/>
            <a:rect l="l" t="t" r="r" b="b"/>
            <a:pathLst>
              <a:path h="172719">
                <a:moveTo>
                  <a:pt x="0" y="172212"/>
                </a:moveTo>
                <a:lnTo>
                  <a:pt x="0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28620" y="943367"/>
            <a:ext cx="516890" cy="19126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1100" spc="-80" dirty="0">
                <a:latin typeface="Arial"/>
                <a:cs typeface="Arial"/>
              </a:rPr>
              <a:t>11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7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80" dirty="0">
                <a:latin typeface="Arial"/>
                <a:cs typeface="Arial"/>
              </a:rPr>
              <a:t>7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70" dirty="0"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80" dirty="0">
                <a:latin typeface="Arial"/>
                <a:cs typeface="Arial"/>
              </a:rPr>
              <a:t>7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7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80" dirty="0">
                <a:latin typeface="Arial"/>
                <a:cs typeface="Arial"/>
              </a:rPr>
              <a:t>5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70" dirty="0">
                <a:latin typeface="Arial"/>
                <a:cs typeface="Arial"/>
              </a:rPr>
              <a:t>9</a:t>
            </a:r>
            <a:endParaRPr sz="11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40"/>
              </a:spcBef>
            </a:pPr>
            <a:r>
              <a:rPr sz="1100" spc="-80" dirty="0">
                <a:latin typeface="Arial"/>
                <a:cs typeface="Arial"/>
              </a:rPr>
              <a:t>3600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7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35"/>
              </a:spcBef>
            </a:pPr>
            <a:r>
              <a:rPr sz="1100" spc="-80" dirty="0">
                <a:latin typeface="Arial"/>
                <a:cs typeface="Arial"/>
              </a:rPr>
              <a:t>960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7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R="7620" algn="r">
              <a:lnSpc>
                <a:spcPct val="100000"/>
              </a:lnSpc>
              <a:spcBef>
                <a:spcPts val="35"/>
              </a:spcBef>
            </a:pPr>
            <a:r>
              <a:rPr sz="1100" spc="-80" dirty="0">
                <a:latin typeface="Arial"/>
                <a:cs typeface="Arial"/>
              </a:rPr>
              <a:t>40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-80" dirty="0">
                <a:latin typeface="Arial"/>
                <a:cs typeface="Arial"/>
              </a:rPr>
              <a:t>000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7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35"/>
              </a:spcBef>
            </a:pPr>
            <a:r>
              <a:rPr sz="1100" spc="-80" dirty="0">
                <a:latin typeface="Arial"/>
                <a:cs typeface="Arial"/>
              </a:rPr>
              <a:t>400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7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35"/>
              </a:spcBef>
            </a:pPr>
            <a:r>
              <a:rPr sz="1100" spc="-80" dirty="0">
                <a:latin typeface="Arial"/>
                <a:cs typeface="Arial"/>
              </a:rPr>
              <a:t>250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7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25"/>
              </a:spcBef>
            </a:pPr>
            <a:r>
              <a:rPr sz="1100" spc="-80" dirty="0">
                <a:solidFill>
                  <a:srgbClr val="FF0000"/>
                </a:solidFill>
                <a:latin typeface="Arial"/>
                <a:cs typeface="Arial"/>
              </a:rPr>
              <a:t>116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100" spc="-7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35"/>
              </a:spcBef>
            </a:pPr>
            <a:r>
              <a:rPr sz="1100" spc="-80" dirty="0">
                <a:solidFill>
                  <a:srgbClr val="FF0000"/>
                </a:solidFill>
                <a:latin typeface="Arial"/>
                <a:cs typeface="Arial"/>
              </a:rPr>
              <a:t>101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100" spc="-7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5" dirty="0"/>
              <a:t>56 /</a:t>
            </a:r>
            <a:r>
              <a:rPr spc="-60" dirty="0"/>
              <a:t> </a:t>
            </a:r>
            <a:r>
              <a:rPr spc="-10" dirty="0"/>
              <a:t>59</a:t>
            </a: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341" y="0"/>
            <a:ext cx="52133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60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7138" y="0"/>
            <a:ext cx="803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4883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502" y="0"/>
            <a:ext cx="84010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Summary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7363" y="1332858"/>
            <a:ext cx="73818" cy="73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363" y="1715382"/>
            <a:ext cx="73818" cy="73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7363" y="1925707"/>
            <a:ext cx="73818" cy="736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7363" y="2136006"/>
            <a:ext cx="73818" cy="736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4334" y="1252739"/>
            <a:ext cx="3581400" cy="99504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19405">
              <a:lnSpc>
                <a:spcPct val="102699"/>
              </a:lnSpc>
              <a:spcBef>
                <a:spcPts val="55"/>
              </a:spcBef>
            </a:pPr>
            <a:r>
              <a:rPr sz="1100" spc="-90" dirty="0">
                <a:latin typeface="Arial"/>
                <a:cs typeface="Arial"/>
              </a:rPr>
              <a:t>We </a:t>
            </a:r>
            <a:r>
              <a:rPr sz="1100" spc="-70" dirty="0">
                <a:latin typeface="Arial"/>
                <a:cs typeface="Arial"/>
              </a:rPr>
              <a:t>can now </a:t>
            </a:r>
            <a:r>
              <a:rPr sz="1100" spc="-55" dirty="0">
                <a:latin typeface="Arial"/>
                <a:cs typeface="Arial"/>
              </a:rPr>
              <a:t>create </a:t>
            </a:r>
            <a:r>
              <a:rPr sz="1100" spc="-70" dirty="0">
                <a:latin typeface="Arial"/>
                <a:cs typeface="Arial"/>
              </a:rPr>
              <a:t>an </a:t>
            </a:r>
            <a:r>
              <a:rPr sz="1100" spc="-55" dirty="0">
                <a:latin typeface="Arial"/>
                <a:cs typeface="Arial"/>
              </a:rPr>
              <a:t>index </a:t>
            </a:r>
            <a:r>
              <a:rPr sz="1100" spc="-30" dirty="0">
                <a:latin typeface="Arial"/>
                <a:cs typeface="Arial"/>
              </a:rPr>
              <a:t>for </a:t>
            </a:r>
            <a:r>
              <a:rPr sz="1100" spc="-35" dirty="0">
                <a:latin typeface="Arial"/>
                <a:cs typeface="Arial"/>
              </a:rPr>
              <a:t>highly </a:t>
            </a:r>
            <a:r>
              <a:rPr sz="1100" spc="-30" dirty="0">
                <a:latin typeface="Arial"/>
                <a:cs typeface="Arial"/>
              </a:rPr>
              <a:t>efficient </a:t>
            </a:r>
            <a:r>
              <a:rPr sz="1100" spc="-55" dirty="0">
                <a:latin typeface="Arial"/>
                <a:cs typeface="Arial"/>
              </a:rPr>
              <a:t>Boolean  </a:t>
            </a:r>
            <a:r>
              <a:rPr sz="1100" spc="-30" dirty="0">
                <a:latin typeface="Arial"/>
                <a:cs typeface="Arial"/>
              </a:rPr>
              <a:t>retrieval </a:t>
            </a:r>
            <a:r>
              <a:rPr sz="1100" spc="5" dirty="0">
                <a:latin typeface="Arial"/>
                <a:cs typeface="Arial"/>
              </a:rPr>
              <a:t>that </a:t>
            </a:r>
            <a:r>
              <a:rPr sz="1100" spc="-60" dirty="0">
                <a:latin typeface="Arial"/>
                <a:cs typeface="Arial"/>
              </a:rPr>
              <a:t>is very </a:t>
            </a:r>
            <a:r>
              <a:rPr sz="1100" spc="-95" dirty="0">
                <a:latin typeface="Arial"/>
                <a:cs typeface="Arial"/>
              </a:rPr>
              <a:t>space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efficient.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25499"/>
              </a:lnSpc>
            </a:pPr>
            <a:r>
              <a:rPr sz="1100" spc="-35" dirty="0">
                <a:latin typeface="Arial"/>
                <a:cs typeface="Arial"/>
              </a:rPr>
              <a:t>Only </a:t>
            </a:r>
            <a:r>
              <a:rPr sz="1100" spc="-65" dirty="0">
                <a:latin typeface="Arial"/>
                <a:cs typeface="Arial"/>
              </a:rPr>
              <a:t>10-15%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total </a:t>
            </a:r>
            <a:r>
              <a:rPr sz="1100" spc="-80" dirty="0">
                <a:latin typeface="Arial"/>
                <a:cs typeface="Arial"/>
              </a:rPr>
              <a:t>size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text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collection.  </a:t>
            </a:r>
            <a:r>
              <a:rPr sz="1100" spc="-70" dirty="0">
                <a:latin typeface="Arial"/>
                <a:cs typeface="Arial"/>
              </a:rPr>
              <a:t>However, we’ve </a:t>
            </a:r>
            <a:r>
              <a:rPr sz="1100" spc="-60" dirty="0">
                <a:latin typeface="Arial"/>
                <a:cs typeface="Arial"/>
              </a:rPr>
              <a:t>ignored </a:t>
            </a:r>
            <a:r>
              <a:rPr sz="1100" spc="-35" dirty="0">
                <a:latin typeface="Arial"/>
                <a:cs typeface="Arial"/>
              </a:rPr>
              <a:t>positional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spc="-60" dirty="0">
                <a:latin typeface="Arial"/>
                <a:cs typeface="Arial"/>
              </a:rPr>
              <a:t>frequency </a:t>
            </a:r>
            <a:r>
              <a:rPr sz="1100" spc="-25" dirty="0">
                <a:latin typeface="Arial"/>
                <a:cs typeface="Arial"/>
              </a:rPr>
              <a:t>information.  </a:t>
            </a:r>
            <a:r>
              <a:rPr sz="1100" spc="-65" dirty="0">
                <a:latin typeface="Arial"/>
                <a:cs typeface="Arial"/>
              </a:rPr>
              <a:t>For </a:t>
            </a:r>
            <a:r>
              <a:rPr sz="1100" spc="-20" dirty="0">
                <a:latin typeface="Arial"/>
                <a:cs typeface="Arial"/>
              </a:rPr>
              <a:t>this </a:t>
            </a:r>
            <a:r>
              <a:rPr sz="1100" spc="-70" dirty="0">
                <a:latin typeface="Arial"/>
                <a:cs typeface="Arial"/>
              </a:rPr>
              <a:t>reason, </a:t>
            </a:r>
            <a:r>
              <a:rPr sz="1100" spc="-95" dirty="0">
                <a:latin typeface="Arial"/>
                <a:cs typeface="Arial"/>
              </a:rPr>
              <a:t>space </a:t>
            </a:r>
            <a:r>
              <a:rPr sz="1100" spc="-75" dirty="0">
                <a:latin typeface="Arial"/>
                <a:cs typeface="Arial"/>
              </a:rPr>
              <a:t>savings </a:t>
            </a:r>
            <a:r>
              <a:rPr sz="1100" spc="-85" dirty="0">
                <a:latin typeface="Arial"/>
                <a:cs typeface="Arial"/>
              </a:rPr>
              <a:t>are </a:t>
            </a:r>
            <a:r>
              <a:rPr sz="1100" spc="-100" dirty="0">
                <a:latin typeface="Arial"/>
                <a:cs typeface="Arial"/>
              </a:rPr>
              <a:t>less </a:t>
            </a:r>
            <a:r>
              <a:rPr sz="1100" spc="-20" dirty="0">
                <a:latin typeface="Arial"/>
                <a:cs typeface="Arial"/>
              </a:rPr>
              <a:t>in</a:t>
            </a:r>
            <a:r>
              <a:rPr sz="1100" spc="-14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reality.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231641" y="3349078"/>
            <a:ext cx="2806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57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5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59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7138" y="0"/>
            <a:ext cx="803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4883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502" y="0"/>
            <a:ext cx="152717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  <a:tab pos="101790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60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statistics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LM Sans 12"/>
                <a:cs typeface="LM Sans 12"/>
              </a:rPr>
              <a:t>Take-away</a:t>
            </a:r>
            <a:r>
              <a:rPr sz="1400" spc="-2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today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663" y="750787"/>
            <a:ext cx="1483969" cy="71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363" y="1646802"/>
            <a:ext cx="73818" cy="73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363" y="1855590"/>
            <a:ext cx="73818" cy="7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7363" y="2238121"/>
            <a:ext cx="73818" cy="736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7363" y="2620643"/>
            <a:ext cx="72871" cy="736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4331" y="1524150"/>
            <a:ext cx="3628390" cy="13804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100" spc="-10" dirty="0">
                <a:latin typeface="Arial"/>
                <a:cs typeface="Arial"/>
              </a:rPr>
              <a:t>Motivation </a:t>
            </a:r>
            <a:r>
              <a:rPr sz="1100" spc="-30" dirty="0">
                <a:latin typeface="Arial"/>
                <a:cs typeface="Arial"/>
              </a:rPr>
              <a:t>for </a:t>
            </a:r>
            <a:r>
              <a:rPr sz="1100" spc="-75" dirty="0">
                <a:latin typeface="Arial"/>
                <a:cs typeface="Arial"/>
              </a:rPr>
              <a:t>compression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30" dirty="0">
                <a:latin typeface="Arial"/>
                <a:cs typeface="Arial"/>
              </a:rPr>
              <a:t>information retrieval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systems</a:t>
            </a:r>
            <a:endParaRPr sz="1100">
              <a:latin typeface="Arial"/>
              <a:cs typeface="Arial"/>
            </a:endParaRPr>
          </a:p>
          <a:p>
            <a:pPr marL="12700" marR="421640">
              <a:lnSpc>
                <a:spcPct val="102699"/>
              </a:lnSpc>
              <a:spcBef>
                <a:spcPts val="290"/>
              </a:spcBef>
            </a:pPr>
            <a:r>
              <a:rPr sz="1100" spc="-65" dirty="0">
                <a:latin typeface="Arial"/>
                <a:cs typeface="Arial"/>
              </a:rPr>
              <a:t>How </a:t>
            </a:r>
            <a:r>
              <a:rPr sz="1100" spc="-70" dirty="0">
                <a:latin typeface="Arial"/>
                <a:cs typeface="Arial"/>
              </a:rPr>
              <a:t>can </a:t>
            </a:r>
            <a:r>
              <a:rPr sz="1100" spc="-110" dirty="0">
                <a:latin typeface="Arial"/>
                <a:cs typeface="Arial"/>
              </a:rPr>
              <a:t>we </a:t>
            </a:r>
            <a:r>
              <a:rPr sz="1100" spc="-85" dirty="0">
                <a:latin typeface="Arial"/>
                <a:cs typeface="Arial"/>
              </a:rPr>
              <a:t>compress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30" dirty="0">
                <a:solidFill>
                  <a:srgbClr val="0000FF"/>
                </a:solidFill>
                <a:latin typeface="Arial"/>
                <a:cs typeface="Arial"/>
              </a:rPr>
              <a:t>dictionary </a:t>
            </a:r>
            <a:r>
              <a:rPr sz="1100" spc="-50" dirty="0">
                <a:latin typeface="Arial"/>
                <a:cs typeface="Arial"/>
              </a:rPr>
              <a:t>component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30" dirty="0">
                <a:latin typeface="Arial"/>
                <a:cs typeface="Arial"/>
              </a:rPr>
              <a:t>the  </a:t>
            </a:r>
            <a:r>
              <a:rPr sz="1100" spc="-40" dirty="0">
                <a:latin typeface="Arial"/>
                <a:cs typeface="Arial"/>
              </a:rPr>
              <a:t>inverted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index?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sz="1100" spc="-65" dirty="0">
                <a:latin typeface="Arial"/>
                <a:cs typeface="Arial"/>
              </a:rPr>
              <a:t>How </a:t>
            </a:r>
            <a:r>
              <a:rPr sz="1100" spc="-70" dirty="0">
                <a:latin typeface="Arial"/>
                <a:cs typeface="Arial"/>
              </a:rPr>
              <a:t>can </a:t>
            </a:r>
            <a:r>
              <a:rPr sz="1100" spc="-110" dirty="0">
                <a:latin typeface="Arial"/>
                <a:cs typeface="Arial"/>
              </a:rPr>
              <a:t>we </a:t>
            </a:r>
            <a:r>
              <a:rPr sz="1100" spc="-85" dirty="0">
                <a:latin typeface="Arial"/>
                <a:cs typeface="Arial"/>
              </a:rPr>
              <a:t>compress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50" dirty="0">
                <a:solidFill>
                  <a:srgbClr val="0000FF"/>
                </a:solidFill>
                <a:latin typeface="Arial"/>
                <a:cs typeface="Arial"/>
              </a:rPr>
              <a:t>postings </a:t>
            </a:r>
            <a:r>
              <a:rPr sz="1100" spc="-50" dirty="0">
                <a:latin typeface="Arial"/>
                <a:cs typeface="Arial"/>
              </a:rPr>
              <a:t>component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40" dirty="0">
                <a:latin typeface="Arial"/>
                <a:cs typeface="Arial"/>
              </a:rPr>
              <a:t>inverted  </a:t>
            </a:r>
            <a:r>
              <a:rPr sz="1100" spc="-60" dirty="0">
                <a:latin typeface="Arial"/>
                <a:cs typeface="Arial"/>
              </a:rPr>
              <a:t>index?</a:t>
            </a:r>
            <a:endParaRPr sz="1100">
              <a:latin typeface="Arial"/>
              <a:cs typeface="Arial"/>
            </a:endParaRPr>
          </a:p>
          <a:p>
            <a:pPr marL="12700" marR="410209">
              <a:lnSpc>
                <a:spcPct val="102699"/>
              </a:lnSpc>
              <a:spcBef>
                <a:spcPts val="300"/>
              </a:spcBef>
            </a:pPr>
            <a:r>
              <a:rPr sz="1100" spc="-55" dirty="0">
                <a:latin typeface="Arial"/>
                <a:cs typeface="Arial"/>
              </a:rPr>
              <a:t>Term </a:t>
            </a:r>
            <a:r>
              <a:rPr sz="1100" spc="-25" dirty="0">
                <a:latin typeface="Arial"/>
                <a:cs typeface="Arial"/>
              </a:rPr>
              <a:t>statistics: </a:t>
            </a:r>
            <a:r>
              <a:rPr sz="1100" spc="-70" dirty="0">
                <a:latin typeface="Arial"/>
                <a:cs typeface="Arial"/>
              </a:rPr>
              <a:t>how </a:t>
            </a:r>
            <a:r>
              <a:rPr sz="1100" spc="-85" dirty="0">
                <a:latin typeface="Arial"/>
                <a:cs typeface="Arial"/>
              </a:rPr>
              <a:t>are </a:t>
            </a:r>
            <a:r>
              <a:rPr sz="1100" spc="-50" dirty="0">
                <a:latin typeface="Arial"/>
                <a:cs typeface="Arial"/>
              </a:rPr>
              <a:t>terms </a:t>
            </a:r>
            <a:r>
              <a:rPr sz="1100" spc="-25" dirty="0">
                <a:latin typeface="Arial"/>
                <a:cs typeface="Arial"/>
              </a:rPr>
              <a:t>distributed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45" dirty="0">
                <a:latin typeface="Arial"/>
                <a:cs typeface="Arial"/>
              </a:rPr>
              <a:t>document  </a:t>
            </a:r>
            <a:r>
              <a:rPr sz="1100" spc="-50" dirty="0">
                <a:latin typeface="Arial"/>
                <a:cs typeface="Arial"/>
              </a:rPr>
              <a:t>collections?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5" dirty="0"/>
              <a:t>58 /</a:t>
            </a:r>
            <a:r>
              <a:rPr spc="-60" dirty="0"/>
              <a:t> </a:t>
            </a:r>
            <a:r>
              <a:rPr spc="-10" dirty="0"/>
              <a:t>59</a:t>
            </a: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341" y="0"/>
            <a:ext cx="52133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60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7138" y="0"/>
            <a:ext cx="803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4883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502" y="0"/>
            <a:ext cx="84010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</a:tabLst>
            </a:pP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Resources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7363" y="1201807"/>
            <a:ext cx="73818" cy="736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363" y="1392307"/>
            <a:ext cx="73818" cy="736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786923" y="1581321"/>
            <a:ext cx="62230" cy="61594"/>
            <a:chOff x="786923" y="1581321"/>
            <a:chExt cx="62230" cy="61594"/>
          </a:xfrm>
        </p:grpSpPr>
        <p:sp>
          <p:nvSpPr>
            <p:cNvPr id="10" name="object 10"/>
            <p:cNvSpPr/>
            <p:nvPr/>
          </p:nvSpPr>
          <p:spPr>
            <a:xfrm>
              <a:off x="792480" y="1600629"/>
              <a:ext cx="50800" cy="36830"/>
            </a:xfrm>
            <a:custGeom>
              <a:avLst/>
              <a:gdLst/>
              <a:ahLst/>
              <a:cxnLst/>
              <a:rect l="l" t="t" r="r" b="b"/>
              <a:pathLst>
                <a:path w="50800" h="36830">
                  <a:moveTo>
                    <a:pt x="2066" y="0"/>
                  </a:moveTo>
                  <a:lnTo>
                    <a:pt x="26292" y="36527"/>
                  </a:lnTo>
                  <a:lnTo>
                    <a:pt x="36527" y="34461"/>
                  </a:lnTo>
                  <a:lnTo>
                    <a:pt x="44884" y="28826"/>
                  </a:lnTo>
                  <a:lnTo>
                    <a:pt x="50519" y="20470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5108" y="1586877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4" h="45085">
                  <a:moveTo>
                    <a:pt x="44540" y="22263"/>
                  </a:moveTo>
                  <a:lnTo>
                    <a:pt x="42789" y="13592"/>
                  </a:lnTo>
                  <a:lnTo>
                    <a:pt x="38016" y="6516"/>
                  </a:lnTo>
                  <a:lnTo>
                    <a:pt x="30937" y="1748"/>
                  </a:lnTo>
                  <a:lnTo>
                    <a:pt x="22269" y="0"/>
                  </a:lnTo>
                  <a:lnTo>
                    <a:pt x="13601" y="1748"/>
                  </a:lnTo>
                  <a:lnTo>
                    <a:pt x="6523" y="6516"/>
                  </a:lnTo>
                  <a:lnTo>
                    <a:pt x="1750" y="13592"/>
                  </a:lnTo>
                  <a:lnTo>
                    <a:pt x="0" y="22263"/>
                  </a:lnTo>
                  <a:lnTo>
                    <a:pt x="1750" y="30928"/>
                  </a:lnTo>
                  <a:lnTo>
                    <a:pt x="6523" y="38004"/>
                  </a:lnTo>
                  <a:lnTo>
                    <a:pt x="13601" y="42776"/>
                  </a:lnTo>
                  <a:lnTo>
                    <a:pt x="22269" y="44526"/>
                  </a:lnTo>
                  <a:lnTo>
                    <a:pt x="30937" y="42776"/>
                  </a:lnTo>
                  <a:lnTo>
                    <a:pt x="38016" y="38004"/>
                  </a:lnTo>
                  <a:lnTo>
                    <a:pt x="42789" y="30928"/>
                  </a:lnTo>
                  <a:lnTo>
                    <a:pt x="44540" y="22263"/>
                  </a:lnTo>
                </a:path>
              </a:pathLst>
            </a:custGeom>
            <a:ln w="11112">
              <a:solidFill>
                <a:srgbClr val="0054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7862" y="1589532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38190" y="19088"/>
                  </a:moveTo>
                  <a:lnTo>
                    <a:pt x="36688" y="11658"/>
                  </a:lnTo>
                  <a:lnTo>
                    <a:pt x="32595" y="5591"/>
                  </a:lnTo>
                  <a:lnTo>
                    <a:pt x="26525" y="1500"/>
                  </a:lnTo>
                  <a:lnTo>
                    <a:pt x="19094" y="0"/>
                  </a:lnTo>
                  <a:lnTo>
                    <a:pt x="11663" y="1500"/>
                  </a:lnTo>
                  <a:lnTo>
                    <a:pt x="5594" y="5591"/>
                  </a:lnTo>
                  <a:lnTo>
                    <a:pt x="1501" y="11658"/>
                  </a:lnTo>
                  <a:lnTo>
                    <a:pt x="0" y="19088"/>
                  </a:lnTo>
                  <a:lnTo>
                    <a:pt x="1501" y="26517"/>
                  </a:lnTo>
                  <a:lnTo>
                    <a:pt x="5594" y="32585"/>
                  </a:lnTo>
                  <a:lnTo>
                    <a:pt x="11663" y="36676"/>
                  </a:lnTo>
                  <a:lnTo>
                    <a:pt x="19094" y="38176"/>
                  </a:lnTo>
                  <a:lnTo>
                    <a:pt x="26525" y="36676"/>
                  </a:lnTo>
                  <a:lnTo>
                    <a:pt x="32595" y="32585"/>
                  </a:lnTo>
                  <a:lnTo>
                    <a:pt x="36688" y="26517"/>
                  </a:lnTo>
                  <a:lnTo>
                    <a:pt x="38190" y="19088"/>
                  </a:lnTo>
                </a:path>
              </a:pathLst>
            </a:custGeom>
            <a:ln w="11112">
              <a:solidFill>
                <a:srgbClr val="005A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0615" y="1592186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4">
                  <a:moveTo>
                    <a:pt x="31840" y="15913"/>
                  </a:moveTo>
                  <a:lnTo>
                    <a:pt x="31840" y="7124"/>
                  </a:lnTo>
                  <a:lnTo>
                    <a:pt x="24710" y="0"/>
                  </a:lnTo>
                  <a:lnTo>
                    <a:pt x="15919" y="0"/>
                  </a:lnTo>
                  <a:lnTo>
                    <a:pt x="7129" y="0"/>
                  </a:lnTo>
                  <a:lnTo>
                    <a:pt x="0" y="7124"/>
                  </a:lnTo>
                  <a:lnTo>
                    <a:pt x="0" y="15913"/>
                  </a:lnTo>
                  <a:lnTo>
                    <a:pt x="0" y="24701"/>
                  </a:lnTo>
                  <a:lnTo>
                    <a:pt x="7129" y="31838"/>
                  </a:lnTo>
                  <a:lnTo>
                    <a:pt x="15919" y="31838"/>
                  </a:lnTo>
                  <a:lnTo>
                    <a:pt x="24710" y="31838"/>
                  </a:lnTo>
                  <a:lnTo>
                    <a:pt x="31840" y="24701"/>
                  </a:lnTo>
                  <a:lnTo>
                    <a:pt x="31840" y="15913"/>
                  </a:lnTo>
                </a:path>
              </a:pathLst>
            </a:custGeom>
            <a:ln w="11112">
              <a:solidFill>
                <a:srgbClr val="006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3374" y="1594840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25485" y="12738"/>
                  </a:moveTo>
                  <a:lnTo>
                    <a:pt x="25485" y="5702"/>
                  </a:lnTo>
                  <a:lnTo>
                    <a:pt x="19773" y="0"/>
                  </a:lnTo>
                  <a:lnTo>
                    <a:pt x="12739" y="0"/>
                  </a:lnTo>
                  <a:lnTo>
                    <a:pt x="5704" y="0"/>
                  </a:lnTo>
                  <a:lnTo>
                    <a:pt x="0" y="5702"/>
                  </a:lnTo>
                  <a:lnTo>
                    <a:pt x="0" y="12738"/>
                  </a:lnTo>
                  <a:lnTo>
                    <a:pt x="0" y="19773"/>
                  </a:lnTo>
                  <a:lnTo>
                    <a:pt x="5704" y="25488"/>
                  </a:lnTo>
                  <a:lnTo>
                    <a:pt x="12739" y="25488"/>
                  </a:lnTo>
                  <a:lnTo>
                    <a:pt x="19773" y="25488"/>
                  </a:lnTo>
                  <a:lnTo>
                    <a:pt x="25485" y="19773"/>
                  </a:lnTo>
                  <a:lnTo>
                    <a:pt x="25485" y="12738"/>
                  </a:lnTo>
                </a:path>
              </a:pathLst>
            </a:custGeom>
            <a:ln w="11112">
              <a:solidFill>
                <a:srgbClr val="0068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6127" y="1597494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4" h="19684">
                  <a:moveTo>
                    <a:pt x="19133" y="9563"/>
                  </a:moveTo>
                  <a:lnTo>
                    <a:pt x="19133" y="4279"/>
                  </a:lnTo>
                  <a:lnTo>
                    <a:pt x="14852" y="0"/>
                  </a:lnTo>
                  <a:lnTo>
                    <a:pt x="9569" y="0"/>
                  </a:lnTo>
                  <a:lnTo>
                    <a:pt x="4286" y="0"/>
                  </a:lnTo>
                  <a:lnTo>
                    <a:pt x="0" y="4279"/>
                  </a:lnTo>
                  <a:lnTo>
                    <a:pt x="0" y="9563"/>
                  </a:lnTo>
                  <a:lnTo>
                    <a:pt x="0" y="14846"/>
                  </a:lnTo>
                  <a:lnTo>
                    <a:pt x="4286" y="19138"/>
                  </a:lnTo>
                  <a:lnTo>
                    <a:pt x="9569" y="19138"/>
                  </a:lnTo>
                  <a:lnTo>
                    <a:pt x="14852" y="19138"/>
                  </a:lnTo>
                  <a:lnTo>
                    <a:pt x="19133" y="14846"/>
                  </a:lnTo>
                  <a:lnTo>
                    <a:pt x="19133" y="9563"/>
                  </a:lnTo>
                </a:path>
              </a:pathLst>
            </a:custGeom>
            <a:ln w="11112">
              <a:solidFill>
                <a:srgbClr val="006F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9077" y="1590344"/>
              <a:ext cx="32384" cy="33020"/>
            </a:xfrm>
            <a:custGeom>
              <a:avLst/>
              <a:gdLst/>
              <a:ahLst/>
              <a:cxnLst/>
              <a:rect l="l" t="t" r="r" b="b"/>
              <a:pathLst>
                <a:path w="32384" h="33019">
                  <a:moveTo>
                    <a:pt x="32390" y="16192"/>
                  </a:moveTo>
                  <a:lnTo>
                    <a:pt x="32390" y="7251"/>
                  </a:lnTo>
                  <a:lnTo>
                    <a:pt x="25137" y="0"/>
                  </a:lnTo>
                  <a:lnTo>
                    <a:pt x="16197" y="0"/>
                  </a:lnTo>
                  <a:lnTo>
                    <a:pt x="7258" y="0"/>
                  </a:lnTo>
                  <a:lnTo>
                    <a:pt x="0" y="7251"/>
                  </a:lnTo>
                  <a:lnTo>
                    <a:pt x="0" y="16192"/>
                  </a:lnTo>
                  <a:lnTo>
                    <a:pt x="0" y="25133"/>
                  </a:lnTo>
                  <a:lnTo>
                    <a:pt x="7258" y="32397"/>
                  </a:lnTo>
                  <a:lnTo>
                    <a:pt x="16197" y="32397"/>
                  </a:lnTo>
                  <a:lnTo>
                    <a:pt x="25137" y="32397"/>
                  </a:lnTo>
                  <a:lnTo>
                    <a:pt x="32390" y="25133"/>
                  </a:lnTo>
                  <a:lnTo>
                    <a:pt x="32390" y="16192"/>
                  </a:lnTo>
                </a:path>
              </a:pathLst>
            </a:custGeom>
            <a:ln w="11112">
              <a:solidFill>
                <a:srgbClr val="0075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4371" y="1594980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09">
                  <a:moveTo>
                    <a:pt x="16192" y="8089"/>
                  </a:moveTo>
                  <a:lnTo>
                    <a:pt x="16192" y="3619"/>
                  </a:lnTo>
                  <a:lnTo>
                    <a:pt x="12566" y="0"/>
                  </a:lnTo>
                  <a:lnTo>
                    <a:pt x="8096" y="0"/>
                  </a:lnTo>
                  <a:lnTo>
                    <a:pt x="3627" y="0"/>
                  </a:lnTo>
                  <a:lnTo>
                    <a:pt x="0" y="3619"/>
                  </a:lnTo>
                  <a:lnTo>
                    <a:pt x="0" y="8089"/>
                  </a:lnTo>
                  <a:lnTo>
                    <a:pt x="0" y="12560"/>
                  </a:lnTo>
                  <a:lnTo>
                    <a:pt x="3627" y="16192"/>
                  </a:lnTo>
                  <a:lnTo>
                    <a:pt x="8096" y="16192"/>
                  </a:lnTo>
                  <a:lnTo>
                    <a:pt x="12566" y="16192"/>
                  </a:lnTo>
                  <a:lnTo>
                    <a:pt x="16192" y="12560"/>
                  </a:lnTo>
                  <a:lnTo>
                    <a:pt x="16192" y="8089"/>
                  </a:lnTo>
                </a:path>
              </a:pathLst>
            </a:custGeom>
            <a:ln w="11112">
              <a:solidFill>
                <a:srgbClr val="3FBD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6985" y="1597456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59" h="10159">
                  <a:moveTo>
                    <a:pt x="9842" y="4914"/>
                  </a:moveTo>
                  <a:lnTo>
                    <a:pt x="9842" y="2209"/>
                  </a:lnTo>
                  <a:lnTo>
                    <a:pt x="7635" y="0"/>
                  </a:lnTo>
                  <a:lnTo>
                    <a:pt x="4921" y="0"/>
                  </a:lnTo>
                  <a:lnTo>
                    <a:pt x="2207" y="0"/>
                  </a:lnTo>
                  <a:lnTo>
                    <a:pt x="0" y="2209"/>
                  </a:lnTo>
                  <a:lnTo>
                    <a:pt x="0" y="4914"/>
                  </a:lnTo>
                  <a:lnTo>
                    <a:pt x="0" y="7632"/>
                  </a:lnTo>
                  <a:lnTo>
                    <a:pt x="2207" y="9842"/>
                  </a:lnTo>
                  <a:lnTo>
                    <a:pt x="4921" y="9842"/>
                  </a:lnTo>
                  <a:lnTo>
                    <a:pt x="7635" y="9842"/>
                  </a:lnTo>
                  <a:lnTo>
                    <a:pt x="9842" y="7632"/>
                  </a:lnTo>
                  <a:lnTo>
                    <a:pt x="9842" y="4914"/>
                  </a:lnTo>
                </a:path>
              </a:pathLst>
            </a:custGeom>
            <a:ln w="11112">
              <a:solidFill>
                <a:srgbClr val="5E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9599" y="1599933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09" h="3809">
                  <a:moveTo>
                    <a:pt x="3492" y="1752"/>
                  </a:moveTo>
                  <a:lnTo>
                    <a:pt x="3492" y="787"/>
                  </a:lnTo>
                  <a:lnTo>
                    <a:pt x="2708" y="0"/>
                  </a:lnTo>
                  <a:lnTo>
                    <a:pt x="1746" y="0"/>
                  </a:lnTo>
                  <a:lnTo>
                    <a:pt x="784" y="0"/>
                  </a:lnTo>
                  <a:lnTo>
                    <a:pt x="0" y="787"/>
                  </a:lnTo>
                  <a:lnTo>
                    <a:pt x="0" y="1752"/>
                  </a:lnTo>
                  <a:lnTo>
                    <a:pt x="0" y="2705"/>
                  </a:lnTo>
                  <a:lnTo>
                    <a:pt x="784" y="3505"/>
                  </a:lnTo>
                  <a:lnTo>
                    <a:pt x="1746" y="3505"/>
                  </a:lnTo>
                  <a:lnTo>
                    <a:pt x="2708" y="3505"/>
                  </a:lnTo>
                  <a:lnTo>
                    <a:pt x="3492" y="2705"/>
                  </a:lnTo>
                  <a:lnTo>
                    <a:pt x="3492" y="1752"/>
                  </a:lnTo>
                </a:path>
              </a:pathLst>
            </a:custGeom>
            <a:ln w="11112">
              <a:solidFill>
                <a:srgbClr val="7CD2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9357" y="1599565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1422"/>
                  </a:moveTo>
                  <a:lnTo>
                    <a:pt x="0" y="2209"/>
                  </a:lnTo>
                  <a:lnTo>
                    <a:pt x="645" y="2857"/>
                  </a:lnTo>
                  <a:lnTo>
                    <a:pt x="1428" y="2857"/>
                  </a:lnTo>
                  <a:lnTo>
                    <a:pt x="2212" y="2857"/>
                  </a:lnTo>
                  <a:lnTo>
                    <a:pt x="2857" y="2209"/>
                  </a:lnTo>
                  <a:lnTo>
                    <a:pt x="2857" y="1422"/>
                  </a:lnTo>
                  <a:lnTo>
                    <a:pt x="2857" y="647"/>
                  </a:lnTo>
                  <a:lnTo>
                    <a:pt x="2212" y="0"/>
                  </a:lnTo>
                  <a:lnTo>
                    <a:pt x="1428" y="0"/>
                  </a:lnTo>
                  <a:lnTo>
                    <a:pt x="645" y="0"/>
                  </a:lnTo>
                  <a:lnTo>
                    <a:pt x="0" y="647"/>
                  </a:lnTo>
                  <a:lnTo>
                    <a:pt x="0" y="1422"/>
                  </a:lnTo>
                </a:path>
              </a:pathLst>
            </a:custGeom>
            <a:ln w="11112">
              <a:solidFill>
                <a:srgbClr val="9BDD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5621" y="1595691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610"/>
                  </a:moveTo>
                  <a:lnTo>
                    <a:pt x="0" y="7150"/>
                  </a:lnTo>
                  <a:lnTo>
                    <a:pt x="2063" y="9207"/>
                  </a:lnTo>
                  <a:lnTo>
                    <a:pt x="4603" y="9207"/>
                  </a:lnTo>
                  <a:lnTo>
                    <a:pt x="7143" y="9207"/>
                  </a:lnTo>
                  <a:lnTo>
                    <a:pt x="9207" y="7150"/>
                  </a:lnTo>
                  <a:lnTo>
                    <a:pt x="9207" y="4610"/>
                  </a:lnTo>
                  <a:lnTo>
                    <a:pt x="9207" y="2070"/>
                  </a:lnTo>
                  <a:lnTo>
                    <a:pt x="7143" y="0"/>
                  </a:lnTo>
                  <a:lnTo>
                    <a:pt x="4603" y="0"/>
                  </a:lnTo>
                  <a:lnTo>
                    <a:pt x="2063" y="0"/>
                  </a:lnTo>
                  <a:lnTo>
                    <a:pt x="0" y="2070"/>
                  </a:lnTo>
                  <a:lnTo>
                    <a:pt x="0" y="4610"/>
                  </a:lnTo>
                </a:path>
              </a:pathLst>
            </a:custGeom>
            <a:ln w="11112">
              <a:solidFill>
                <a:srgbClr val="BAE7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3314" y="159325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9852" y="0"/>
                  </a:moveTo>
                  <a:lnTo>
                    <a:pt x="2847" y="0"/>
                  </a:lnTo>
                  <a:lnTo>
                    <a:pt x="0" y="2844"/>
                  </a:lnTo>
                  <a:lnTo>
                    <a:pt x="0" y="9855"/>
                  </a:lnTo>
                  <a:lnTo>
                    <a:pt x="2847" y="12700"/>
                  </a:lnTo>
                  <a:lnTo>
                    <a:pt x="9852" y="12700"/>
                  </a:lnTo>
                  <a:lnTo>
                    <a:pt x="12700" y="9855"/>
                  </a:lnTo>
                  <a:lnTo>
                    <a:pt x="12700" y="2844"/>
                  </a:lnTo>
                  <a:close/>
                </a:path>
              </a:pathLst>
            </a:custGeom>
            <a:solidFill>
              <a:srgbClr val="D8F2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86923" y="1884584"/>
            <a:ext cx="62230" cy="61594"/>
            <a:chOff x="786923" y="1884584"/>
            <a:chExt cx="62230" cy="61594"/>
          </a:xfrm>
        </p:grpSpPr>
        <p:sp>
          <p:nvSpPr>
            <p:cNvPr id="24" name="object 24"/>
            <p:cNvSpPr/>
            <p:nvPr/>
          </p:nvSpPr>
          <p:spPr>
            <a:xfrm>
              <a:off x="792480" y="1903907"/>
              <a:ext cx="50800" cy="36830"/>
            </a:xfrm>
            <a:custGeom>
              <a:avLst/>
              <a:gdLst/>
              <a:ahLst/>
              <a:cxnLst/>
              <a:rect l="l" t="t" r="r" b="b"/>
              <a:pathLst>
                <a:path w="50800" h="36830">
                  <a:moveTo>
                    <a:pt x="2066" y="0"/>
                  </a:moveTo>
                  <a:lnTo>
                    <a:pt x="26292" y="36525"/>
                  </a:lnTo>
                  <a:lnTo>
                    <a:pt x="36527" y="34459"/>
                  </a:lnTo>
                  <a:lnTo>
                    <a:pt x="44884" y="28824"/>
                  </a:lnTo>
                  <a:lnTo>
                    <a:pt x="50519" y="20468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5108" y="1890141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4" h="45085">
                  <a:moveTo>
                    <a:pt x="44540" y="22275"/>
                  </a:moveTo>
                  <a:lnTo>
                    <a:pt x="42789" y="13608"/>
                  </a:lnTo>
                  <a:lnTo>
                    <a:pt x="38016" y="6527"/>
                  </a:lnTo>
                  <a:lnTo>
                    <a:pt x="30937" y="1751"/>
                  </a:lnTo>
                  <a:lnTo>
                    <a:pt x="22269" y="0"/>
                  </a:lnTo>
                  <a:lnTo>
                    <a:pt x="13601" y="1751"/>
                  </a:lnTo>
                  <a:lnTo>
                    <a:pt x="6523" y="6527"/>
                  </a:lnTo>
                  <a:lnTo>
                    <a:pt x="1750" y="13608"/>
                  </a:lnTo>
                  <a:lnTo>
                    <a:pt x="0" y="22275"/>
                  </a:lnTo>
                  <a:lnTo>
                    <a:pt x="1750" y="30940"/>
                  </a:lnTo>
                  <a:lnTo>
                    <a:pt x="6523" y="38017"/>
                  </a:lnTo>
                  <a:lnTo>
                    <a:pt x="13601" y="42789"/>
                  </a:lnTo>
                  <a:lnTo>
                    <a:pt x="22269" y="44538"/>
                  </a:lnTo>
                  <a:lnTo>
                    <a:pt x="30937" y="42789"/>
                  </a:lnTo>
                  <a:lnTo>
                    <a:pt x="38016" y="38017"/>
                  </a:lnTo>
                  <a:lnTo>
                    <a:pt x="42789" y="30940"/>
                  </a:lnTo>
                  <a:lnTo>
                    <a:pt x="44540" y="22275"/>
                  </a:lnTo>
                </a:path>
              </a:pathLst>
            </a:custGeom>
            <a:ln w="11112">
              <a:solidFill>
                <a:srgbClr val="0054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7862" y="1892795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38190" y="19100"/>
                  </a:moveTo>
                  <a:lnTo>
                    <a:pt x="36688" y="11669"/>
                  </a:lnTo>
                  <a:lnTo>
                    <a:pt x="32595" y="5597"/>
                  </a:lnTo>
                  <a:lnTo>
                    <a:pt x="26525" y="1502"/>
                  </a:lnTo>
                  <a:lnTo>
                    <a:pt x="19094" y="0"/>
                  </a:lnTo>
                  <a:lnTo>
                    <a:pt x="11663" y="1502"/>
                  </a:lnTo>
                  <a:lnTo>
                    <a:pt x="5594" y="5597"/>
                  </a:lnTo>
                  <a:lnTo>
                    <a:pt x="1501" y="11669"/>
                  </a:lnTo>
                  <a:lnTo>
                    <a:pt x="0" y="19100"/>
                  </a:lnTo>
                  <a:lnTo>
                    <a:pt x="1501" y="26530"/>
                  </a:lnTo>
                  <a:lnTo>
                    <a:pt x="5594" y="32597"/>
                  </a:lnTo>
                  <a:lnTo>
                    <a:pt x="11663" y="36688"/>
                  </a:lnTo>
                  <a:lnTo>
                    <a:pt x="19094" y="38188"/>
                  </a:lnTo>
                  <a:lnTo>
                    <a:pt x="26525" y="36688"/>
                  </a:lnTo>
                  <a:lnTo>
                    <a:pt x="32595" y="32597"/>
                  </a:lnTo>
                  <a:lnTo>
                    <a:pt x="36688" y="26530"/>
                  </a:lnTo>
                  <a:lnTo>
                    <a:pt x="38190" y="19100"/>
                  </a:lnTo>
                </a:path>
              </a:pathLst>
            </a:custGeom>
            <a:ln w="11112">
              <a:solidFill>
                <a:srgbClr val="005A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00615" y="1895462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1840" y="15913"/>
                  </a:moveTo>
                  <a:lnTo>
                    <a:pt x="31840" y="7124"/>
                  </a:lnTo>
                  <a:lnTo>
                    <a:pt x="24710" y="0"/>
                  </a:lnTo>
                  <a:lnTo>
                    <a:pt x="15919" y="0"/>
                  </a:lnTo>
                  <a:lnTo>
                    <a:pt x="7129" y="0"/>
                  </a:lnTo>
                  <a:lnTo>
                    <a:pt x="0" y="7124"/>
                  </a:lnTo>
                  <a:lnTo>
                    <a:pt x="0" y="15913"/>
                  </a:lnTo>
                  <a:lnTo>
                    <a:pt x="0" y="24701"/>
                  </a:lnTo>
                  <a:lnTo>
                    <a:pt x="7129" y="31826"/>
                  </a:lnTo>
                  <a:lnTo>
                    <a:pt x="15919" y="31826"/>
                  </a:lnTo>
                  <a:lnTo>
                    <a:pt x="24710" y="31826"/>
                  </a:lnTo>
                  <a:lnTo>
                    <a:pt x="31840" y="24701"/>
                  </a:lnTo>
                  <a:lnTo>
                    <a:pt x="31840" y="15913"/>
                  </a:lnTo>
                </a:path>
              </a:pathLst>
            </a:custGeom>
            <a:ln w="11112">
              <a:solidFill>
                <a:srgbClr val="006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03374" y="1898116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25485" y="12738"/>
                  </a:moveTo>
                  <a:lnTo>
                    <a:pt x="25485" y="5702"/>
                  </a:lnTo>
                  <a:lnTo>
                    <a:pt x="19773" y="0"/>
                  </a:lnTo>
                  <a:lnTo>
                    <a:pt x="12739" y="0"/>
                  </a:lnTo>
                  <a:lnTo>
                    <a:pt x="5704" y="0"/>
                  </a:lnTo>
                  <a:lnTo>
                    <a:pt x="0" y="5702"/>
                  </a:lnTo>
                  <a:lnTo>
                    <a:pt x="0" y="12738"/>
                  </a:lnTo>
                  <a:lnTo>
                    <a:pt x="0" y="19773"/>
                  </a:lnTo>
                  <a:lnTo>
                    <a:pt x="5704" y="25476"/>
                  </a:lnTo>
                  <a:lnTo>
                    <a:pt x="12739" y="25476"/>
                  </a:lnTo>
                  <a:lnTo>
                    <a:pt x="19773" y="25476"/>
                  </a:lnTo>
                  <a:lnTo>
                    <a:pt x="25485" y="19773"/>
                  </a:lnTo>
                  <a:lnTo>
                    <a:pt x="25485" y="12738"/>
                  </a:lnTo>
                </a:path>
              </a:pathLst>
            </a:custGeom>
            <a:ln w="11112">
              <a:solidFill>
                <a:srgbClr val="0068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06127" y="1900770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4" h="19685">
                  <a:moveTo>
                    <a:pt x="19133" y="9563"/>
                  </a:moveTo>
                  <a:lnTo>
                    <a:pt x="19133" y="4279"/>
                  </a:lnTo>
                  <a:lnTo>
                    <a:pt x="14852" y="0"/>
                  </a:lnTo>
                  <a:lnTo>
                    <a:pt x="9569" y="0"/>
                  </a:lnTo>
                  <a:lnTo>
                    <a:pt x="4286" y="0"/>
                  </a:lnTo>
                  <a:lnTo>
                    <a:pt x="0" y="4279"/>
                  </a:lnTo>
                  <a:lnTo>
                    <a:pt x="0" y="9563"/>
                  </a:lnTo>
                  <a:lnTo>
                    <a:pt x="0" y="14846"/>
                  </a:lnTo>
                  <a:lnTo>
                    <a:pt x="4286" y="19138"/>
                  </a:lnTo>
                  <a:lnTo>
                    <a:pt x="9569" y="19138"/>
                  </a:lnTo>
                  <a:lnTo>
                    <a:pt x="14852" y="19138"/>
                  </a:lnTo>
                  <a:lnTo>
                    <a:pt x="19133" y="14846"/>
                  </a:lnTo>
                  <a:lnTo>
                    <a:pt x="19133" y="9563"/>
                  </a:lnTo>
                </a:path>
              </a:pathLst>
            </a:custGeom>
            <a:ln w="11112">
              <a:solidFill>
                <a:srgbClr val="006F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9077" y="1893620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2390" y="16192"/>
                  </a:moveTo>
                  <a:lnTo>
                    <a:pt x="32390" y="7251"/>
                  </a:lnTo>
                  <a:lnTo>
                    <a:pt x="25137" y="0"/>
                  </a:lnTo>
                  <a:lnTo>
                    <a:pt x="16197" y="0"/>
                  </a:lnTo>
                  <a:lnTo>
                    <a:pt x="7258" y="0"/>
                  </a:lnTo>
                  <a:lnTo>
                    <a:pt x="0" y="7251"/>
                  </a:lnTo>
                  <a:lnTo>
                    <a:pt x="0" y="16192"/>
                  </a:lnTo>
                  <a:lnTo>
                    <a:pt x="0" y="25133"/>
                  </a:lnTo>
                  <a:lnTo>
                    <a:pt x="7258" y="32385"/>
                  </a:lnTo>
                  <a:lnTo>
                    <a:pt x="16197" y="32385"/>
                  </a:lnTo>
                  <a:lnTo>
                    <a:pt x="25137" y="32385"/>
                  </a:lnTo>
                  <a:lnTo>
                    <a:pt x="32390" y="25133"/>
                  </a:lnTo>
                  <a:lnTo>
                    <a:pt x="32390" y="16192"/>
                  </a:lnTo>
                </a:path>
              </a:pathLst>
            </a:custGeom>
            <a:ln w="11112">
              <a:solidFill>
                <a:srgbClr val="0075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4371" y="1898256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16192" y="8089"/>
                  </a:moveTo>
                  <a:lnTo>
                    <a:pt x="16192" y="3619"/>
                  </a:lnTo>
                  <a:lnTo>
                    <a:pt x="12566" y="0"/>
                  </a:lnTo>
                  <a:lnTo>
                    <a:pt x="8096" y="0"/>
                  </a:lnTo>
                  <a:lnTo>
                    <a:pt x="3627" y="0"/>
                  </a:lnTo>
                  <a:lnTo>
                    <a:pt x="0" y="3619"/>
                  </a:lnTo>
                  <a:lnTo>
                    <a:pt x="0" y="8089"/>
                  </a:lnTo>
                  <a:lnTo>
                    <a:pt x="0" y="12560"/>
                  </a:lnTo>
                  <a:lnTo>
                    <a:pt x="3627" y="16192"/>
                  </a:lnTo>
                  <a:lnTo>
                    <a:pt x="8096" y="16192"/>
                  </a:lnTo>
                  <a:lnTo>
                    <a:pt x="12566" y="16192"/>
                  </a:lnTo>
                  <a:lnTo>
                    <a:pt x="16192" y="12560"/>
                  </a:lnTo>
                  <a:lnTo>
                    <a:pt x="16192" y="8089"/>
                  </a:lnTo>
                </a:path>
              </a:pathLst>
            </a:custGeom>
            <a:ln w="11112">
              <a:solidFill>
                <a:srgbClr val="3FBD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06985" y="1900732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59" h="10160">
                  <a:moveTo>
                    <a:pt x="9842" y="4914"/>
                  </a:moveTo>
                  <a:lnTo>
                    <a:pt x="9842" y="2209"/>
                  </a:lnTo>
                  <a:lnTo>
                    <a:pt x="7635" y="0"/>
                  </a:lnTo>
                  <a:lnTo>
                    <a:pt x="4921" y="0"/>
                  </a:lnTo>
                  <a:lnTo>
                    <a:pt x="2207" y="0"/>
                  </a:lnTo>
                  <a:lnTo>
                    <a:pt x="0" y="2209"/>
                  </a:lnTo>
                  <a:lnTo>
                    <a:pt x="0" y="4914"/>
                  </a:lnTo>
                  <a:lnTo>
                    <a:pt x="0" y="7632"/>
                  </a:lnTo>
                  <a:lnTo>
                    <a:pt x="2207" y="9842"/>
                  </a:lnTo>
                  <a:lnTo>
                    <a:pt x="4921" y="9842"/>
                  </a:lnTo>
                  <a:lnTo>
                    <a:pt x="7635" y="9842"/>
                  </a:lnTo>
                  <a:lnTo>
                    <a:pt x="9842" y="7632"/>
                  </a:lnTo>
                  <a:lnTo>
                    <a:pt x="9842" y="4914"/>
                  </a:lnTo>
                </a:path>
              </a:pathLst>
            </a:custGeom>
            <a:ln w="11112">
              <a:solidFill>
                <a:srgbClr val="5E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9599" y="1903209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92" y="1752"/>
                  </a:moveTo>
                  <a:lnTo>
                    <a:pt x="3492" y="787"/>
                  </a:lnTo>
                  <a:lnTo>
                    <a:pt x="2708" y="0"/>
                  </a:lnTo>
                  <a:lnTo>
                    <a:pt x="1746" y="0"/>
                  </a:lnTo>
                  <a:lnTo>
                    <a:pt x="784" y="0"/>
                  </a:lnTo>
                  <a:lnTo>
                    <a:pt x="0" y="787"/>
                  </a:lnTo>
                  <a:lnTo>
                    <a:pt x="0" y="1752"/>
                  </a:lnTo>
                  <a:lnTo>
                    <a:pt x="0" y="2717"/>
                  </a:lnTo>
                  <a:lnTo>
                    <a:pt x="784" y="3492"/>
                  </a:lnTo>
                  <a:lnTo>
                    <a:pt x="1746" y="3492"/>
                  </a:lnTo>
                  <a:lnTo>
                    <a:pt x="2708" y="3492"/>
                  </a:lnTo>
                  <a:lnTo>
                    <a:pt x="3492" y="2717"/>
                  </a:lnTo>
                  <a:lnTo>
                    <a:pt x="3492" y="1752"/>
                  </a:lnTo>
                </a:path>
              </a:pathLst>
            </a:custGeom>
            <a:ln w="11112">
              <a:solidFill>
                <a:srgbClr val="7CD2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9357" y="1902841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1422"/>
                  </a:moveTo>
                  <a:lnTo>
                    <a:pt x="0" y="2209"/>
                  </a:lnTo>
                  <a:lnTo>
                    <a:pt x="645" y="2857"/>
                  </a:lnTo>
                  <a:lnTo>
                    <a:pt x="1428" y="2857"/>
                  </a:lnTo>
                  <a:lnTo>
                    <a:pt x="2212" y="2857"/>
                  </a:lnTo>
                  <a:lnTo>
                    <a:pt x="2857" y="2209"/>
                  </a:lnTo>
                  <a:lnTo>
                    <a:pt x="2857" y="1422"/>
                  </a:lnTo>
                  <a:lnTo>
                    <a:pt x="2857" y="635"/>
                  </a:lnTo>
                  <a:lnTo>
                    <a:pt x="2212" y="0"/>
                  </a:lnTo>
                  <a:lnTo>
                    <a:pt x="1428" y="0"/>
                  </a:lnTo>
                  <a:lnTo>
                    <a:pt x="645" y="0"/>
                  </a:lnTo>
                  <a:lnTo>
                    <a:pt x="0" y="635"/>
                  </a:lnTo>
                  <a:lnTo>
                    <a:pt x="0" y="1422"/>
                  </a:lnTo>
                </a:path>
              </a:pathLst>
            </a:custGeom>
            <a:ln w="11112">
              <a:solidFill>
                <a:srgbClr val="9BDD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5621" y="1898967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610"/>
                  </a:moveTo>
                  <a:lnTo>
                    <a:pt x="0" y="7150"/>
                  </a:lnTo>
                  <a:lnTo>
                    <a:pt x="2063" y="9207"/>
                  </a:lnTo>
                  <a:lnTo>
                    <a:pt x="4603" y="9207"/>
                  </a:lnTo>
                  <a:lnTo>
                    <a:pt x="7143" y="9207"/>
                  </a:lnTo>
                  <a:lnTo>
                    <a:pt x="9207" y="7150"/>
                  </a:lnTo>
                  <a:lnTo>
                    <a:pt x="9207" y="4610"/>
                  </a:lnTo>
                  <a:lnTo>
                    <a:pt x="9207" y="2070"/>
                  </a:lnTo>
                  <a:lnTo>
                    <a:pt x="7143" y="0"/>
                  </a:lnTo>
                  <a:lnTo>
                    <a:pt x="4603" y="0"/>
                  </a:lnTo>
                  <a:lnTo>
                    <a:pt x="2063" y="0"/>
                  </a:lnTo>
                  <a:lnTo>
                    <a:pt x="0" y="2070"/>
                  </a:lnTo>
                  <a:lnTo>
                    <a:pt x="0" y="4610"/>
                  </a:lnTo>
                </a:path>
              </a:pathLst>
            </a:custGeom>
            <a:ln w="11112">
              <a:solidFill>
                <a:srgbClr val="BAE7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03314" y="1896529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9852" y="0"/>
                  </a:moveTo>
                  <a:lnTo>
                    <a:pt x="2847" y="0"/>
                  </a:lnTo>
                  <a:lnTo>
                    <a:pt x="0" y="2844"/>
                  </a:lnTo>
                  <a:lnTo>
                    <a:pt x="0" y="9855"/>
                  </a:lnTo>
                  <a:lnTo>
                    <a:pt x="2847" y="12700"/>
                  </a:lnTo>
                  <a:lnTo>
                    <a:pt x="9852" y="12700"/>
                  </a:lnTo>
                  <a:lnTo>
                    <a:pt x="12700" y="9855"/>
                  </a:lnTo>
                  <a:lnTo>
                    <a:pt x="12700" y="2844"/>
                  </a:lnTo>
                  <a:close/>
                </a:path>
              </a:pathLst>
            </a:custGeom>
            <a:solidFill>
              <a:srgbClr val="D8F2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786923" y="2187867"/>
            <a:ext cx="58419" cy="61594"/>
            <a:chOff x="786923" y="2187867"/>
            <a:chExt cx="58419" cy="61594"/>
          </a:xfrm>
        </p:grpSpPr>
        <p:sp>
          <p:nvSpPr>
            <p:cNvPr id="38" name="object 38"/>
            <p:cNvSpPr/>
            <p:nvPr/>
          </p:nvSpPr>
          <p:spPr>
            <a:xfrm>
              <a:off x="792480" y="2207179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4" h="36830">
                  <a:moveTo>
                    <a:pt x="2066" y="0"/>
                  </a:moveTo>
                  <a:lnTo>
                    <a:pt x="26292" y="36526"/>
                  </a:lnTo>
                  <a:lnTo>
                    <a:pt x="36527" y="34460"/>
                  </a:lnTo>
                  <a:lnTo>
                    <a:pt x="44884" y="28825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95108" y="2193423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4" h="45085">
                  <a:moveTo>
                    <a:pt x="44540" y="22269"/>
                  </a:moveTo>
                  <a:lnTo>
                    <a:pt x="42789" y="13601"/>
                  </a:lnTo>
                  <a:lnTo>
                    <a:pt x="38016" y="6522"/>
                  </a:lnTo>
                  <a:lnTo>
                    <a:pt x="30937" y="1750"/>
                  </a:lnTo>
                  <a:lnTo>
                    <a:pt x="22269" y="0"/>
                  </a:lnTo>
                  <a:lnTo>
                    <a:pt x="13601" y="1750"/>
                  </a:lnTo>
                  <a:lnTo>
                    <a:pt x="6523" y="6522"/>
                  </a:lnTo>
                  <a:lnTo>
                    <a:pt x="1750" y="13601"/>
                  </a:lnTo>
                  <a:lnTo>
                    <a:pt x="0" y="22269"/>
                  </a:lnTo>
                  <a:lnTo>
                    <a:pt x="1750" y="30937"/>
                  </a:lnTo>
                  <a:lnTo>
                    <a:pt x="6523" y="38015"/>
                  </a:lnTo>
                  <a:lnTo>
                    <a:pt x="13601" y="42788"/>
                  </a:lnTo>
                  <a:lnTo>
                    <a:pt x="22269" y="44538"/>
                  </a:lnTo>
                  <a:lnTo>
                    <a:pt x="30937" y="42788"/>
                  </a:lnTo>
                  <a:lnTo>
                    <a:pt x="38016" y="38015"/>
                  </a:lnTo>
                  <a:lnTo>
                    <a:pt x="42789" y="30937"/>
                  </a:lnTo>
                  <a:lnTo>
                    <a:pt x="44540" y="22269"/>
                  </a:lnTo>
                </a:path>
              </a:pathLst>
            </a:custGeom>
            <a:ln w="11112">
              <a:solidFill>
                <a:srgbClr val="0054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97862" y="2196077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38190" y="19094"/>
                  </a:moveTo>
                  <a:lnTo>
                    <a:pt x="36688" y="11663"/>
                  </a:lnTo>
                  <a:lnTo>
                    <a:pt x="32595" y="5593"/>
                  </a:lnTo>
                  <a:lnTo>
                    <a:pt x="26525" y="1501"/>
                  </a:lnTo>
                  <a:lnTo>
                    <a:pt x="19094" y="0"/>
                  </a:lnTo>
                  <a:lnTo>
                    <a:pt x="11663" y="1501"/>
                  </a:lnTo>
                  <a:lnTo>
                    <a:pt x="5594" y="5593"/>
                  </a:lnTo>
                  <a:lnTo>
                    <a:pt x="1501" y="11663"/>
                  </a:lnTo>
                  <a:lnTo>
                    <a:pt x="0" y="19094"/>
                  </a:lnTo>
                  <a:lnTo>
                    <a:pt x="1501" y="26524"/>
                  </a:lnTo>
                  <a:lnTo>
                    <a:pt x="5594" y="32594"/>
                  </a:lnTo>
                  <a:lnTo>
                    <a:pt x="11663" y="36687"/>
                  </a:lnTo>
                  <a:lnTo>
                    <a:pt x="19094" y="38188"/>
                  </a:lnTo>
                  <a:lnTo>
                    <a:pt x="26525" y="36687"/>
                  </a:lnTo>
                  <a:lnTo>
                    <a:pt x="32595" y="32594"/>
                  </a:lnTo>
                  <a:lnTo>
                    <a:pt x="36688" y="26524"/>
                  </a:lnTo>
                  <a:lnTo>
                    <a:pt x="38190" y="19094"/>
                  </a:lnTo>
                </a:path>
              </a:pathLst>
            </a:custGeom>
            <a:ln w="11112">
              <a:solidFill>
                <a:srgbClr val="005A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00615" y="2198730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1840" y="15920"/>
                  </a:moveTo>
                  <a:lnTo>
                    <a:pt x="31840" y="7129"/>
                  </a:lnTo>
                  <a:lnTo>
                    <a:pt x="24710" y="0"/>
                  </a:lnTo>
                  <a:lnTo>
                    <a:pt x="15919" y="0"/>
                  </a:lnTo>
                  <a:lnTo>
                    <a:pt x="7129" y="0"/>
                  </a:lnTo>
                  <a:lnTo>
                    <a:pt x="0" y="7129"/>
                  </a:lnTo>
                  <a:lnTo>
                    <a:pt x="0" y="15920"/>
                  </a:lnTo>
                  <a:lnTo>
                    <a:pt x="0" y="24710"/>
                  </a:lnTo>
                  <a:lnTo>
                    <a:pt x="7129" y="31840"/>
                  </a:lnTo>
                  <a:lnTo>
                    <a:pt x="15919" y="31840"/>
                  </a:lnTo>
                  <a:lnTo>
                    <a:pt x="24710" y="31840"/>
                  </a:lnTo>
                  <a:lnTo>
                    <a:pt x="31840" y="24710"/>
                  </a:lnTo>
                  <a:lnTo>
                    <a:pt x="31840" y="15920"/>
                  </a:lnTo>
                </a:path>
              </a:pathLst>
            </a:custGeom>
            <a:ln w="11112">
              <a:solidFill>
                <a:srgbClr val="006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3374" y="2201390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25485" y="12739"/>
                  </a:moveTo>
                  <a:lnTo>
                    <a:pt x="25485" y="5704"/>
                  </a:lnTo>
                  <a:lnTo>
                    <a:pt x="19773" y="0"/>
                  </a:lnTo>
                  <a:lnTo>
                    <a:pt x="12739" y="0"/>
                  </a:lnTo>
                  <a:lnTo>
                    <a:pt x="5704" y="0"/>
                  </a:lnTo>
                  <a:lnTo>
                    <a:pt x="0" y="5704"/>
                  </a:lnTo>
                  <a:lnTo>
                    <a:pt x="0" y="12739"/>
                  </a:lnTo>
                  <a:lnTo>
                    <a:pt x="0" y="19773"/>
                  </a:lnTo>
                  <a:lnTo>
                    <a:pt x="5704" y="25485"/>
                  </a:lnTo>
                  <a:lnTo>
                    <a:pt x="12739" y="25485"/>
                  </a:lnTo>
                  <a:lnTo>
                    <a:pt x="19773" y="25485"/>
                  </a:lnTo>
                  <a:lnTo>
                    <a:pt x="25485" y="19773"/>
                  </a:lnTo>
                  <a:lnTo>
                    <a:pt x="25485" y="12739"/>
                  </a:lnTo>
                </a:path>
              </a:pathLst>
            </a:custGeom>
            <a:ln w="11112">
              <a:solidFill>
                <a:srgbClr val="0068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6127" y="2204044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4" h="19685">
                  <a:moveTo>
                    <a:pt x="19133" y="9569"/>
                  </a:moveTo>
                  <a:lnTo>
                    <a:pt x="19133" y="4286"/>
                  </a:lnTo>
                  <a:lnTo>
                    <a:pt x="14852" y="0"/>
                  </a:lnTo>
                  <a:lnTo>
                    <a:pt x="9569" y="0"/>
                  </a:lnTo>
                  <a:lnTo>
                    <a:pt x="4286" y="0"/>
                  </a:lnTo>
                  <a:lnTo>
                    <a:pt x="0" y="4286"/>
                  </a:lnTo>
                  <a:lnTo>
                    <a:pt x="0" y="9569"/>
                  </a:lnTo>
                  <a:lnTo>
                    <a:pt x="0" y="14852"/>
                  </a:lnTo>
                  <a:lnTo>
                    <a:pt x="4286" y="19133"/>
                  </a:lnTo>
                  <a:lnTo>
                    <a:pt x="9569" y="19133"/>
                  </a:lnTo>
                  <a:lnTo>
                    <a:pt x="14852" y="19133"/>
                  </a:lnTo>
                  <a:lnTo>
                    <a:pt x="19133" y="14852"/>
                  </a:lnTo>
                  <a:lnTo>
                    <a:pt x="19133" y="9569"/>
                  </a:lnTo>
                </a:path>
              </a:pathLst>
            </a:custGeom>
            <a:ln w="11112">
              <a:solidFill>
                <a:srgbClr val="006F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9077" y="2196895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2390" y="16197"/>
                  </a:moveTo>
                  <a:lnTo>
                    <a:pt x="32390" y="7258"/>
                  </a:lnTo>
                  <a:lnTo>
                    <a:pt x="25137" y="0"/>
                  </a:lnTo>
                  <a:lnTo>
                    <a:pt x="16197" y="0"/>
                  </a:lnTo>
                  <a:lnTo>
                    <a:pt x="7258" y="0"/>
                  </a:lnTo>
                  <a:lnTo>
                    <a:pt x="0" y="7258"/>
                  </a:lnTo>
                  <a:lnTo>
                    <a:pt x="0" y="16197"/>
                  </a:lnTo>
                  <a:lnTo>
                    <a:pt x="0" y="25137"/>
                  </a:lnTo>
                  <a:lnTo>
                    <a:pt x="7258" y="32390"/>
                  </a:lnTo>
                  <a:lnTo>
                    <a:pt x="16197" y="32390"/>
                  </a:lnTo>
                  <a:lnTo>
                    <a:pt x="25137" y="32390"/>
                  </a:lnTo>
                  <a:lnTo>
                    <a:pt x="32390" y="25137"/>
                  </a:lnTo>
                  <a:lnTo>
                    <a:pt x="32390" y="16197"/>
                  </a:lnTo>
                </a:path>
              </a:pathLst>
            </a:custGeom>
            <a:ln w="11112">
              <a:solidFill>
                <a:srgbClr val="0075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4371" y="220152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16192" y="8100"/>
                  </a:moveTo>
                  <a:lnTo>
                    <a:pt x="16192" y="3630"/>
                  </a:lnTo>
                  <a:lnTo>
                    <a:pt x="12566" y="0"/>
                  </a:lnTo>
                  <a:lnTo>
                    <a:pt x="8096" y="0"/>
                  </a:lnTo>
                  <a:lnTo>
                    <a:pt x="3627" y="0"/>
                  </a:lnTo>
                  <a:lnTo>
                    <a:pt x="0" y="3630"/>
                  </a:lnTo>
                  <a:lnTo>
                    <a:pt x="0" y="8100"/>
                  </a:lnTo>
                  <a:lnTo>
                    <a:pt x="0" y="12570"/>
                  </a:lnTo>
                  <a:lnTo>
                    <a:pt x="3627" y="16197"/>
                  </a:lnTo>
                  <a:lnTo>
                    <a:pt x="8096" y="16197"/>
                  </a:lnTo>
                  <a:lnTo>
                    <a:pt x="12566" y="16197"/>
                  </a:lnTo>
                  <a:lnTo>
                    <a:pt x="16192" y="12570"/>
                  </a:lnTo>
                  <a:lnTo>
                    <a:pt x="16192" y="8100"/>
                  </a:lnTo>
                </a:path>
              </a:pathLst>
            </a:custGeom>
            <a:ln w="11112">
              <a:solidFill>
                <a:srgbClr val="3FBD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06985" y="2204010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59" h="10160">
                  <a:moveTo>
                    <a:pt x="9842" y="4921"/>
                  </a:moveTo>
                  <a:lnTo>
                    <a:pt x="9842" y="2207"/>
                  </a:lnTo>
                  <a:lnTo>
                    <a:pt x="7635" y="0"/>
                  </a:lnTo>
                  <a:lnTo>
                    <a:pt x="4921" y="0"/>
                  </a:lnTo>
                  <a:lnTo>
                    <a:pt x="2207" y="0"/>
                  </a:lnTo>
                  <a:lnTo>
                    <a:pt x="0" y="2207"/>
                  </a:lnTo>
                  <a:lnTo>
                    <a:pt x="0" y="4921"/>
                  </a:lnTo>
                  <a:lnTo>
                    <a:pt x="0" y="7633"/>
                  </a:lnTo>
                  <a:lnTo>
                    <a:pt x="2207" y="9842"/>
                  </a:lnTo>
                  <a:lnTo>
                    <a:pt x="4921" y="9842"/>
                  </a:lnTo>
                  <a:lnTo>
                    <a:pt x="7635" y="9842"/>
                  </a:lnTo>
                  <a:lnTo>
                    <a:pt x="9842" y="7633"/>
                  </a:lnTo>
                  <a:lnTo>
                    <a:pt x="9842" y="4921"/>
                  </a:lnTo>
                </a:path>
              </a:pathLst>
            </a:custGeom>
            <a:ln w="11112">
              <a:solidFill>
                <a:srgbClr val="5E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09599" y="2206490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92" y="1746"/>
                  </a:moveTo>
                  <a:lnTo>
                    <a:pt x="3492" y="783"/>
                  </a:lnTo>
                  <a:lnTo>
                    <a:pt x="2708" y="0"/>
                  </a:lnTo>
                  <a:lnTo>
                    <a:pt x="1746" y="0"/>
                  </a:lnTo>
                  <a:lnTo>
                    <a:pt x="784" y="0"/>
                  </a:lnTo>
                  <a:lnTo>
                    <a:pt x="0" y="783"/>
                  </a:lnTo>
                  <a:lnTo>
                    <a:pt x="0" y="1746"/>
                  </a:lnTo>
                  <a:lnTo>
                    <a:pt x="0" y="2708"/>
                  </a:lnTo>
                  <a:lnTo>
                    <a:pt x="784" y="3492"/>
                  </a:lnTo>
                  <a:lnTo>
                    <a:pt x="1746" y="3492"/>
                  </a:lnTo>
                  <a:lnTo>
                    <a:pt x="2708" y="3492"/>
                  </a:lnTo>
                  <a:lnTo>
                    <a:pt x="3492" y="2708"/>
                  </a:lnTo>
                  <a:lnTo>
                    <a:pt x="3492" y="1746"/>
                  </a:lnTo>
                </a:path>
              </a:pathLst>
            </a:custGeom>
            <a:ln w="11112">
              <a:solidFill>
                <a:srgbClr val="7CD2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9357" y="220611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1428"/>
                  </a:moveTo>
                  <a:lnTo>
                    <a:pt x="0" y="2212"/>
                  </a:lnTo>
                  <a:lnTo>
                    <a:pt x="645" y="2857"/>
                  </a:lnTo>
                  <a:lnTo>
                    <a:pt x="1428" y="2857"/>
                  </a:lnTo>
                  <a:lnTo>
                    <a:pt x="2212" y="2857"/>
                  </a:lnTo>
                  <a:lnTo>
                    <a:pt x="2857" y="2212"/>
                  </a:lnTo>
                  <a:lnTo>
                    <a:pt x="2857" y="1428"/>
                  </a:lnTo>
                  <a:lnTo>
                    <a:pt x="2857" y="645"/>
                  </a:lnTo>
                  <a:lnTo>
                    <a:pt x="2212" y="0"/>
                  </a:lnTo>
                  <a:lnTo>
                    <a:pt x="1428" y="0"/>
                  </a:lnTo>
                  <a:lnTo>
                    <a:pt x="645" y="0"/>
                  </a:lnTo>
                  <a:lnTo>
                    <a:pt x="0" y="645"/>
                  </a:lnTo>
                  <a:lnTo>
                    <a:pt x="0" y="1428"/>
                  </a:lnTo>
                </a:path>
              </a:pathLst>
            </a:custGeom>
            <a:ln w="11112">
              <a:solidFill>
                <a:srgbClr val="9BDD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05621" y="2202243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603"/>
                  </a:moveTo>
                  <a:lnTo>
                    <a:pt x="0" y="7143"/>
                  </a:lnTo>
                  <a:lnTo>
                    <a:pt x="2063" y="9207"/>
                  </a:lnTo>
                  <a:lnTo>
                    <a:pt x="4603" y="9207"/>
                  </a:lnTo>
                  <a:lnTo>
                    <a:pt x="7143" y="9207"/>
                  </a:lnTo>
                  <a:lnTo>
                    <a:pt x="9207" y="7143"/>
                  </a:lnTo>
                  <a:lnTo>
                    <a:pt x="9207" y="4603"/>
                  </a:lnTo>
                  <a:lnTo>
                    <a:pt x="9207" y="2063"/>
                  </a:lnTo>
                  <a:lnTo>
                    <a:pt x="7143" y="0"/>
                  </a:lnTo>
                  <a:lnTo>
                    <a:pt x="4603" y="0"/>
                  </a:lnTo>
                  <a:lnTo>
                    <a:pt x="2063" y="0"/>
                  </a:lnTo>
                  <a:lnTo>
                    <a:pt x="0" y="2063"/>
                  </a:lnTo>
                  <a:lnTo>
                    <a:pt x="0" y="4603"/>
                  </a:lnTo>
                </a:path>
              </a:pathLst>
            </a:custGeom>
            <a:ln w="11112">
              <a:solidFill>
                <a:srgbClr val="BAE7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03314" y="219980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9852" y="0"/>
                  </a:moveTo>
                  <a:lnTo>
                    <a:pt x="2847" y="0"/>
                  </a:lnTo>
                  <a:lnTo>
                    <a:pt x="0" y="2847"/>
                  </a:lnTo>
                  <a:lnTo>
                    <a:pt x="0" y="9852"/>
                  </a:lnTo>
                  <a:lnTo>
                    <a:pt x="2847" y="12700"/>
                  </a:lnTo>
                  <a:lnTo>
                    <a:pt x="9852" y="12700"/>
                  </a:lnTo>
                  <a:lnTo>
                    <a:pt x="12700" y="9852"/>
                  </a:lnTo>
                  <a:lnTo>
                    <a:pt x="12700" y="2847"/>
                  </a:lnTo>
                  <a:close/>
                </a:path>
              </a:pathLst>
            </a:custGeom>
            <a:solidFill>
              <a:srgbClr val="D8F2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24334" y="1097430"/>
            <a:ext cx="3568700" cy="133985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spc="-50" dirty="0">
                <a:latin typeface="Arial"/>
                <a:cs typeface="Arial"/>
              </a:rPr>
              <a:t>Chapter </a:t>
            </a:r>
            <a:r>
              <a:rPr sz="1100" spc="-70" dirty="0">
                <a:latin typeface="Arial"/>
                <a:cs typeface="Arial"/>
              </a:rPr>
              <a:t>5 </a:t>
            </a:r>
            <a:r>
              <a:rPr sz="1100" spc="-25" dirty="0">
                <a:latin typeface="Arial"/>
                <a:cs typeface="Arial"/>
              </a:rPr>
              <a:t>of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IIR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100" spc="-90" dirty="0">
                <a:latin typeface="Arial"/>
                <a:cs typeface="Arial"/>
              </a:rPr>
              <a:t>Resources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LM Mono 10"/>
                <a:cs typeface="LM Mono 10"/>
                <a:hlinkClick r:id="rId3"/>
              </a:rPr>
              <a:t>http://cislmu.org</a:t>
            </a:r>
            <a:endParaRPr sz="1100">
              <a:latin typeface="LM Mono 10"/>
              <a:cs typeface="LM Mono 10"/>
            </a:endParaRPr>
          </a:p>
          <a:p>
            <a:pPr marL="289560" marR="5080">
              <a:lnSpc>
                <a:spcPct val="100000"/>
              </a:lnSpc>
              <a:spcBef>
                <a:spcPts val="170"/>
              </a:spcBef>
            </a:pPr>
            <a:r>
              <a:rPr sz="1000" spc="-25" dirty="0">
                <a:latin typeface="Arial"/>
                <a:cs typeface="Arial"/>
              </a:rPr>
              <a:t>Original publication </a:t>
            </a:r>
            <a:r>
              <a:rPr sz="1000" spc="-50" dirty="0">
                <a:latin typeface="Arial"/>
                <a:cs typeface="Arial"/>
              </a:rPr>
              <a:t>on </a:t>
            </a:r>
            <a:r>
              <a:rPr sz="1000" spc="-45" dirty="0">
                <a:latin typeface="Arial"/>
                <a:cs typeface="Arial"/>
              </a:rPr>
              <a:t>word-aligned </a:t>
            </a:r>
            <a:r>
              <a:rPr sz="1000" spc="-40" dirty="0">
                <a:latin typeface="Arial"/>
                <a:cs typeface="Arial"/>
              </a:rPr>
              <a:t>binary </a:t>
            </a:r>
            <a:r>
              <a:rPr sz="1000" spc="-75" dirty="0">
                <a:latin typeface="Arial"/>
                <a:cs typeface="Arial"/>
              </a:rPr>
              <a:t>codes </a:t>
            </a:r>
            <a:r>
              <a:rPr sz="1000" spc="-55" dirty="0">
                <a:latin typeface="Arial"/>
                <a:cs typeface="Arial"/>
              </a:rPr>
              <a:t>by </a:t>
            </a:r>
            <a:r>
              <a:rPr sz="1000" spc="-35" dirty="0">
                <a:latin typeface="Arial"/>
                <a:cs typeface="Arial"/>
              </a:rPr>
              <a:t>Anh </a:t>
            </a:r>
            <a:r>
              <a:rPr sz="1000" spc="-55" dirty="0">
                <a:latin typeface="Arial"/>
                <a:cs typeface="Arial"/>
              </a:rPr>
              <a:t>and  </a:t>
            </a:r>
            <a:r>
              <a:rPr sz="1000" dirty="0">
                <a:latin typeface="Arial"/>
                <a:cs typeface="Arial"/>
              </a:rPr>
              <a:t>Moffat </a:t>
            </a:r>
            <a:r>
              <a:rPr sz="1000" spc="-20" dirty="0">
                <a:latin typeface="Arial"/>
                <a:cs typeface="Arial"/>
              </a:rPr>
              <a:t>(2005); </a:t>
            </a:r>
            <a:r>
              <a:rPr sz="1000" spc="-50" dirty="0">
                <a:latin typeface="Arial"/>
                <a:cs typeface="Arial"/>
              </a:rPr>
              <a:t>also: </a:t>
            </a:r>
            <a:r>
              <a:rPr sz="1000" spc="-35" dirty="0">
                <a:latin typeface="Arial"/>
                <a:cs typeface="Arial"/>
              </a:rPr>
              <a:t>Anh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dirty="0">
                <a:latin typeface="Arial"/>
                <a:cs typeface="Arial"/>
              </a:rPr>
              <a:t>Moffat</a:t>
            </a:r>
            <a:r>
              <a:rPr sz="1000" spc="-14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(2006a)</a:t>
            </a:r>
            <a:endParaRPr sz="1000">
              <a:latin typeface="Arial"/>
              <a:cs typeface="Arial"/>
            </a:endParaRPr>
          </a:p>
          <a:p>
            <a:pPr marL="289560" marR="394970">
              <a:lnSpc>
                <a:spcPts val="1200"/>
              </a:lnSpc>
              <a:spcBef>
                <a:spcPts val="30"/>
              </a:spcBef>
            </a:pPr>
            <a:r>
              <a:rPr sz="1000" spc="-25" dirty="0">
                <a:latin typeface="Arial"/>
                <a:cs typeface="Arial"/>
              </a:rPr>
              <a:t>Original publication </a:t>
            </a:r>
            <a:r>
              <a:rPr sz="1000" spc="-50" dirty="0">
                <a:latin typeface="Arial"/>
                <a:cs typeface="Arial"/>
              </a:rPr>
              <a:t>on </a:t>
            </a:r>
            <a:r>
              <a:rPr sz="1000" spc="-45" dirty="0">
                <a:latin typeface="Arial"/>
                <a:cs typeface="Arial"/>
              </a:rPr>
              <a:t>variable </a:t>
            </a:r>
            <a:r>
              <a:rPr sz="1000" spc="-40" dirty="0">
                <a:latin typeface="Arial"/>
                <a:cs typeface="Arial"/>
              </a:rPr>
              <a:t>byte </a:t>
            </a:r>
            <a:r>
              <a:rPr sz="1000" spc="-75" dirty="0">
                <a:latin typeface="Arial"/>
                <a:cs typeface="Arial"/>
              </a:rPr>
              <a:t>codes </a:t>
            </a:r>
            <a:r>
              <a:rPr sz="1000" spc="-55" dirty="0">
                <a:latin typeface="Arial"/>
                <a:cs typeface="Arial"/>
              </a:rPr>
              <a:t>by </a:t>
            </a:r>
            <a:r>
              <a:rPr sz="1000" spc="-50" dirty="0">
                <a:latin typeface="Arial"/>
                <a:cs typeface="Arial"/>
              </a:rPr>
              <a:t>Scholer,  </a:t>
            </a:r>
            <a:r>
              <a:rPr sz="1000" spc="-25" dirty="0">
                <a:latin typeface="Arial"/>
                <a:cs typeface="Arial"/>
              </a:rPr>
              <a:t>Williams, </a:t>
            </a:r>
            <a:r>
              <a:rPr sz="1000" spc="-40" dirty="0">
                <a:latin typeface="Arial"/>
                <a:cs typeface="Arial"/>
              </a:rPr>
              <a:t>Yiannis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35" dirty="0">
                <a:latin typeface="Arial"/>
                <a:cs typeface="Arial"/>
              </a:rPr>
              <a:t>Zobel</a:t>
            </a:r>
            <a:r>
              <a:rPr sz="1000" spc="-16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(2002)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50"/>
              </a:lnSpc>
            </a:pPr>
            <a:r>
              <a:rPr sz="1000" spc="-40" dirty="0">
                <a:latin typeface="Arial"/>
                <a:cs typeface="Arial"/>
              </a:rPr>
              <a:t>More </a:t>
            </a:r>
            <a:r>
              <a:rPr sz="1000" spc="-35" dirty="0">
                <a:latin typeface="Arial"/>
                <a:cs typeface="Arial"/>
              </a:rPr>
              <a:t>details </a:t>
            </a:r>
            <a:r>
              <a:rPr sz="1000" spc="-50" dirty="0">
                <a:latin typeface="Arial"/>
                <a:cs typeface="Arial"/>
              </a:rPr>
              <a:t>on  </a:t>
            </a:r>
            <a:r>
              <a:rPr sz="1000" spc="-60" dirty="0">
                <a:latin typeface="Arial"/>
                <a:cs typeface="Arial"/>
              </a:rPr>
              <a:t>compression </a:t>
            </a:r>
            <a:r>
              <a:rPr sz="1000" spc="-20" dirty="0">
                <a:latin typeface="Arial"/>
                <a:cs typeface="Arial"/>
              </a:rPr>
              <a:t>(including </a:t>
            </a:r>
            <a:r>
              <a:rPr sz="1000" spc="-60" dirty="0">
                <a:latin typeface="Arial"/>
                <a:cs typeface="Arial"/>
              </a:rPr>
              <a:t>compression 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of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</a:pPr>
            <a:r>
              <a:rPr sz="1000" spc="-35" dirty="0">
                <a:latin typeface="Arial"/>
                <a:cs typeface="Arial"/>
              </a:rPr>
              <a:t>positions </a:t>
            </a:r>
            <a:r>
              <a:rPr sz="1000" spc="-55" dirty="0">
                <a:latin typeface="Arial"/>
                <a:cs typeface="Arial"/>
              </a:rPr>
              <a:t>and  </a:t>
            </a:r>
            <a:r>
              <a:rPr sz="1000" spc="-50" dirty="0">
                <a:latin typeface="Arial"/>
                <a:cs typeface="Arial"/>
              </a:rPr>
              <a:t>frequencies) 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35" dirty="0">
                <a:latin typeface="Arial"/>
                <a:cs typeface="Arial"/>
              </a:rPr>
              <a:t>Zobel </a:t>
            </a:r>
            <a:r>
              <a:rPr sz="1000" spc="-55" dirty="0">
                <a:latin typeface="Arial"/>
                <a:cs typeface="Arial"/>
              </a:rPr>
              <a:t>and  </a:t>
            </a:r>
            <a:r>
              <a:rPr sz="1000" dirty="0">
                <a:latin typeface="Arial"/>
                <a:cs typeface="Arial"/>
              </a:rPr>
              <a:t>Moffat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(2006)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5" dirty="0"/>
              <a:t>59 /</a:t>
            </a:r>
            <a:r>
              <a:rPr spc="-60" dirty="0"/>
              <a:t> </a:t>
            </a:r>
            <a:r>
              <a:rPr spc="-10" dirty="0"/>
              <a:t>59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342" y="0"/>
            <a:ext cx="52133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60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7139" y="0"/>
            <a:ext cx="803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4882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502" y="0"/>
            <a:ext cx="97726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</a:tabLst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SPIMI-Invert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54251" y="659828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>
                <a:moveTo>
                  <a:pt x="0" y="0"/>
                </a:moveTo>
                <a:lnTo>
                  <a:pt x="38406" y="0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2444" y="814832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>
                <a:moveTo>
                  <a:pt x="0" y="0"/>
                </a:moveTo>
                <a:lnTo>
                  <a:pt x="38406" y="0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87575" y="1279830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>
                <a:moveTo>
                  <a:pt x="0" y="0"/>
                </a:moveTo>
                <a:lnTo>
                  <a:pt x="38406" y="0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99653" y="1588452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>
                <a:moveTo>
                  <a:pt x="0" y="0"/>
                </a:moveTo>
                <a:lnTo>
                  <a:pt x="38406" y="0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99653" y="1743456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>
                <a:moveTo>
                  <a:pt x="0" y="0"/>
                </a:moveTo>
                <a:lnTo>
                  <a:pt x="38406" y="0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24215" y="1898447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>
                <a:moveTo>
                  <a:pt x="0" y="0"/>
                </a:moveTo>
                <a:lnTo>
                  <a:pt x="38406" y="0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99653" y="2053450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>
                <a:moveTo>
                  <a:pt x="0" y="0"/>
                </a:moveTo>
                <a:lnTo>
                  <a:pt x="38406" y="0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70670" y="2208450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>
                <a:moveTo>
                  <a:pt x="0" y="0"/>
                </a:moveTo>
                <a:lnTo>
                  <a:pt x="38406" y="0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2267" y="2363449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>
                <a:moveTo>
                  <a:pt x="0" y="0"/>
                </a:moveTo>
                <a:lnTo>
                  <a:pt x="38406" y="0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71648" y="2518449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>
                <a:moveTo>
                  <a:pt x="0" y="0"/>
                </a:moveTo>
                <a:lnTo>
                  <a:pt x="38406" y="0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63759" y="2518449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>
                <a:moveTo>
                  <a:pt x="0" y="0"/>
                </a:moveTo>
                <a:lnTo>
                  <a:pt x="38406" y="0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6118" y="2673448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>
                <a:moveTo>
                  <a:pt x="0" y="0"/>
                </a:moveTo>
                <a:lnTo>
                  <a:pt x="38406" y="0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6962" y="525034"/>
            <a:ext cx="4260215" cy="21888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0" dirty="0">
                <a:latin typeface="LM Roman Caps 10"/>
                <a:cs typeface="LM Roman Caps 10"/>
              </a:rPr>
              <a:t>SPIMI-Invert</a:t>
            </a:r>
            <a:r>
              <a:rPr sz="950" spc="10" dirty="0">
                <a:latin typeface="Arial"/>
                <a:cs typeface="Arial"/>
              </a:rPr>
              <a:t>(</a:t>
            </a:r>
            <a:r>
              <a:rPr sz="950" i="1" spc="10" dirty="0">
                <a:latin typeface="LM Sans 10"/>
                <a:cs typeface="LM Sans 10"/>
              </a:rPr>
              <a:t>token</a:t>
            </a:r>
            <a:r>
              <a:rPr sz="950" i="1" spc="65" dirty="0">
                <a:latin typeface="LM Sans 10"/>
                <a:cs typeface="LM Sans 10"/>
              </a:rPr>
              <a:t> </a:t>
            </a:r>
            <a:r>
              <a:rPr sz="950" i="1" spc="20" dirty="0">
                <a:latin typeface="LM Sans 10"/>
                <a:cs typeface="LM Sans 10"/>
              </a:rPr>
              <a:t>stream</a:t>
            </a:r>
            <a:r>
              <a:rPr sz="950" spc="20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  <a:p>
            <a:pPr marL="302895" indent="-186690">
              <a:lnSpc>
                <a:spcPct val="100000"/>
              </a:lnSpc>
              <a:spcBef>
                <a:spcPts val="80"/>
              </a:spcBef>
              <a:buFont typeface="Arial"/>
              <a:buAutoNum type="arabicPlain"/>
              <a:tabLst>
                <a:tab pos="303530" algn="l"/>
              </a:tabLst>
            </a:pPr>
            <a:r>
              <a:rPr sz="950" i="1" spc="10" dirty="0">
                <a:latin typeface="LM Sans 10"/>
                <a:cs typeface="LM Sans 10"/>
              </a:rPr>
              <a:t>output </a:t>
            </a:r>
            <a:r>
              <a:rPr sz="950" i="1" spc="5" dirty="0">
                <a:latin typeface="LM Sans 10"/>
                <a:cs typeface="LM Sans 10"/>
              </a:rPr>
              <a:t>file </a:t>
            </a:r>
            <a:r>
              <a:rPr sz="950" spc="30" dirty="0">
                <a:latin typeface="Latin Modern Math"/>
                <a:cs typeface="Latin Modern Math"/>
              </a:rPr>
              <a:t>←</a:t>
            </a:r>
            <a:r>
              <a:rPr sz="950" spc="10" dirty="0">
                <a:latin typeface="Latin Modern Math"/>
                <a:cs typeface="Latin Modern Math"/>
              </a:rPr>
              <a:t> </a:t>
            </a:r>
            <a:r>
              <a:rPr sz="950" spc="25" dirty="0">
                <a:latin typeface="LM Roman Caps 10"/>
                <a:cs typeface="LM Roman Caps 10"/>
              </a:rPr>
              <a:t>NewFile</a:t>
            </a:r>
            <a:r>
              <a:rPr sz="950" spc="25" dirty="0">
                <a:latin typeface="Arial"/>
                <a:cs typeface="Arial"/>
              </a:rPr>
              <a:t>()</a:t>
            </a:r>
            <a:endParaRPr sz="950">
              <a:latin typeface="Arial"/>
              <a:cs typeface="Arial"/>
            </a:endParaRPr>
          </a:p>
          <a:p>
            <a:pPr marL="302895" indent="-186690">
              <a:lnSpc>
                <a:spcPct val="100000"/>
              </a:lnSpc>
              <a:spcBef>
                <a:spcPts val="80"/>
              </a:spcBef>
              <a:buFont typeface="Arial"/>
              <a:buAutoNum type="arabicPlain"/>
              <a:tabLst>
                <a:tab pos="303530" algn="l"/>
              </a:tabLst>
            </a:pPr>
            <a:r>
              <a:rPr sz="950" i="1" spc="5" dirty="0">
                <a:latin typeface="LM Sans 10"/>
                <a:cs typeface="LM Sans 10"/>
              </a:rPr>
              <a:t>dictionary </a:t>
            </a:r>
            <a:r>
              <a:rPr sz="950" spc="30" dirty="0">
                <a:latin typeface="Latin Modern Math"/>
                <a:cs typeface="Latin Modern Math"/>
              </a:rPr>
              <a:t>←</a:t>
            </a:r>
            <a:r>
              <a:rPr sz="950" spc="-10" dirty="0">
                <a:latin typeface="Latin Modern Math"/>
                <a:cs typeface="Latin Modern Math"/>
              </a:rPr>
              <a:t> </a:t>
            </a:r>
            <a:r>
              <a:rPr sz="950" spc="25" dirty="0">
                <a:latin typeface="LM Roman Caps 10"/>
                <a:cs typeface="LM Roman Caps 10"/>
              </a:rPr>
              <a:t>NewHash</a:t>
            </a:r>
            <a:r>
              <a:rPr sz="950" spc="25" dirty="0">
                <a:latin typeface="Arial"/>
                <a:cs typeface="Arial"/>
              </a:rPr>
              <a:t>()</a:t>
            </a:r>
            <a:endParaRPr sz="950">
              <a:latin typeface="Arial"/>
              <a:cs typeface="Arial"/>
            </a:endParaRPr>
          </a:p>
          <a:p>
            <a:pPr marL="302895" indent="-186690">
              <a:lnSpc>
                <a:spcPct val="100000"/>
              </a:lnSpc>
              <a:spcBef>
                <a:spcPts val="80"/>
              </a:spcBef>
              <a:buFont typeface="Arial"/>
              <a:buAutoNum type="arabicPlain"/>
              <a:tabLst>
                <a:tab pos="303530" algn="l"/>
              </a:tabLst>
            </a:pPr>
            <a:r>
              <a:rPr sz="950" spc="-5" dirty="0">
                <a:latin typeface="Trebuchet MS"/>
                <a:cs typeface="Trebuchet MS"/>
              </a:rPr>
              <a:t>while </a:t>
            </a:r>
            <a:r>
              <a:rPr sz="950" spc="-20" dirty="0">
                <a:latin typeface="Arial"/>
                <a:cs typeface="Arial"/>
              </a:rPr>
              <a:t>(free </a:t>
            </a:r>
            <a:r>
              <a:rPr sz="950" spc="-40" dirty="0">
                <a:latin typeface="Arial"/>
                <a:cs typeface="Arial"/>
              </a:rPr>
              <a:t>memory</a:t>
            </a:r>
            <a:r>
              <a:rPr sz="950" spc="1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available)</a:t>
            </a:r>
            <a:endParaRPr sz="950">
              <a:latin typeface="Arial"/>
              <a:cs typeface="Arial"/>
            </a:endParaRPr>
          </a:p>
          <a:p>
            <a:pPr marL="302895" indent="-186690">
              <a:lnSpc>
                <a:spcPct val="100000"/>
              </a:lnSpc>
              <a:spcBef>
                <a:spcPts val="80"/>
              </a:spcBef>
              <a:buFont typeface="Arial"/>
              <a:buAutoNum type="arabicPlain"/>
              <a:tabLst>
                <a:tab pos="303530" algn="l"/>
              </a:tabLst>
            </a:pPr>
            <a:r>
              <a:rPr sz="950" spc="25" dirty="0">
                <a:latin typeface="Trebuchet MS"/>
                <a:cs typeface="Trebuchet MS"/>
              </a:rPr>
              <a:t>do </a:t>
            </a:r>
            <a:r>
              <a:rPr sz="950" i="1" dirty="0">
                <a:latin typeface="LM Sans 10"/>
                <a:cs typeface="LM Sans 10"/>
              </a:rPr>
              <a:t>token </a:t>
            </a:r>
            <a:r>
              <a:rPr sz="950" spc="30" dirty="0">
                <a:latin typeface="Latin Modern Math"/>
                <a:cs typeface="Latin Modern Math"/>
              </a:rPr>
              <a:t>← </a:t>
            </a:r>
            <a:r>
              <a:rPr sz="950" i="1" spc="20" dirty="0">
                <a:latin typeface="LM Sans 10"/>
                <a:cs typeface="LM Sans 10"/>
              </a:rPr>
              <a:t>next</a:t>
            </a:r>
            <a:r>
              <a:rPr sz="950" spc="20" dirty="0">
                <a:latin typeface="Arial"/>
                <a:cs typeface="Arial"/>
              </a:rPr>
              <a:t>(</a:t>
            </a:r>
            <a:r>
              <a:rPr sz="950" i="1" spc="20" dirty="0">
                <a:latin typeface="LM Sans 10"/>
                <a:cs typeface="LM Sans 10"/>
              </a:rPr>
              <a:t>token</a:t>
            </a:r>
            <a:r>
              <a:rPr sz="950" i="1" spc="30" dirty="0">
                <a:latin typeface="LM Sans 10"/>
                <a:cs typeface="LM Sans 10"/>
              </a:rPr>
              <a:t> </a:t>
            </a:r>
            <a:r>
              <a:rPr sz="950" i="1" spc="20" dirty="0">
                <a:latin typeface="LM Sans 10"/>
                <a:cs typeface="LM Sans 10"/>
              </a:rPr>
              <a:t>stream</a:t>
            </a:r>
            <a:r>
              <a:rPr sz="950" spc="20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  <a:p>
            <a:pPr marL="488315" indent="-372110">
              <a:lnSpc>
                <a:spcPct val="100000"/>
              </a:lnSpc>
              <a:spcBef>
                <a:spcPts val="85"/>
              </a:spcBef>
              <a:buFont typeface="Arial"/>
              <a:buAutoNum type="arabicPlain"/>
              <a:tabLst>
                <a:tab pos="488315" algn="l"/>
                <a:tab pos="488950" algn="l"/>
              </a:tabLst>
            </a:pPr>
            <a:r>
              <a:rPr sz="950" spc="-25" dirty="0">
                <a:latin typeface="Trebuchet MS"/>
                <a:cs typeface="Trebuchet MS"/>
              </a:rPr>
              <a:t>if </a:t>
            </a:r>
            <a:r>
              <a:rPr sz="950" i="1" spc="20" dirty="0">
                <a:latin typeface="LM Sans 10"/>
                <a:cs typeface="LM Sans 10"/>
              </a:rPr>
              <a:t>term</a:t>
            </a:r>
            <a:r>
              <a:rPr sz="950" spc="20" dirty="0">
                <a:latin typeface="Arial"/>
                <a:cs typeface="Arial"/>
              </a:rPr>
              <a:t>(</a:t>
            </a:r>
            <a:r>
              <a:rPr sz="950" i="1" spc="20" dirty="0">
                <a:latin typeface="LM Sans 10"/>
                <a:cs typeface="LM Sans 10"/>
              </a:rPr>
              <a:t>token</a:t>
            </a:r>
            <a:r>
              <a:rPr sz="950" spc="20" dirty="0">
                <a:latin typeface="Arial"/>
                <a:cs typeface="Arial"/>
              </a:rPr>
              <a:t>) </a:t>
            </a:r>
            <a:r>
              <a:rPr sz="950" spc="-260" dirty="0">
                <a:latin typeface="Latin Modern Math"/>
                <a:cs typeface="Latin Modern Math"/>
              </a:rPr>
              <a:t>∈/</a:t>
            </a:r>
            <a:r>
              <a:rPr sz="950" spc="-210" dirty="0">
                <a:latin typeface="Latin Modern Math"/>
                <a:cs typeface="Latin Modern Math"/>
              </a:rPr>
              <a:t> </a:t>
            </a:r>
            <a:r>
              <a:rPr sz="950" i="1" spc="5" dirty="0">
                <a:latin typeface="LM Sans 10"/>
                <a:cs typeface="LM Sans 10"/>
              </a:rPr>
              <a:t>dictionary</a:t>
            </a:r>
            <a:endParaRPr sz="950">
              <a:latin typeface="LM Sans 10"/>
              <a:cs typeface="LM Sans 10"/>
            </a:endParaRPr>
          </a:p>
          <a:p>
            <a:pPr marL="607695" indent="-491490">
              <a:lnSpc>
                <a:spcPct val="100000"/>
              </a:lnSpc>
              <a:spcBef>
                <a:spcPts val="65"/>
              </a:spcBef>
              <a:buFont typeface="Arial"/>
              <a:buAutoNum type="arabicPlain"/>
              <a:tabLst>
                <a:tab pos="607695" algn="l"/>
                <a:tab pos="608330" algn="l"/>
              </a:tabLst>
            </a:pPr>
            <a:r>
              <a:rPr sz="950" spc="15" dirty="0">
                <a:latin typeface="Trebuchet MS"/>
                <a:cs typeface="Trebuchet MS"/>
              </a:rPr>
              <a:t>then </a:t>
            </a:r>
            <a:r>
              <a:rPr sz="950" i="1" spc="15" dirty="0">
                <a:latin typeface="LM Sans 10"/>
                <a:cs typeface="LM Sans 10"/>
              </a:rPr>
              <a:t>postings </a:t>
            </a:r>
            <a:r>
              <a:rPr sz="950" i="1" spc="5" dirty="0">
                <a:latin typeface="LM Sans 10"/>
                <a:cs typeface="LM Sans 10"/>
              </a:rPr>
              <a:t>list </a:t>
            </a:r>
            <a:r>
              <a:rPr sz="950" spc="30" dirty="0">
                <a:latin typeface="Latin Modern Math"/>
                <a:cs typeface="Latin Modern Math"/>
              </a:rPr>
              <a:t>← </a:t>
            </a:r>
            <a:r>
              <a:rPr sz="950" spc="10" dirty="0">
                <a:latin typeface="LM Roman Caps 10"/>
                <a:cs typeface="LM Roman Caps 10"/>
              </a:rPr>
              <a:t>AddToDictionary</a:t>
            </a:r>
            <a:r>
              <a:rPr sz="950" spc="10" dirty="0">
                <a:latin typeface="Arial"/>
                <a:cs typeface="Arial"/>
              </a:rPr>
              <a:t>(</a:t>
            </a:r>
            <a:r>
              <a:rPr sz="950" i="1" spc="10" dirty="0">
                <a:latin typeface="LM Sans 10"/>
                <a:cs typeface="LM Sans 10"/>
              </a:rPr>
              <a:t>dictionary</a:t>
            </a:r>
            <a:r>
              <a:rPr sz="950" i="1" spc="-65" dirty="0">
                <a:latin typeface="LM Sans 10"/>
                <a:cs typeface="LM Sans 10"/>
              </a:rPr>
              <a:t> </a:t>
            </a:r>
            <a:r>
              <a:rPr sz="950" spc="20" dirty="0">
                <a:latin typeface="Arial"/>
                <a:cs typeface="Arial"/>
              </a:rPr>
              <a:t>,</a:t>
            </a:r>
            <a:r>
              <a:rPr sz="950" i="1" spc="20" dirty="0">
                <a:latin typeface="LM Sans 10"/>
                <a:cs typeface="LM Sans 10"/>
              </a:rPr>
              <a:t>term</a:t>
            </a:r>
            <a:r>
              <a:rPr sz="950" spc="20" dirty="0">
                <a:latin typeface="Arial"/>
                <a:cs typeface="Arial"/>
              </a:rPr>
              <a:t>(</a:t>
            </a:r>
            <a:r>
              <a:rPr sz="950" i="1" spc="20" dirty="0">
                <a:latin typeface="LM Sans 10"/>
                <a:cs typeface="LM Sans 10"/>
              </a:rPr>
              <a:t>token</a:t>
            </a:r>
            <a:r>
              <a:rPr sz="950" spc="20" dirty="0">
                <a:latin typeface="Arial"/>
                <a:cs typeface="Arial"/>
              </a:rPr>
              <a:t>))</a:t>
            </a:r>
            <a:endParaRPr sz="950">
              <a:latin typeface="Arial"/>
              <a:cs typeface="Arial"/>
            </a:endParaRPr>
          </a:p>
          <a:p>
            <a:pPr marL="607695" indent="-491490">
              <a:lnSpc>
                <a:spcPct val="100000"/>
              </a:lnSpc>
              <a:spcBef>
                <a:spcPts val="85"/>
              </a:spcBef>
              <a:buFont typeface="Arial"/>
              <a:buAutoNum type="arabicPlain"/>
              <a:tabLst>
                <a:tab pos="607695" algn="l"/>
                <a:tab pos="608330" algn="l"/>
              </a:tabLst>
            </a:pPr>
            <a:r>
              <a:rPr sz="950" spc="-15" dirty="0">
                <a:latin typeface="Trebuchet MS"/>
                <a:cs typeface="Trebuchet MS"/>
              </a:rPr>
              <a:t>else   </a:t>
            </a:r>
            <a:r>
              <a:rPr sz="950" i="1" spc="15" dirty="0">
                <a:latin typeface="LM Sans 10"/>
                <a:cs typeface="LM Sans 10"/>
              </a:rPr>
              <a:t>postings </a:t>
            </a:r>
            <a:r>
              <a:rPr sz="950" i="1" spc="5" dirty="0">
                <a:latin typeface="LM Sans 10"/>
                <a:cs typeface="LM Sans 10"/>
              </a:rPr>
              <a:t>list </a:t>
            </a:r>
            <a:r>
              <a:rPr sz="950" spc="30" dirty="0">
                <a:latin typeface="Latin Modern Math"/>
                <a:cs typeface="Latin Modern Math"/>
              </a:rPr>
              <a:t>← </a:t>
            </a:r>
            <a:r>
              <a:rPr sz="950" spc="10" dirty="0">
                <a:latin typeface="LM Roman Caps 10"/>
                <a:cs typeface="LM Roman Caps 10"/>
              </a:rPr>
              <a:t>GetPostingsList</a:t>
            </a:r>
            <a:r>
              <a:rPr sz="950" spc="10" dirty="0">
                <a:latin typeface="Arial"/>
                <a:cs typeface="Arial"/>
              </a:rPr>
              <a:t>(</a:t>
            </a:r>
            <a:r>
              <a:rPr sz="950" i="1" spc="10" dirty="0">
                <a:latin typeface="LM Sans 10"/>
                <a:cs typeface="LM Sans 10"/>
              </a:rPr>
              <a:t>dictionary</a:t>
            </a:r>
            <a:r>
              <a:rPr sz="950" i="1" spc="-200" dirty="0">
                <a:latin typeface="LM Sans 10"/>
                <a:cs typeface="LM Sans 10"/>
              </a:rPr>
              <a:t> </a:t>
            </a:r>
            <a:r>
              <a:rPr sz="950" spc="20" dirty="0">
                <a:latin typeface="Arial"/>
                <a:cs typeface="Arial"/>
              </a:rPr>
              <a:t>,</a:t>
            </a:r>
            <a:r>
              <a:rPr sz="950" i="1" spc="20" dirty="0">
                <a:latin typeface="LM Sans 10"/>
                <a:cs typeface="LM Sans 10"/>
              </a:rPr>
              <a:t>term</a:t>
            </a:r>
            <a:r>
              <a:rPr sz="950" spc="20" dirty="0">
                <a:latin typeface="Arial"/>
                <a:cs typeface="Arial"/>
              </a:rPr>
              <a:t>(</a:t>
            </a:r>
            <a:r>
              <a:rPr sz="950" i="1" spc="20" dirty="0">
                <a:latin typeface="LM Sans 10"/>
                <a:cs typeface="LM Sans 10"/>
              </a:rPr>
              <a:t>token</a:t>
            </a:r>
            <a:r>
              <a:rPr sz="950" spc="20" dirty="0">
                <a:latin typeface="Arial"/>
                <a:cs typeface="Arial"/>
              </a:rPr>
              <a:t>))</a:t>
            </a:r>
            <a:endParaRPr sz="950">
              <a:latin typeface="Arial"/>
              <a:cs typeface="Arial"/>
            </a:endParaRPr>
          </a:p>
          <a:p>
            <a:pPr marL="488315" indent="-372110">
              <a:lnSpc>
                <a:spcPct val="100000"/>
              </a:lnSpc>
              <a:spcBef>
                <a:spcPts val="80"/>
              </a:spcBef>
              <a:buFont typeface="Arial"/>
              <a:buAutoNum type="arabicPlain"/>
              <a:tabLst>
                <a:tab pos="488315" algn="l"/>
                <a:tab pos="488950" algn="l"/>
              </a:tabLst>
            </a:pPr>
            <a:r>
              <a:rPr sz="950" spc="-25" dirty="0">
                <a:latin typeface="Trebuchet MS"/>
                <a:cs typeface="Trebuchet MS"/>
              </a:rPr>
              <a:t>if </a:t>
            </a:r>
            <a:r>
              <a:rPr sz="950" i="1" spc="5" dirty="0">
                <a:latin typeface="LM Sans 10"/>
                <a:cs typeface="LM Sans 10"/>
              </a:rPr>
              <a:t>full </a:t>
            </a:r>
            <a:r>
              <a:rPr sz="950" spc="20" dirty="0">
                <a:latin typeface="Arial"/>
                <a:cs typeface="Arial"/>
              </a:rPr>
              <a:t>(</a:t>
            </a:r>
            <a:r>
              <a:rPr sz="950" i="1" spc="20" dirty="0">
                <a:latin typeface="LM Sans 10"/>
                <a:cs typeface="LM Sans 10"/>
              </a:rPr>
              <a:t>postings</a:t>
            </a:r>
            <a:r>
              <a:rPr sz="950" i="1" spc="-35" dirty="0">
                <a:latin typeface="LM Sans 10"/>
                <a:cs typeface="LM Sans 10"/>
              </a:rPr>
              <a:t> </a:t>
            </a:r>
            <a:r>
              <a:rPr sz="950" i="1" spc="35" dirty="0">
                <a:latin typeface="LM Sans 10"/>
                <a:cs typeface="LM Sans 10"/>
              </a:rPr>
              <a:t>list</a:t>
            </a:r>
            <a:r>
              <a:rPr sz="950" spc="35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  <a:p>
            <a:pPr marL="607695" indent="-491490">
              <a:lnSpc>
                <a:spcPct val="100000"/>
              </a:lnSpc>
              <a:spcBef>
                <a:spcPts val="80"/>
              </a:spcBef>
              <a:buFont typeface="Arial"/>
              <a:buAutoNum type="arabicPlain"/>
              <a:tabLst>
                <a:tab pos="607695" algn="l"/>
                <a:tab pos="608330" algn="l"/>
              </a:tabLst>
            </a:pPr>
            <a:r>
              <a:rPr sz="950" spc="15" dirty="0">
                <a:latin typeface="Trebuchet MS"/>
                <a:cs typeface="Trebuchet MS"/>
              </a:rPr>
              <a:t>then </a:t>
            </a:r>
            <a:r>
              <a:rPr sz="950" i="1" spc="15" dirty="0">
                <a:latin typeface="LM Sans 10"/>
                <a:cs typeface="LM Sans 10"/>
              </a:rPr>
              <a:t>postings </a:t>
            </a:r>
            <a:r>
              <a:rPr sz="950" i="1" spc="5" dirty="0">
                <a:latin typeface="LM Sans 10"/>
                <a:cs typeface="LM Sans 10"/>
              </a:rPr>
              <a:t>list </a:t>
            </a:r>
            <a:r>
              <a:rPr sz="950" spc="30" dirty="0">
                <a:latin typeface="Latin Modern Math"/>
                <a:cs typeface="Latin Modern Math"/>
              </a:rPr>
              <a:t>← </a:t>
            </a:r>
            <a:r>
              <a:rPr sz="950" spc="10" dirty="0">
                <a:latin typeface="LM Roman Caps 10"/>
                <a:cs typeface="LM Roman Caps 10"/>
              </a:rPr>
              <a:t>DoublePostingsList</a:t>
            </a:r>
            <a:r>
              <a:rPr sz="950" spc="10" dirty="0">
                <a:latin typeface="Arial"/>
                <a:cs typeface="Arial"/>
              </a:rPr>
              <a:t>(</a:t>
            </a:r>
            <a:r>
              <a:rPr sz="950" i="1" spc="10" dirty="0">
                <a:latin typeface="LM Sans 10"/>
                <a:cs typeface="LM Sans 10"/>
              </a:rPr>
              <a:t>dictionary</a:t>
            </a:r>
            <a:r>
              <a:rPr sz="950" i="1" spc="-65" dirty="0">
                <a:latin typeface="LM Sans 10"/>
                <a:cs typeface="LM Sans 10"/>
              </a:rPr>
              <a:t> </a:t>
            </a:r>
            <a:r>
              <a:rPr sz="950" spc="20" dirty="0">
                <a:latin typeface="Arial"/>
                <a:cs typeface="Arial"/>
              </a:rPr>
              <a:t>,</a:t>
            </a:r>
            <a:r>
              <a:rPr sz="950" i="1" spc="20" dirty="0">
                <a:latin typeface="LM Sans 10"/>
                <a:cs typeface="LM Sans 10"/>
              </a:rPr>
              <a:t>term</a:t>
            </a:r>
            <a:r>
              <a:rPr sz="950" spc="20" dirty="0">
                <a:latin typeface="Arial"/>
                <a:cs typeface="Arial"/>
              </a:rPr>
              <a:t>(</a:t>
            </a:r>
            <a:r>
              <a:rPr sz="950" i="1" spc="20" dirty="0">
                <a:latin typeface="LM Sans 10"/>
                <a:cs typeface="LM Sans 10"/>
              </a:rPr>
              <a:t>token</a:t>
            </a:r>
            <a:r>
              <a:rPr sz="950" spc="20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  <a:p>
            <a:pPr marL="488315" indent="-434340">
              <a:lnSpc>
                <a:spcPct val="100000"/>
              </a:lnSpc>
              <a:spcBef>
                <a:spcPts val="80"/>
              </a:spcBef>
              <a:buFont typeface="Arial"/>
              <a:buAutoNum type="arabicPlain"/>
              <a:tabLst>
                <a:tab pos="488315" algn="l"/>
                <a:tab pos="488950" algn="l"/>
              </a:tabLst>
            </a:pPr>
            <a:r>
              <a:rPr sz="950" spc="15" dirty="0">
                <a:latin typeface="LM Roman Caps 10"/>
                <a:cs typeface="LM Roman Caps 10"/>
              </a:rPr>
              <a:t>AddToPostingsList</a:t>
            </a:r>
            <a:r>
              <a:rPr sz="950" spc="15" dirty="0">
                <a:latin typeface="Arial"/>
                <a:cs typeface="Arial"/>
              </a:rPr>
              <a:t>(</a:t>
            </a:r>
            <a:r>
              <a:rPr sz="950" i="1" spc="15" dirty="0">
                <a:latin typeface="LM Sans 10"/>
                <a:cs typeface="LM Sans 10"/>
              </a:rPr>
              <a:t>postings</a:t>
            </a:r>
            <a:r>
              <a:rPr sz="950" i="1" spc="114" dirty="0">
                <a:latin typeface="LM Sans 10"/>
                <a:cs typeface="LM Sans 10"/>
              </a:rPr>
              <a:t> </a:t>
            </a:r>
            <a:r>
              <a:rPr sz="950" i="1" spc="25" dirty="0">
                <a:latin typeface="LM Sans 10"/>
                <a:cs typeface="LM Sans 10"/>
              </a:rPr>
              <a:t>list</a:t>
            </a:r>
            <a:r>
              <a:rPr sz="950" spc="25" dirty="0">
                <a:latin typeface="Arial"/>
                <a:cs typeface="Arial"/>
              </a:rPr>
              <a:t>,</a:t>
            </a:r>
            <a:r>
              <a:rPr sz="950" i="1" spc="25" dirty="0">
                <a:latin typeface="LM Sans 10"/>
                <a:cs typeface="LM Sans 10"/>
              </a:rPr>
              <a:t>docID</a:t>
            </a:r>
            <a:r>
              <a:rPr sz="950" spc="25" dirty="0">
                <a:latin typeface="Arial"/>
                <a:cs typeface="Arial"/>
              </a:rPr>
              <a:t>(</a:t>
            </a:r>
            <a:r>
              <a:rPr sz="950" i="1" spc="25" dirty="0">
                <a:latin typeface="LM Sans 10"/>
                <a:cs typeface="LM Sans 10"/>
              </a:rPr>
              <a:t>token</a:t>
            </a:r>
            <a:r>
              <a:rPr sz="950" spc="25" dirty="0">
                <a:latin typeface="Arial"/>
                <a:cs typeface="Arial"/>
              </a:rPr>
              <a:t>))</a:t>
            </a:r>
            <a:endParaRPr sz="950">
              <a:latin typeface="Arial"/>
              <a:cs typeface="Arial"/>
            </a:endParaRPr>
          </a:p>
          <a:p>
            <a:pPr marL="302895" indent="-248920">
              <a:lnSpc>
                <a:spcPct val="100000"/>
              </a:lnSpc>
              <a:spcBef>
                <a:spcPts val="80"/>
              </a:spcBef>
              <a:buFont typeface="Arial"/>
              <a:buAutoNum type="arabicPlain"/>
              <a:tabLst>
                <a:tab pos="303530" algn="l"/>
              </a:tabLst>
            </a:pPr>
            <a:r>
              <a:rPr sz="950" i="1" spc="5" dirty="0">
                <a:latin typeface="LM Sans 10"/>
                <a:cs typeface="LM Sans 10"/>
              </a:rPr>
              <a:t>sorted </a:t>
            </a:r>
            <a:r>
              <a:rPr sz="950" i="1" spc="10" dirty="0">
                <a:latin typeface="LM Sans 10"/>
                <a:cs typeface="LM Sans 10"/>
              </a:rPr>
              <a:t>terms </a:t>
            </a:r>
            <a:r>
              <a:rPr sz="950" spc="30" dirty="0">
                <a:latin typeface="Latin Modern Math"/>
                <a:cs typeface="Latin Modern Math"/>
              </a:rPr>
              <a:t>← </a:t>
            </a:r>
            <a:r>
              <a:rPr sz="950" spc="10" dirty="0">
                <a:latin typeface="LM Roman Caps 10"/>
                <a:cs typeface="LM Roman Caps 10"/>
              </a:rPr>
              <a:t>SortTerms</a:t>
            </a:r>
            <a:r>
              <a:rPr sz="950" spc="10" dirty="0">
                <a:latin typeface="Arial"/>
                <a:cs typeface="Arial"/>
              </a:rPr>
              <a:t>(</a:t>
            </a:r>
            <a:r>
              <a:rPr sz="950" i="1" spc="10" dirty="0">
                <a:latin typeface="LM Sans 10"/>
                <a:cs typeface="LM Sans 10"/>
              </a:rPr>
              <a:t>dictionary</a:t>
            </a:r>
            <a:r>
              <a:rPr sz="950" i="1" spc="-120" dirty="0">
                <a:latin typeface="LM Sans 10"/>
                <a:cs typeface="LM Sans 10"/>
              </a:rPr>
              <a:t> </a:t>
            </a:r>
            <a:r>
              <a:rPr sz="950" spc="60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  <a:p>
            <a:pPr marL="302895" indent="-248920">
              <a:lnSpc>
                <a:spcPct val="100000"/>
              </a:lnSpc>
              <a:spcBef>
                <a:spcPts val="80"/>
              </a:spcBef>
              <a:buFont typeface="Arial"/>
              <a:buAutoNum type="arabicPlain"/>
              <a:tabLst>
                <a:tab pos="303530" algn="l"/>
              </a:tabLst>
            </a:pPr>
            <a:r>
              <a:rPr sz="950" spc="15" dirty="0">
                <a:latin typeface="LM Roman Caps 10"/>
                <a:cs typeface="LM Roman Caps 10"/>
              </a:rPr>
              <a:t>WriteBlockToDisk</a:t>
            </a:r>
            <a:r>
              <a:rPr sz="950" spc="15" dirty="0">
                <a:latin typeface="Arial"/>
                <a:cs typeface="Arial"/>
              </a:rPr>
              <a:t>(</a:t>
            </a:r>
            <a:r>
              <a:rPr sz="950" i="1" spc="15" dirty="0">
                <a:latin typeface="LM Sans 10"/>
                <a:cs typeface="LM Sans 10"/>
              </a:rPr>
              <a:t>sorted </a:t>
            </a:r>
            <a:r>
              <a:rPr sz="950" i="1" spc="10" dirty="0">
                <a:latin typeface="LM Sans 10"/>
                <a:cs typeface="LM Sans 10"/>
              </a:rPr>
              <a:t>terms</a:t>
            </a:r>
            <a:r>
              <a:rPr sz="950" spc="10" dirty="0">
                <a:latin typeface="Arial"/>
                <a:cs typeface="Arial"/>
              </a:rPr>
              <a:t>,</a:t>
            </a:r>
            <a:r>
              <a:rPr sz="950" i="1" spc="10" dirty="0">
                <a:latin typeface="LM Sans 10"/>
                <a:cs typeface="LM Sans 10"/>
              </a:rPr>
              <a:t>dictionary </a:t>
            </a:r>
            <a:r>
              <a:rPr sz="950" spc="10" dirty="0">
                <a:latin typeface="Arial"/>
                <a:cs typeface="Arial"/>
              </a:rPr>
              <a:t>,</a:t>
            </a:r>
            <a:r>
              <a:rPr sz="950" i="1" spc="10" dirty="0">
                <a:latin typeface="LM Sans 10"/>
                <a:cs typeface="LM Sans 10"/>
              </a:rPr>
              <a:t>output</a:t>
            </a:r>
            <a:r>
              <a:rPr sz="950" i="1" spc="15" dirty="0">
                <a:latin typeface="LM Sans 10"/>
                <a:cs typeface="LM Sans 10"/>
              </a:rPr>
              <a:t> </a:t>
            </a:r>
            <a:r>
              <a:rPr sz="950" i="1" spc="30" dirty="0">
                <a:latin typeface="LM Sans 10"/>
                <a:cs typeface="LM Sans 10"/>
              </a:rPr>
              <a:t>file</a:t>
            </a:r>
            <a:r>
              <a:rPr sz="950" spc="30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  <a:p>
            <a:pPr marL="302895" indent="-248920">
              <a:lnSpc>
                <a:spcPct val="100000"/>
              </a:lnSpc>
              <a:spcBef>
                <a:spcPts val="80"/>
              </a:spcBef>
              <a:buFont typeface="Arial"/>
              <a:buAutoNum type="arabicPlain"/>
              <a:tabLst>
                <a:tab pos="303530" algn="l"/>
              </a:tabLst>
            </a:pPr>
            <a:r>
              <a:rPr sz="950" spc="5" dirty="0">
                <a:latin typeface="Trebuchet MS"/>
                <a:cs typeface="Trebuchet MS"/>
              </a:rPr>
              <a:t>return </a:t>
            </a:r>
            <a:r>
              <a:rPr sz="950" i="1" spc="10" dirty="0">
                <a:latin typeface="LM Sans 10"/>
                <a:cs typeface="LM Sans 10"/>
              </a:rPr>
              <a:t>output</a:t>
            </a:r>
            <a:r>
              <a:rPr sz="950" i="1" spc="175" dirty="0">
                <a:latin typeface="LM Sans 10"/>
                <a:cs typeface="LM Sans 10"/>
              </a:rPr>
              <a:t> </a:t>
            </a:r>
            <a:r>
              <a:rPr sz="950" i="1" spc="5" dirty="0">
                <a:latin typeface="LM Sans 10"/>
                <a:cs typeface="LM Sans 10"/>
              </a:rPr>
              <a:t>file</a:t>
            </a:r>
            <a:endParaRPr sz="950">
              <a:latin typeface="LM Sans 10"/>
              <a:cs typeface="LM Sans 1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247389" y="3349078"/>
            <a:ext cx="2654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6</a:t>
            </a:fld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 /</a:t>
            </a:r>
            <a:r>
              <a:rPr sz="600" spc="-7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59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502" y="0"/>
            <a:ext cx="33985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5765" algn="l"/>
                <a:tab pos="1017905" algn="l"/>
                <a:tab pos="1703705" algn="l"/>
                <a:tab pos="2671445" algn="l"/>
              </a:tabLst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 statistics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</a:t>
            </a:r>
            <a:r>
              <a:rPr sz="600" spc="2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Postings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81912"/>
            <a:ext cx="25692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MapReduce </a:t>
            </a:r>
            <a:r>
              <a:rPr dirty="0"/>
              <a:t>for </a:t>
            </a:r>
            <a:r>
              <a:rPr spc="10" dirty="0"/>
              <a:t>index</a:t>
            </a:r>
            <a:r>
              <a:rPr spc="-45" dirty="0"/>
              <a:t> </a:t>
            </a:r>
            <a:r>
              <a:rPr spc="10" dirty="0"/>
              <a:t>construction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59664" y="1034015"/>
          <a:ext cx="480059" cy="8277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5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1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0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60730" y="1927098"/>
            <a:ext cx="38735" cy="178435"/>
          </a:xfrm>
          <a:custGeom>
            <a:avLst/>
            <a:gdLst/>
            <a:ahLst/>
            <a:cxnLst/>
            <a:rect l="l" t="t" r="r" b="b"/>
            <a:pathLst>
              <a:path w="38734" h="178435">
                <a:moveTo>
                  <a:pt x="38178" y="19088"/>
                </a:moveTo>
                <a:lnTo>
                  <a:pt x="36678" y="26519"/>
                </a:lnTo>
                <a:lnTo>
                  <a:pt x="32587" y="32591"/>
                </a:lnTo>
                <a:lnTo>
                  <a:pt x="26519" y="36686"/>
                </a:lnTo>
                <a:lnTo>
                  <a:pt x="19089" y="38188"/>
                </a:lnTo>
                <a:lnTo>
                  <a:pt x="11659" y="36686"/>
                </a:lnTo>
                <a:lnTo>
                  <a:pt x="5591" y="32591"/>
                </a:lnTo>
                <a:lnTo>
                  <a:pt x="1500" y="26519"/>
                </a:lnTo>
                <a:lnTo>
                  <a:pt x="0" y="19088"/>
                </a:lnTo>
                <a:lnTo>
                  <a:pt x="1500" y="11658"/>
                </a:lnTo>
                <a:lnTo>
                  <a:pt x="5591" y="5591"/>
                </a:lnTo>
                <a:lnTo>
                  <a:pt x="11659" y="1500"/>
                </a:lnTo>
                <a:lnTo>
                  <a:pt x="19089" y="0"/>
                </a:lnTo>
                <a:lnTo>
                  <a:pt x="26519" y="1500"/>
                </a:lnTo>
                <a:lnTo>
                  <a:pt x="32587" y="5591"/>
                </a:lnTo>
                <a:lnTo>
                  <a:pt x="36678" y="11658"/>
                </a:lnTo>
                <a:lnTo>
                  <a:pt x="38178" y="19088"/>
                </a:lnTo>
                <a:close/>
              </a:path>
              <a:path w="38734" h="178435">
                <a:moveTo>
                  <a:pt x="38178" y="89039"/>
                </a:moveTo>
                <a:lnTo>
                  <a:pt x="36678" y="96469"/>
                </a:lnTo>
                <a:lnTo>
                  <a:pt x="32587" y="102536"/>
                </a:lnTo>
                <a:lnTo>
                  <a:pt x="26519" y="106627"/>
                </a:lnTo>
                <a:lnTo>
                  <a:pt x="19089" y="108127"/>
                </a:lnTo>
                <a:lnTo>
                  <a:pt x="11659" y="106627"/>
                </a:lnTo>
                <a:lnTo>
                  <a:pt x="5591" y="102536"/>
                </a:lnTo>
                <a:lnTo>
                  <a:pt x="1500" y="96469"/>
                </a:lnTo>
                <a:lnTo>
                  <a:pt x="0" y="89039"/>
                </a:lnTo>
                <a:lnTo>
                  <a:pt x="1500" y="81610"/>
                </a:lnTo>
                <a:lnTo>
                  <a:pt x="5591" y="75542"/>
                </a:lnTo>
                <a:lnTo>
                  <a:pt x="11659" y="71451"/>
                </a:lnTo>
                <a:lnTo>
                  <a:pt x="19089" y="69951"/>
                </a:lnTo>
                <a:lnTo>
                  <a:pt x="26519" y="71451"/>
                </a:lnTo>
                <a:lnTo>
                  <a:pt x="32587" y="75542"/>
                </a:lnTo>
                <a:lnTo>
                  <a:pt x="36678" y="81610"/>
                </a:lnTo>
                <a:lnTo>
                  <a:pt x="38178" y="89039"/>
                </a:lnTo>
                <a:close/>
              </a:path>
              <a:path w="38734" h="178435">
                <a:moveTo>
                  <a:pt x="38178" y="158978"/>
                </a:moveTo>
                <a:lnTo>
                  <a:pt x="36678" y="166410"/>
                </a:lnTo>
                <a:lnTo>
                  <a:pt x="32587" y="172481"/>
                </a:lnTo>
                <a:lnTo>
                  <a:pt x="26519" y="176577"/>
                </a:lnTo>
                <a:lnTo>
                  <a:pt x="19089" y="178079"/>
                </a:lnTo>
                <a:lnTo>
                  <a:pt x="11659" y="176577"/>
                </a:lnTo>
                <a:lnTo>
                  <a:pt x="5591" y="172481"/>
                </a:lnTo>
                <a:lnTo>
                  <a:pt x="1500" y="166410"/>
                </a:lnTo>
                <a:lnTo>
                  <a:pt x="0" y="158978"/>
                </a:lnTo>
                <a:lnTo>
                  <a:pt x="1500" y="151549"/>
                </a:lnTo>
                <a:lnTo>
                  <a:pt x="5591" y="145481"/>
                </a:lnTo>
                <a:lnTo>
                  <a:pt x="11659" y="141390"/>
                </a:lnTo>
                <a:lnTo>
                  <a:pt x="19089" y="139890"/>
                </a:lnTo>
                <a:lnTo>
                  <a:pt x="26519" y="141390"/>
                </a:lnTo>
                <a:lnTo>
                  <a:pt x="32587" y="145481"/>
                </a:lnTo>
                <a:lnTo>
                  <a:pt x="36678" y="151549"/>
                </a:lnTo>
                <a:lnTo>
                  <a:pt x="38178" y="158978"/>
                </a:lnTo>
                <a:close/>
              </a:path>
            </a:pathLst>
          </a:custGeom>
          <a:ln w="351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4455" y="1927098"/>
            <a:ext cx="38735" cy="178435"/>
          </a:xfrm>
          <a:custGeom>
            <a:avLst/>
            <a:gdLst/>
            <a:ahLst/>
            <a:cxnLst/>
            <a:rect l="l" t="t" r="r" b="b"/>
            <a:pathLst>
              <a:path w="38734" h="178435">
                <a:moveTo>
                  <a:pt x="38188" y="19088"/>
                </a:moveTo>
                <a:lnTo>
                  <a:pt x="36688" y="26519"/>
                </a:lnTo>
                <a:lnTo>
                  <a:pt x="32597" y="32591"/>
                </a:lnTo>
                <a:lnTo>
                  <a:pt x="26530" y="36686"/>
                </a:lnTo>
                <a:lnTo>
                  <a:pt x="19100" y="38188"/>
                </a:lnTo>
                <a:lnTo>
                  <a:pt x="11663" y="36686"/>
                </a:lnTo>
                <a:lnTo>
                  <a:pt x="5592" y="32591"/>
                </a:lnTo>
                <a:lnTo>
                  <a:pt x="1500" y="26519"/>
                </a:lnTo>
                <a:lnTo>
                  <a:pt x="0" y="19088"/>
                </a:lnTo>
                <a:lnTo>
                  <a:pt x="1500" y="11658"/>
                </a:lnTo>
                <a:lnTo>
                  <a:pt x="5592" y="5591"/>
                </a:lnTo>
                <a:lnTo>
                  <a:pt x="11663" y="1500"/>
                </a:lnTo>
                <a:lnTo>
                  <a:pt x="19100" y="0"/>
                </a:lnTo>
                <a:lnTo>
                  <a:pt x="26530" y="1500"/>
                </a:lnTo>
                <a:lnTo>
                  <a:pt x="32597" y="5591"/>
                </a:lnTo>
                <a:lnTo>
                  <a:pt x="36688" y="11658"/>
                </a:lnTo>
                <a:lnTo>
                  <a:pt x="38188" y="19088"/>
                </a:lnTo>
                <a:close/>
              </a:path>
              <a:path w="38734" h="178435">
                <a:moveTo>
                  <a:pt x="38188" y="89039"/>
                </a:moveTo>
                <a:lnTo>
                  <a:pt x="36688" y="96469"/>
                </a:lnTo>
                <a:lnTo>
                  <a:pt x="32597" y="102536"/>
                </a:lnTo>
                <a:lnTo>
                  <a:pt x="26530" y="106627"/>
                </a:lnTo>
                <a:lnTo>
                  <a:pt x="19100" y="108127"/>
                </a:lnTo>
                <a:lnTo>
                  <a:pt x="11663" y="106627"/>
                </a:lnTo>
                <a:lnTo>
                  <a:pt x="5592" y="102536"/>
                </a:lnTo>
                <a:lnTo>
                  <a:pt x="1500" y="96469"/>
                </a:lnTo>
                <a:lnTo>
                  <a:pt x="0" y="89039"/>
                </a:lnTo>
                <a:lnTo>
                  <a:pt x="1500" y="81610"/>
                </a:lnTo>
                <a:lnTo>
                  <a:pt x="5592" y="75542"/>
                </a:lnTo>
                <a:lnTo>
                  <a:pt x="11663" y="71451"/>
                </a:lnTo>
                <a:lnTo>
                  <a:pt x="19100" y="69951"/>
                </a:lnTo>
                <a:lnTo>
                  <a:pt x="26530" y="71451"/>
                </a:lnTo>
                <a:lnTo>
                  <a:pt x="32597" y="75542"/>
                </a:lnTo>
                <a:lnTo>
                  <a:pt x="36688" y="81610"/>
                </a:lnTo>
                <a:lnTo>
                  <a:pt x="38188" y="89039"/>
                </a:lnTo>
                <a:close/>
              </a:path>
              <a:path w="38734" h="178435">
                <a:moveTo>
                  <a:pt x="38188" y="158978"/>
                </a:moveTo>
                <a:lnTo>
                  <a:pt x="36688" y="166410"/>
                </a:lnTo>
                <a:lnTo>
                  <a:pt x="32597" y="172481"/>
                </a:lnTo>
                <a:lnTo>
                  <a:pt x="26530" y="176577"/>
                </a:lnTo>
                <a:lnTo>
                  <a:pt x="19100" y="178079"/>
                </a:lnTo>
                <a:lnTo>
                  <a:pt x="11663" y="176577"/>
                </a:lnTo>
                <a:lnTo>
                  <a:pt x="5592" y="172481"/>
                </a:lnTo>
                <a:lnTo>
                  <a:pt x="1500" y="166410"/>
                </a:lnTo>
                <a:lnTo>
                  <a:pt x="0" y="158978"/>
                </a:lnTo>
                <a:lnTo>
                  <a:pt x="1500" y="151549"/>
                </a:lnTo>
                <a:lnTo>
                  <a:pt x="5592" y="145481"/>
                </a:lnTo>
                <a:lnTo>
                  <a:pt x="11663" y="141390"/>
                </a:lnTo>
                <a:lnTo>
                  <a:pt x="19100" y="139890"/>
                </a:lnTo>
                <a:lnTo>
                  <a:pt x="26530" y="141390"/>
                </a:lnTo>
                <a:lnTo>
                  <a:pt x="32597" y="145481"/>
                </a:lnTo>
                <a:lnTo>
                  <a:pt x="36688" y="151549"/>
                </a:lnTo>
                <a:lnTo>
                  <a:pt x="38188" y="158978"/>
                </a:lnTo>
                <a:close/>
              </a:path>
            </a:pathLst>
          </a:custGeom>
          <a:ln w="351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64802" y="729881"/>
            <a:ext cx="3491229" cy="1805939"/>
            <a:chOff x="364802" y="729881"/>
            <a:chExt cx="3491229" cy="1805939"/>
          </a:xfrm>
        </p:grpSpPr>
        <p:sp>
          <p:nvSpPr>
            <p:cNvPr id="9" name="object 9"/>
            <p:cNvSpPr/>
            <p:nvPr/>
          </p:nvSpPr>
          <p:spPr>
            <a:xfrm>
              <a:off x="366707" y="1572590"/>
              <a:ext cx="1344930" cy="961390"/>
            </a:xfrm>
            <a:custGeom>
              <a:avLst/>
              <a:gdLst/>
              <a:ahLst/>
              <a:cxnLst/>
              <a:rect l="l" t="t" r="r" b="b"/>
              <a:pathLst>
                <a:path w="1344930" h="961389">
                  <a:moveTo>
                    <a:pt x="0" y="960899"/>
                  </a:moveTo>
                  <a:lnTo>
                    <a:pt x="479926" y="960899"/>
                  </a:lnTo>
                  <a:lnTo>
                    <a:pt x="479926" y="686351"/>
                  </a:lnTo>
                  <a:lnTo>
                    <a:pt x="0" y="686351"/>
                  </a:lnTo>
                  <a:lnTo>
                    <a:pt x="0" y="960899"/>
                  </a:lnTo>
                  <a:close/>
                </a:path>
                <a:path w="1344930" h="961389">
                  <a:moveTo>
                    <a:pt x="1344668" y="146126"/>
                  </a:moveTo>
                  <a:lnTo>
                    <a:pt x="1318295" y="203007"/>
                  </a:lnTo>
                  <a:lnTo>
                    <a:pt x="1287353" y="227829"/>
                  </a:lnTo>
                  <a:lnTo>
                    <a:pt x="1246375" y="249454"/>
                  </a:lnTo>
                  <a:lnTo>
                    <a:pt x="1196709" y="267297"/>
                  </a:lnTo>
                  <a:lnTo>
                    <a:pt x="1139705" y="280769"/>
                  </a:lnTo>
                  <a:lnTo>
                    <a:pt x="1076713" y="289283"/>
                  </a:lnTo>
                  <a:lnTo>
                    <a:pt x="1009083" y="292252"/>
                  </a:lnTo>
                  <a:lnTo>
                    <a:pt x="941450" y="289283"/>
                  </a:lnTo>
                  <a:lnTo>
                    <a:pt x="878457" y="280769"/>
                  </a:lnTo>
                  <a:lnTo>
                    <a:pt x="821452" y="267297"/>
                  </a:lnTo>
                  <a:lnTo>
                    <a:pt x="771785" y="249454"/>
                  </a:lnTo>
                  <a:lnTo>
                    <a:pt x="730806" y="227829"/>
                  </a:lnTo>
                  <a:lnTo>
                    <a:pt x="699865" y="203007"/>
                  </a:lnTo>
                  <a:lnTo>
                    <a:pt x="673492" y="146126"/>
                  </a:lnTo>
                  <a:lnTo>
                    <a:pt x="680310" y="116678"/>
                  </a:lnTo>
                  <a:lnTo>
                    <a:pt x="730806" y="64428"/>
                  </a:lnTo>
                  <a:lnTo>
                    <a:pt x="771785" y="42802"/>
                  </a:lnTo>
                  <a:lnTo>
                    <a:pt x="821452" y="24958"/>
                  </a:lnTo>
                  <a:lnTo>
                    <a:pt x="878457" y="11484"/>
                  </a:lnTo>
                  <a:lnTo>
                    <a:pt x="941450" y="2969"/>
                  </a:lnTo>
                  <a:lnTo>
                    <a:pt x="1009083" y="0"/>
                  </a:lnTo>
                  <a:lnTo>
                    <a:pt x="1076713" y="2969"/>
                  </a:lnTo>
                  <a:lnTo>
                    <a:pt x="1139705" y="11484"/>
                  </a:lnTo>
                  <a:lnTo>
                    <a:pt x="1196709" y="24958"/>
                  </a:lnTo>
                  <a:lnTo>
                    <a:pt x="1246375" y="42802"/>
                  </a:lnTo>
                  <a:lnTo>
                    <a:pt x="1287353" y="64428"/>
                  </a:lnTo>
                  <a:lnTo>
                    <a:pt x="1318295" y="89250"/>
                  </a:lnTo>
                  <a:lnTo>
                    <a:pt x="1344668" y="146126"/>
                  </a:lnTo>
                  <a:close/>
                </a:path>
                <a:path w="1344930" h="961389">
                  <a:moveTo>
                    <a:pt x="1339448" y="731318"/>
                  </a:moveTo>
                  <a:lnTo>
                    <a:pt x="1313077" y="788195"/>
                  </a:lnTo>
                  <a:lnTo>
                    <a:pt x="1282137" y="813016"/>
                  </a:lnTo>
                  <a:lnTo>
                    <a:pt x="1241160" y="834642"/>
                  </a:lnTo>
                  <a:lnTo>
                    <a:pt x="1191494" y="852485"/>
                  </a:lnTo>
                  <a:lnTo>
                    <a:pt x="1134490" y="865958"/>
                  </a:lnTo>
                  <a:lnTo>
                    <a:pt x="1071497" y="874472"/>
                  </a:lnTo>
                  <a:lnTo>
                    <a:pt x="1003863" y="877441"/>
                  </a:lnTo>
                  <a:lnTo>
                    <a:pt x="936231" y="874472"/>
                  </a:lnTo>
                  <a:lnTo>
                    <a:pt x="873238" y="865958"/>
                  </a:lnTo>
                  <a:lnTo>
                    <a:pt x="816234" y="852485"/>
                  </a:lnTo>
                  <a:lnTo>
                    <a:pt x="766568" y="834642"/>
                  </a:lnTo>
                  <a:lnTo>
                    <a:pt x="725590" y="813016"/>
                  </a:lnTo>
                  <a:lnTo>
                    <a:pt x="694649" y="788195"/>
                  </a:lnTo>
                  <a:lnTo>
                    <a:pt x="668277" y="731318"/>
                  </a:lnTo>
                  <a:lnTo>
                    <a:pt x="675095" y="701870"/>
                  </a:lnTo>
                  <a:lnTo>
                    <a:pt x="725590" y="649622"/>
                  </a:lnTo>
                  <a:lnTo>
                    <a:pt x="766568" y="627998"/>
                  </a:lnTo>
                  <a:lnTo>
                    <a:pt x="816234" y="610156"/>
                  </a:lnTo>
                  <a:lnTo>
                    <a:pt x="873238" y="596685"/>
                  </a:lnTo>
                  <a:lnTo>
                    <a:pt x="936231" y="588171"/>
                  </a:lnTo>
                  <a:lnTo>
                    <a:pt x="1003863" y="585203"/>
                  </a:lnTo>
                  <a:lnTo>
                    <a:pt x="1071497" y="588171"/>
                  </a:lnTo>
                  <a:lnTo>
                    <a:pt x="1134490" y="596685"/>
                  </a:lnTo>
                  <a:lnTo>
                    <a:pt x="1191494" y="610156"/>
                  </a:lnTo>
                  <a:lnTo>
                    <a:pt x="1241160" y="627998"/>
                  </a:lnTo>
                  <a:lnTo>
                    <a:pt x="1282137" y="649622"/>
                  </a:lnTo>
                  <a:lnTo>
                    <a:pt x="1313077" y="674442"/>
                  </a:lnTo>
                  <a:lnTo>
                    <a:pt x="1339448" y="731318"/>
                  </a:lnTo>
                  <a:close/>
                </a:path>
                <a:path w="1344930" h="961389">
                  <a:moveTo>
                    <a:pt x="479926" y="822747"/>
                  </a:moveTo>
                  <a:lnTo>
                    <a:pt x="765195" y="279184"/>
                  </a:lnTo>
                </a:path>
              </a:pathLst>
            </a:custGeom>
            <a:ln w="351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2222" y="1827136"/>
              <a:ext cx="34290" cy="38735"/>
            </a:xfrm>
            <a:custGeom>
              <a:avLst/>
              <a:gdLst/>
              <a:ahLst/>
              <a:cxnLst/>
              <a:rect l="l" t="t" r="r" b="b"/>
              <a:pathLst>
                <a:path w="34290" h="38735">
                  <a:moveTo>
                    <a:pt x="32557" y="0"/>
                  </a:moveTo>
                  <a:lnTo>
                    <a:pt x="0" y="20751"/>
                  </a:lnTo>
                  <a:lnTo>
                    <a:pt x="34254" y="38582"/>
                  </a:lnTo>
                  <a:lnTo>
                    <a:pt x="32557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1349" y="1173010"/>
              <a:ext cx="261620" cy="74930"/>
            </a:xfrm>
            <a:custGeom>
              <a:avLst/>
              <a:gdLst/>
              <a:ahLst/>
              <a:cxnLst/>
              <a:rect l="l" t="t" r="r" b="b"/>
              <a:pathLst>
                <a:path w="261619" h="74930">
                  <a:moveTo>
                    <a:pt x="0" y="0"/>
                  </a:moveTo>
                  <a:lnTo>
                    <a:pt x="261546" y="74422"/>
                  </a:lnTo>
                </a:path>
              </a:pathLst>
            </a:custGeom>
            <a:ln w="351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2165" y="1227366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5">
                  <a:moveTo>
                    <a:pt x="10566" y="0"/>
                  </a:moveTo>
                  <a:lnTo>
                    <a:pt x="0" y="37134"/>
                  </a:lnTo>
                  <a:lnTo>
                    <a:pt x="37444" y="27711"/>
                  </a:lnTo>
                  <a:lnTo>
                    <a:pt x="10566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1349" y="1211326"/>
              <a:ext cx="868044" cy="965200"/>
            </a:xfrm>
            <a:custGeom>
              <a:avLst/>
              <a:gdLst/>
              <a:ahLst/>
              <a:cxnLst/>
              <a:rect l="l" t="t" r="r" b="b"/>
              <a:pathLst>
                <a:path w="868044" h="965200">
                  <a:moveTo>
                    <a:pt x="867918" y="146113"/>
                  </a:moveTo>
                  <a:lnTo>
                    <a:pt x="841544" y="202989"/>
                  </a:lnTo>
                  <a:lnTo>
                    <a:pt x="810602" y="227810"/>
                  </a:lnTo>
                  <a:lnTo>
                    <a:pt x="769623" y="249437"/>
                  </a:lnTo>
                  <a:lnTo>
                    <a:pt x="719955" y="267281"/>
                  </a:lnTo>
                  <a:lnTo>
                    <a:pt x="662949" y="280755"/>
                  </a:lnTo>
                  <a:lnTo>
                    <a:pt x="599954" y="289270"/>
                  </a:lnTo>
                  <a:lnTo>
                    <a:pt x="532320" y="292239"/>
                  </a:lnTo>
                  <a:lnTo>
                    <a:pt x="464688" y="289270"/>
                  </a:lnTo>
                  <a:lnTo>
                    <a:pt x="401696" y="280755"/>
                  </a:lnTo>
                  <a:lnTo>
                    <a:pt x="344692" y="267281"/>
                  </a:lnTo>
                  <a:lnTo>
                    <a:pt x="295027" y="249437"/>
                  </a:lnTo>
                  <a:lnTo>
                    <a:pt x="254049" y="227810"/>
                  </a:lnTo>
                  <a:lnTo>
                    <a:pt x="223108" y="202989"/>
                  </a:lnTo>
                  <a:lnTo>
                    <a:pt x="196736" y="146113"/>
                  </a:lnTo>
                  <a:lnTo>
                    <a:pt x="203554" y="116666"/>
                  </a:lnTo>
                  <a:lnTo>
                    <a:pt x="254049" y="64420"/>
                  </a:lnTo>
                  <a:lnTo>
                    <a:pt x="295027" y="42795"/>
                  </a:lnTo>
                  <a:lnTo>
                    <a:pt x="344692" y="24954"/>
                  </a:lnTo>
                  <a:lnTo>
                    <a:pt x="401696" y="11482"/>
                  </a:lnTo>
                  <a:lnTo>
                    <a:pt x="464688" y="2968"/>
                  </a:lnTo>
                  <a:lnTo>
                    <a:pt x="532320" y="0"/>
                  </a:lnTo>
                  <a:lnTo>
                    <a:pt x="599954" y="2968"/>
                  </a:lnTo>
                  <a:lnTo>
                    <a:pt x="662949" y="11482"/>
                  </a:lnTo>
                  <a:lnTo>
                    <a:pt x="719955" y="24954"/>
                  </a:lnTo>
                  <a:lnTo>
                    <a:pt x="769623" y="42795"/>
                  </a:lnTo>
                  <a:lnTo>
                    <a:pt x="810602" y="64420"/>
                  </a:lnTo>
                  <a:lnTo>
                    <a:pt x="841544" y="89239"/>
                  </a:lnTo>
                  <a:lnTo>
                    <a:pt x="867918" y="146113"/>
                  </a:lnTo>
                  <a:close/>
                </a:path>
                <a:path w="868044" h="965200">
                  <a:moveTo>
                    <a:pt x="0" y="238925"/>
                  </a:moveTo>
                  <a:lnTo>
                    <a:pt x="281414" y="964895"/>
                  </a:lnTo>
                </a:path>
              </a:pathLst>
            </a:custGeom>
            <a:ln w="351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01958" y="2161552"/>
              <a:ext cx="36195" cy="38735"/>
            </a:xfrm>
            <a:custGeom>
              <a:avLst/>
              <a:gdLst/>
              <a:ahLst/>
              <a:cxnLst/>
              <a:rect l="l" t="t" r="r" b="b"/>
              <a:pathLst>
                <a:path w="36194" h="38735">
                  <a:moveTo>
                    <a:pt x="36000" y="0"/>
                  </a:moveTo>
                  <a:lnTo>
                    <a:pt x="0" y="13957"/>
                  </a:lnTo>
                  <a:lnTo>
                    <a:pt x="30087" y="38150"/>
                  </a:lnTo>
                  <a:lnTo>
                    <a:pt x="3600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11375" y="1722234"/>
              <a:ext cx="160655" cy="0"/>
            </a:xfrm>
            <a:custGeom>
              <a:avLst/>
              <a:gdLst/>
              <a:ahLst/>
              <a:cxnLst/>
              <a:rect l="l" t="t" r="r" b="b"/>
              <a:pathLst>
                <a:path w="160655">
                  <a:moveTo>
                    <a:pt x="0" y="0"/>
                  </a:moveTo>
                  <a:lnTo>
                    <a:pt x="160058" y="0"/>
                  </a:lnTo>
                </a:path>
              </a:pathLst>
            </a:custGeom>
            <a:ln w="351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65782" y="1702993"/>
              <a:ext cx="33655" cy="38735"/>
            </a:xfrm>
            <a:custGeom>
              <a:avLst/>
              <a:gdLst/>
              <a:ahLst/>
              <a:cxnLst/>
              <a:rect l="l" t="t" r="r" b="b"/>
              <a:pathLst>
                <a:path w="33655" h="38735">
                  <a:moveTo>
                    <a:pt x="0" y="0"/>
                  </a:moveTo>
                  <a:lnTo>
                    <a:pt x="0" y="38608"/>
                  </a:lnTo>
                  <a:lnTo>
                    <a:pt x="33439" y="19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09267" y="1349057"/>
              <a:ext cx="158115" cy="8890"/>
            </a:xfrm>
            <a:custGeom>
              <a:avLst/>
              <a:gdLst/>
              <a:ahLst/>
              <a:cxnLst/>
              <a:rect l="l" t="t" r="r" b="b"/>
              <a:pathLst>
                <a:path w="158114" h="8890">
                  <a:moveTo>
                    <a:pt x="0" y="8382"/>
                  </a:moveTo>
                  <a:lnTo>
                    <a:pt x="157759" y="0"/>
                  </a:lnTo>
                </a:path>
              </a:pathLst>
            </a:custGeom>
            <a:ln w="351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60702" y="1330020"/>
              <a:ext cx="34290" cy="38735"/>
            </a:xfrm>
            <a:custGeom>
              <a:avLst/>
              <a:gdLst/>
              <a:ahLst/>
              <a:cxnLst/>
              <a:rect l="l" t="t" r="r" b="b"/>
              <a:pathLst>
                <a:path w="34289" h="38734">
                  <a:moveTo>
                    <a:pt x="0" y="0"/>
                  </a:moveTo>
                  <a:lnTo>
                    <a:pt x="1371" y="38582"/>
                  </a:lnTo>
                  <a:lnTo>
                    <a:pt x="34099" y="18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17624" y="731786"/>
              <a:ext cx="671195" cy="292735"/>
            </a:xfrm>
            <a:custGeom>
              <a:avLst/>
              <a:gdLst/>
              <a:ahLst/>
              <a:cxnLst/>
              <a:rect l="l" t="t" r="r" b="b"/>
              <a:pathLst>
                <a:path w="671194" h="292734">
                  <a:moveTo>
                    <a:pt x="671182" y="146113"/>
                  </a:moveTo>
                  <a:lnTo>
                    <a:pt x="644809" y="202994"/>
                  </a:lnTo>
                  <a:lnTo>
                    <a:pt x="613867" y="227816"/>
                  </a:lnTo>
                  <a:lnTo>
                    <a:pt x="572887" y="249442"/>
                  </a:lnTo>
                  <a:lnTo>
                    <a:pt x="523219" y="267285"/>
                  </a:lnTo>
                  <a:lnTo>
                    <a:pt x="466213" y="280757"/>
                  </a:lnTo>
                  <a:lnTo>
                    <a:pt x="403218" y="289271"/>
                  </a:lnTo>
                  <a:lnTo>
                    <a:pt x="335584" y="292239"/>
                  </a:lnTo>
                  <a:lnTo>
                    <a:pt x="267951" y="289271"/>
                  </a:lnTo>
                  <a:lnTo>
                    <a:pt x="204957" y="280757"/>
                  </a:lnTo>
                  <a:lnTo>
                    <a:pt x="147953" y="267285"/>
                  </a:lnTo>
                  <a:lnTo>
                    <a:pt x="98288" y="249442"/>
                  </a:lnTo>
                  <a:lnTo>
                    <a:pt x="57311" y="227816"/>
                  </a:lnTo>
                  <a:lnTo>
                    <a:pt x="26371" y="202994"/>
                  </a:lnTo>
                  <a:lnTo>
                    <a:pt x="0" y="146113"/>
                  </a:lnTo>
                  <a:lnTo>
                    <a:pt x="6817" y="116666"/>
                  </a:lnTo>
                  <a:lnTo>
                    <a:pt x="57311" y="64420"/>
                  </a:lnTo>
                  <a:lnTo>
                    <a:pt x="98288" y="42795"/>
                  </a:lnTo>
                  <a:lnTo>
                    <a:pt x="147953" y="24954"/>
                  </a:lnTo>
                  <a:lnTo>
                    <a:pt x="204957" y="11482"/>
                  </a:lnTo>
                  <a:lnTo>
                    <a:pt x="267951" y="2968"/>
                  </a:lnTo>
                  <a:lnTo>
                    <a:pt x="335584" y="0"/>
                  </a:lnTo>
                  <a:lnTo>
                    <a:pt x="403218" y="2968"/>
                  </a:lnTo>
                  <a:lnTo>
                    <a:pt x="466213" y="11482"/>
                  </a:lnTo>
                  <a:lnTo>
                    <a:pt x="523219" y="24954"/>
                  </a:lnTo>
                  <a:lnTo>
                    <a:pt x="572887" y="42795"/>
                  </a:lnTo>
                  <a:lnTo>
                    <a:pt x="613867" y="64420"/>
                  </a:lnTo>
                  <a:lnTo>
                    <a:pt x="644809" y="89239"/>
                  </a:lnTo>
                  <a:lnTo>
                    <a:pt x="671182" y="146113"/>
                  </a:lnTo>
                  <a:close/>
                </a:path>
              </a:pathLst>
            </a:custGeom>
            <a:ln w="351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11960" y="935774"/>
              <a:ext cx="523240" cy="208915"/>
            </a:xfrm>
            <a:custGeom>
              <a:avLst/>
              <a:gdLst/>
              <a:ahLst/>
              <a:cxnLst/>
              <a:rect l="l" t="t" r="r" b="b"/>
              <a:pathLst>
                <a:path w="523239" h="208915">
                  <a:moveTo>
                    <a:pt x="522947" y="0"/>
                  </a:moveTo>
                  <a:lnTo>
                    <a:pt x="0" y="208597"/>
                  </a:lnTo>
                </a:path>
              </a:pathLst>
            </a:custGeom>
            <a:ln w="3519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86662" y="1124407"/>
              <a:ext cx="38735" cy="35560"/>
            </a:xfrm>
            <a:custGeom>
              <a:avLst/>
              <a:gdLst/>
              <a:ahLst/>
              <a:cxnLst/>
              <a:rect l="l" t="t" r="r" b="b"/>
              <a:pathLst>
                <a:path w="38734" h="35559">
                  <a:moveTo>
                    <a:pt x="22402" y="0"/>
                  </a:moveTo>
                  <a:lnTo>
                    <a:pt x="0" y="31445"/>
                  </a:lnTo>
                  <a:lnTo>
                    <a:pt x="38430" y="35115"/>
                  </a:lnTo>
                  <a:lnTo>
                    <a:pt x="22402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54160" y="942606"/>
              <a:ext cx="728980" cy="213360"/>
            </a:xfrm>
            <a:custGeom>
              <a:avLst/>
              <a:gdLst/>
              <a:ahLst/>
              <a:cxnLst/>
              <a:rect l="l" t="t" r="r" b="b"/>
              <a:pathLst>
                <a:path w="728980" h="213359">
                  <a:moveTo>
                    <a:pt x="0" y="0"/>
                  </a:moveTo>
                  <a:lnTo>
                    <a:pt x="728802" y="213067"/>
                  </a:lnTo>
                </a:path>
              </a:pathLst>
            </a:custGeom>
            <a:ln w="3519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11360" y="1215936"/>
              <a:ext cx="916940" cy="292735"/>
            </a:xfrm>
            <a:custGeom>
              <a:avLst/>
              <a:gdLst/>
              <a:ahLst/>
              <a:cxnLst/>
              <a:rect l="l" t="t" r="r" b="b"/>
              <a:pathLst>
                <a:path w="916939" h="292734">
                  <a:moveTo>
                    <a:pt x="769073" y="146113"/>
                  </a:moveTo>
                  <a:lnTo>
                    <a:pt x="745016" y="197103"/>
                  </a:lnTo>
                  <a:lnTo>
                    <a:pt x="678636" y="240262"/>
                  </a:lnTo>
                  <a:lnTo>
                    <a:pt x="632291" y="257874"/>
                  </a:lnTo>
                  <a:lnTo>
                    <a:pt x="578622" y="272290"/>
                  </a:lnTo>
                  <a:lnTo>
                    <a:pt x="518718" y="283098"/>
                  </a:lnTo>
                  <a:lnTo>
                    <a:pt x="453662" y="289885"/>
                  </a:lnTo>
                  <a:lnTo>
                    <a:pt x="384543" y="292239"/>
                  </a:lnTo>
                  <a:lnTo>
                    <a:pt x="315419" y="289885"/>
                  </a:lnTo>
                  <a:lnTo>
                    <a:pt x="250361" y="283098"/>
                  </a:lnTo>
                  <a:lnTo>
                    <a:pt x="190454" y="272290"/>
                  </a:lnTo>
                  <a:lnTo>
                    <a:pt x="136785" y="257874"/>
                  </a:lnTo>
                  <a:lnTo>
                    <a:pt x="90438" y="240262"/>
                  </a:lnTo>
                  <a:lnTo>
                    <a:pt x="52500" y="219868"/>
                  </a:lnTo>
                  <a:lnTo>
                    <a:pt x="6195" y="172381"/>
                  </a:lnTo>
                  <a:lnTo>
                    <a:pt x="0" y="146113"/>
                  </a:lnTo>
                  <a:lnTo>
                    <a:pt x="6195" y="119849"/>
                  </a:lnTo>
                  <a:lnTo>
                    <a:pt x="52500" y="72367"/>
                  </a:lnTo>
                  <a:lnTo>
                    <a:pt x="90438" y="51974"/>
                  </a:lnTo>
                  <a:lnTo>
                    <a:pt x="136785" y="34364"/>
                  </a:lnTo>
                  <a:lnTo>
                    <a:pt x="190454" y="19948"/>
                  </a:lnTo>
                  <a:lnTo>
                    <a:pt x="250361" y="9141"/>
                  </a:lnTo>
                  <a:lnTo>
                    <a:pt x="315419" y="2354"/>
                  </a:lnTo>
                  <a:lnTo>
                    <a:pt x="384543" y="0"/>
                  </a:lnTo>
                  <a:lnTo>
                    <a:pt x="453662" y="2354"/>
                  </a:lnTo>
                  <a:lnTo>
                    <a:pt x="518718" y="9141"/>
                  </a:lnTo>
                  <a:lnTo>
                    <a:pt x="578622" y="19948"/>
                  </a:lnTo>
                  <a:lnTo>
                    <a:pt x="632291" y="34364"/>
                  </a:lnTo>
                  <a:lnTo>
                    <a:pt x="678636" y="51974"/>
                  </a:lnTo>
                  <a:lnTo>
                    <a:pt x="716573" y="72367"/>
                  </a:lnTo>
                  <a:lnTo>
                    <a:pt x="762878" y="119849"/>
                  </a:lnTo>
                  <a:lnTo>
                    <a:pt x="769073" y="146113"/>
                  </a:lnTo>
                  <a:close/>
                </a:path>
                <a:path w="916939" h="292734">
                  <a:moveTo>
                    <a:pt x="769239" y="146939"/>
                  </a:moveTo>
                  <a:lnTo>
                    <a:pt x="916457" y="146939"/>
                  </a:lnTo>
                </a:path>
              </a:pathLst>
            </a:custGeom>
            <a:ln w="351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22179" y="1343634"/>
              <a:ext cx="33655" cy="38735"/>
            </a:xfrm>
            <a:custGeom>
              <a:avLst/>
              <a:gdLst/>
              <a:ahLst/>
              <a:cxnLst/>
              <a:rect l="l" t="t" r="r" b="b"/>
              <a:pathLst>
                <a:path w="33654" h="38734">
                  <a:moveTo>
                    <a:pt x="0" y="0"/>
                  </a:moveTo>
                  <a:lnTo>
                    <a:pt x="0" y="38608"/>
                  </a:lnTo>
                  <a:lnTo>
                    <a:pt x="33426" y="19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72752" y="1135634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5">
                  <a:moveTo>
                    <a:pt x="9423" y="0"/>
                  </a:moveTo>
                  <a:lnTo>
                    <a:pt x="0" y="37439"/>
                  </a:lnTo>
                  <a:lnTo>
                    <a:pt x="37134" y="26885"/>
                  </a:lnTo>
                  <a:lnTo>
                    <a:pt x="9423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30018" y="1532966"/>
              <a:ext cx="693420" cy="85725"/>
            </a:xfrm>
            <a:custGeom>
              <a:avLst/>
              <a:gdLst/>
              <a:ahLst/>
              <a:cxnLst/>
              <a:rect l="l" t="t" r="r" b="b"/>
              <a:pathLst>
                <a:path w="693419" h="85725">
                  <a:moveTo>
                    <a:pt x="5092" y="85229"/>
                  </a:moveTo>
                  <a:lnTo>
                    <a:pt x="0" y="45364"/>
                  </a:lnTo>
                  <a:lnTo>
                    <a:pt x="69981" y="23198"/>
                  </a:lnTo>
                  <a:lnTo>
                    <a:pt x="279550" y="10740"/>
                  </a:lnTo>
                  <a:lnTo>
                    <a:pt x="693217" y="0"/>
                  </a:lnTo>
                </a:path>
              </a:pathLst>
            </a:custGeom>
            <a:ln w="351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17139" y="1513852"/>
              <a:ext cx="34290" cy="38735"/>
            </a:xfrm>
            <a:custGeom>
              <a:avLst/>
              <a:gdLst/>
              <a:ahLst/>
              <a:cxnLst/>
              <a:rect l="l" t="t" r="r" b="b"/>
              <a:pathLst>
                <a:path w="34289" h="38734">
                  <a:moveTo>
                    <a:pt x="0" y="0"/>
                  </a:moveTo>
                  <a:lnTo>
                    <a:pt x="901" y="38608"/>
                  </a:lnTo>
                  <a:lnTo>
                    <a:pt x="33883" y="18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35111" y="1927098"/>
              <a:ext cx="756285" cy="277495"/>
            </a:xfrm>
            <a:custGeom>
              <a:avLst/>
              <a:gdLst/>
              <a:ahLst/>
              <a:cxnLst/>
              <a:rect l="l" t="t" r="r" b="b"/>
              <a:pathLst>
                <a:path w="756285" h="277494">
                  <a:moveTo>
                    <a:pt x="275856" y="19088"/>
                  </a:moveTo>
                  <a:lnTo>
                    <a:pt x="274356" y="26519"/>
                  </a:lnTo>
                  <a:lnTo>
                    <a:pt x="270263" y="32591"/>
                  </a:lnTo>
                  <a:lnTo>
                    <a:pt x="264192" y="36686"/>
                  </a:lnTo>
                  <a:lnTo>
                    <a:pt x="256755" y="38188"/>
                  </a:lnTo>
                  <a:lnTo>
                    <a:pt x="249326" y="36686"/>
                  </a:lnTo>
                  <a:lnTo>
                    <a:pt x="243258" y="32591"/>
                  </a:lnTo>
                  <a:lnTo>
                    <a:pt x="239167" y="26519"/>
                  </a:lnTo>
                  <a:lnTo>
                    <a:pt x="237667" y="19088"/>
                  </a:lnTo>
                  <a:lnTo>
                    <a:pt x="239167" y="11658"/>
                  </a:lnTo>
                  <a:lnTo>
                    <a:pt x="243258" y="5591"/>
                  </a:lnTo>
                  <a:lnTo>
                    <a:pt x="249326" y="1500"/>
                  </a:lnTo>
                  <a:lnTo>
                    <a:pt x="256755" y="0"/>
                  </a:lnTo>
                  <a:lnTo>
                    <a:pt x="264192" y="1500"/>
                  </a:lnTo>
                  <a:lnTo>
                    <a:pt x="270263" y="5591"/>
                  </a:lnTo>
                  <a:lnTo>
                    <a:pt x="274356" y="11658"/>
                  </a:lnTo>
                  <a:lnTo>
                    <a:pt x="275856" y="19088"/>
                  </a:lnTo>
                  <a:close/>
                </a:path>
                <a:path w="756285" h="277494">
                  <a:moveTo>
                    <a:pt x="275856" y="89039"/>
                  </a:moveTo>
                  <a:lnTo>
                    <a:pt x="274356" y="96469"/>
                  </a:lnTo>
                  <a:lnTo>
                    <a:pt x="270263" y="102536"/>
                  </a:lnTo>
                  <a:lnTo>
                    <a:pt x="264192" y="106627"/>
                  </a:lnTo>
                  <a:lnTo>
                    <a:pt x="256755" y="108127"/>
                  </a:lnTo>
                  <a:lnTo>
                    <a:pt x="249326" y="106627"/>
                  </a:lnTo>
                  <a:lnTo>
                    <a:pt x="243258" y="102536"/>
                  </a:lnTo>
                  <a:lnTo>
                    <a:pt x="239167" y="96469"/>
                  </a:lnTo>
                  <a:lnTo>
                    <a:pt x="237667" y="89039"/>
                  </a:lnTo>
                  <a:lnTo>
                    <a:pt x="239167" y="81610"/>
                  </a:lnTo>
                  <a:lnTo>
                    <a:pt x="243258" y="75542"/>
                  </a:lnTo>
                  <a:lnTo>
                    <a:pt x="249326" y="71451"/>
                  </a:lnTo>
                  <a:lnTo>
                    <a:pt x="256755" y="69951"/>
                  </a:lnTo>
                  <a:lnTo>
                    <a:pt x="264192" y="71451"/>
                  </a:lnTo>
                  <a:lnTo>
                    <a:pt x="270263" y="75542"/>
                  </a:lnTo>
                  <a:lnTo>
                    <a:pt x="274356" y="81610"/>
                  </a:lnTo>
                  <a:lnTo>
                    <a:pt x="275856" y="89039"/>
                  </a:lnTo>
                  <a:close/>
                </a:path>
                <a:path w="756285" h="277494">
                  <a:moveTo>
                    <a:pt x="275856" y="158978"/>
                  </a:moveTo>
                  <a:lnTo>
                    <a:pt x="274356" y="166410"/>
                  </a:lnTo>
                  <a:lnTo>
                    <a:pt x="270263" y="172481"/>
                  </a:lnTo>
                  <a:lnTo>
                    <a:pt x="264192" y="176577"/>
                  </a:lnTo>
                  <a:lnTo>
                    <a:pt x="256755" y="178079"/>
                  </a:lnTo>
                  <a:lnTo>
                    <a:pt x="249326" y="176577"/>
                  </a:lnTo>
                  <a:lnTo>
                    <a:pt x="243258" y="172481"/>
                  </a:lnTo>
                  <a:lnTo>
                    <a:pt x="239167" y="166410"/>
                  </a:lnTo>
                  <a:lnTo>
                    <a:pt x="237667" y="158978"/>
                  </a:lnTo>
                  <a:lnTo>
                    <a:pt x="239167" y="151549"/>
                  </a:lnTo>
                  <a:lnTo>
                    <a:pt x="243258" y="145481"/>
                  </a:lnTo>
                  <a:lnTo>
                    <a:pt x="249326" y="141390"/>
                  </a:lnTo>
                  <a:lnTo>
                    <a:pt x="256755" y="139890"/>
                  </a:lnTo>
                  <a:lnTo>
                    <a:pt x="264192" y="141390"/>
                  </a:lnTo>
                  <a:lnTo>
                    <a:pt x="270263" y="145481"/>
                  </a:lnTo>
                  <a:lnTo>
                    <a:pt x="274356" y="151549"/>
                  </a:lnTo>
                  <a:lnTo>
                    <a:pt x="275856" y="158978"/>
                  </a:lnTo>
                  <a:close/>
                </a:path>
                <a:path w="756285" h="277494">
                  <a:moveTo>
                    <a:pt x="0" y="277159"/>
                  </a:moveTo>
                  <a:lnTo>
                    <a:pt x="22526" y="175385"/>
                  </a:lnTo>
                  <a:lnTo>
                    <a:pt x="108773" y="120269"/>
                  </a:lnTo>
                  <a:lnTo>
                    <a:pt x="329607" y="92739"/>
                  </a:lnTo>
                  <a:lnTo>
                    <a:pt x="755891" y="73723"/>
                  </a:lnTo>
                </a:path>
              </a:pathLst>
            </a:custGeom>
            <a:ln w="351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84894" y="1981708"/>
              <a:ext cx="34290" cy="38735"/>
            </a:xfrm>
            <a:custGeom>
              <a:avLst/>
              <a:gdLst/>
              <a:ahLst/>
              <a:cxnLst/>
              <a:rect l="l" t="t" r="r" b="b"/>
              <a:pathLst>
                <a:path w="34289" h="38735">
                  <a:moveTo>
                    <a:pt x="0" y="0"/>
                  </a:moveTo>
                  <a:lnTo>
                    <a:pt x="901" y="38608"/>
                  </a:lnTo>
                  <a:lnTo>
                    <a:pt x="33883" y="185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28939" y="1188897"/>
              <a:ext cx="700405" cy="53975"/>
            </a:xfrm>
            <a:custGeom>
              <a:avLst/>
              <a:gdLst/>
              <a:ahLst/>
              <a:cxnLst/>
              <a:rect l="l" t="t" r="r" b="b"/>
              <a:pathLst>
                <a:path w="700405" h="53975">
                  <a:moveTo>
                    <a:pt x="0" y="53505"/>
                  </a:moveTo>
                  <a:lnTo>
                    <a:pt x="1933" y="31973"/>
                  </a:lnTo>
                  <a:lnTo>
                    <a:pt x="75525" y="19223"/>
                  </a:lnTo>
                  <a:lnTo>
                    <a:pt x="286426" y="10237"/>
                  </a:lnTo>
                  <a:lnTo>
                    <a:pt x="700290" y="0"/>
                  </a:lnTo>
                </a:path>
              </a:pathLst>
            </a:custGeom>
            <a:ln w="351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23134" y="1169784"/>
              <a:ext cx="189877" cy="36435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20872" y="1642529"/>
              <a:ext cx="907415" cy="292735"/>
            </a:xfrm>
            <a:custGeom>
              <a:avLst/>
              <a:gdLst/>
              <a:ahLst/>
              <a:cxnLst/>
              <a:rect l="l" t="t" r="r" b="b"/>
              <a:pathLst>
                <a:path w="907414" h="292735">
                  <a:moveTo>
                    <a:pt x="769073" y="146126"/>
                  </a:moveTo>
                  <a:lnTo>
                    <a:pt x="745016" y="197109"/>
                  </a:lnTo>
                  <a:lnTo>
                    <a:pt x="678636" y="240265"/>
                  </a:lnTo>
                  <a:lnTo>
                    <a:pt x="632291" y="257875"/>
                  </a:lnTo>
                  <a:lnTo>
                    <a:pt x="578622" y="272290"/>
                  </a:lnTo>
                  <a:lnTo>
                    <a:pt x="518718" y="283098"/>
                  </a:lnTo>
                  <a:lnTo>
                    <a:pt x="453662" y="289885"/>
                  </a:lnTo>
                  <a:lnTo>
                    <a:pt x="384543" y="292239"/>
                  </a:lnTo>
                  <a:lnTo>
                    <a:pt x="315419" y="289885"/>
                  </a:lnTo>
                  <a:lnTo>
                    <a:pt x="250361" y="283098"/>
                  </a:lnTo>
                  <a:lnTo>
                    <a:pt x="190454" y="272290"/>
                  </a:lnTo>
                  <a:lnTo>
                    <a:pt x="136785" y="257875"/>
                  </a:lnTo>
                  <a:lnTo>
                    <a:pt x="90438" y="240265"/>
                  </a:lnTo>
                  <a:lnTo>
                    <a:pt x="52500" y="219872"/>
                  </a:lnTo>
                  <a:lnTo>
                    <a:pt x="6195" y="172390"/>
                  </a:lnTo>
                  <a:lnTo>
                    <a:pt x="0" y="146126"/>
                  </a:lnTo>
                  <a:lnTo>
                    <a:pt x="6195" y="119858"/>
                  </a:lnTo>
                  <a:lnTo>
                    <a:pt x="52500" y="72371"/>
                  </a:lnTo>
                  <a:lnTo>
                    <a:pt x="90438" y="51976"/>
                  </a:lnTo>
                  <a:lnTo>
                    <a:pt x="136785" y="34365"/>
                  </a:lnTo>
                  <a:lnTo>
                    <a:pt x="190454" y="19949"/>
                  </a:lnTo>
                  <a:lnTo>
                    <a:pt x="250361" y="9141"/>
                  </a:lnTo>
                  <a:lnTo>
                    <a:pt x="315419" y="2354"/>
                  </a:lnTo>
                  <a:lnTo>
                    <a:pt x="384543" y="0"/>
                  </a:lnTo>
                  <a:lnTo>
                    <a:pt x="453662" y="2354"/>
                  </a:lnTo>
                  <a:lnTo>
                    <a:pt x="518718" y="9141"/>
                  </a:lnTo>
                  <a:lnTo>
                    <a:pt x="578622" y="19949"/>
                  </a:lnTo>
                  <a:lnTo>
                    <a:pt x="632291" y="34365"/>
                  </a:lnTo>
                  <a:lnTo>
                    <a:pt x="678636" y="51976"/>
                  </a:lnTo>
                  <a:lnTo>
                    <a:pt x="716573" y="72371"/>
                  </a:lnTo>
                  <a:lnTo>
                    <a:pt x="762878" y="119858"/>
                  </a:lnTo>
                  <a:lnTo>
                    <a:pt x="769073" y="146126"/>
                  </a:lnTo>
                  <a:close/>
                </a:path>
                <a:path w="907414" h="292735">
                  <a:moveTo>
                    <a:pt x="770331" y="145986"/>
                  </a:moveTo>
                  <a:lnTo>
                    <a:pt x="906945" y="145986"/>
                  </a:lnTo>
                </a:path>
              </a:pathLst>
            </a:custGeom>
            <a:ln w="351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22179" y="1769275"/>
              <a:ext cx="33655" cy="38735"/>
            </a:xfrm>
            <a:custGeom>
              <a:avLst/>
              <a:gdLst/>
              <a:ahLst/>
              <a:cxnLst/>
              <a:rect l="l" t="t" r="r" b="b"/>
              <a:pathLst>
                <a:path w="33654" h="38735">
                  <a:moveTo>
                    <a:pt x="0" y="0"/>
                  </a:moveTo>
                  <a:lnTo>
                    <a:pt x="0" y="38608"/>
                  </a:lnTo>
                  <a:lnTo>
                    <a:pt x="33426" y="19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42163" y="1417662"/>
              <a:ext cx="158750" cy="582930"/>
            </a:xfrm>
            <a:custGeom>
              <a:avLst/>
              <a:gdLst/>
              <a:ahLst/>
              <a:cxnLst/>
              <a:rect l="l" t="t" r="r" b="b"/>
              <a:pathLst>
                <a:path w="158750" h="582930">
                  <a:moveTo>
                    <a:pt x="76614" y="582561"/>
                  </a:moveTo>
                  <a:lnTo>
                    <a:pt x="12739" y="343637"/>
                  </a:lnTo>
                  <a:lnTo>
                    <a:pt x="0" y="203312"/>
                  </a:lnTo>
                  <a:lnTo>
                    <a:pt x="46094" y="106971"/>
                  </a:lnTo>
                  <a:lnTo>
                    <a:pt x="158719" y="0"/>
                  </a:lnTo>
                </a:path>
              </a:pathLst>
            </a:custGeom>
            <a:ln w="351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84119" y="1403146"/>
              <a:ext cx="38735" cy="36195"/>
            </a:xfrm>
            <a:custGeom>
              <a:avLst/>
              <a:gdLst/>
              <a:ahLst/>
              <a:cxnLst/>
              <a:rect l="l" t="t" r="r" b="b"/>
              <a:pathLst>
                <a:path w="38735" h="36194">
                  <a:moveTo>
                    <a:pt x="38201" y="0"/>
                  </a:moveTo>
                  <a:lnTo>
                    <a:pt x="0" y="5638"/>
                  </a:lnTo>
                  <a:lnTo>
                    <a:pt x="23977" y="35902"/>
                  </a:lnTo>
                  <a:lnTo>
                    <a:pt x="3820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20872" y="2058987"/>
              <a:ext cx="907415" cy="292735"/>
            </a:xfrm>
            <a:custGeom>
              <a:avLst/>
              <a:gdLst/>
              <a:ahLst/>
              <a:cxnLst/>
              <a:rect l="l" t="t" r="r" b="b"/>
              <a:pathLst>
                <a:path w="907414" h="292735">
                  <a:moveTo>
                    <a:pt x="769073" y="146123"/>
                  </a:moveTo>
                  <a:lnTo>
                    <a:pt x="745016" y="197110"/>
                  </a:lnTo>
                  <a:lnTo>
                    <a:pt x="678636" y="240268"/>
                  </a:lnTo>
                  <a:lnTo>
                    <a:pt x="632291" y="257880"/>
                  </a:lnTo>
                  <a:lnTo>
                    <a:pt x="578622" y="272296"/>
                  </a:lnTo>
                  <a:lnTo>
                    <a:pt x="518718" y="283105"/>
                  </a:lnTo>
                  <a:lnTo>
                    <a:pt x="453662" y="289893"/>
                  </a:lnTo>
                  <a:lnTo>
                    <a:pt x="384543" y="292247"/>
                  </a:lnTo>
                  <a:lnTo>
                    <a:pt x="315419" y="289893"/>
                  </a:lnTo>
                  <a:lnTo>
                    <a:pt x="250361" y="283105"/>
                  </a:lnTo>
                  <a:lnTo>
                    <a:pt x="190454" y="272296"/>
                  </a:lnTo>
                  <a:lnTo>
                    <a:pt x="136785" y="257880"/>
                  </a:lnTo>
                  <a:lnTo>
                    <a:pt x="90438" y="240268"/>
                  </a:lnTo>
                  <a:lnTo>
                    <a:pt x="52500" y="219874"/>
                  </a:lnTo>
                  <a:lnTo>
                    <a:pt x="6195" y="172388"/>
                  </a:lnTo>
                  <a:lnTo>
                    <a:pt x="0" y="146123"/>
                  </a:lnTo>
                  <a:lnTo>
                    <a:pt x="6195" y="119860"/>
                  </a:lnTo>
                  <a:lnTo>
                    <a:pt x="52500" y="72376"/>
                  </a:lnTo>
                  <a:lnTo>
                    <a:pt x="90438" y="51981"/>
                  </a:lnTo>
                  <a:lnTo>
                    <a:pt x="136785" y="34369"/>
                  </a:lnTo>
                  <a:lnTo>
                    <a:pt x="190454" y="19952"/>
                  </a:lnTo>
                  <a:lnTo>
                    <a:pt x="250361" y="9142"/>
                  </a:lnTo>
                  <a:lnTo>
                    <a:pt x="315419" y="2354"/>
                  </a:lnTo>
                  <a:lnTo>
                    <a:pt x="384543" y="0"/>
                  </a:lnTo>
                  <a:lnTo>
                    <a:pt x="453662" y="2354"/>
                  </a:lnTo>
                  <a:lnTo>
                    <a:pt x="518718" y="9142"/>
                  </a:lnTo>
                  <a:lnTo>
                    <a:pt x="578622" y="19952"/>
                  </a:lnTo>
                  <a:lnTo>
                    <a:pt x="632291" y="34369"/>
                  </a:lnTo>
                  <a:lnTo>
                    <a:pt x="678636" y="51981"/>
                  </a:lnTo>
                  <a:lnTo>
                    <a:pt x="716573" y="72376"/>
                  </a:lnTo>
                  <a:lnTo>
                    <a:pt x="762878" y="119860"/>
                  </a:lnTo>
                  <a:lnTo>
                    <a:pt x="769073" y="146123"/>
                  </a:lnTo>
                  <a:close/>
                </a:path>
                <a:path w="907414" h="292735">
                  <a:moveTo>
                    <a:pt x="769366" y="148424"/>
                  </a:moveTo>
                  <a:lnTo>
                    <a:pt x="906945" y="148424"/>
                  </a:lnTo>
                </a:path>
              </a:pathLst>
            </a:custGeom>
            <a:ln w="351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22179" y="2188169"/>
              <a:ext cx="33655" cy="38735"/>
            </a:xfrm>
            <a:custGeom>
              <a:avLst/>
              <a:gdLst/>
              <a:ahLst/>
              <a:cxnLst/>
              <a:rect l="l" t="t" r="r" b="b"/>
              <a:pathLst>
                <a:path w="33654" h="38735">
                  <a:moveTo>
                    <a:pt x="0" y="0"/>
                  </a:moveTo>
                  <a:lnTo>
                    <a:pt x="0" y="38605"/>
                  </a:lnTo>
                  <a:lnTo>
                    <a:pt x="33426" y="19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912607" y="778739"/>
            <a:ext cx="50419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85" dirty="0">
                <a:solidFill>
                  <a:srgbClr val="231F20"/>
                </a:solidFill>
                <a:latin typeface="Georgia"/>
                <a:cs typeface="Georgia"/>
              </a:rPr>
              <a:t>master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51651" y="789748"/>
            <a:ext cx="46990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95" dirty="0">
                <a:solidFill>
                  <a:srgbClr val="231F20"/>
                </a:solidFill>
                <a:latin typeface="Georgia"/>
                <a:cs typeface="Georgia"/>
              </a:rPr>
              <a:t>assign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90577" y="2626600"/>
            <a:ext cx="43751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50" spc="105" dirty="0">
                <a:solidFill>
                  <a:srgbClr val="231F20"/>
                </a:solidFill>
                <a:latin typeface="Georgia"/>
                <a:cs typeface="Georgia"/>
              </a:rPr>
              <a:t>map  </a:t>
            </a:r>
            <a:r>
              <a:rPr sz="1050" spc="100" dirty="0">
                <a:solidFill>
                  <a:srgbClr val="231F20"/>
                </a:solidFill>
                <a:latin typeface="Georgia"/>
                <a:cs typeface="Georgia"/>
              </a:rPr>
              <a:t>phase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62315" y="2590676"/>
            <a:ext cx="50419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50" spc="95" dirty="0">
                <a:solidFill>
                  <a:srgbClr val="231F20"/>
                </a:solidFill>
                <a:latin typeface="Georgia"/>
                <a:cs typeface="Georgia"/>
              </a:rPr>
              <a:t>reduce  </a:t>
            </a:r>
            <a:r>
              <a:rPr sz="1050" spc="100" dirty="0">
                <a:solidFill>
                  <a:srgbClr val="231F20"/>
                </a:solidFill>
                <a:latin typeface="Georgia"/>
                <a:cs typeface="Georgia"/>
              </a:rPr>
              <a:t>phase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50156" y="789752"/>
            <a:ext cx="46990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95" dirty="0">
                <a:solidFill>
                  <a:srgbClr val="231F20"/>
                </a:solidFill>
                <a:latin typeface="Georgia"/>
                <a:cs typeface="Georgia"/>
              </a:rPr>
              <a:t>assign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51619" y="1264364"/>
            <a:ext cx="47498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90" dirty="0">
                <a:solidFill>
                  <a:srgbClr val="231F20"/>
                </a:solidFill>
                <a:latin typeface="Georgia"/>
                <a:cs typeface="Georgia"/>
              </a:rPr>
              <a:t>parser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9901" y="767665"/>
            <a:ext cx="41020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85" dirty="0">
                <a:solidFill>
                  <a:srgbClr val="231F20"/>
                </a:solidFill>
                <a:latin typeface="Georgia"/>
                <a:cs typeface="Georgia"/>
              </a:rPr>
              <a:t>splits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51619" y="1624464"/>
            <a:ext cx="47498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90" dirty="0">
                <a:solidFill>
                  <a:srgbClr val="231F20"/>
                </a:solidFill>
                <a:latin typeface="Georgia"/>
                <a:cs typeface="Georgia"/>
              </a:rPr>
              <a:t>parser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51619" y="2209140"/>
            <a:ext cx="47498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90" dirty="0">
                <a:solidFill>
                  <a:srgbClr val="231F20"/>
                </a:solidFill>
                <a:latin typeface="Georgia"/>
                <a:cs typeface="Georgia"/>
              </a:rPr>
              <a:t>parser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23028" y="1264484"/>
            <a:ext cx="56324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31F20"/>
                </a:solidFill>
                <a:latin typeface="Georgia"/>
                <a:cs typeface="Georgia"/>
              </a:rPr>
              <a:t>i</a:t>
            </a:r>
            <a:r>
              <a:rPr sz="1050" spc="20" dirty="0">
                <a:solidFill>
                  <a:srgbClr val="231F20"/>
                </a:solidFill>
                <a:latin typeface="Georgia"/>
                <a:cs typeface="Georgia"/>
              </a:rPr>
              <a:t>n</a:t>
            </a:r>
            <a:r>
              <a:rPr sz="1050" spc="50" dirty="0">
                <a:solidFill>
                  <a:srgbClr val="231F20"/>
                </a:solidFill>
                <a:latin typeface="Georgia"/>
                <a:cs typeface="Georgia"/>
              </a:rPr>
              <a:t>v</a:t>
            </a:r>
            <a:r>
              <a:rPr sz="1050" spc="150" dirty="0">
                <a:solidFill>
                  <a:srgbClr val="231F20"/>
                </a:solidFill>
                <a:latin typeface="Georgia"/>
                <a:cs typeface="Georgia"/>
              </a:rPr>
              <a:t>e</a:t>
            </a:r>
            <a:r>
              <a:rPr sz="1050" spc="35" dirty="0">
                <a:solidFill>
                  <a:srgbClr val="231F20"/>
                </a:solidFill>
                <a:latin typeface="Georgia"/>
                <a:cs typeface="Georgia"/>
              </a:rPr>
              <a:t>r</a:t>
            </a:r>
            <a:r>
              <a:rPr sz="1050" spc="80" dirty="0">
                <a:solidFill>
                  <a:srgbClr val="231F20"/>
                </a:solidFill>
                <a:latin typeface="Georgia"/>
                <a:cs typeface="Georgia"/>
              </a:rPr>
              <a:t>ter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709616" y="886099"/>
            <a:ext cx="62103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90" dirty="0">
                <a:solidFill>
                  <a:srgbClr val="231F20"/>
                </a:solidFill>
                <a:latin typeface="Georgia"/>
                <a:cs typeface="Georgia"/>
              </a:rPr>
              <a:t>postings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23028" y="1692148"/>
            <a:ext cx="56324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31F20"/>
                </a:solidFill>
                <a:latin typeface="Georgia"/>
                <a:cs typeface="Georgia"/>
              </a:rPr>
              <a:t>i</a:t>
            </a:r>
            <a:r>
              <a:rPr sz="1050" spc="20" dirty="0">
                <a:solidFill>
                  <a:srgbClr val="231F20"/>
                </a:solidFill>
                <a:latin typeface="Georgia"/>
                <a:cs typeface="Georgia"/>
              </a:rPr>
              <a:t>n</a:t>
            </a:r>
            <a:r>
              <a:rPr sz="1050" spc="50" dirty="0">
                <a:solidFill>
                  <a:srgbClr val="231F20"/>
                </a:solidFill>
                <a:latin typeface="Georgia"/>
                <a:cs typeface="Georgia"/>
              </a:rPr>
              <a:t>v</a:t>
            </a:r>
            <a:r>
              <a:rPr sz="1050" spc="150" dirty="0">
                <a:solidFill>
                  <a:srgbClr val="231F20"/>
                </a:solidFill>
                <a:latin typeface="Georgia"/>
                <a:cs typeface="Georgia"/>
              </a:rPr>
              <a:t>e</a:t>
            </a:r>
            <a:r>
              <a:rPr sz="1050" spc="35" dirty="0">
                <a:solidFill>
                  <a:srgbClr val="231F20"/>
                </a:solidFill>
                <a:latin typeface="Georgia"/>
                <a:cs typeface="Georgia"/>
              </a:rPr>
              <a:t>r</a:t>
            </a:r>
            <a:r>
              <a:rPr sz="1050" spc="80" dirty="0">
                <a:solidFill>
                  <a:srgbClr val="231F20"/>
                </a:solidFill>
                <a:latin typeface="Georgia"/>
                <a:cs typeface="Georgia"/>
              </a:rPr>
              <a:t>ter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023028" y="2107492"/>
            <a:ext cx="56324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31F20"/>
                </a:solidFill>
                <a:latin typeface="Georgia"/>
                <a:cs typeface="Georgia"/>
              </a:rPr>
              <a:t>i</a:t>
            </a:r>
            <a:r>
              <a:rPr sz="1050" spc="20" dirty="0">
                <a:solidFill>
                  <a:srgbClr val="231F20"/>
                </a:solidFill>
                <a:latin typeface="Georgia"/>
                <a:cs typeface="Georgia"/>
              </a:rPr>
              <a:t>n</a:t>
            </a:r>
            <a:r>
              <a:rPr sz="1050" spc="50" dirty="0">
                <a:solidFill>
                  <a:srgbClr val="231F20"/>
                </a:solidFill>
                <a:latin typeface="Georgia"/>
                <a:cs typeface="Georgia"/>
              </a:rPr>
              <a:t>v</a:t>
            </a:r>
            <a:r>
              <a:rPr sz="1050" spc="150" dirty="0">
                <a:solidFill>
                  <a:srgbClr val="231F20"/>
                </a:solidFill>
                <a:latin typeface="Georgia"/>
                <a:cs typeface="Georgia"/>
              </a:rPr>
              <a:t>e</a:t>
            </a:r>
            <a:r>
              <a:rPr sz="1050" spc="35" dirty="0">
                <a:solidFill>
                  <a:srgbClr val="231F20"/>
                </a:solidFill>
                <a:latin typeface="Georgia"/>
                <a:cs typeface="Georgia"/>
              </a:rPr>
              <a:t>r</a:t>
            </a:r>
            <a:r>
              <a:rPr sz="1050" spc="80" dirty="0">
                <a:solidFill>
                  <a:srgbClr val="231F20"/>
                </a:solidFill>
                <a:latin typeface="Georgia"/>
                <a:cs typeface="Georgia"/>
              </a:rPr>
              <a:t>ter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856583" y="1157871"/>
            <a:ext cx="309880" cy="340995"/>
          </a:xfrm>
          <a:custGeom>
            <a:avLst/>
            <a:gdLst/>
            <a:ahLst/>
            <a:cxnLst/>
            <a:rect l="l" t="t" r="r" b="b"/>
            <a:pathLst>
              <a:path w="309879" h="340994">
                <a:moveTo>
                  <a:pt x="309854" y="42684"/>
                </a:moveTo>
                <a:lnTo>
                  <a:pt x="309854" y="286042"/>
                </a:lnTo>
                <a:lnTo>
                  <a:pt x="304349" y="308145"/>
                </a:lnTo>
                <a:lnTo>
                  <a:pt x="284427" y="325483"/>
                </a:lnTo>
                <a:lnTo>
                  <a:pt x="244976" y="336803"/>
                </a:lnTo>
                <a:lnTo>
                  <a:pt x="180886" y="340855"/>
                </a:lnTo>
                <a:lnTo>
                  <a:pt x="128968" y="340855"/>
                </a:lnTo>
                <a:lnTo>
                  <a:pt x="52276" y="334948"/>
                </a:lnTo>
                <a:lnTo>
                  <a:pt x="14225" y="320535"/>
                </a:lnTo>
                <a:lnTo>
                  <a:pt x="1304" y="302579"/>
                </a:lnTo>
                <a:lnTo>
                  <a:pt x="0" y="286042"/>
                </a:lnTo>
                <a:lnTo>
                  <a:pt x="0" y="42684"/>
                </a:lnTo>
              </a:path>
              <a:path w="309879" h="340994">
                <a:moveTo>
                  <a:pt x="309537" y="42684"/>
                </a:moveTo>
                <a:lnTo>
                  <a:pt x="297391" y="59296"/>
                </a:lnTo>
                <a:lnTo>
                  <a:pt x="264267" y="72859"/>
                </a:lnTo>
                <a:lnTo>
                  <a:pt x="215132" y="82003"/>
                </a:lnTo>
                <a:lnTo>
                  <a:pt x="154952" y="85356"/>
                </a:lnTo>
                <a:lnTo>
                  <a:pt x="94746" y="82003"/>
                </a:lnTo>
                <a:lnTo>
                  <a:pt x="45591" y="72859"/>
                </a:lnTo>
                <a:lnTo>
                  <a:pt x="12454" y="59296"/>
                </a:lnTo>
                <a:lnTo>
                  <a:pt x="304" y="42684"/>
                </a:lnTo>
                <a:lnTo>
                  <a:pt x="12454" y="26065"/>
                </a:lnTo>
                <a:lnTo>
                  <a:pt x="45591" y="12498"/>
                </a:lnTo>
                <a:lnTo>
                  <a:pt x="94746" y="3352"/>
                </a:lnTo>
                <a:lnTo>
                  <a:pt x="154952" y="0"/>
                </a:lnTo>
                <a:lnTo>
                  <a:pt x="215132" y="3352"/>
                </a:lnTo>
                <a:lnTo>
                  <a:pt x="264267" y="12498"/>
                </a:lnTo>
                <a:lnTo>
                  <a:pt x="297391" y="26065"/>
                </a:lnTo>
                <a:lnTo>
                  <a:pt x="309537" y="42684"/>
                </a:lnTo>
                <a:close/>
              </a:path>
            </a:pathLst>
          </a:custGeom>
          <a:ln w="351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910419" y="1260158"/>
            <a:ext cx="22161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85" dirty="0">
                <a:solidFill>
                  <a:srgbClr val="231F20"/>
                </a:solidFill>
                <a:latin typeface="Georgia"/>
                <a:cs typeface="Georgia"/>
              </a:rPr>
              <a:t>a-f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856583" y="1596313"/>
            <a:ext cx="309880" cy="340995"/>
          </a:xfrm>
          <a:custGeom>
            <a:avLst/>
            <a:gdLst/>
            <a:ahLst/>
            <a:cxnLst/>
            <a:rect l="l" t="t" r="r" b="b"/>
            <a:pathLst>
              <a:path w="309879" h="340994">
                <a:moveTo>
                  <a:pt x="309854" y="42684"/>
                </a:moveTo>
                <a:lnTo>
                  <a:pt x="309854" y="286067"/>
                </a:lnTo>
                <a:lnTo>
                  <a:pt x="304349" y="308163"/>
                </a:lnTo>
                <a:lnTo>
                  <a:pt x="284427" y="325497"/>
                </a:lnTo>
                <a:lnTo>
                  <a:pt x="244976" y="336816"/>
                </a:lnTo>
                <a:lnTo>
                  <a:pt x="180886" y="340868"/>
                </a:lnTo>
                <a:lnTo>
                  <a:pt x="128968" y="340868"/>
                </a:lnTo>
                <a:lnTo>
                  <a:pt x="52276" y="334961"/>
                </a:lnTo>
                <a:lnTo>
                  <a:pt x="14225" y="320549"/>
                </a:lnTo>
                <a:lnTo>
                  <a:pt x="1304" y="302597"/>
                </a:lnTo>
                <a:lnTo>
                  <a:pt x="0" y="286067"/>
                </a:lnTo>
                <a:lnTo>
                  <a:pt x="0" y="42684"/>
                </a:lnTo>
              </a:path>
              <a:path w="309879" h="340994">
                <a:moveTo>
                  <a:pt x="309537" y="42684"/>
                </a:moveTo>
                <a:lnTo>
                  <a:pt x="297391" y="59298"/>
                </a:lnTo>
                <a:lnTo>
                  <a:pt x="264267" y="72866"/>
                </a:lnTo>
                <a:lnTo>
                  <a:pt x="215132" y="82014"/>
                </a:lnTo>
                <a:lnTo>
                  <a:pt x="154952" y="85369"/>
                </a:lnTo>
                <a:lnTo>
                  <a:pt x="94746" y="82014"/>
                </a:lnTo>
                <a:lnTo>
                  <a:pt x="45591" y="72866"/>
                </a:lnTo>
                <a:lnTo>
                  <a:pt x="12454" y="59298"/>
                </a:lnTo>
                <a:lnTo>
                  <a:pt x="304" y="42684"/>
                </a:lnTo>
                <a:lnTo>
                  <a:pt x="12454" y="26071"/>
                </a:lnTo>
                <a:lnTo>
                  <a:pt x="45591" y="12503"/>
                </a:lnTo>
                <a:lnTo>
                  <a:pt x="94746" y="3354"/>
                </a:lnTo>
                <a:lnTo>
                  <a:pt x="154952" y="0"/>
                </a:lnTo>
                <a:lnTo>
                  <a:pt x="215132" y="3354"/>
                </a:lnTo>
                <a:lnTo>
                  <a:pt x="264267" y="12503"/>
                </a:lnTo>
                <a:lnTo>
                  <a:pt x="297391" y="26071"/>
                </a:lnTo>
                <a:lnTo>
                  <a:pt x="309537" y="42684"/>
                </a:lnTo>
                <a:close/>
              </a:path>
            </a:pathLst>
          </a:custGeom>
          <a:ln w="351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895839" y="1683932"/>
            <a:ext cx="26416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10" dirty="0">
                <a:solidFill>
                  <a:srgbClr val="231F20"/>
                </a:solidFill>
                <a:latin typeface="Georgia"/>
                <a:cs typeface="Georgia"/>
              </a:rPr>
              <a:t>g-p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856583" y="2033371"/>
            <a:ext cx="309880" cy="340995"/>
          </a:xfrm>
          <a:custGeom>
            <a:avLst/>
            <a:gdLst/>
            <a:ahLst/>
            <a:cxnLst/>
            <a:rect l="l" t="t" r="r" b="b"/>
            <a:pathLst>
              <a:path w="309879" h="340994">
                <a:moveTo>
                  <a:pt x="309854" y="42684"/>
                </a:moveTo>
                <a:lnTo>
                  <a:pt x="309854" y="286054"/>
                </a:lnTo>
                <a:lnTo>
                  <a:pt x="304349" y="308154"/>
                </a:lnTo>
                <a:lnTo>
                  <a:pt x="284427" y="325488"/>
                </a:lnTo>
                <a:lnTo>
                  <a:pt x="244976" y="336807"/>
                </a:lnTo>
                <a:lnTo>
                  <a:pt x="180886" y="340857"/>
                </a:lnTo>
                <a:lnTo>
                  <a:pt x="128968" y="340857"/>
                </a:lnTo>
                <a:lnTo>
                  <a:pt x="52276" y="334951"/>
                </a:lnTo>
                <a:lnTo>
                  <a:pt x="14225" y="320540"/>
                </a:lnTo>
                <a:lnTo>
                  <a:pt x="1304" y="302587"/>
                </a:lnTo>
                <a:lnTo>
                  <a:pt x="0" y="286054"/>
                </a:lnTo>
                <a:lnTo>
                  <a:pt x="0" y="42684"/>
                </a:lnTo>
              </a:path>
              <a:path w="309879" h="340994">
                <a:moveTo>
                  <a:pt x="309537" y="42684"/>
                </a:moveTo>
                <a:lnTo>
                  <a:pt x="297391" y="59296"/>
                </a:lnTo>
                <a:lnTo>
                  <a:pt x="264267" y="72859"/>
                </a:lnTo>
                <a:lnTo>
                  <a:pt x="215132" y="82003"/>
                </a:lnTo>
                <a:lnTo>
                  <a:pt x="154952" y="85356"/>
                </a:lnTo>
                <a:lnTo>
                  <a:pt x="94746" y="82003"/>
                </a:lnTo>
                <a:lnTo>
                  <a:pt x="45591" y="72859"/>
                </a:lnTo>
                <a:lnTo>
                  <a:pt x="12454" y="59296"/>
                </a:lnTo>
                <a:lnTo>
                  <a:pt x="304" y="42684"/>
                </a:lnTo>
                <a:lnTo>
                  <a:pt x="12454" y="26065"/>
                </a:lnTo>
                <a:lnTo>
                  <a:pt x="45591" y="12498"/>
                </a:lnTo>
                <a:lnTo>
                  <a:pt x="94746" y="3352"/>
                </a:lnTo>
                <a:lnTo>
                  <a:pt x="154952" y="0"/>
                </a:lnTo>
                <a:lnTo>
                  <a:pt x="215132" y="3352"/>
                </a:lnTo>
                <a:lnTo>
                  <a:pt x="264267" y="12498"/>
                </a:lnTo>
                <a:lnTo>
                  <a:pt x="297391" y="26065"/>
                </a:lnTo>
                <a:lnTo>
                  <a:pt x="309537" y="42684"/>
                </a:lnTo>
                <a:close/>
              </a:path>
            </a:pathLst>
          </a:custGeom>
          <a:ln w="351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890848" y="2134483"/>
            <a:ext cx="25400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10" dirty="0">
                <a:solidFill>
                  <a:srgbClr val="231F20"/>
                </a:solidFill>
                <a:latin typeface="Georgia"/>
                <a:cs typeface="Georgia"/>
              </a:rPr>
              <a:t>q-z</a:t>
            </a:r>
            <a:endParaRPr sz="1050">
              <a:latin typeface="Georgia"/>
              <a:cs typeface="Georgia"/>
            </a:endParaRPr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1900204" y="1240645"/>
          <a:ext cx="830579" cy="209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560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50" spc="75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a-f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2222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50" spc="11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g-p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2222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50" spc="11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q-z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2222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1905754" y="1616433"/>
          <a:ext cx="825499" cy="209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565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50" spc="75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a-f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14604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50" spc="11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g-p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14604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50" spc="11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q-z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14604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object 59"/>
          <p:cNvSpPr txBox="1"/>
          <p:nvPr/>
        </p:nvSpPr>
        <p:spPr>
          <a:xfrm>
            <a:off x="2062894" y="2532837"/>
            <a:ext cx="615950" cy="346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50" spc="95" dirty="0">
                <a:solidFill>
                  <a:srgbClr val="231F20"/>
                </a:solidFill>
                <a:latin typeface="Georgia"/>
                <a:cs typeface="Georgia"/>
              </a:rPr>
              <a:t>segment  </a:t>
            </a:r>
            <a:r>
              <a:rPr sz="1050" spc="90" dirty="0">
                <a:solidFill>
                  <a:srgbClr val="231F20"/>
                </a:solidFill>
                <a:latin typeface="Georgia"/>
                <a:cs typeface="Georgia"/>
              </a:rPr>
              <a:t>files</a:t>
            </a:r>
            <a:endParaRPr sz="1050">
              <a:latin typeface="Georgia"/>
              <a:cs typeface="Georgia"/>
            </a:endParaRPr>
          </a:p>
        </p:txBody>
      </p:sp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1905754" y="2202497"/>
          <a:ext cx="825499" cy="209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560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50" spc="75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a-f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2159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50" spc="11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g-p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2159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50" spc="11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q-z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2159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object 61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4247389" y="3349078"/>
            <a:ext cx="2654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7</a:t>
            </a:fld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 /</a:t>
            </a:r>
            <a:r>
              <a:rPr sz="600" spc="-7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59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502" y="0"/>
            <a:ext cx="33985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5765" algn="l"/>
                <a:tab pos="1017905" algn="l"/>
                <a:tab pos="1703705" algn="l"/>
                <a:tab pos="2671445" algn="l"/>
              </a:tabLst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 statistics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</a:t>
            </a:r>
            <a:r>
              <a:rPr sz="600" spc="2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Postings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81912"/>
            <a:ext cx="2830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Dynamic </a:t>
            </a:r>
            <a:r>
              <a:rPr spc="10" dirty="0"/>
              <a:t>indexing: </a:t>
            </a:r>
            <a:r>
              <a:rPr spc="15" dirty="0"/>
              <a:t>Simplest</a:t>
            </a:r>
            <a:r>
              <a:rPr spc="105" dirty="0"/>
              <a:t> </a:t>
            </a:r>
            <a:r>
              <a:rPr spc="5" dirty="0"/>
              <a:t>approach</a:t>
            </a:r>
          </a:p>
        </p:txBody>
      </p:sp>
      <p:sp>
        <p:nvSpPr>
          <p:cNvPr id="5" name="object 5"/>
          <p:cNvSpPr/>
          <p:nvPr/>
        </p:nvSpPr>
        <p:spPr>
          <a:xfrm>
            <a:off x="497363" y="1402962"/>
            <a:ext cx="73818" cy="73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7363" y="1611750"/>
            <a:ext cx="73818" cy="73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363" y="1822062"/>
            <a:ext cx="73818" cy="73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363" y="2032387"/>
            <a:ext cx="73818" cy="736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4334" y="1280310"/>
            <a:ext cx="2943225" cy="8636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100" spc="-15" dirty="0">
                <a:latin typeface="Arial"/>
                <a:cs typeface="Arial"/>
              </a:rPr>
              <a:t>Maintain </a:t>
            </a:r>
            <a:r>
              <a:rPr sz="1100" spc="-35" dirty="0">
                <a:solidFill>
                  <a:srgbClr val="0000FF"/>
                </a:solidFill>
                <a:latin typeface="Arial"/>
                <a:cs typeface="Arial"/>
              </a:rPr>
              <a:t>big </a:t>
            </a:r>
            <a:r>
              <a:rPr sz="1100" spc="-45" dirty="0">
                <a:solidFill>
                  <a:srgbClr val="0000FF"/>
                </a:solidFill>
                <a:latin typeface="Arial"/>
                <a:cs typeface="Arial"/>
              </a:rPr>
              <a:t>main </a:t>
            </a:r>
            <a:r>
              <a:rPr sz="1100" spc="-55" dirty="0">
                <a:solidFill>
                  <a:srgbClr val="0000FF"/>
                </a:solidFill>
                <a:latin typeface="Arial"/>
                <a:cs typeface="Arial"/>
              </a:rPr>
              <a:t>index </a:t>
            </a:r>
            <a:r>
              <a:rPr sz="1100" spc="-65" dirty="0">
                <a:solidFill>
                  <a:srgbClr val="0000FF"/>
                </a:solidFill>
                <a:latin typeface="Arial"/>
                <a:cs typeface="Arial"/>
              </a:rPr>
              <a:t>on</a:t>
            </a:r>
            <a:r>
              <a:rPr sz="1100" spc="1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0000FF"/>
                </a:solidFill>
                <a:latin typeface="Arial"/>
                <a:cs typeface="Arial"/>
              </a:rPr>
              <a:t>disk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660"/>
              </a:lnSpc>
              <a:spcBef>
                <a:spcPts val="95"/>
              </a:spcBef>
            </a:pPr>
            <a:r>
              <a:rPr sz="1100" spc="-70" dirty="0">
                <a:latin typeface="Arial"/>
                <a:cs typeface="Arial"/>
              </a:rPr>
              <a:t>New </a:t>
            </a:r>
            <a:r>
              <a:rPr sz="1100" spc="-75" dirty="0">
                <a:latin typeface="Arial"/>
                <a:cs typeface="Arial"/>
              </a:rPr>
              <a:t>docs go </a:t>
            </a:r>
            <a:r>
              <a:rPr sz="1100" spc="-5" dirty="0">
                <a:latin typeface="Arial"/>
                <a:cs typeface="Arial"/>
              </a:rPr>
              <a:t>into </a:t>
            </a:r>
            <a:r>
              <a:rPr sz="1100" spc="-50" dirty="0">
                <a:solidFill>
                  <a:srgbClr val="0000FF"/>
                </a:solidFill>
                <a:latin typeface="Arial"/>
                <a:cs typeface="Arial"/>
              </a:rPr>
              <a:t>small </a:t>
            </a:r>
            <a:r>
              <a:rPr sz="1100" spc="-35" dirty="0">
                <a:solidFill>
                  <a:srgbClr val="0000FF"/>
                </a:solidFill>
                <a:latin typeface="Arial"/>
                <a:cs typeface="Arial"/>
              </a:rPr>
              <a:t>auxiliary </a:t>
            </a:r>
            <a:r>
              <a:rPr sz="1100" spc="-55" dirty="0">
                <a:solidFill>
                  <a:srgbClr val="0000FF"/>
                </a:solidFill>
                <a:latin typeface="Arial"/>
                <a:cs typeface="Arial"/>
              </a:rPr>
              <a:t>index </a:t>
            </a:r>
            <a:r>
              <a:rPr sz="1100" spc="-20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1100" spc="-60" dirty="0">
                <a:solidFill>
                  <a:srgbClr val="0000FF"/>
                </a:solidFill>
                <a:latin typeface="Arial"/>
                <a:cs typeface="Arial"/>
              </a:rPr>
              <a:t>memory</a:t>
            </a:r>
            <a:r>
              <a:rPr sz="1100" spc="-60" dirty="0">
                <a:latin typeface="Arial"/>
                <a:cs typeface="Arial"/>
              </a:rPr>
              <a:t>.  </a:t>
            </a:r>
            <a:r>
              <a:rPr sz="1100" spc="-85" dirty="0">
                <a:latin typeface="Arial"/>
                <a:cs typeface="Arial"/>
              </a:rPr>
              <a:t>Search across </a:t>
            </a:r>
            <a:r>
              <a:rPr sz="1100" spc="-15" dirty="0">
                <a:latin typeface="Arial"/>
                <a:cs typeface="Arial"/>
              </a:rPr>
              <a:t>both, </a:t>
            </a:r>
            <a:r>
              <a:rPr sz="1100" spc="-80" dirty="0">
                <a:latin typeface="Arial"/>
                <a:cs typeface="Arial"/>
              </a:rPr>
              <a:t>merge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results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100" spc="-45" dirty="0">
                <a:latin typeface="Arial"/>
                <a:cs typeface="Arial"/>
              </a:rPr>
              <a:t>Periodically, </a:t>
            </a:r>
            <a:r>
              <a:rPr sz="1100" spc="-80" dirty="0">
                <a:latin typeface="Arial"/>
                <a:cs typeface="Arial"/>
              </a:rPr>
              <a:t>merge </a:t>
            </a:r>
            <a:r>
              <a:rPr sz="1100" spc="-35" dirty="0">
                <a:latin typeface="Arial"/>
                <a:cs typeface="Arial"/>
              </a:rPr>
              <a:t>auxiliary </a:t>
            </a:r>
            <a:r>
              <a:rPr sz="1100" spc="-55" dirty="0">
                <a:latin typeface="Arial"/>
                <a:cs typeface="Arial"/>
              </a:rPr>
              <a:t>index </a:t>
            </a:r>
            <a:r>
              <a:rPr sz="1100" spc="-5" dirty="0">
                <a:latin typeface="Arial"/>
                <a:cs typeface="Arial"/>
              </a:rPr>
              <a:t>into </a:t>
            </a:r>
            <a:r>
              <a:rPr sz="1100" spc="-35" dirty="0">
                <a:latin typeface="Arial"/>
                <a:cs typeface="Arial"/>
              </a:rPr>
              <a:t>big</a:t>
            </a:r>
            <a:r>
              <a:rPr sz="1100" spc="-18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index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47389" y="3349078"/>
            <a:ext cx="2654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8</a:t>
            </a:fld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 /</a:t>
            </a:r>
            <a:r>
              <a:rPr sz="600" spc="-7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59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7139" y="0"/>
            <a:ext cx="803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4882" y="0"/>
            <a:ext cx="739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Postings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-152" y="122453"/>
            <a:ext cx="4608830" cy="350520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502" y="0"/>
            <a:ext cx="1527175" cy="47053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5765" algn="l"/>
                <a:tab pos="1017905" algn="l"/>
              </a:tabLst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Recap	</a:t>
            </a:r>
            <a:r>
              <a:rPr sz="600" spc="-1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600" spc="-15" dirty="0">
                <a:solidFill>
                  <a:srgbClr val="7F939D"/>
                </a:solidFill>
                <a:latin typeface="LM Sans 8"/>
                <a:cs typeface="LM Sans 8"/>
              </a:rPr>
              <a:t>Term</a:t>
            </a:r>
            <a:r>
              <a:rPr sz="600" spc="-60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F939D"/>
                </a:solidFill>
                <a:latin typeface="LM Sans 8"/>
                <a:cs typeface="LM Sans 8"/>
              </a:rPr>
              <a:t>statistics</a:t>
            </a:r>
            <a:endParaRPr sz="6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LM Sans 12"/>
                <a:cs typeface="LM Sans 12"/>
              </a:rPr>
              <a:t>Take-away</a:t>
            </a:r>
            <a:r>
              <a:rPr sz="1400" spc="-2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today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90650" y="286255"/>
            <a:ext cx="2657535" cy="1139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363" y="1646802"/>
            <a:ext cx="73818" cy="73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363" y="1855590"/>
            <a:ext cx="73818" cy="7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7363" y="2238121"/>
            <a:ext cx="73818" cy="736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7363" y="2620643"/>
            <a:ext cx="72871" cy="736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4331" y="1524150"/>
            <a:ext cx="3628390" cy="13804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100" spc="-10" dirty="0">
                <a:latin typeface="Arial"/>
                <a:cs typeface="Arial"/>
              </a:rPr>
              <a:t>Motivation </a:t>
            </a:r>
            <a:r>
              <a:rPr sz="1100" spc="-30" dirty="0">
                <a:latin typeface="Arial"/>
                <a:cs typeface="Arial"/>
              </a:rPr>
              <a:t>for </a:t>
            </a:r>
            <a:r>
              <a:rPr sz="1100" spc="-75" dirty="0">
                <a:latin typeface="Arial"/>
                <a:cs typeface="Arial"/>
              </a:rPr>
              <a:t>compression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30" dirty="0">
                <a:latin typeface="Arial"/>
                <a:cs typeface="Arial"/>
              </a:rPr>
              <a:t>information retrieval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systems</a:t>
            </a:r>
            <a:endParaRPr sz="1100">
              <a:latin typeface="Arial"/>
              <a:cs typeface="Arial"/>
            </a:endParaRPr>
          </a:p>
          <a:p>
            <a:pPr marL="12700" marR="421640">
              <a:lnSpc>
                <a:spcPct val="102699"/>
              </a:lnSpc>
              <a:spcBef>
                <a:spcPts val="290"/>
              </a:spcBef>
            </a:pPr>
            <a:r>
              <a:rPr sz="1100" spc="-65" dirty="0">
                <a:latin typeface="Arial"/>
                <a:cs typeface="Arial"/>
              </a:rPr>
              <a:t>How </a:t>
            </a:r>
            <a:r>
              <a:rPr sz="1100" spc="-70" dirty="0">
                <a:latin typeface="Arial"/>
                <a:cs typeface="Arial"/>
              </a:rPr>
              <a:t>can </a:t>
            </a:r>
            <a:r>
              <a:rPr sz="1100" spc="-110" dirty="0">
                <a:latin typeface="Arial"/>
                <a:cs typeface="Arial"/>
              </a:rPr>
              <a:t>we </a:t>
            </a:r>
            <a:r>
              <a:rPr sz="1100" spc="-85" dirty="0">
                <a:latin typeface="Arial"/>
                <a:cs typeface="Arial"/>
              </a:rPr>
              <a:t>compress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30" dirty="0">
                <a:solidFill>
                  <a:srgbClr val="0000FF"/>
                </a:solidFill>
                <a:latin typeface="Arial"/>
                <a:cs typeface="Arial"/>
              </a:rPr>
              <a:t>dictionary </a:t>
            </a:r>
            <a:r>
              <a:rPr sz="1100" spc="-50" dirty="0">
                <a:latin typeface="Arial"/>
                <a:cs typeface="Arial"/>
              </a:rPr>
              <a:t>component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30" dirty="0">
                <a:latin typeface="Arial"/>
                <a:cs typeface="Arial"/>
              </a:rPr>
              <a:t>the  </a:t>
            </a:r>
            <a:r>
              <a:rPr sz="1100" spc="-40" dirty="0">
                <a:latin typeface="Arial"/>
                <a:cs typeface="Arial"/>
              </a:rPr>
              <a:t>inverted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index?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sz="1100" spc="-65" dirty="0">
                <a:latin typeface="Arial"/>
                <a:cs typeface="Arial"/>
              </a:rPr>
              <a:t>How </a:t>
            </a:r>
            <a:r>
              <a:rPr sz="1100" spc="-70" dirty="0">
                <a:latin typeface="Arial"/>
                <a:cs typeface="Arial"/>
              </a:rPr>
              <a:t>can </a:t>
            </a:r>
            <a:r>
              <a:rPr sz="1100" spc="-110" dirty="0">
                <a:latin typeface="Arial"/>
                <a:cs typeface="Arial"/>
              </a:rPr>
              <a:t>we </a:t>
            </a:r>
            <a:r>
              <a:rPr sz="1100" spc="-85" dirty="0">
                <a:latin typeface="Arial"/>
                <a:cs typeface="Arial"/>
              </a:rPr>
              <a:t>compress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50" dirty="0">
                <a:solidFill>
                  <a:srgbClr val="0000FF"/>
                </a:solidFill>
                <a:latin typeface="Arial"/>
                <a:cs typeface="Arial"/>
              </a:rPr>
              <a:t>postings </a:t>
            </a:r>
            <a:r>
              <a:rPr sz="1100" spc="-50" dirty="0">
                <a:latin typeface="Arial"/>
                <a:cs typeface="Arial"/>
              </a:rPr>
              <a:t>component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40" dirty="0">
                <a:latin typeface="Arial"/>
                <a:cs typeface="Arial"/>
              </a:rPr>
              <a:t>inverted  </a:t>
            </a:r>
            <a:r>
              <a:rPr sz="1100" spc="-60" dirty="0">
                <a:latin typeface="Arial"/>
                <a:cs typeface="Arial"/>
              </a:rPr>
              <a:t>index?</a:t>
            </a:r>
            <a:endParaRPr sz="1100">
              <a:latin typeface="Arial"/>
              <a:cs typeface="Arial"/>
            </a:endParaRPr>
          </a:p>
          <a:p>
            <a:pPr marL="12700" marR="410209">
              <a:lnSpc>
                <a:spcPct val="102699"/>
              </a:lnSpc>
              <a:spcBef>
                <a:spcPts val="300"/>
              </a:spcBef>
            </a:pPr>
            <a:r>
              <a:rPr sz="1100" spc="-55" dirty="0">
                <a:latin typeface="Arial"/>
                <a:cs typeface="Arial"/>
              </a:rPr>
              <a:t>Term </a:t>
            </a:r>
            <a:r>
              <a:rPr sz="1100" spc="-25" dirty="0">
                <a:latin typeface="Arial"/>
                <a:cs typeface="Arial"/>
              </a:rPr>
              <a:t>statistics: </a:t>
            </a:r>
            <a:r>
              <a:rPr sz="1100" spc="-70" dirty="0">
                <a:latin typeface="Arial"/>
                <a:cs typeface="Arial"/>
              </a:rPr>
              <a:t>how </a:t>
            </a:r>
            <a:r>
              <a:rPr sz="1100" spc="-85" dirty="0">
                <a:latin typeface="Arial"/>
                <a:cs typeface="Arial"/>
              </a:rPr>
              <a:t>are </a:t>
            </a:r>
            <a:r>
              <a:rPr sz="1100" spc="-50" dirty="0">
                <a:latin typeface="Arial"/>
                <a:cs typeface="Arial"/>
              </a:rPr>
              <a:t>terms </a:t>
            </a:r>
            <a:r>
              <a:rPr sz="1100" spc="-25" dirty="0">
                <a:latin typeface="Arial"/>
                <a:cs typeface="Arial"/>
              </a:rPr>
              <a:t>distributed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45" dirty="0">
                <a:latin typeface="Arial"/>
                <a:cs typeface="Arial"/>
              </a:rPr>
              <a:t>document  </a:t>
            </a:r>
            <a:r>
              <a:rPr sz="1100" spc="-50" dirty="0">
                <a:latin typeface="Arial"/>
                <a:cs typeface="Arial"/>
              </a:rPr>
              <a:t>collections?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-152" y="3333521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GB" spc="-45"/>
              <a:t>Asma Naseer:</a:t>
            </a:r>
            <a:r>
              <a:rPr spc="-5"/>
              <a:t>Index</a:t>
            </a:r>
            <a:r>
              <a:rPr spc="-50"/>
              <a:t> </a:t>
            </a:r>
            <a:r>
              <a:rPr spc="-10" dirty="0"/>
              <a:t>compression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272789" y="3349078"/>
            <a:ext cx="24002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9 /</a:t>
            </a:r>
            <a:r>
              <a:rPr sz="600" spc="-7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59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4915</TotalTime>
  <Words>4601</Words>
  <Application>Microsoft Macintosh PowerPoint</Application>
  <PresentationFormat>Custom</PresentationFormat>
  <Paragraphs>1004</Paragraphs>
  <Slides>58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6" baseType="lpstr">
      <vt:lpstr>Arial</vt:lpstr>
      <vt:lpstr>Calibri</vt:lpstr>
      <vt:lpstr>Georgia</vt:lpstr>
      <vt:lpstr>Latin Modern Math</vt:lpstr>
      <vt:lpstr>LM Mono 10</vt:lpstr>
      <vt:lpstr>LM Mono 12</vt:lpstr>
      <vt:lpstr>LM Roman 8</vt:lpstr>
      <vt:lpstr>LM Roman Caps 10</vt:lpstr>
      <vt:lpstr>LM Sans 10</vt:lpstr>
      <vt:lpstr>LM Sans 12</vt:lpstr>
      <vt:lpstr>LM Sans 8</vt:lpstr>
      <vt:lpstr>LM Sans 9</vt:lpstr>
      <vt:lpstr>Palatino</vt:lpstr>
      <vt:lpstr>PazoMath</vt:lpstr>
      <vt:lpstr>Times New Roman</vt:lpstr>
      <vt:lpstr>Trebuchet MS</vt:lpstr>
      <vt:lpstr>UKIJ Mejnun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MapReduce for index construction</vt:lpstr>
      <vt:lpstr>Dynamic indexing: Simplest approach</vt:lpstr>
      <vt:lpstr>PowerPoint Presentation</vt:lpstr>
      <vt:lpstr>PowerPoint Presentation</vt:lpstr>
      <vt:lpstr>PowerPoint Presentation</vt:lpstr>
      <vt:lpstr>Why compression in information retrieval?</vt:lpstr>
      <vt:lpstr>PowerPoint Presentation</vt:lpstr>
      <vt:lpstr>PowerPoint Presentation</vt:lpstr>
      <vt:lpstr>Model collection: The Reuters collection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Recall: Dictionary as array of fixed-width entries</vt:lpstr>
      <vt:lpstr>PowerPoint Presentation</vt:lpstr>
      <vt:lpstr>PowerPoint Presentation</vt:lpstr>
      <vt:lpstr>PowerPoint Presentation</vt:lpstr>
      <vt:lpstr>PowerPoint Presentation</vt:lpstr>
      <vt:lpstr>Space for dictionary as a string with blocking</vt:lpstr>
      <vt:lpstr>PowerPoint Presentation</vt:lpstr>
      <vt:lpstr>Lookup of a term with blocking: (slightly) slower</vt:lpstr>
      <vt:lpstr>PowerPoint Presentation</vt:lpstr>
      <vt:lpstr>Dictionary compression for Reuters: Summary</vt:lpstr>
      <vt:lpstr>PowerPoint Presentation</vt:lpstr>
      <vt:lpstr>PowerPoint Presentation</vt:lpstr>
      <vt:lpstr>PowerPoint Presentation</vt:lpstr>
      <vt:lpstr>Key idea: Store gaps instead of docIDs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Introduction to Information Retrieval  ` `%%%`#`&amp;12_`__~~~ alse [0.5cm] IIR 5: Index Compression </dc:title>
  <dc:creator> Hinrich Schütze </dc:creator>
  <cp:lastModifiedBy>Microsoft Office User</cp:lastModifiedBy>
  <cp:revision>21</cp:revision>
  <dcterms:created xsi:type="dcterms:W3CDTF">2021-11-04T04:26:45Z</dcterms:created>
  <dcterms:modified xsi:type="dcterms:W3CDTF">2024-03-20T03:27:39Z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2014-07-24T00:00:00Z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2021-11-04T00:00:00Z</vt:filetime>
  </property>
</Properties>
</file>