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h2LxgbwzA9CFHJyXwbFd08xCgq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2560"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580"/>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95" name="Google Shape;95;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75" name="Google Shape;175;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83" name="Google Shape;183;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92" name="Google Shape;192;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01" name="Google Shape;201;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08" name="Google Shape;208;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17" name="Google Shape;217;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24" name="Google Shape;224;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35" name="Google Shape;235;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44" name="Google Shape;244;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50" name="Google Shape;250;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05" name="Google Shape;105;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59" name="Google Shape;259;p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68" name="Google Shape;268;p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75" name="Google Shape;275;p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82" name="Google Shape;282;p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91" name="Google Shape;291;p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98" name="Google Shape;298;p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05" name="Google Shape;305;p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ad8b66e3d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ad8b66e3d_0_0: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14" name="Google Shape;314;gaad8b66e3d_0_0: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20" name="Google Shape;320;p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11" name="Google Shape;111;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23" name="Google Shape;123;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 name="Google Shape;132;p5: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33" name="Google Shape;133;p5: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41" name="Google Shape;141;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47" name="Google Shape;147;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6" name="Google Shape;156;p8: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66" name="Google Shape;166;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9"/>
          <p:cNvSpPr/>
          <p:nvPr/>
        </p:nvSpPr>
        <p:spPr>
          <a:xfrm>
            <a:off x="0" y="0"/>
            <a:ext cx="9144000" cy="4572001"/>
          </a:xfrm>
          <a:prstGeom prst="rect">
            <a:avLst/>
          </a:prstGeom>
          <a:solidFill>
            <a:srgbClr val="739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9"/>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9"/>
          <p:cNvSpPr txBox="1"/>
          <p:nvPr>
            <p:ph type="ctr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9"/>
          <p:cNvSpPr txBox="1"/>
          <p:nvPr>
            <p:ph idx="1" type="subTitle"/>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
        <p:nvSpPr>
          <p:cNvPr id="21" name="Google Shape;21;p29"/>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4" name="Google Shape;24;p29"/>
          <p:cNvCxnSpPr/>
          <p:nvPr/>
        </p:nvCxnSpPr>
        <p:spPr>
          <a:xfrm rot="10800000">
            <a:off x="6290132" y="5264106"/>
            <a:ext cx="0" cy="914400"/>
          </a:xfrm>
          <a:prstGeom prst="straightConnector1">
            <a:avLst/>
          </a:prstGeom>
          <a:noFill/>
          <a:ln cap="flat" cmpd="sng" w="19050">
            <a:solidFill>
              <a:srgbClr val="739A28"/>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38"/>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8"/>
          <p:cNvSpPr txBox="1"/>
          <p:nvPr>
            <p:ph idx="1" type="body"/>
          </p:nvPr>
        </p:nvSpPr>
        <p:spPr>
          <a:xfrm rot="5400000">
            <a:off x="2401443" y="652652"/>
            <a:ext cx="4023360" cy="729005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38"/>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8"/>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8"/>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39"/>
          <p:cNvSpPr txBox="1"/>
          <p:nvPr>
            <p:ph type="title"/>
          </p:nvPr>
        </p:nvSpPr>
        <p:spPr>
          <a:xfrm rot="5400000">
            <a:off x="4824413" y="2481263"/>
            <a:ext cx="5410200" cy="1971675"/>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9"/>
          <p:cNvSpPr txBox="1"/>
          <p:nvPr>
            <p:ph idx="1" type="body"/>
          </p:nvPr>
        </p:nvSpPr>
        <p:spPr>
          <a:xfrm rot="5400000">
            <a:off x="881064" y="623888"/>
            <a:ext cx="5410200" cy="568642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39"/>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9"/>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9"/>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2" name="Google Shape;92;p39"/>
          <p:cNvCxnSpPr/>
          <p:nvPr/>
        </p:nvCxnSpPr>
        <p:spPr>
          <a:xfrm rot="10800000">
            <a:off x="7543800" y="173563"/>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5" name="Shape 25"/>
        <p:cNvGrpSpPr/>
        <p:nvPr/>
      </p:nvGrpSpPr>
      <p:grpSpPr>
        <a:xfrm>
          <a:off x="0" y="0"/>
          <a:ext cx="0" cy="0"/>
          <a:chOff x="0" y="0"/>
          <a:chExt cx="0" cy="0"/>
        </a:xfrm>
      </p:grpSpPr>
      <p:sp>
        <p:nvSpPr>
          <p:cNvPr id="26" name="Google Shape;26;p30"/>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1"/>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768096" y="2286000"/>
            <a:ext cx="356616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31"/>
          <p:cNvSpPr txBox="1"/>
          <p:nvPr>
            <p:ph idx="2" type="body"/>
          </p:nvPr>
        </p:nvSpPr>
        <p:spPr>
          <a:xfrm>
            <a:off x="4491990" y="2286000"/>
            <a:ext cx="356616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 name="Google Shape;33;p31"/>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32"/>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32"/>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2" name="Shape 42"/>
        <p:cNvGrpSpPr/>
        <p:nvPr/>
      </p:nvGrpSpPr>
      <p:grpSpPr>
        <a:xfrm>
          <a:off x="0" y="0"/>
          <a:ext cx="0" cy="0"/>
          <a:chOff x="0" y="0"/>
          <a:chExt cx="0" cy="0"/>
        </a:xfrm>
      </p:grpSpPr>
      <p:sp>
        <p:nvSpPr>
          <p:cNvPr id="43" name="Google Shape;43;p33"/>
          <p:cNvSpPr/>
          <p:nvPr/>
        </p:nvSpPr>
        <p:spPr>
          <a:xfrm>
            <a:off x="0" y="0"/>
            <a:ext cx="9144000" cy="4572001"/>
          </a:xfrm>
          <a:prstGeom prst="rect">
            <a:avLst/>
          </a:prstGeom>
          <a:solidFill>
            <a:srgbClr val="297D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3"/>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3"/>
          <p:cNvSpPr txBox="1"/>
          <p:nvPr>
            <p:ph type="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3"/>
          <p:cNvSpPr txBox="1"/>
          <p:nvPr>
            <p:ph idx="1" type="body"/>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600"/>
              <a:buNone/>
              <a:defRPr sz="1600">
                <a:solidFill>
                  <a:srgbClr val="0C0C0C"/>
                </a:solidFill>
              </a:defRPr>
            </a:lvl1pPr>
            <a:lvl2pPr indent="-228600" lvl="1" marL="914400" algn="l">
              <a:lnSpc>
                <a:spcPct val="90000"/>
              </a:lnSpc>
              <a:spcBef>
                <a:spcPts val="200"/>
              </a:spcBef>
              <a:spcAft>
                <a:spcPts val="0"/>
              </a:spcAft>
              <a:buSzPts val="1600"/>
              <a:buNone/>
              <a:defRPr sz="16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7" name="Google Shape;47;p33"/>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0" name="Google Shape;50;p33"/>
          <p:cNvCxnSpPr/>
          <p:nvPr/>
        </p:nvCxnSpPr>
        <p:spPr>
          <a:xfrm rot="10800000">
            <a:off x="6290132" y="5264106"/>
            <a:ext cx="0" cy="914400"/>
          </a:xfrm>
          <a:prstGeom prst="straightConnector1">
            <a:avLst/>
          </a:prstGeom>
          <a:noFill/>
          <a:ln cap="flat" cmpd="sng" w="19050">
            <a:solidFill>
              <a:srgbClr val="739A28"/>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4"/>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4"/>
          <p:cNvSpPr txBox="1"/>
          <p:nvPr>
            <p:ph idx="1" type="body"/>
          </p:nvPr>
        </p:nvSpPr>
        <p:spPr>
          <a:xfrm>
            <a:off x="768096" y="2179636"/>
            <a:ext cx="356616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200"/>
              <a:buNone/>
              <a:defRPr b="0" sz="22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34"/>
          <p:cNvSpPr txBox="1"/>
          <p:nvPr>
            <p:ph idx="2" type="body"/>
          </p:nvPr>
        </p:nvSpPr>
        <p:spPr>
          <a:xfrm>
            <a:off x="768096" y="2967788"/>
            <a:ext cx="356616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4"/>
          <p:cNvSpPr txBox="1"/>
          <p:nvPr>
            <p:ph idx="3" type="body"/>
          </p:nvPr>
        </p:nvSpPr>
        <p:spPr>
          <a:xfrm>
            <a:off x="4491990" y="2179636"/>
            <a:ext cx="356616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200"/>
              <a:buNone/>
              <a:defRPr b="0" sz="22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34"/>
          <p:cNvSpPr txBox="1"/>
          <p:nvPr>
            <p:ph idx="4" type="body"/>
          </p:nvPr>
        </p:nvSpPr>
        <p:spPr>
          <a:xfrm>
            <a:off x="4491990" y="2967788"/>
            <a:ext cx="356616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34"/>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5"/>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5"/>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768096" y="471509"/>
            <a:ext cx="329184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txBox="1"/>
          <p:nvPr>
            <p:ph idx="1" type="body"/>
          </p:nvPr>
        </p:nvSpPr>
        <p:spPr>
          <a:xfrm>
            <a:off x="4286250" y="822960"/>
            <a:ext cx="4258818" cy="5184648"/>
          </a:xfrm>
          <a:prstGeom prst="rect">
            <a:avLst/>
          </a:prstGeom>
          <a:noFill/>
          <a:ln>
            <a:noFill/>
          </a:ln>
        </p:spPr>
        <p:txBody>
          <a:bodyPr anchorCtr="0" anchor="t" bIns="45700" lIns="45700" spcFirstLastPara="1" rIns="45700" wrap="square" tIns="45700">
            <a:normAutofit/>
          </a:bodyPr>
          <a:lstStyle>
            <a:lvl1pPr indent="-355600" lvl="0" marL="457200" algn="l">
              <a:lnSpc>
                <a:spcPct val="90000"/>
              </a:lnSpc>
              <a:spcBef>
                <a:spcPts val="1200"/>
              </a:spcBef>
              <a:spcAft>
                <a:spcPts val="0"/>
              </a:spcAft>
              <a:buSzPts val="2000"/>
              <a:buChar char=" "/>
              <a:defRPr sz="2000"/>
            </a:lvl1pPr>
            <a:lvl2pPr indent="-330200" lvl="1" marL="914400" algn="l">
              <a:lnSpc>
                <a:spcPct val="90000"/>
              </a:lnSpc>
              <a:spcBef>
                <a:spcPts val="200"/>
              </a:spcBef>
              <a:spcAft>
                <a:spcPts val="0"/>
              </a:spcAft>
              <a:buSzPts val="1600"/>
              <a:buChar char="🢝"/>
              <a:defRPr sz="1600"/>
            </a:lvl2pPr>
            <a:lvl3pPr indent="-304800" lvl="2" marL="1371600" algn="l">
              <a:lnSpc>
                <a:spcPct val="90000"/>
              </a:lnSpc>
              <a:spcBef>
                <a:spcPts val="400"/>
              </a:spcBef>
              <a:spcAft>
                <a:spcPts val="0"/>
              </a:spcAft>
              <a:buSzPts val="1200"/>
              <a:buChar char="🢝"/>
              <a:defRPr sz="12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04800" lvl="5" marL="2743200" algn="l">
              <a:lnSpc>
                <a:spcPct val="90000"/>
              </a:lnSpc>
              <a:spcBef>
                <a:spcPts val="400"/>
              </a:spcBef>
              <a:spcAft>
                <a:spcPts val="0"/>
              </a:spcAft>
              <a:buSzPts val="1200"/>
              <a:buChar char="🢝"/>
              <a:defRPr sz="1200"/>
            </a:lvl6pPr>
            <a:lvl7pPr indent="-304800" lvl="6" marL="3200400" algn="l">
              <a:lnSpc>
                <a:spcPct val="90000"/>
              </a:lnSpc>
              <a:spcBef>
                <a:spcPts val="400"/>
              </a:spcBef>
              <a:spcAft>
                <a:spcPts val="0"/>
              </a:spcAft>
              <a:buSzPts val="1200"/>
              <a:buChar char="🢝"/>
              <a:defRPr sz="1200"/>
            </a:lvl7pPr>
            <a:lvl8pPr indent="-304800" lvl="7" marL="3657600" algn="l">
              <a:lnSpc>
                <a:spcPct val="90000"/>
              </a:lnSpc>
              <a:spcBef>
                <a:spcPts val="400"/>
              </a:spcBef>
              <a:spcAft>
                <a:spcPts val="0"/>
              </a:spcAft>
              <a:buSzPts val="1200"/>
              <a:buChar char="🢝"/>
              <a:defRPr sz="1200"/>
            </a:lvl8pPr>
            <a:lvl9pPr indent="-304800" lvl="8" marL="4114800" algn="l">
              <a:lnSpc>
                <a:spcPct val="90000"/>
              </a:lnSpc>
              <a:spcBef>
                <a:spcPts val="400"/>
              </a:spcBef>
              <a:spcAft>
                <a:spcPts val="400"/>
              </a:spcAft>
              <a:buSzPts val="1200"/>
              <a:buChar char="🢝"/>
              <a:defRPr sz="1200"/>
            </a:lvl9pPr>
          </a:lstStyle>
          <a:p/>
        </p:txBody>
      </p:sp>
      <p:sp>
        <p:nvSpPr>
          <p:cNvPr id="68" name="Google Shape;68;p36"/>
          <p:cNvSpPr txBox="1"/>
          <p:nvPr>
            <p:ph idx="2" type="body"/>
          </p:nvPr>
        </p:nvSpPr>
        <p:spPr>
          <a:xfrm>
            <a:off x="768096" y="2257506"/>
            <a:ext cx="329184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9" name="Google Shape;69;p36"/>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7"/>
          <p:cNvSpPr txBox="1"/>
          <p:nvPr>
            <p:ph type="title"/>
          </p:nvPr>
        </p:nvSpPr>
        <p:spPr>
          <a:xfrm>
            <a:off x="342900" y="4960138"/>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p:nvPr>
            <p:ph idx="2" type="pic"/>
          </p:nvPr>
        </p:nvSpPr>
        <p:spPr>
          <a:xfrm>
            <a:off x="0" y="-1"/>
            <a:ext cx="9141714" cy="4572000"/>
          </a:xfrm>
          <a:prstGeom prst="rect">
            <a:avLst/>
          </a:prstGeom>
          <a:solidFill>
            <a:srgbClr val="C1DF87"/>
          </a:solidFill>
          <a:ln>
            <a:noFill/>
          </a:ln>
        </p:spPr>
        <p:txBody>
          <a:bodyPr anchorCtr="0" anchor="t" bIns="45700" lIns="457200" spcFirstLastPara="1" rIns="45700" wrap="square" tIns="365750">
            <a:normAutofit/>
          </a:bodyPr>
          <a:lstStyle>
            <a:lvl1pPr lvl="0" marR="0" rtl="0" algn="l">
              <a:lnSpc>
                <a:spcPct val="90000"/>
              </a:lnSpc>
              <a:spcBef>
                <a:spcPts val="1200"/>
              </a:spcBef>
              <a:spcAft>
                <a:spcPts val="0"/>
              </a:spcAft>
              <a:buClr>
                <a:schemeClr val="accent1"/>
              </a:buClr>
              <a:buSzPts val="2400"/>
              <a:buFont typeface="Twentieth Century"/>
              <a:buNone/>
              <a:defRPr b="0" i="0" sz="24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100"/>
              <a:buFont typeface="Noto Sans Symbols"/>
              <a:buNone/>
              <a:defRPr b="0" i="0" sz="21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9pPr>
          </a:lstStyle>
          <a:p/>
        </p:txBody>
      </p:sp>
      <p:sp>
        <p:nvSpPr>
          <p:cNvPr id="75" name="Google Shape;75;p37"/>
          <p:cNvSpPr txBox="1"/>
          <p:nvPr>
            <p:ph idx="1" type="body"/>
          </p:nvPr>
        </p:nvSpPr>
        <p:spPr>
          <a:xfrm>
            <a:off x="6457950" y="4960138"/>
            <a:ext cx="24003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600"/>
              <a:buNone/>
              <a:defRPr sz="1600">
                <a:solidFill>
                  <a:srgbClr val="0C0C0C"/>
                </a:solidFill>
              </a:defRPr>
            </a:lvl1pPr>
            <a:lvl2pPr indent="-228600" lvl="1" marL="914400" algn="l">
              <a:lnSpc>
                <a:spcPct val="90000"/>
              </a:lnSpc>
              <a:spcBef>
                <a:spcPts val="200"/>
              </a:spcBef>
              <a:spcAft>
                <a:spcPts val="0"/>
              </a:spcAft>
              <a:buSzPts val="1050"/>
              <a:buNone/>
              <a:defRPr sz="105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750"/>
              <a:buNone/>
              <a:defRPr sz="750"/>
            </a:lvl4pPr>
            <a:lvl5pPr indent="-228600" lvl="4" marL="2286000" algn="l">
              <a:lnSpc>
                <a:spcPct val="90000"/>
              </a:lnSpc>
              <a:spcBef>
                <a:spcPts val="400"/>
              </a:spcBef>
              <a:spcAft>
                <a:spcPts val="0"/>
              </a:spcAft>
              <a:buSzPts val="750"/>
              <a:buNone/>
              <a:defRPr sz="750"/>
            </a:lvl5pPr>
            <a:lvl6pPr indent="-228600" lvl="5" marL="2743200" algn="l">
              <a:lnSpc>
                <a:spcPct val="90000"/>
              </a:lnSpc>
              <a:spcBef>
                <a:spcPts val="400"/>
              </a:spcBef>
              <a:spcAft>
                <a:spcPts val="0"/>
              </a:spcAft>
              <a:buSzPts val="750"/>
              <a:buNone/>
              <a:defRPr sz="750"/>
            </a:lvl6pPr>
            <a:lvl7pPr indent="-228600" lvl="6" marL="3200400" algn="l">
              <a:lnSpc>
                <a:spcPct val="90000"/>
              </a:lnSpc>
              <a:spcBef>
                <a:spcPts val="400"/>
              </a:spcBef>
              <a:spcAft>
                <a:spcPts val="0"/>
              </a:spcAft>
              <a:buSzPts val="750"/>
              <a:buNone/>
              <a:defRPr sz="750"/>
            </a:lvl7pPr>
            <a:lvl8pPr indent="-228600" lvl="7" marL="3657600" algn="l">
              <a:lnSpc>
                <a:spcPct val="90000"/>
              </a:lnSpc>
              <a:spcBef>
                <a:spcPts val="400"/>
              </a:spcBef>
              <a:spcAft>
                <a:spcPts val="0"/>
              </a:spcAft>
              <a:buSzPts val="750"/>
              <a:buNone/>
              <a:defRPr sz="750"/>
            </a:lvl8pPr>
            <a:lvl9pPr indent="-228600" lvl="8" marL="4114800" algn="l">
              <a:lnSpc>
                <a:spcPct val="90000"/>
              </a:lnSpc>
              <a:spcBef>
                <a:spcPts val="400"/>
              </a:spcBef>
              <a:spcAft>
                <a:spcPts val="400"/>
              </a:spcAft>
              <a:buSzPts val="750"/>
              <a:buNone/>
              <a:defRPr sz="750"/>
            </a:lvl9pPr>
          </a:lstStyle>
          <a:p/>
        </p:txBody>
      </p:sp>
      <p:sp>
        <p:nvSpPr>
          <p:cNvPr id="76" name="Google Shape;76;p37"/>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9" name="Google Shape;79;p37"/>
          <p:cNvCxnSpPr/>
          <p:nvPr/>
        </p:nvCxnSpPr>
        <p:spPr>
          <a:xfrm rot="10800000">
            <a:off x="6290132"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4400"/>
              <a:buFont typeface="Twentieth Century"/>
              <a:buNone/>
              <a:defRPr b="0" i="0" sz="44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Twentieth Century"/>
              <a:buChar char=" "/>
              <a:defRPr b="0" i="0" sz="2000" u="none" cap="none" strike="noStrike">
                <a:solidFill>
                  <a:schemeClr val="dk1"/>
                </a:solidFill>
                <a:latin typeface="Twentieth Century"/>
                <a:ea typeface="Twentieth Century"/>
                <a:cs typeface="Twentieth Century"/>
                <a:sym typeface="Twentieth Century"/>
              </a:defRPr>
            </a:lvl1pPr>
            <a:lvl2pPr indent="-330200" lvl="1" marL="914400" marR="0" rtl="0" algn="l">
              <a:lnSpc>
                <a:spcPct val="90000"/>
              </a:lnSpc>
              <a:spcBef>
                <a:spcPts val="200"/>
              </a:spcBef>
              <a:spcAft>
                <a:spcPts val="0"/>
              </a:spcAft>
              <a:buClr>
                <a:schemeClr val="accent1"/>
              </a:buClr>
              <a:buSzPts val="1600"/>
              <a:buFont typeface="Noto Sans Symbols"/>
              <a:buChar char="🢝"/>
              <a:defRPr b="0" i="0" sz="160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3pPr>
            <a:lvl4pPr indent="-304800" lvl="3" marL="18288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4pPr>
            <a:lvl5pPr indent="-304800" lvl="4" marL="22860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5pPr>
            <a:lvl6pPr indent="-304800" lvl="5" marL="27432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6pPr>
            <a:lvl7pPr indent="-304800" lvl="6" marL="32004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7pPr>
            <a:lvl8pPr indent="-304800" lvl="7" marL="3657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8pPr>
            <a:lvl9pPr indent="-304800" lvl="8" marL="4114800" marR="0" rtl="0" algn="l">
              <a:lnSpc>
                <a:spcPct val="90000"/>
              </a:lnSpc>
              <a:spcBef>
                <a:spcPts val="400"/>
              </a:spcBef>
              <a:spcAft>
                <a:spcPts val="40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28"/>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28"/>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28"/>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28"/>
          <p:cNvCxnSpPr/>
          <p:nvPr/>
        </p:nvCxnSpPr>
        <p:spPr>
          <a:xfrm rot="10800000">
            <a:off x="5715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
          <p:cNvSpPr/>
          <p:nvPr/>
        </p:nvSpPr>
        <p:spPr>
          <a:xfrm>
            <a:off x="0" y="0"/>
            <a:ext cx="9141544" cy="68589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8" name="Google Shape;98;p1"/>
          <p:cNvSpPr/>
          <p:nvPr/>
        </p:nvSpPr>
        <p:spPr>
          <a:xfrm>
            <a:off x="0" y="0"/>
            <a:ext cx="9141714" cy="6858000"/>
          </a:xfrm>
          <a:prstGeom prst="rect">
            <a:avLst/>
          </a:prstGeom>
          <a:solidFill>
            <a:srgbClr val="0083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9" name="Google Shape;99;p1"/>
          <p:cNvSpPr txBox="1"/>
          <p:nvPr>
            <p:ph type="ctrTitle"/>
          </p:nvPr>
        </p:nvSpPr>
        <p:spPr>
          <a:xfrm>
            <a:off x="475875" y="640080"/>
            <a:ext cx="3014572" cy="3339348"/>
          </a:xfrm>
          <a:prstGeom prst="rect">
            <a:avLst/>
          </a:prstGeom>
          <a:noFill/>
          <a:ln>
            <a:noFill/>
          </a:ln>
        </p:spPr>
        <p:txBody>
          <a:bodyPr anchorCtr="0" anchor="b" bIns="45700" lIns="91425" spcFirstLastPara="1" rIns="91425" wrap="square" tIns="45700">
            <a:normAutofit/>
          </a:bodyPr>
          <a:lstStyle/>
          <a:p>
            <a:pPr indent="0" lvl="0" marL="0" rtl="0" algn="r">
              <a:lnSpc>
                <a:spcPct val="80000"/>
              </a:lnSpc>
              <a:spcBef>
                <a:spcPts val="0"/>
              </a:spcBef>
              <a:spcAft>
                <a:spcPts val="0"/>
              </a:spcAft>
              <a:buClr>
                <a:srgbClr val="FFFFFF"/>
              </a:buClr>
              <a:buSzPts val="3800"/>
              <a:buFont typeface="Twentieth Century"/>
              <a:buNone/>
            </a:pPr>
            <a:r>
              <a:rPr lang="en-US" sz="3800">
                <a:solidFill>
                  <a:srgbClr val="FFFFFF"/>
                </a:solidFill>
              </a:rPr>
              <a:t>ARGUMENTATIVE WRITING</a:t>
            </a:r>
            <a:endParaRPr/>
          </a:p>
        </p:txBody>
      </p:sp>
      <p:sp>
        <p:nvSpPr>
          <p:cNvPr id="100" name="Google Shape;100;p1"/>
          <p:cNvSpPr txBox="1"/>
          <p:nvPr>
            <p:ph idx="1" type="subTitle"/>
          </p:nvPr>
        </p:nvSpPr>
        <p:spPr>
          <a:xfrm>
            <a:off x="479190" y="4315017"/>
            <a:ext cx="3011257" cy="1893939"/>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400"/>
              <a:buNone/>
            </a:pPr>
            <a:r>
              <a:t/>
            </a:r>
            <a:endParaRPr sz="1400">
              <a:solidFill>
                <a:srgbClr val="FFFFFF"/>
              </a:solidFill>
            </a:endParaRPr>
          </a:p>
        </p:txBody>
      </p:sp>
      <p:cxnSp>
        <p:nvCxnSpPr>
          <p:cNvPr id="101" name="Google Shape;101;p1"/>
          <p:cNvCxnSpPr/>
          <p:nvPr/>
        </p:nvCxnSpPr>
        <p:spPr>
          <a:xfrm>
            <a:off x="779347" y="4156010"/>
            <a:ext cx="2674620" cy="0"/>
          </a:xfrm>
          <a:prstGeom prst="straightConnector1">
            <a:avLst/>
          </a:prstGeom>
          <a:noFill/>
          <a:ln cap="flat" cmpd="sng" w="19050">
            <a:solidFill>
              <a:srgbClr val="FFFFFF"/>
            </a:solidFill>
            <a:prstDash val="solid"/>
            <a:round/>
            <a:headEnd len="sm" w="sm" type="none"/>
            <a:tailEnd len="sm" w="sm" type="none"/>
          </a:ln>
        </p:spPr>
      </p:cxnSp>
      <p:sp>
        <p:nvSpPr>
          <p:cNvPr id="102" name="Google Shape;102;p1"/>
          <p:cNvSpPr/>
          <p:nvPr/>
        </p:nvSpPr>
        <p:spPr>
          <a:xfrm>
            <a:off x="3973047" y="0"/>
            <a:ext cx="5182493" cy="6858000"/>
          </a:xfrm>
          <a:prstGeom prst="rect">
            <a:avLst/>
          </a:prstGeom>
          <a:blipFill rotWithShape="1">
            <a:blip r:embed="rId3">
              <a:alphaModFix/>
            </a:blip>
            <a:tile algn="tl" flip="none" tx="6350" sx="70000" ty="-101600" sy="7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8" name="Google Shape;178;p10"/>
          <p:cNvSpPr txBox="1"/>
          <p:nvPr/>
        </p:nvSpPr>
        <p:spPr>
          <a:xfrm>
            <a:off x="309282" y="152399"/>
            <a:ext cx="85344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wentieth Century"/>
                <a:ea typeface="Twentieth Century"/>
                <a:cs typeface="Twentieth Century"/>
                <a:sym typeface="Twentieth Century"/>
              </a:rPr>
              <a:t>The Rhetorical Triangle – remember me?</a:t>
            </a:r>
            <a:endParaRPr/>
          </a:p>
        </p:txBody>
      </p:sp>
      <p:sp>
        <p:nvSpPr>
          <p:cNvPr id="179" name="Google Shape;179;p10"/>
          <p:cNvSpPr txBox="1"/>
          <p:nvPr/>
        </p:nvSpPr>
        <p:spPr>
          <a:xfrm>
            <a:off x="76200" y="1295400"/>
            <a:ext cx="8991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Don’t forget to incorporate elements of ethos, pathos, and logos.</a:t>
            </a:r>
            <a:endParaRPr/>
          </a:p>
        </p:txBody>
      </p:sp>
      <p:pic>
        <p:nvPicPr>
          <p:cNvPr id="180" name="Google Shape;180;p10"/>
          <p:cNvPicPr preferRelativeResize="0"/>
          <p:nvPr/>
        </p:nvPicPr>
        <p:blipFill rotWithShape="1">
          <a:blip r:embed="rId3">
            <a:alphaModFix/>
          </a:blip>
          <a:srcRect b="0" l="0" r="0" t="0"/>
          <a:stretch/>
        </p:blipFill>
        <p:spPr>
          <a:xfrm>
            <a:off x="1200992" y="1824247"/>
            <a:ext cx="6742015" cy="50068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 calcmode="lin" valueType="num">
                                      <p:cBhvr additive="base">
                                        <p:cTn dur="500"/>
                                        <p:tgtEl>
                                          <p:spTgt spid="1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6" name="Google Shape;186;p11"/>
          <p:cNvSpPr txBox="1"/>
          <p:nvPr/>
        </p:nvSpPr>
        <p:spPr>
          <a:xfrm>
            <a:off x="152400" y="1752600"/>
            <a:ext cx="8686800" cy="3970318"/>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Guides an audience through your reasoning process</a:t>
            </a:r>
            <a:endParaRPr/>
          </a:p>
          <a:p>
            <a:pPr indent="-342900" lvl="0" marL="571500" marR="0" rtl="0" algn="l">
              <a:spcBef>
                <a:spcPts val="0"/>
              </a:spcBef>
              <a:spcAft>
                <a:spcPts val="0"/>
              </a:spcAft>
              <a:buClr>
                <a:schemeClr val="dk1"/>
              </a:buClr>
              <a:buSzPts val="3600"/>
              <a:buFont typeface="Noto Sans Symbols"/>
              <a:buNone/>
            </a:pPr>
            <a:r>
              <a:t/>
            </a:r>
            <a:endParaRPr sz="3600">
              <a:solidFill>
                <a:schemeClr val="dk1"/>
              </a:solidFill>
              <a:latin typeface="Twentieth Century"/>
              <a:ea typeface="Twentieth Century"/>
              <a:cs typeface="Twentieth Century"/>
              <a:sym typeface="Twentieth Century"/>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Offers a clear explanation of each argued point</a:t>
            </a:r>
            <a:endParaRPr/>
          </a:p>
          <a:p>
            <a:pPr indent="-342900" lvl="0" marL="571500" marR="0" rtl="0" algn="l">
              <a:spcBef>
                <a:spcPts val="0"/>
              </a:spcBef>
              <a:spcAft>
                <a:spcPts val="0"/>
              </a:spcAft>
              <a:buClr>
                <a:schemeClr val="dk1"/>
              </a:buClr>
              <a:buSzPts val="3600"/>
              <a:buFont typeface="Noto Sans Symbols"/>
              <a:buNone/>
            </a:pPr>
            <a:r>
              <a:t/>
            </a:r>
            <a:endParaRPr sz="3600">
              <a:solidFill>
                <a:schemeClr val="dk1"/>
              </a:solidFill>
              <a:latin typeface="Twentieth Century"/>
              <a:ea typeface="Twentieth Century"/>
              <a:cs typeface="Twentieth Century"/>
              <a:sym typeface="Twentieth Century"/>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Demonstrates the credibility of the writer</a:t>
            </a:r>
            <a:endParaRPr/>
          </a:p>
        </p:txBody>
      </p:sp>
      <p:grpSp>
        <p:nvGrpSpPr>
          <p:cNvPr id="187" name="Google Shape;187;p11"/>
          <p:cNvGrpSpPr/>
          <p:nvPr/>
        </p:nvGrpSpPr>
        <p:grpSpPr>
          <a:xfrm>
            <a:off x="952500" y="-1"/>
            <a:ext cx="7900147" cy="3269034"/>
            <a:chOff x="952500" y="-1"/>
            <a:chExt cx="7900147" cy="3269034"/>
          </a:xfrm>
        </p:grpSpPr>
        <p:sp>
          <p:nvSpPr>
            <p:cNvPr id="188" name="Google Shape;188;p11"/>
            <p:cNvSpPr txBox="1"/>
            <p:nvPr/>
          </p:nvSpPr>
          <p:spPr>
            <a:xfrm>
              <a:off x="952500" y="-1"/>
              <a:ext cx="70866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wentieth Century"/>
                  <a:ea typeface="Twentieth Century"/>
                  <a:cs typeface="Twentieth Century"/>
                  <a:sym typeface="Twentieth Century"/>
                </a:rPr>
                <a:t>Why is Organization Important in Argument Writing?</a:t>
              </a:r>
              <a:endParaRPr/>
            </a:p>
          </p:txBody>
        </p:sp>
        <p:pic>
          <p:nvPicPr>
            <p:cNvPr descr="C:\Users\taus-hummel\AppData\Local\Microsoft\Windows\Temporary Internet Files\Content.IE5\Z5QHYK08\MC900056954[1].wmf" id="189" name="Google Shape;189;p11"/>
            <p:cNvPicPr preferRelativeResize="0"/>
            <p:nvPr/>
          </p:nvPicPr>
          <p:blipFill rotWithShape="1">
            <a:blip r:embed="rId3">
              <a:alphaModFix/>
            </a:blip>
            <a:srcRect b="0" l="0" r="0" t="0"/>
            <a:stretch/>
          </p:blipFill>
          <p:spPr>
            <a:xfrm>
              <a:off x="7043964" y="1734670"/>
              <a:ext cx="1808683" cy="153436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 calcmode="lin" valueType="num">
                                      <p:cBhvr additive="base">
                                        <p:cTn dur="500"/>
                                        <p:tgtEl>
                                          <p:spTgt spid="18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 calcmode="lin" valueType="num">
                                      <p:cBhvr additive="base">
                                        <p:cTn dur="500"/>
                                        <p:tgtEl>
                                          <p:spTgt spid="18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 calcmode="lin" valueType="num">
                                      <p:cBhvr additive="base">
                                        <p:cTn dur="500"/>
                                        <p:tgtEl>
                                          <p:spTgt spid="18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 calcmode="lin" valueType="num">
                                      <p:cBhvr additive="base">
                                        <p:cTn dur="500"/>
                                        <p:tgtEl>
                                          <p:spTgt spid="18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 calcmode="lin" valueType="num">
                                      <p:cBhvr additive="base">
                                        <p:cTn dur="500"/>
                                        <p:tgtEl>
                                          <p:spTgt spid="18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195" name="Google Shape;195;p12"/>
          <p:cNvGrpSpPr/>
          <p:nvPr/>
        </p:nvGrpSpPr>
        <p:grpSpPr>
          <a:xfrm>
            <a:off x="685800" y="210651"/>
            <a:ext cx="8077200" cy="3993514"/>
            <a:chOff x="685800" y="210651"/>
            <a:chExt cx="8077200" cy="3993514"/>
          </a:xfrm>
        </p:grpSpPr>
        <p:pic>
          <p:nvPicPr>
            <p:cNvPr id="196" name="Google Shape;196;p12"/>
            <p:cNvPicPr preferRelativeResize="0"/>
            <p:nvPr/>
          </p:nvPicPr>
          <p:blipFill rotWithShape="1">
            <a:blip r:embed="rId3">
              <a:alphaModFix/>
            </a:blip>
            <a:srcRect b="0" l="0" r="0" t="0"/>
            <a:stretch/>
          </p:blipFill>
          <p:spPr>
            <a:xfrm>
              <a:off x="6019800" y="1470490"/>
              <a:ext cx="2743200" cy="2733675"/>
            </a:xfrm>
            <a:prstGeom prst="rect">
              <a:avLst/>
            </a:prstGeom>
            <a:noFill/>
            <a:ln>
              <a:noFill/>
            </a:ln>
          </p:spPr>
        </p:pic>
        <p:sp>
          <p:nvSpPr>
            <p:cNvPr id="197" name="Google Shape;197;p12"/>
            <p:cNvSpPr txBox="1"/>
            <p:nvPr/>
          </p:nvSpPr>
          <p:spPr>
            <a:xfrm>
              <a:off x="685800" y="210651"/>
              <a:ext cx="76962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Organizing Your Argument</a:t>
              </a:r>
              <a:endParaRPr/>
            </a:p>
          </p:txBody>
        </p:sp>
      </p:grpSp>
      <p:sp>
        <p:nvSpPr>
          <p:cNvPr id="198" name="Google Shape;198;p12"/>
          <p:cNvSpPr txBox="1"/>
          <p:nvPr/>
        </p:nvSpPr>
        <p:spPr>
          <a:xfrm>
            <a:off x="152400" y="1295400"/>
            <a:ext cx="65532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600">
              <a:solidFill>
                <a:schemeClr val="dk1"/>
              </a:solidFill>
              <a:latin typeface="Twentieth Century"/>
              <a:ea typeface="Twentieth Century"/>
              <a:cs typeface="Twentieth Century"/>
              <a:sym typeface="Twentieth Century"/>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Introduction</a:t>
            </a:r>
            <a:endParaRPr/>
          </a:p>
          <a:p>
            <a:pPr indent="-571500" lvl="2" marL="1485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wentieth Century"/>
                <a:ea typeface="Twentieth Century"/>
                <a:cs typeface="Twentieth Century"/>
                <a:sym typeface="Twentieth Century"/>
              </a:rPr>
              <a:t>Thesis statement</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Body Paragraphs</a:t>
            </a:r>
            <a:endParaRPr/>
          </a:p>
          <a:p>
            <a:pPr indent="-571500" lvl="2" marL="1485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wentieth Century"/>
                <a:ea typeface="Twentieth Century"/>
                <a:cs typeface="Twentieth Century"/>
                <a:sym typeface="Twentieth Century"/>
              </a:rPr>
              <a:t>Constructing Topic Sentences</a:t>
            </a:r>
            <a:endParaRPr/>
          </a:p>
          <a:p>
            <a:pPr indent="-571500" lvl="2" marL="1485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wentieth Century"/>
                <a:ea typeface="Twentieth Century"/>
                <a:cs typeface="Twentieth Century"/>
                <a:sym typeface="Twentieth Century"/>
              </a:rPr>
              <a:t>Building Main Points</a:t>
            </a:r>
            <a:endParaRPr/>
          </a:p>
          <a:p>
            <a:pPr indent="-571500" lvl="2" marL="1485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wentieth Century"/>
                <a:ea typeface="Twentieth Century"/>
                <a:cs typeface="Twentieth Century"/>
                <a:sym typeface="Twentieth Century"/>
              </a:rPr>
              <a:t>Countering the Opposition</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Conclusion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4" name="Google Shape;204;p13"/>
          <p:cNvSpPr txBox="1"/>
          <p:nvPr/>
        </p:nvSpPr>
        <p:spPr>
          <a:xfrm>
            <a:off x="647700" y="152399"/>
            <a:ext cx="78486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What is an Introduction?</a:t>
            </a:r>
            <a:endParaRPr/>
          </a:p>
        </p:txBody>
      </p:sp>
      <p:sp>
        <p:nvSpPr>
          <p:cNvPr id="205" name="Google Shape;205;p13"/>
          <p:cNvSpPr txBox="1"/>
          <p:nvPr/>
        </p:nvSpPr>
        <p:spPr>
          <a:xfrm>
            <a:off x="228600" y="1371599"/>
            <a:ext cx="8686800" cy="452431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Acquaints the reader with the topic and purpose of the paper</a:t>
            </a:r>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Generates the audience’s interest in the topic</a:t>
            </a:r>
            <a:endParaRPr/>
          </a:p>
          <a:p>
            <a:pPr indent="0" lvl="0" marL="0" marR="0" rtl="0" algn="l">
              <a:spcBef>
                <a:spcPts val="0"/>
              </a:spcBef>
              <a:spcAft>
                <a:spcPts val="0"/>
              </a:spcAft>
              <a:buNone/>
            </a:pPr>
            <a:r>
              <a:t/>
            </a:r>
            <a:endParaRPr sz="3200">
              <a:solidFill>
                <a:schemeClr val="dk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Offers a plan for the ensuing argument:</a:t>
            </a:r>
            <a:endParaRPr/>
          </a:p>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	</a:t>
            </a:r>
            <a:r>
              <a:rPr b="1" lang="en-US" sz="3200">
                <a:solidFill>
                  <a:schemeClr val="dk1"/>
                </a:solidFill>
                <a:latin typeface="Twentieth Century"/>
                <a:ea typeface="Twentieth Century"/>
                <a:cs typeface="Twentieth Century"/>
                <a:sym typeface="Twentieth Century"/>
              </a:rPr>
              <a:t>Introduction</a:t>
            </a:r>
            <a:r>
              <a:rPr lang="en-US" sz="3200">
                <a:solidFill>
                  <a:schemeClr val="dk1"/>
                </a:solidFill>
                <a:latin typeface="Twentieth Century"/>
                <a:ea typeface="Twentieth Century"/>
                <a:cs typeface="Twentieth Century"/>
                <a:sym typeface="Twentieth Century"/>
              </a:rPr>
              <a:t>: 	Tell them what you’re going 				to tell them</a:t>
            </a:r>
            <a:endParaRPr/>
          </a:p>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	</a:t>
            </a:r>
            <a:r>
              <a:rPr b="1" lang="en-US" sz="3200">
                <a:solidFill>
                  <a:schemeClr val="dk1"/>
                </a:solidFill>
                <a:latin typeface="Twentieth Century"/>
                <a:ea typeface="Twentieth Century"/>
                <a:cs typeface="Twentieth Century"/>
                <a:sym typeface="Twentieth Century"/>
              </a:rPr>
              <a:t>Body</a:t>
            </a:r>
            <a:r>
              <a:rPr lang="en-US" sz="3200">
                <a:solidFill>
                  <a:schemeClr val="dk1"/>
                </a:solidFill>
                <a:latin typeface="Twentieth Century"/>
                <a:ea typeface="Twentieth Century"/>
                <a:cs typeface="Twentieth Century"/>
                <a:sym typeface="Twentieth Century"/>
              </a:rPr>
              <a:t>: 		Tell them</a:t>
            </a:r>
            <a:endParaRPr/>
          </a:p>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	</a:t>
            </a:r>
            <a:r>
              <a:rPr b="1" lang="en-US" sz="3200">
                <a:solidFill>
                  <a:schemeClr val="dk1"/>
                </a:solidFill>
                <a:latin typeface="Twentieth Century"/>
                <a:ea typeface="Twentieth Century"/>
                <a:cs typeface="Twentieth Century"/>
                <a:sym typeface="Twentieth Century"/>
              </a:rPr>
              <a:t>Conclusion</a:t>
            </a:r>
            <a:r>
              <a:rPr lang="en-US" sz="3200">
                <a:solidFill>
                  <a:schemeClr val="dk1"/>
                </a:solidFill>
                <a:latin typeface="Twentieth Century"/>
                <a:ea typeface="Twentieth Century"/>
                <a:cs typeface="Twentieth Century"/>
                <a:sym typeface="Twentieth Century"/>
              </a:rPr>
              <a:t>: 	Tell them what you told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 calcmode="lin" valueType="num">
                                      <p:cBhvr additive="base">
                                        <p:cTn dur="500"/>
                                        <p:tgtEl>
                                          <p:spTgt spid="2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 calcmode="lin" valueType="num">
                                      <p:cBhvr additive="base">
                                        <p:cTn dur="500"/>
                                        <p:tgtEl>
                                          <p:spTgt spid="20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 calcmode="lin" valueType="num">
                                      <p:cBhvr additive="base">
                                        <p:cTn dur="500"/>
                                        <p:tgtEl>
                                          <p:spTgt spid="20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 calcmode="lin" valueType="num">
                                      <p:cBhvr additive="base">
                                        <p:cTn dur="500"/>
                                        <p:tgtEl>
                                          <p:spTgt spid="20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 calcmode="lin" valueType="num">
                                      <p:cBhvr additive="base">
                                        <p:cTn dur="500"/>
                                        <p:tgtEl>
                                          <p:spTgt spid="20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 calcmode="lin" valueType="num">
                                      <p:cBhvr additive="base">
                                        <p:cTn dur="500"/>
                                        <p:tgtEl>
                                          <p:spTgt spid="20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 calcmode="lin" valueType="num">
                                      <p:cBhvr additive="base">
                                        <p:cTn dur="500"/>
                                        <p:tgtEl>
                                          <p:spTgt spid="20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anim calcmode="lin" valueType="num">
                                      <p:cBhvr additive="base">
                                        <p:cTn dur="500"/>
                                        <p:tgtEl>
                                          <p:spTgt spid="20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1" name="Google Shape;211;p14"/>
          <p:cNvSpPr txBox="1"/>
          <p:nvPr/>
        </p:nvSpPr>
        <p:spPr>
          <a:xfrm>
            <a:off x="495300" y="1536174"/>
            <a:ext cx="8153400" cy="2554545"/>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Noto Sans Symbols"/>
              <a:buChar char="⮚"/>
            </a:pPr>
            <a:r>
              <a:rPr lang="en-US" sz="4000">
                <a:solidFill>
                  <a:schemeClr val="dk1"/>
                </a:solidFill>
                <a:latin typeface="Twentieth Century"/>
                <a:ea typeface="Twentieth Century"/>
                <a:cs typeface="Twentieth Century"/>
                <a:sym typeface="Twentieth Century"/>
              </a:rPr>
              <a:t>personal anecdote</a:t>
            </a:r>
            <a:endParaRPr/>
          </a:p>
          <a:p>
            <a:pPr indent="-571500" lvl="0" marL="571500" marR="0" rtl="0" algn="l">
              <a:spcBef>
                <a:spcPts val="0"/>
              </a:spcBef>
              <a:spcAft>
                <a:spcPts val="0"/>
              </a:spcAft>
              <a:buClr>
                <a:schemeClr val="dk1"/>
              </a:buClr>
              <a:buSzPts val="4000"/>
              <a:buFont typeface="Noto Sans Symbols"/>
              <a:buChar char="⮚"/>
            </a:pPr>
            <a:r>
              <a:rPr lang="en-US" sz="4000">
                <a:solidFill>
                  <a:schemeClr val="dk1"/>
                </a:solidFill>
                <a:latin typeface="Twentieth Century"/>
                <a:ea typeface="Twentieth Century"/>
                <a:cs typeface="Twentieth Century"/>
                <a:sym typeface="Twentieth Century"/>
              </a:rPr>
              <a:t>question</a:t>
            </a:r>
            <a:endParaRPr/>
          </a:p>
          <a:p>
            <a:pPr indent="-571500" lvl="0" marL="571500" marR="0" rtl="0" algn="l">
              <a:spcBef>
                <a:spcPts val="0"/>
              </a:spcBef>
              <a:spcAft>
                <a:spcPts val="0"/>
              </a:spcAft>
              <a:buClr>
                <a:schemeClr val="dk1"/>
              </a:buClr>
              <a:buSzPts val="4000"/>
              <a:buFont typeface="Noto Sans Symbols"/>
              <a:buChar char="⮚"/>
            </a:pPr>
            <a:r>
              <a:rPr lang="en-US" sz="4000">
                <a:solidFill>
                  <a:schemeClr val="dk1"/>
                </a:solidFill>
                <a:latin typeface="Twentieth Century"/>
                <a:ea typeface="Twentieth Century"/>
                <a:cs typeface="Twentieth Century"/>
                <a:sym typeface="Twentieth Century"/>
              </a:rPr>
              <a:t>shocking statistics</a:t>
            </a:r>
            <a:endParaRPr/>
          </a:p>
          <a:p>
            <a:pPr indent="0" lvl="0" marL="0" marR="0" rtl="0" algn="l">
              <a:spcBef>
                <a:spcPts val="0"/>
              </a:spcBef>
              <a:spcAft>
                <a:spcPts val="0"/>
              </a:spcAft>
              <a:buNone/>
            </a:pPr>
            <a:r>
              <a:t/>
            </a:r>
            <a:endParaRPr sz="4000">
              <a:solidFill>
                <a:schemeClr val="dk1"/>
              </a:solidFill>
              <a:latin typeface="Twentieth Century"/>
              <a:ea typeface="Twentieth Century"/>
              <a:cs typeface="Twentieth Century"/>
              <a:sym typeface="Twentieth Century"/>
            </a:endParaRPr>
          </a:p>
        </p:txBody>
      </p:sp>
      <p:grpSp>
        <p:nvGrpSpPr>
          <p:cNvPr id="212" name="Google Shape;212;p14"/>
          <p:cNvGrpSpPr/>
          <p:nvPr/>
        </p:nvGrpSpPr>
        <p:grpSpPr>
          <a:xfrm>
            <a:off x="304800" y="242047"/>
            <a:ext cx="8610600" cy="6311153"/>
            <a:chOff x="304800" y="242047"/>
            <a:chExt cx="8610600" cy="6311153"/>
          </a:xfrm>
        </p:grpSpPr>
        <p:sp>
          <p:nvSpPr>
            <p:cNvPr id="213" name="Google Shape;213;p14"/>
            <p:cNvSpPr txBox="1"/>
            <p:nvPr/>
          </p:nvSpPr>
          <p:spPr>
            <a:xfrm>
              <a:off x="304800" y="242047"/>
              <a:ext cx="8610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wentieth Century"/>
                  <a:ea typeface="Twentieth Century"/>
                  <a:cs typeface="Twentieth Century"/>
                  <a:sym typeface="Twentieth Century"/>
                </a:rPr>
                <a:t>Methods for Constructing an Introduction</a:t>
              </a:r>
              <a:endParaRPr/>
            </a:p>
          </p:txBody>
        </p:sp>
        <p:pic>
          <p:nvPicPr>
            <p:cNvPr descr="C:\Users\taus-hummel\AppData\Local\Microsoft\Windows\Temporary Internet Files\Content.IE5\ARE9EN3B\MC900282192[1].wmf" id="214" name="Google Shape;214;p14"/>
            <p:cNvPicPr preferRelativeResize="0"/>
            <p:nvPr/>
          </p:nvPicPr>
          <p:blipFill rotWithShape="1">
            <a:blip r:embed="rId3">
              <a:alphaModFix/>
            </a:blip>
            <a:srcRect b="0" l="0" r="0" t="0"/>
            <a:stretch/>
          </p:blipFill>
          <p:spPr>
            <a:xfrm>
              <a:off x="5334000" y="4800600"/>
              <a:ext cx="3460177" cy="1752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 calcmode="lin" valueType="num">
                                      <p:cBhvr additive="base">
                                        <p:cTn dur="500"/>
                                        <p:tgtEl>
                                          <p:spTgt spid="2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 calcmode="lin" valueType="num">
                                      <p:cBhvr additive="base">
                                        <p:cTn dur="500"/>
                                        <p:tgtEl>
                                          <p:spTgt spid="2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 calcmode="lin" valueType="num">
                                      <p:cBhvr additive="base">
                                        <p:cTn dur="500"/>
                                        <p:tgtEl>
                                          <p:spTgt spid="2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 calcmode="lin" valueType="num">
                                      <p:cBhvr additive="base">
                                        <p:cTn dur="500"/>
                                        <p:tgtEl>
                                          <p:spTgt spid="21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0" name="Google Shape;220;p15"/>
          <p:cNvSpPr txBox="1"/>
          <p:nvPr/>
        </p:nvSpPr>
        <p:spPr>
          <a:xfrm>
            <a:off x="914400" y="152400"/>
            <a:ext cx="70866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wentieth Century"/>
                <a:ea typeface="Twentieth Century"/>
                <a:cs typeface="Twentieth Century"/>
                <a:sym typeface="Twentieth Century"/>
              </a:rPr>
              <a:t>What is a Thesis Statement?</a:t>
            </a:r>
            <a:endParaRPr/>
          </a:p>
        </p:txBody>
      </p:sp>
      <p:sp>
        <p:nvSpPr>
          <p:cNvPr id="221" name="Google Shape;221;p15"/>
          <p:cNvSpPr txBox="1"/>
          <p:nvPr/>
        </p:nvSpPr>
        <p:spPr>
          <a:xfrm>
            <a:off x="228600" y="1371600"/>
            <a:ext cx="8458200" cy="4524315"/>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The MOST IMPORTANT SENTENCE in your paper</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Lets the reader know the main idea of the paper</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Answers the question: “What am I trying to prove?”</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Not a factual statement, but a claim that has to be proven throughout the paper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 calcmode="lin" valueType="num">
                                      <p:cBhvr additive="base">
                                        <p:cTn dur="500"/>
                                        <p:tgtEl>
                                          <p:spTgt spid="2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 calcmode="lin" valueType="num">
                                      <p:cBhvr additive="base">
                                        <p:cTn dur="500"/>
                                        <p:tgtEl>
                                          <p:spTgt spid="2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 calcmode="lin" valueType="num">
                                      <p:cBhvr additive="base">
                                        <p:cTn dur="500"/>
                                        <p:tgtEl>
                                          <p:spTgt spid="22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 calcmode="lin" valueType="num">
                                      <p:cBhvr additive="base">
                                        <p:cTn dur="500"/>
                                        <p:tgtEl>
                                          <p:spTgt spid="22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 calcmode="lin" valueType="num">
                                      <p:cBhvr additive="base">
                                        <p:cTn dur="500"/>
                                        <p:tgtEl>
                                          <p:spTgt spid="22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TIME TO PRACTICE!  </a:t>
            </a:r>
            <a:endParaRPr/>
          </a:p>
        </p:txBody>
      </p:sp>
      <p:sp>
        <p:nvSpPr>
          <p:cNvPr id="227" name="Google Shape;227;p16"/>
          <p:cNvSpPr txBox="1"/>
          <p:nvPr>
            <p:ph idx="1" type="body"/>
          </p:nvPr>
        </p:nvSpPr>
        <p:spPr>
          <a:xfrm>
            <a:off x="539750" y="1557338"/>
            <a:ext cx="7924800" cy="4419600"/>
          </a:xfrm>
          <a:prstGeom prst="rect">
            <a:avLst/>
          </a:prstGeom>
          <a:noFill/>
          <a:ln>
            <a:noFill/>
          </a:ln>
        </p:spPr>
        <p:txBody>
          <a:bodyPr anchorCtr="0" anchor="t" bIns="45700" lIns="45700" spcFirstLastPara="1" rIns="45700" wrap="square" tIns="45700">
            <a:normAutofit/>
          </a:bodyPr>
          <a:lstStyle/>
          <a:p>
            <a:pPr indent="-91440" lvl="0" marL="91440" rtl="0" algn="l">
              <a:lnSpc>
                <a:spcPct val="70000"/>
              </a:lnSpc>
              <a:spcBef>
                <a:spcPts val="0"/>
              </a:spcBef>
              <a:spcAft>
                <a:spcPts val="0"/>
              </a:spcAft>
              <a:buSzPts val="2000"/>
              <a:buFont typeface="Noto Sans Symbols"/>
              <a:buNone/>
            </a:pPr>
            <a:r>
              <a:rPr lang="en-US" sz="2000"/>
              <a:t>1. ________</a:t>
            </a:r>
            <a:r>
              <a:rPr b="1" lang="en-US" sz="2000"/>
              <a:t> </a:t>
            </a:r>
            <a:r>
              <a:rPr lang="en-US" sz="2000"/>
              <a:t>Censorship is the best way of controlling the minds of the citizens.</a:t>
            </a:r>
            <a:endParaRPr/>
          </a:p>
          <a:p>
            <a:pPr indent="-91440" lvl="0" marL="91440" rtl="0" algn="l">
              <a:lnSpc>
                <a:spcPct val="70000"/>
              </a:lnSpc>
              <a:spcBef>
                <a:spcPts val="1400"/>
              </a:spcBef>
              <a:spcAft>
                <a:spcPts val="0"/>
              </a:spcAft>
              <a:buSzPts val="2000"/>
              <a:buFont typeface="Noto Sans Symbols"/>
              <a:buNone/>
            </a:pPr>
            <a:r>
              <a:t/>
            </a:r>
            <a:endParaRPr sz="2000"/>
          </a:p>
          <a:p>
            <a:pPr indent="-91440" lvl="0" marL="91440" rtl="0" algn="l">
              <a:lnSpc>
                <a:spcPct val="70000"/>
              </a:lnSpc>
              <a:spcBef>
                <a:spcPts val="1400"/>
              </a:spcBef>
              <a:spcAft>
                <a:spcPts val="0"/>
              </a:spcAft>
              <a:buSzPts val="2000"/>
              <a:buFont typeface="Noto Sans Symbols"/>
              <a:buNone/>
            </a:pPr>
            <a:r>
              <a:rPr lang="en-US" sz="2000"/>
              <a:t>2. ________</a:t>
            </a:r>
            <a:r>
              <a:rPr b="1" lang="en-US" sz="2000"/>
              <a:t> </a:t>
            </a:r>
            <a:r>
              <a:rPr lang="en-US" sz="2000"/>
              <a:t>Newspapers should not identify victims of sexual assault without their consent.</a:t>
            </a:r>
            <a:endParaRPr/>
          </a:p>
          <a:p>
            <a:pPr indent="-91440" lvl="0" marL="91440" rtl="0" algn="l">
              <a:lnSpc>
                <a:spcPct val="70000"/>
              </a:lnSpc>
              <a:spcBef>
                <a:spcPts val="1400"/>
              </a:spcBef>
              <a:spcAft>
                <a:spcPts val="0"/>
              </a:spcAft>
              <a:buSzPts val="2000"/>
              <a:buFont typeface="Noto Sans Symbols"/>
              <a:buNone/>
            </a:pPr>
            <a:r>
              <a:t/>
            </a:r>
            <a:endParaRPr sz="2000"/>
          </a:p>
          <a:p>
            <a:pPr indent="-91440" lvl="0" marL="91440" rtl="0" algn="l">
              <a:lnSpc>
                <a:spcPct val="70000"/>
              </a:lnSpc>
              <a:spcBef>
                <a:spcPts val="1400"/>
              </a:spcBef>
              <a:spcAft>
                <a:spcPts val="0"/>
              </a:spcAft>
              <a:buSzPts val="2000"/>
              <a:buFont typeface="Noto Sans Symbols"/>
              <a:buNone/>
            </a:pPr>
            <a:r>
              <a:rPr lang="en-US" sz="2000"/>
              <a:t>3. ________</a:t>
            </a:r>
            <a:r>
              <a:rPr b="1" lang="en-US" sz="2000"/>
              <a:t> </a:t>
            </a:r>
            <a:r>
              <a:rPr lang="en-US" sz="2000"/>
              <a:t>Parents control their children’s TV viewing habits in three ways.</a:t>
            </a:r>
            <a:endParaRPr/>
          </a:p>
          <a:p>
            <a:pPr indent="-91440" lvl="0" marL="91440" rtl="0" algn="l">
              <a:lnSpc>
                <a:spcPct val="70000"/>
              </a:lnSpc>
              <a:spcBef>
                <a:spcPts val="1400"/>
              </a:spcBef>
              <a:spcAft>
                <a:spcPts val="0"/>
              </a:spcAft>
              <a:buSzPts val="2000"/>
              <a:buFont typeface="Noto Sans Symbols"/>
              <a:buNone/>
            </a:pPr>
            <a:r>
              <a:t/>
            </a:r>
            <a:endParaRPr sz="2000"/>
          </a:p>
          <a:p>
            <a:pPr indent="-91440" lvl="0" marL="91440" rtl="0" algn="l">
              <a:lnSpc>
                <a:spcPct val="70000"/>
              </a:lnSpc>
              <a:spcBef>
                <a:spcPts val="1400"/>
              </a:spcBef>
              <a:spcAft>
                <a:spcPts val="0"/>
              </a:spcAft>
              <a:buSzPts val="2000"/>
              <a:buFont typeface="Noto Sans Symbols"/>
              <a:buNone/>
            </a:pPr>
            <a:r>
              <a:rPr lang="en-US" sz="2000"/>
              <a:t>4. ________</a:t>
            </a:r>
            <a:r>
              <a:rPr b="1" lang="en-US" sz="2000"/>
              <a:t> </a:t>
            </a:r>
            <a:r>
              <a:rPr lang="en-US" sz="2000"/>
              <a:t>In war journalism, it is never appropriate to show on the news how a country’s soldiers suffer in combat.</a:t>
            </a:r>
            <a:endParaRPr/>
          </a:p>
          <a:p>
            <a:pPr indent="-91440" lvl="0" marL="91440" rtl="0" algn="l">
              <a:lnSpc>
                <a:spcPct val="70000"/>
              </a:lnSpc>
              <a:spcBef>
                <a:spcPts val="1400"/>
              </a:spcBef>
              <a:spcAft>
                <a:spcPts val="0"/>
              </a:spcAft>
              <a:buSzPts val="2000"/>
              <a:buFont typeface="Noto Sans Symbols"/>
              <a:buNone/>
            </a:pPr>
            <a:r>
              <a:t/>
            </a:r>
            <a:endParaRPr sz="2000"/>
          </a:p>
          <a:p>
            <a:pPr indent="-91440" lvl="0" marL="91440" rtl="0" algn="l">
              <a:lnSpc>
                <a:spcPct val="70000"/>
              </a:lnSpc>
              <a:spcBef>
                <a:spcPts val="1400"/>
              </a:spcBef>
              <a:spcAft>
                <a:spcPts val="0"/>
              </a:spcAft>
              <a:buSzPts val="2000"/>
              <a:buFont typeface="Noto Sans Symbols"/>
              <a:buNone/>
            </a:pPr>
            <a:r>
              <a:rPr lang="en-US" sz="2000"/>
              <a:t>5. ________</a:t>
            </a:r>
            <a:r>
              <a:rPr b="1" lang="en-US" sz="2000"/>
              <a:t> </a:t>
            </a:r>
            <a:r>
              <a:rPr lang="en-US" sz="2000"/>
              <a:t>The only way to receive high ratings for a TV series is to cast attractive actors or actresses.</a:t>
            </a:r>
            <a:endParaRPr sz="2000"/>
          </a:p>
          <a:p>
            <a:pPr indent="-91440" lvl="0" marL="91440" rtl="0" algn="l">
              <a:lnSpc>
                <a:spcPct val="70000"/>
              </a:lnSpc>
              <a:spcBef>
                <a:spcPts val="1400"/>
              </a:spcBef>
              <a:spcAft>
                <a:spcPts val="0"/>
              </a:spcAft>
              <a:buSzPts val="2000"/>
              <a:buFont typeface="Noto Sans Symbols"/>
              <a:buNone/>
            </a:pPr>
            <a:r>
              <a:t/>
            </a:r>
            <a:endParaRPr sz="2000"/>
          </a:p>
        </p:txBody>
      </p:sp>
      <p:sp>
        <p:nvSpPr>
          <p:cNvPr id="228" name="Google Shape;228;p16"/>
          <p:cNvSpPr txBox="1"/>
          <p:nvPr/>
        </p:nvSpPr>
        <p:spPr>
          <a:xfrm>
            <a:off x="971550" y="1484313"/>
            <a:ext cx="86360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2"/>
                </a:solidFill>
                <a:latin typeface="Arial"/>
                <a:ea typeface="Arial"/>
                <a:cs typeface="Arial"/>
                <a:sym typeface="Arial"/>
              </a:rPr>
              <a:t>ARG.</a:t>
            </a:r>
            <a:endParaRPr b="1" sz="1800">
              <a:solidFill>
                <a:schemeClr val="lt2"/>
              </a:solidFill>
              <a:latin typeface="Arial"/>
              <a:ea typeface="Arial"/>
              <a:cs typeface="Arial"/>
              <a:sym typeface="Arial"/>
            </a:endParaRPr>
          </a:p>
        </p:txBody>
      </p:sp>
      <p:sp>
        <p:nvSpPr>
          <p:cNvPr id="229" name="Google Shape;229;p16"/>
          <p:cNvSpPr txBox="1"/>
          <p:nvPr/>
        </p:nvSpPr>
        <p:spPr>
          <a:xfrm>
            <a:off x="971550" y="2247900"/>
            <a:ext cx="8636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2"/>
                </a:solidFill>
                <a:latin typeface="Arial"/>
                <a:ea typeface="Arial"/>
                <a:cs typeface="Arial"/>
                <a:sym typeface="Arial"/>
              </a:rPr>
              <a:t>ARG.</a:t>
            </a:r>
            <a:endParaRPr b="1" sz="1800">
              <a:solidFill>
                <a:schemeClr val="lt2"/>
              </a:solidFill>
              <a:latin typeface="Arial"/>
              <a:ea typeface="Arial"/>
              <a:cs typeface="Arial"/>
              <a:sym typeface="Arial"/>
            </a:endParaRPr>
          </a:p>
        </p:txBody>
      </p:sp>
      <p:sp>
        <p:nvSpPr>
          <p:cNvPr id="230" name="Google Shape;230;p16"/>
          <p:cNvSpPr txBox="1"/>
          <p:nvPr/>
        </p:nvSpPr>
        <p:spPr>
          <a:xfrm>
            <a:off x="1028700" y="3067050"/>
            <a:ext cx="8636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2"/>
                </a:solidFill>
                <a:latin typeface="Arial"/>
                <a:ea typeface="Arial"/>
                <a:cs typeface="Arial"/>
                <a:sym typeface="Arial"/>
              </a:rPr>
              <a:t>INF.</a:t>
            </a:r>
            <a:endParaRPr b="1" sz="1800">
              <a:solidFill>
                <a:schemeClr val="lt2"/>
              </a:solidFill>
              <a:latin typeface="Arial"/>
              <a:ea typeface="Arial"/>
              <a:cs typeface="Arial"/>
              <a:sym typeface="Arial"/>
            </a:endParaRPr>
          </a:p>
        </p:txBody>
      </p:sp>
      <p:sp>
        <p:nvSpPr>
          <p:cNvPr id="231" name="Google Shape;231;p16"/>
          <p:cNvSpPr txBox="1"/>
          <p:nvPr/>
        </p:nvSpPr>
        <p:spPr>
          <a:xfrm>
            <a:off x="1042988" y="3917950"/>
            <a:ext cx="8636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2"/>
                </a:solidFill>
                <a:latin typeface="Arial"/>
                <a:ea typeface="Arial"/>
                <a:cs typeface="Arial"/>
                <a:sym typeface="Arial"/>
              </a:rPr>
              <a:t>ARG.</a:t>
            </a:r>
            <a:endParaRPr b="1" sz="1800">
              <a:solidFill>
                <a:schemeClr val="lt2"/>
              </a:solidFill>
              <a:latin typeface="Arial"/>
              <a:ea typeface="Arial"/>
              <a:cs typeface="Arial"/>
              <a:sym typeface="Arial"/>
            </a:endParaRPr>
          </a:p>
        </p:txBody>
      </p:sp>
      <p:sp>
        <p:nvSpPr>
          <p:cNvPr id="232" name="Google Shape;232;p16"/>
          <p:cNvSpPr txBox="1"/>
          <p:nvPr/>
        </p:nvSpPr>
        <p:spPr>
          <a:xfrm>
            <a:off x="1042988" y="4795838"/>
            <a:ext cx="86360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2"/>
                </a:solidFill>
                <a:latin typeface="Arial"/>
                <a:ea typeface="Arial"/>
                <a:cs typeface="Arial"/>
                <a:sym typeface="Arial"/>
              </a:rPr>
              <a:t>ARG.</a:t>
            </a:r>
            <a:endParaRPr b="1" sz="1800">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ppt_w</p:attrName>
                                        </p:attrNameLst>
                                      </p:cBhvr>
                                      <p:tavLst>
                                        <p:tav fmla="" tm="0">
                                          <p:val>
                                            <p:strVal val="0"/>
                                          </p:val>
                                        </p:tav>
                                        <p:tav fmla="" tm="100000">
                                          <p:val>
                                            <p:strVal val="#ppt_w"/>
                                          </p:val>
                                        </p:tav>
                                      </p:tavLst>
                                    </p:anim>
                                    <p:anim calcmode="lin" valueType="num">
                                      <p:cBhvr additive="base">
                                        <p:cTn dur="500"/>
                                        <p:tgtEl>
                                          <p:spTgt spid="22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10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10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1000"/>
                                        <p:tgtEl>
                                          <p:spTgt spid="2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1000"/>
                                        <p:tgtEl>
                                          <p:spTgt spid="2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1000"/>
                                        <p:tgtEl>
                                          <p:spTgt spid="2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7" st="7"/>
                                            </p:txEl>
                                          </p:spTgt>
                                        </p:tgtEl>
                                        <p:attrNameLst>
                                          <p:attrName>style.visibility</p:attrName>
                                        </p:attrNameLst>
                                      </p:cBhvr>
                                      <p:to>
                                        <p:strVal val="visible"/>
                                      </p:to>
                                    </p:set>
                                    <p:animEffect filter="fade" transition="in">
                                      <p:cBhvr>
                                        <p:cTn dur="1000"/>
                                        <p:tgtEl>
                                          <p:spTgt spid="2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8" st="8"/>
                                            </p:txEl>
                                          </p:spTgt>
                                        </p:tgtEl>
                                        <p:attrNameLst>
                                          <p:attrName>style.visibility</p:attrName>
                                        </p:attrNameLst>
                                      </p:cBhvr>
                                      <p:to>
                                        <p:strVal val="visible"/>
                                      </p:to>
                                    </p:set>
                                    <p:animEffect filter="fade" transition="in">
                                      <p:cBhvr>
                                        <p:cTn dur="1000"/>
                                        <p:tgtEl>
                                          <p:spTgt spid="2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9" st="9"/>
                                            </p:txEl>
                                          </p:spTgt>
                                        </p:tgtEl>
                                        <p:attrNameLst>
                                          <p:attrName>style.visibility</p:attrName>
                                        </p:attrNameLst>
                                      </p:cBhvr>
                                      <p:to>
                                        <p:strVal val="visible"/>
                                      </p:to>
                                    </p:set>
                                    <p:animEffect filter="fade" transition="in">
                                      <p:cBhvr>
                                        <p:cTn dur="1000"/>
                                        <p:tgtEl>
                                          <p:spTgt spid="22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TIME TO PRACTICE! </a:t>
            </a:r>
            <a:endParaRPr/>
          </a:p>
        </p:txBody>
      </p:sp>
      <p:sp>
        <p:nvSpPr>
          <p:cNvPr id="238" name="Google Shape;238;p17"/>
          <p:cNvSpPr txBox="1"/>
          <p:nvPr>
            <p:ph idx="1" type="body"/>
          </p:nvPr>
        </p:nvSpPr>
        <p:spPr>
          <a:xfrm>
            <a:off x="539750" y="1557338"/>
            <a:ext cx="7924800" cy="4419600"/>
          </a:xfrm>
          <a:prstGeom prst="rect">
            <a:avLst/>
          </a:prstGeom>
          <a:noFill/>
          <a:ln>
            <a:noFill/>
          </a:ln>
        </p:spPr>
        <p:txBody>
          <a:bodyPr anchorCtr="0" anchor="t" bIns="45700" lIns="45700" spcFirstLastPara="1" rIns="45700" wrap="square" tIns="45700">
            <a:normAutofit/>
          </a:bodyPr>
          <a:lstStyle/>
          <a:p>
            <a:pPr indent="-91440" lvl="0" marL="91440" rtl="0" algn="l">
              <a:lnSpc>
                <a:spcPct val="80000"/>
              </a:lnSpc>
              <a:spcBef>
                <a:spcPts val="0"/>
              </a:spcBef>
              <a:spcAft>
                <a:spcPts val="0"/>
              </a:spcAft>
              <a:buSzPts val="2400"/>
              <a:buFont typeface="Noto Sans Symbols"/>
              <a:buNone/>
            </a:pPr>
            <a:r>
              <a:rPr lang="en-US" sz="2400"/>
              <a:t>6. ________</a:t>
            </a:r>
            <a:r>
              <a:rPr b="1" lang="en-US" sz="2400"/>
              <a:t> </a:t>
            </a:r>
            <a:r>
              <a:rPr lang="en-US" sz="2400"/>
              <a:t>There are common practices that advertisers use to sell products.</a:t>
            </a:r>
            <a:endParaRPr/>
          </a:p>
          <a:p>
            <a:pPr indent="-91440" lvl="0" marL="91440" rtl="0" algn="l">
              <a:lnSpc>
                <a:spcPct val="80000"/>
              </a:lnSpc>
              <a:spcBef>
                <a:spcPts val="1400"/>
              </a:spcBef>
              <a:spcAft>
                <a:spcPts val="0"/>
              </a:spcAft>
              <a:buSzPts val="2400"/>
              <a:buFont typeface="Noto Sans Symbols"/>
              <a:buNone/>
            </a:pPr>
            <a:r>
              <a:t/>
            </a:r>
            <a:endParaRPr sz="2400"/>
          </a:p>
          <a:p>
            <a:pPr indent="-91440" lvl="0" marL="91440" rtl="0" algn="l">
              <a:lnSpc>
                <a:spcPct val="80000"/>
              </a:lnSpc>
              <a:spcBef>
                <a:spcPts val="1400"/>
              </a:spcBef>
              <a:spcAft>
                <a:spcPts val="0"/>
              </a:spcAft>
              <a:buSzPts val="2400"/>
              <a:buFont typeface="Noto Sans Symbols"/>
              <a:buNone/>
            </a:pPr>
            <a:r>
              <a:rPr lang="en-US" sz="2400"/>
              <a:t>7. ________</a:t>
            </a:r>
            <a:r>
              <a:rPr b="1" lang="en-US" sz="2400"/>
              <a:t> </a:t>
            </a:r>
            <a:r>
              <a:rPr lang="en-US" sz="2400"/>
              <a:t>Politicians use various strategies to influence the media during their election campaigns.</a:t>
            </a:r>
            <a:endParaRPr/>
          </a:p>
          <a:p>
            <a:pPr indent="-91440" lvl="0" marL="91440" rtl="0" algn="l">
              <a:lnSpc>
                <a:spcPct val="80000"/>
              </a:lnSpc>
              <a:spcBef>
                <a:spcPts val="1400"/>
              </a:spcBef>
              <a:spcAft>
                <a:spcPts val="0"/>
              </a:spcAft>
              <a:buSzPts val="2400"/>
              <a:buFont typeface="Noto Sans Symbols"/>
              <a:buNone/>
            </a:pPr>
            <a:r>
              <a:t/>
            </a:r>
            <a:endParaRPr sz="2400"/>
          </a:p>
          <a:p>
            <a:pPr indent="-91440" lvl="0" marL="91440" rtl="0" algn="l">
              <a:lnSpc>
                <a:spcPct val="80000"/>
              </a:lnSpc>
              <a:spcBef>
                <a:spcPts val="1400"/>
              </a:spcBef>
              <a:spcAft>
                <a:spcPts val="0"/>
              </a:spcAft>
              <a:buSzPts val="2400"/>
              <a:buFont typeface="Noto Sans Symbols"/>
              <a:buNone/>
            </a:pPr>
            <a:r>
              <a:rPr lang="en-US" sz="2400"/>
              <a:t>8. ________</a:t>
            </a:r>
            <a:r>
              <a:rPr b="1" lang="en-US" sz="2400"/>
              <a:t> </a:t>
            </a:r>
            <a:r>
              <a:rPr lang="en-US" sz="2400"/>
              <a:t>There are two main ways of manipulation in print media; false balancing, which means focusing on only one side of an argument; and slighting of the content, which aims at giving so much emphasis to style and so little to the actual substance.</a:t>
            </a:r>
            <a:endParaRPr/>
          </a:p>
          <a:p>
            <a:pPr indent="-91440" lvl="0" marL="91440" rtl="0" algn="l">
              <a:lnSpc>
                <a:spcPct val="80000"/>
              </a:lnSpc>
              <a:spcBef>
                <a:spcPts val="1400"/>
              </a:spcBef>
              <a:spcAft>
                <a:spcPts val="0"/>
              </a:spcAft>
              <a:buSzPts val="2400"/>
              <a:buFont typeface="Noto Sans Symbols"/>
              <a:buNone/>
            </a:pPr>
            <a:r>
              <a:t/>
            </a:r>
            <a:endParaRPr sz="2400"/>
          </a:p>
          <a:p>
            <a:pPr indent="0" lvl="0" marL="91440" rtl="0" algn="l">
              <a:lnSpc>
                <a:spcPct val="80000"/>
              </a:lnSpc>
              <a:spcBef>
                <a:spcPts val="1400"/>
              </a:spcBef>
              <a:spcAft>
                <a:spcPts val="0"/>
              </a:spcAft>
              <a:buSzPts val="2000"/>
              <a:buFont typeface="Noto Sans Symbols"/>
              <a:buNone/>
            </a:pPr>
            <a:r>
              <a:t/>
            </a:r>
            <a:endParaRPr sz="2000"/>
          </a:p>
        </p:txBody>
      </p:sp>
      <p:sp>
        <p:nvSpPr>
          <p:cNvPr id="239" name="Google Shape;239;p17"/>
          <p:cNvSpPr txBox="1"/>
          <p:nvPr/>
        </p:nvSpPr>
        <p:spPr>
          <a:xfrm>
            <a:off x="1173163" y="1484313"/>
            <a:ext cx="86360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2"/>
                </a:solidFill>
                <a:latin typeface="Arial"/>
                <a:ea typeface="Arial"/>
                <a:cs typeface="Arial"/>
                <a:sym typeface="Arial"/>
              </a:rPr>
              <a:t>INF.</a:t>
            </a:r>
            <a:endParaRPr b="1" sz="1800">
              <a:solidFill>
                <a:schemeClr val="lt2"/>
              </a:solidFill>
              <a:latin typeface="Arial"/>
              <a:ea typeface="Arial"/>
              <a:cs typeface="Arial"/>
              <a:sym typeface="Arial"/>
            </a:endParaRPr>
          </a:p>
        </p:txBody>
      </p:sp>
      <p:sp>
        <p:nvSpPr>
          <p:cNvPr id="240" name="Google Shape;240;p17"/>
          <p:cNvSpPr txBox="1"/>
          <p:nvPr/>
        </p:nvSpPr>
        <p:spPr>
          <a:xfrm>
            <a:off x="1201738" y="2565400"/>
            <a:ext cx="8636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2"/>
                </a:solidFill>
                <a:latin typeface="Arial"/>
                <a:ea typeface="Arial"/>
                <a:cs typeface="Arial"/>
                <a:sym typeface="Arial"/>
              </a:rPr>
              <a:t>INF.</a:t>
            </a:r>
            <a:endParaRPr b="1" sz="1800">
              <a:solidFill>
                <a:schemeClr val="lt2"/>
              </a:solidFill>
              <a:latin typeface="Arial"/>
              <a:ea typeface="Arial"/>
              <a:cs typeface="Arial"/>
              <a:sym typeface="Arial"/>
            </a:endParaRPr>
          </a:p>
        </p:txBody>
      </p:sp>
      <p:sp>
        <p:nvSpPr>
          <p:cNvPr id="241" name="Google Shape;241;p17"/>
          <p:cNvSpPr txBox="1"/>
          <p:nvPr/>
        </p:nvSpPr>
        <p:spPr>
          <a:xfrm>
            <a:off x="1187450" y="3716338"/>
            <a:ext cx="86360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2"/>
                </a:solidFill>
                <a:latin typeface="Arial"/>
                <a:ea typeface="Arial"/>
                <a:cs typeface="Arial"/>
                <a:sym typeface="Arial"/>
              </a:rPr>
              <a:t>INF.</a:t>
            </a:r>
            <a:endParaRPr b="1" sz="1800">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ppt_w</p:attrName>
                                        </p:attrNameLst>
                                      </p:cBhvr>
                                      <p:tavLst>
                                        <p:tav fmla="" tm="0">
                                          <p:val>
                                            <p:strVal val="0"/>
                                          </p:val>
                                        </p:tav>
                                        <p:tav fmla="" tm="100000">
                                          <p:val>
                                            <p:strVal val="#ppt_w"/>
                                          </p:val>
                                        </p:tav>
                                      </p:tavLst>
                                    </p:anim>
                                    <p:anim calcmode="lin" valueType="num">
                                      <p:cBhvr additive="base">
                                        <p:cTn dur="500"/>
                                        <p:tgtEl>
                                          <p:spTgt spid="23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TIME TO PRACTICE!</a:t>
            </a:r>
            <a:endParaRPr/>
          </a:p>
        </p:txBody>
      </p:sp>
      <p:sp>
        <p:nvSpPr>
          <p:cNvPr id="247" name="Google Shape;247;p18"/>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70000"/>
              </a:lnSpc>
              <a:spcBef>
                <a:spcPts val="0"/>
              </a:spcBef>
              <a:spcAft>
                <a:spcPts val="0"/>
              </a:spcAft>
              <a:buSzPts val="2590"/>
              <a:buFont typeface="Noto Sans Symbols"/>
              <a:buNone/>
            </a:pPr>
            <a:r>
              <a:rPr lang="en-US" sz="2590"/>
              <a:t>	Choose </a:t>
            </a:r>
            <a:r>
              <a:rPr b="1" lang="en-US" sz="2590" u="sng"/>
              <a:t>two</a:t>
            </a:r>
            <a:r>
              <a:rPr lang="en-US" sz="2590"/>
              <a:t> of the topics, and write an argumentative thesis statement for each.</a:t>
            </a:r>
            <a:endParaRPr sz="2590"/>
          </a:p>
          <a:p>
            <a:pPr indent="-91440" lvl="0" marL="91440" rtl="0" algn="l">
              <a:lnSpc>
                <a:spcPct val="70000"/>
              </a:lnSpc>
              <a:spcBef>
                <a:spcPts val="1400"/>
              </a:spcBef>
              <a:spcAft>
                <a:spcPts val="0"/>
              </a:spcAft>
              <a:buSzPts val="2590"/>
              <a:buFont typeface="Noto Sans Symbols"/>
              <a:buNone/>
            </a:pPr>
            <a:r>
              <a:t/>
            </a:r>
            <a:endParaRPr sz="2590"/>
          </a:p>
          <a:p>
            <a:pPr indent="-91440" lvl="0" marL="91440" rtl="0" algn="l">
              <a:lnSpc>
                <a:spcPct val="70000"/>
              </a:lnSpc>
              <a:spcBef>
                <a:spcPts val="1400"/>
              </a:spcBef>
              <a:spcAft>
                <a:spcPts val="0"/>
              </a:spcAft>
              <a:buSzPts val="2590"/>
              <a:buFont typeface="Noto Sans Symbols"/>
              <a:buNone/>
            </a:pPr>
            <a:r>
              <a:rPr lang="en-US" sz="2590"/>
              <a:t>	1. war journalism</a:t>
            </a:r>
            <a:endParaRPr/>
          </a:p>
          <a:p>
            <a:pPr indent="-91440" lvl="0" marL="91440" rtl="0" algn="l">
              <a:lnSpc>
                <a:spcPct val="70000"/>
              </a:lnSpc>
              <a:spcBef>
                <a:spcPts val="1400"/>
              </a:spcBef>
              <a:spcAft>
                <a:spcPts val="0"/>
              </a:spcAft>
              <a:buSzPts val="2590"/>
              <a:buFont typeface="Noto Sans Symbols"/>
              <a:buNone/>
            </a:pPr>
            <a:r>
              <a:rPr lang="en-US" sz="2590"/>
              <a:t>	2. advertisements / commercials</a:t>
            </a:r>
            <a:endParaRPr/>
          </a:p>
          <a:p>
            <a:pPr indent="-91440" lvl="0" marL="91440" rtl="0" algn="l">
              <a:lnSpc>
                <a:spcPct val="70000"/>
              </a:lnSpc>
              <a:spcBef>
                <a:spcPts val="1400"/>
              </a:spcBef>
              <a:spcAft>
                <a:spcPts val="0"/>
              </a:spcAft>
              <a:buSzPts val="2590"/>
              <a:buFont typeface="Noto Sans Symbols"/>
              <a:buNone/>
            </a:pPr>
            <a:r>
              <a:rPr lang="en-US" sz="2590"/>
              <a:t>	3. reality programs</a:t>
            </a:r>
            <a:endParaRPr/>
          </a:p>
          <a:p>
            <a:pPr indent="-91440" lvl="0" marL="91440" rtl="0" algn="l">
              <a:lnSpc>
                <a:spcPct val="70000"/>
              </a:lnSpc>
              <a:spcBef>
                <a:spcPts val="1400"/>
              </a:spcBef>
              <a:spcAft>
                <a:spcPts val="0"/>
              </a:spcAft>
              <a:buSzPts val="2590"/>
              <a:buFont typeface="Noto Sans Symbols"/>
              <a:buNone/>
            </a:pPr>
            <a:r>
              <a:rPr lang="en-US" sz="2590"/>
              <a:t>	4. radio programs</a:t>
            </a:r>
            <a:endParaRPr/>
          </a:p>
          <a:p>
            <a:pPr indent="-91440" lvl="0" marL="91440" rtl="0" algn="l">
              <a:lnSpc>
                <a:spcPct val="70000"/>
              </a:lnSpc>
              <a:spcBef>
                <a:spcPts val="1400"/>
              </a:spcBef>
              <a:spcAft>
                <a:spcPts val="0"/>
              </a:spcAft>
              <a:buSzPts val="2590"/>
              <a:buFont typeface="Noto Sans Symbols"/>
              <a:buNone/>
            </a:pPr>
            <a:r>
              <a:rPr lang="en-US" sz="2590"/>
              <a:t>	5. the government</a:t>
            </a:r>
            <a:endParaRPr/>
          </a:p>
          <a:p>
            <a:pPr indent="-91440" lvl="0" marL="91440" rtl="0" algn="l">
              <a:lnSpc>
                <a:spcPct val="70000"/>
              </a:lnSpc>
              <a:spcBef>
                <a:spcPts val="1400"/>
              </a:spcBef>
              <a:spcAft>
                <a:spcPts val="0"/>
              </a:spcAft>
              <a:buSzPts val="2590"/>
              <a:buFont typeface="Noto Sans Symbols"/>
              <a:buNone/>
            </a:pPr>
            <a:r>
              <a:rPr lang="en-US" sz="2590"/>
              <a:t>	6. newspapers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3" name="Google Shape;253;p19"/>
          <p:cNvSpPr txBox="1"/>
          <p:nvPr/>
        </p:nvSpPr>
        <p:spPr>
          <a:xfrm>
            <a:off x="152400" y="1676400"/>
            <a:ext cx="8839200" cy="452431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Body paragraphs build upon the claims made in the introductory paragraph(s).</a:t>
            </a:r>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Organize with the use of topic sentences that illustrate the main idea of each paragraph.</a:t>
            </a:r>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Offering a brief explanation of the history or recent developments of topic within the early body paragraphs can help the audience to become familiarized with your topic and the complexity of the issue.</a:t>
            </a:r>
            <a:endParaRPr/>
          </a:p>
        </p:txBody>
      </p:sp>
      <p:grpSp>
        <p:nvGrpSpPr>
          <p:cNvPr id="254" name="Google Shape;254;p19"/>
          <p:cNvGrpSpPr/>
          <p:nvPr/>
        </p:nvGrpSpPr>
        <p:grpSpPr>
          <a:xfrm>
            <a:off x="304800" y="228598"/>
            <a:ext cx="8534400" cy="6650734"/>
            <a:chOff x="304800" y="228598"/>
            <a:chExt cx="8534400" cy="6650734"/>
          </a:xfrm>
        </p:grpSpPr>
        <p:sp>
          <p:nvSpPr>
            <p:cNvPr id="255" name="Google Shape;255;p19"/>
            <p:cNvSpPr txBox="1"/>
            <p:nvPr/>
          </p:nvSpPr>
          <p:spPr>
            <a:xfrm>
              <a:off x="304800" y="228598"/>
              <a:ext cx="85344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wentieth Century"/>
                  <a:ea typeface="Twentieth Century"/>
                  <a:cs typeface="Twentieth Century"/>
                  <a:sym typeface="Twentieth Century"/>
                </a:rPr>
                <a:t>Body Paragraphs and Topic Sentences</a:t>
              </a:r>
              <a:endParaRPr/>
            </a:p>
          </p:txBody>
        </p:sp>
        <p:pic>
          <p:nvPicPr>
            <p:cNvPr descr="C:\Users\taus-hummel\AppData\Local\Microsoft\Windows\Temporary Internet Files\Content.IE5\MVYBJ89Y\MC900057385[1].wmf" id="256" name="Google Shape;256;p19"/>
            <p:cNvPicPr preferRelativeResize="0"/>
            <p:nvPr/>
          </p:nvPicPr>
          <p:blipFill rotWithShape="1">
            <a:blip r:embed="rId3">
              <a:alphaModFix/>
            </a:blip>
            <a:srcRect b="0" l="0" r="0" t="0"/>
            <a:stretch/>
          </p:blipFill>
          <p:spPr>
            <a:xfrm>
              <a:off x="5181600" y="5522098"/>
              <a:ext cx="1673200" cy="135723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 calcmode="lin" valueType="num">
                                      <p:cBhvr additive="base">
                                        <p:cTn dur="500"/>
                                        <p:tgtEl>
                                          <p:spTgt spid="2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 calcmode="lin" valueType="num">
                                      <p:cBhvr additive="base">
                                        <p:cTn dur="500"/>
                                        <p:tgtEl>
                                          <p:spTgt spid="2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 calcmode="lin" valueType="num">
                                      <p:cBhvr additive="base">
                                        <p:cTn dur="500"/>
                                        <p:tgtEl>
                                          <p:spTgt spid="2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nvSpPr>
        <p:spPr>
          <a:xfrm>
            <a:off x="495300" y="289991"/>
            <a:ext cx="80772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dk1"/>
                </a:solidFill>
                <a:latin typeface="Twentieth Century"/>
                <a:ea typeface="Twentieth Century"/>
                <a:cs typeface="Twentieth Century"/>
                <a:sym typeface="Twentieth Century"/>
              </a:rPr>
              <a:t>ARGUMENTATIVE ESSAY</a:t>
            </a:r>
            <a:endParaRPr/>
          </a:p>
        </p:txBody>
      </p:sp>
      <p:sp>
        <p:nvSpPr>
          <p:cNvPr id="108" name="Google Shape;108;p2"/>
          <p:cNvSpPr txBox="1"/>
          <p:nvPr/>
        </p:nvSpPr>
        <p:spPr>
          <a:xfrm>
            <a:off x="838200" y="1600200"/>
            <a:ext cx="77343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Twentieth Century"/>
                <a:ea typeface="Twentieth Century"/>
                <a:cs typeface="Twentieth Century"/>
                <a:sym typeface="Twentieth Century"/>
              </a:rPr>
              <a:t>The argumentative essay </a:t>
            </a:r>
            <a:endParaRPr/>
          </a:p>
          <a:p>
            <a:pPr indent="0" lvl="0" marL="0" marR="0" rtl="0" algn="l">
              <a:spcBef>
                <a:spcPts val="0"/>
              </a:spcBef>
              <a:spcAft>
                <a:spcPts val="0"/>
              </a:spcAft>
              <a:buNone/>
            </a:pPr>
            <a:r>
              <a:rPr b="0" i="0" lang="en-US" sz="3600" u="none" cap="none" strike="noStrike">
                <a:solidFill>
                  <a:schemeClr val="dk1"/>
                </a:solidFill>
                <a:latin typeface="Twentieth Century"/>
                <a:ea typeface="Twentieth Century"/>
                <a:cs typeface="Twentieth Century"/>
                <a:sym typeface="Twentieth Century"/>
              </a:rPr>
              <a:t>is a genre of writing that requires you to: </a:t>
            </a:r>
            <a:endParaRPr/>
          </a:p>
          <a:p>
            <a:pPr indent="0" lvl="0" marL="0" marR="0" rtl="0" algn="l">
              <a:spcBef>
                <a:spcPts val="0"/>
              </a:spcBef>
              <a:spcAft>
                <a:spcPts val="0"/>
              </a:spcAft>
              <a:buNone/>
            </a:pPr>
            <a:r>
              <a:rPr b="0" i="0" lang="en-US" sz="3600" u="sng" cap="none" strike="noStrike">
                <a:solidFill>
                  <a:schemeClr val="dk1"/>
                </a:solidFill>
                <a:latin typeface="Twentieth Century"/>
                <a:ea typeface="Twentieth Century"/>
                <a:cs typeface="Twentieth Century"/>
                <a:sym typeface="Twentieth Century"/>
              </a:rPr>
              <a:t>1. investigate a topic</a:t>
            </a:r>
            <a:r>
              <a:rPr b="0" i="0" lang="en-US" sz="3600" u="none" cap="none" strike="noStrike">
                <a:solidFill>
                  <a:schemeClr val="dk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rPr b="0" i="0" lang="en-US" sz="3600" u="sng" cap="none" strike="noStrike">
                <a:solidFill>
                  <a:schemeClr val="dk1"/>
                </a:solidFill>
                <a:latin typeface="Twentieth Century"/>
                <a:ea typeface="Twentieth Century"/>
                <a:cs typeface="Twentieth Century"/>
                <a:sym typeface="Twentieth Century"/>
              </a:rPr>
              <a:t>2. collect, generate, and evaluate evidence; and </a:t>
            </a:r>
            <a:endParaRPr/>
          </a:p>
          <a:p>
            <a:pPr indent="0" lvl="0" marL="0" marR="0" rtl="0" algn="l">
              <a:spcBef>
                <a:spcPts val="0"/>
              </a:spcBef>
              <a:spcAft>
                <a:spcPts val="0"/>
              </a:spcAft>
              <a:buNone/>
            </a:pPr>
            <a:r>
              <a:rPr b="0" i="0" lang="en-US" sz="3600" u="sng" cap="none" strike="noStrike">
                <a:solidFill>
                  <a:schemeClr val="dk1"/>
                </a:solidFill>
                <a:latin typeface="Twentieth Century"/>
                <a:ea typeface="Twentieth Century"/>
                <a:cs typeface="Twentieth Century"/>
                <a:sym typeface="Twentieth Century"/>
              </a:rPr>
              <a:t>3. establish a position on the topic in a concise manner.</a:t>
            </a:r>
            <a:endParaRPr/>
          </a:p>
          <a:p>
            <a:pPr indent="0" lvl="0" marL="0" marR="0" rtl="0" algn="l">
              <a:spcBef>
                <a:spcPts val="0"/>
              </a:spcBef>
              <a:spcAft>
                <a:spcPts val="0"/>
              </a:spcAft>
              <a:buNone/>
            </a:pPr>
            <a:r>
              <a:t/>
            </a:r>
            <a:endParaRPr sz="36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 calcmode="lin" valueType="num">
                                      <p:cBhvr additive="base">
                                        <p:cTn dur="500"/>
                                        <p:tgtEl>
                                          <p:spTgt spid="1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 calcmode="lin" valueType="num">
                                      <p:cBhvr additive="base">
                                        <p:cTn dur="500"/>
                                        <p:tgtEl>
                                          <p:spTgt spid="10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 calcmode="lin" valueType="num">
                                      <p:cBhvr additive="base">
                                        <p:cTn dur="500"/>
                                        <p:tgtEl>
                                          <p:spTgt spid="10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 calcmode="lin" valueType="num">
                                      <p:cBhvr additive="base">
                                        <p:cTn dur="500"/>
                                        <p:tgtEl>
                                          <p:spTgt spid="10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 calcmode="lin" valueType="num">
                                      <p:cBhvr additive="base">
                                        <p:cTn dur="500"/>
                                        <p:tgtEl>
                                          <p:spTgt spid="10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 calcmode="lin" valueType="num">
                                      <p:cBhvr additive="base">
                                        <p:cTn dur="500"/>
                                        <p:tgtEl>
                                          <p:spTgt spid="10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2" name="Google Shape;262;p20"/>
          <p:cNvSpPr txBox="1"/>
          <p:nvPr/>
        </p:nvSpPr>
        <p:spPr>
          <a:xfrm>
            <a:off x="457200" y="1752600"/>
            <a:ext cx="8229600" cy="353943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Paragraphs may be ordered in several ways, depending upon the topic and purpose of your argument:</a:t>
            </a:r>
            <a:endParaRPr/>
          </a:p>
          <a:p>
            <a:pPr indent="-457200" lvl="2" marL="13716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General to specific information</a:t>
            </a:r>
            <a:endParaRPr/>
          </a:p>
          <a:p>
            <a:pPr indent="-457200" lvl="2" marL="13716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Most important point to least important               	   point</a:t>
            </a:r>
            <a:endParaRPr/>
          </a:p>
          <a:p>
            <a:pPr indent="-457200" lvl="2" marL="13716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Weakest claim to strongest claim</a:t>
            </a:r>
            <a:endParaRPr/>
          </a:p>
        </p:txBody>
      </p:sp>
      <p:grpSp>
        <p:nvGrpSpPr>
          <p:cNvPr id="263" name="Google Shape;263;p20"/>
          <p:cNvGrpSpPr/>
          <p:nvPr/>
        </p:nvGrpSpPr>
        <p:grpSpPr>
          <a:xfrm>
            <a:off x="228600" y="268178"/>
            <a:ext cx="8191500" cy="6223274"/>
            <a:chOff x="228600" y="268178"/>
            <a:chExt cx="8191500" cy="6223274"/>
          </a:xfrm>
        </p:grpSpPr>
        <p:sp>
          <p:nvSpPr>
            <p:cNvPr id="264" name="Google Shape;264;p20"/>
            <p:cNvSpPr txBox="1"/>
            <p:nvPr/>
          </p:nvSpPr>
          <p:spPr>
            <a:xfrm>
              <a:off x="723900" y="268178"/>
              <a:ext cx="76962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Body Paragraphs</a:t>
              </a:r>
              <a:endParaRPr/>
            </a:p>
          </p:txBody>
        </p:sp>
        <p:pic>
          <p:nvPicPr>
            <p:cNvPr descr="C:\Users\taus-hummel\AppData\Local\Microsoft\Windows\Temporary Internet Files\Content.IE5\ARE9EN3B\MC900198184[1].wmf" id="265" name="Google Shape;265;p20"/>
            <p:cNvPicPr preferRelativeResize="0"/>
            <p:nvPr/>
          </p:nvPicPr>
          <p:blipFill rotWithShape="1">
            <a:blip r:embed="rId3">
              <a:alphaModFix/>
            </a:blip>
            <a:srcRect b="0" l="0" r="0" t="0"/>
            <a:stretch/>
          </p:blipFill>
          <p:spPr>
            <a:xfrm>
              <a:off x="228600" y="4876800"/>
              <a:ext cx="1515701" cy="1614652"/>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 calcmode="lin" valueType="num">
                                      <p:cBhvr additive="base">
                                        <p:cTn dur="500"/>
                                        <p:tgtEl>
                                          <p:spTgt spid="2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 calcmode="lin" valueType="num">
                                      <p:cBhvr additive="base">
                                        <p:cTn dur="500"/>
                                        <p:tgtEl>
                                          <p:spTgt spid="2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 calcmode="lin" valueType="num">
                                      <p:cBhvr additive="base">
                                        <p:cTn dur="500"/>
                                        <p:tgtEl>
                                          <p:spTgt spid="2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 calcmode="lin" valueType="num">
                                      <p:cBhvr additive="base">
                                        <p:cTn dur="500"/>
                                        <p:tgtEl>
                                          <p:spTgt spid="2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1" name="Google Shape;271;p21"/>
          <p:cNvSpPr txBox="1"/>
          <p:nvPr/>
        </p:nvSpPr>
        <p:spPr>
          <a:xfrm>
            <a:off x="495300" y="188259"/>
            <a:ext cx="80772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Offering a Counterargument</a:t>
            </a:r>
            <a:endParaRPr/>
          </a:p>
        </p:txBody>
      </p:sp>
      <p:sp>
        <p:nvSpPr>
          <p:cNvPr id="272" name="Google Shape;272;p21"/>
          <p:cNvSpPr txBox="1"/>
          <p:nvPr/>
        </p:nvSpPr>
        <p:spPr>
          <a:xfrm>
            <a:off x="304800" y="1600200"/>
            <a:ext cx="8458200" cy="50167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Addressing the claims of the opposition is an important component in building a convincing argument.</a:t>
            </a:r>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It demonstrates your credibility as a writer – you have researched multiple sides of the argument and have come to an informed decision.</a:t>
            </a:r>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It shows you have considered other points of view – that other points of view are valid and reasonable.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 calcmode="lin" valueType="num">
                                      <p:cBhvr additive="base">
                                        <p:cTn dur="500"/>
                                        <p:tgtEl>
                                          <p:spTgt spid="2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 calcmode="lin" valueType="num">
                                      <p:cBhvr additive="base">
                                        <p:cTn dur="500"/>
                                        <p:tgtEl>
                                          <p:spTgt spid="27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 calcmode="lin" valueType="num">
                                      <p:cBhvr additive="base">
                                        <p:cTn dur="500"/>
                                        <p:tgtEl>
                                          <p:spTgt spid="27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 calcmode="lin" valueType="num">
                                      <p:cBhvr additive="base">
                                        <p:cTn dur="500"/>
                                        <p:tgtEl>
                                          <p:spTgt spid="27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8" name="Google Shape;278;p22"/>
          <p:cNvSpPr txBox="1"/>
          <p:nvPr/>
        </p:nvSpPr>
        <p:spPr>
          <a:xfrm>
            <a:off x="340659" y="228599"/>
            <a:ext cx="84582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Effective Counterarguments</a:t>
            </a:r>
            <a:endParaRPr/>
          </a:p>
        </p:txBody>
      </p:sp>
      <p:sp>
        <p:nvSpPr>
          <p:cNvPr id="279" name="Google Shape;279;p22"/>
          <p:cNvSpPr txBox="1"/>
          <p:nvPr/>
        </p:nvSpPr>
        <p:spPr>
          <a:xfrm>
            <a:off x="381000" y="1447800"/>
            <a:ext cx="8382000" cy="452431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Consider your audience when you address the counterargument.</a:t>
            </a:r>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Conceding to some of your opposition’s concerns can demonstrate respect for their opinions.</a:t>
            </a:r>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Remain tactful yet firm.</a:t>
            </a:r>
            <a:endParaRPr/>
          </a:p>
          <a:p>
            <a:pPr indent="-457200" lvl="1" marL="9144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Using rude or deprecating language can    cause your audience to reject your position    without carefully considering your claims.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 calcmode="lin" valueType="num">
                                      <p:cBhvr additive="base">
                                        <p:cTn dur="500"/>
                                        <p:tgtEl>
                                          <p:spTgt spid="27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 calcmode="lin" valueType="num">
                                      <p:cBhvr additive="base">
                                        <p:cTn dur="500"/>
                                        <p:tgtEl>
                                          <p:spTgt spid="27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 calcmode="lin" valueType="num">
                                      <p:cBhvr additive="base">
                                        <p:cTn dur="500"/>
                                        <p:tgtEl>
                                          <p:spTgt spid="27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 calcmode="lin" valueType="num">
                                      <p:cBhvr additive="base">
                                        <p:cTn dur="500"/>
                                        <p:tgtEl>
                                          <p:spTgt spid="27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5" name="Google Shape;285;p23"/>
          <p:cNvSpPr txBox="1"/>
          <p:nvPr/>
        </p:nvSpPr>
        <p:spPr>
          <a:xfrm>
            <a:off x="381000" y="1537447"/>
            <a:ext cx="8458200" cy="353943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Counterarguments may be located at various locations within your body paragraphs.</a:t>
            </a:r>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Twentieth Century"/>
                <a:ea typeface="Twentieth Century"/>
                <a:cs typeface="Twentieth Century"/>
                <a:sym typeface="Twentieth Century"/>
              </a:rPr>
              <a:t>You may choose to:</a:t>
            </a:r>
            <a:endParaRPr/>
          </a:p>
          <a:p>
            <a:pPr indent="-457200" lvl="1" marL="9144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build each of your main points as a 			  contrast to oppositional claims.</a:t>
            </a:r>
            <a:endParaRPr/>
          </a:p>
          <a:p>
            <a:pPr indent="-457200" lvl="1" marL="9144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wentieth Century"/>
                <a:ea typeface="Twentieth Century"/>
                <a:cs typeface="Twentieth Century"/>
                <a:sym typeface="Twentieth Century"/>
              </a:rPr>
              <a:t>offer a counterargument after you have 		  articulated your main claims.</a:t>
            </a:r>
            <a:endParaRPr/>
          </a:p>
        </p:txBody>
      </p:sp>
      <p:grpSp>
        <p:nvGrpSpPr>
          <p:cNvPr id="286" name="Google Shape;286;p23"/>
          <p:cNvGrpSpPr/>
          <p:nvPr/>
        </p:nvGrpSpPr>
        <p:grpSpPr>
          <a:xfrm>
            <a:off x="381000" y="152400"/>
            <a:ext cx="8458200" cy="6566338"/>
            <a:chOff x="381000" y="152400"/>
            <a:chExt cx="8458200" cy="6566338"/>
          </a:xfrm>
        </p:grpSpPr>
        <p:sp>
          <p:nvSpPr>
            <p:cNvPr id="287" name="Google Shape;287;p23"/>
            <p:cNvSpPr txBox="1"/>
            <p:nvPr/>
          </p:nvSpPr>
          <p:spPr>
            <a:xfrm>
              <a:off x="381000" y="152400"/>
              <a:ext cx="84582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Placement of a Counterargument</a:t>
              </a:r>
              <a:endParaRPr/>
            </a:p>
          </p:txBody>
        </p:sp>
        <p:pic>
          <p:nvPicPr>
            <p:cNvPr descr="C:\Users\taus-hummel\AppData\Local\Microsoft\Windows\Temporary Internet Files\Content.IE5\Z5QHYK08\MM900356747[1].gif" id="288" name="Google Shape;288;p23"/>
            <p:cNvPicPr preferRelativeResize="0"/>
            <p:nvPr/>
          </p:nvPicPr>
          <p:blipFill rotWithShape="1">
            <a:blip r:embed="rId3">
              <a:alphaModFix/>
            </a:blip>
            <a:srcRect b="0" l="0" r="0" t="0"/>
            <a:stretch/>
          </p:blipFill>
          <p:spPr>
            <a:xfrm>
              <a:off x="381000" y="5334000"/>
              <a:ext cx="2362200" cy="1384738"/>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500"/>
                                        <p:tgtEl>
                                          <p:spTgt spid="28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 calcmode="lin" valueType="num">
                                      <p:cBhvr additive="base">
                                        <p:cTn dur="500"/>
                                        <p:tgtEl>
                                          <p:spTgt spid="28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 calcmode="lin" valueType="num">
                                      <p:cBhvr additive="base">
                                        <p:cTn dur="500"/>
                                        <p:tgtEl>
                                          <p:spTgt spid="28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 calcmode="lin" valueType="num">
                                      <p:cBhvr additive="base">
                                        <p:cTn dur="500"/>
                                        <p:tgtEl>
                                          <p:spTgt spid="28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4" name="Google Shape;294;p24"/>
          <p:cNvSpPr txBox="1"/>
          <p:nvPr/>
        </p:nvSpPr>
        <p:spPr>
          <a:xfrm>
            <a:off x="419100" y="152400"/>
            <a:ext cx="83820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Research in Body Paragraphs</a:t>
            </a:r>
            <a:endParaRPr/>
          </a:p>
        </p:txBody>
      </p:sp>
      <p:sp>
        <p:nvSpPr>
          <p:cNvPr id="295" name="Google Shape;295;p24"/>
          <p:cNvSpPr txBox="1"/>
          <p:nvPr/>
        </p:nvSpPr>
        <p:spPr>
          <a:xfrm>
            <a:off x="381000" y="1828800"/>
            <a:ext cx="8458200" cy="3970318"/>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Researched material can aid you in proving the claims of your argument and disproving oppositional claims.</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Be sure to use your research to support the claims made in your topic sentences – make your research work to prove your argument.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 calcmode="lin" valueType="num">
                                      <p:cBhvr additive="base">
                                        <p:cTn dur="500"/>
                                        <p:tgtEl>
                                          <p:spTgt spid="2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 calcmode="lin" valueType="num">
                                      <p:cBhvr additive="base">
                                        <p:cTn dur="500"/>
                                        <p:tgtEl>
                                          <p:spTgt spid="29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 calcmode="lin" valueType="num">
                                      <p:cBhvr additive="base">
                                        <p:cTn dur="500"/>
                                        <p:tgtEl>
                                          <p:spTgt spid="29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1" name="Google Shape;301;p25"/>
          <p:cNvSpPr txBox="1"/>
          <p:nvPr/>
        </p:nvSpPr>
        <p:spPr>
          <a:xfrm>
            <a:off x="609600" y="233082"/>
            <a:ext cx="78486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Conclusion</a:t>
            </a:r>
            <a:endParaRPr/>
          </a:p>
        </p:txBody>
      </p:sp>
      <p:sp>
        <p:nvSpPr>
          <p:cNvPr id="302" name="Google Shape;302;p25"/>
          <p:cNvSpPr txBox="1"/>
          <p:nvPr/>
        </p:nvSpPr>
        <p:spPr>
          <a:xfrm>
            <a:off x="304800" y="1447800"/>
            <a:ext cx="8458200"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lang="en-US" sz="2800">
                <a:solidFill>
                  <a:schemeClr val="dk1"/>
                </a:solidFill>
                <a:latin typeface="Twentieth Century"/>
                <a:ea typeface="Twentieth Century"/>
                <a:cs typeface="Twentieth Century"/>
                <a:sym typeface="Twentieth Century"/>
              </a:rPr>
              <a:t>Your conclusion should reemphasize the main points made in your paper.</a:t>
            </a:r>
            <a:endParaRPr/>
          </a:p>
          <a:p>
            <a:pPr indent="-457200" lvl="0" marL="457200" marR="0" rtl="0" algn="l">
              <a:spcBef>
                <a:spcPts val="0"/>
              </a:spcBef>
              <a:spcAft>
                <a:spcPts val="0"/>
              </a:spcAft>
              <a:buClr>
                <a:schemeClr val="dk1"/>
              </a:buClr>
              <a:buSzPts val="2800"/>
              <a:buFont typeface="Noto Sans Symbols"/>
              <a:buChar char="⮚"/>
            </a:pPr>
            <a:r>
              <a:rPr lang="en-US" sz="2800">
                <a:solidFill>
                  <a:schemeClr val="dk1"/>
                </a:solidFill>
                <a:latin typeface="Twentieth Century"/>
                <a:ea typeface="Twentieth Century"/>
                <a:cs typeface="Twentieth Century"/>
                <a:sym typeface="Twentieth Century"/>
              </a:rPr>
              <a:t>You may choose to reiterate a call to action or speculate on the future of your topic, when appropriate.</a:t>
            </a:r>
            <a:endParaRPr/>
          </a:p>
          <a:p>
            <a:pPr indent="-457200" lvl="0" marL="457200" marR="0" rtl="0" algn="l">
              <a:spcBef>
                <a:spcPts val="0"/>
              </a:spcBef>
              <a:spcAft>
                <a:spcPts val="0"/>
              </a:spcAft>
              <a:buClr>
                <a:schemeClr val="dk1"/>
              </a:buClr>
              <a:buSzPts val="2800"/>
              <a:buFont typeface="Noto Sans Symbols"/>
              <a:buChar char="⮚"/>
            </a:pPr>
            <a:r>
              <a:rPr lang="en-US" sz="2800">
                <a:solidFill>
                  <a:schemeClr val="dk1"/>
                </a:solidFill>
                <a:latin typeface="Twentieth Century"/>
                <a:ea typeface="Twentieth Century"/>
                <a:cs typeface="Twentieth Century"/>
                <a:sym typeface="Twentieth Century"/>
              </a:rPr>
              <a:t>Avoid raising new claims in your conclusion.</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	</a:t>
            </a:r>
            <a:r>
              <a:rPr b="1" lang="en-US" sz="2800">
                <a:solidFill>
                  <a:schemeClr val="dk1"/>
                </a:solidFill>
                <a:latin typeface="Twentieth Century"/>
                <a:ea typeface="Twentieth Century"/>
                <a:cs typeface="Twentieth Century"/>
                <a:sym typeface="Twentieth Century"/>
              </a:rPr>
              <a:t>Introduction</a:t>
            </a:r>
            <a:r>
              <a:rPr lang="en-US" sz="2800">
                <a:solidFill>
                  <a:schemeClr val="dk1"/>
                </a:solidFill>
                <a:latin typeface="Twentieth Century"/>
                <a:ea typeface="Twentieth Century"/>
                <a:cs typeface="Twentieth Century"/>
                <a:sym typeface="Twentieth Century"/>
              </a:rPr>
              <a:t>: Tell them what you’re going to tell 				    them</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	</a:t>
            </a:r>
            <a:r>
              <a:rPr b="1" lang="en-US" sz="2800">
                <a:solidFill>
                  <a:schemeClr val="dk1"/>
                </a:solidFill>
                <a:latin typeface="Twentieth Century"/>
                <a:ea typeface="Twentieth Century"/>
                <a:cs typeface="Twentieth Century"/>
                <a:sym typeface="Twentieth Century"/>
              </a:rPr>
              <a:t>Body</a:t>
            </a:r>
            <a:r>
              <a:rPr lang="en-US" sz="2800">
                <a:solidFill>
                  <a:schemeClr val="dk1"/>
                </a:solidFill>
                <a:latin typeface="Twentieth Century"/>
                <a:ea typeface="Twentieth Century"/>
                <a:cs typeface="Twentieth Century"/>
                <a:sym typeface="Twentieth Century"/>
              </a:rPr>
              <a:t>:              Tell them</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	</a:t>
            </a:r>
            <a:r>
              <a:rPr b="1" lang="en-US" sz="2800">
                <a:solidFill>
                  <a:schemeClr val="dk1"/>
                </a:solidFill>
                <a:latin typeface="Twentieth Century"/>
                <a:ea typeface="Twentieth Century"/>
                <a:cs typeface="Twentieth Century"/>
                <a:sym typeface="Twentieth Century"/>
              </a:rPr>
              <a:t>Conclusion</a:t>
            </a:r>
            <a:r>
              <a:rPr lang="en-US" sz="2800">
                <a:solidFill>
                  <a:schemeClr val="dk1"/>
                </a:solidFill>
                <a:latin typeface="Twentieth Century"/>
                <a:ea typeface="Twentieth Century"/>
                <a:cs typeface="Twentieth Century"/>
                <a:sym typeface="Twentieth Century"/>
              </a:rPr>
              <a:t>:    Tell them what you told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 calcmode="lin" valueType="num">
                                      <p:cBhvr additive="base">
                                        <p:cTn dur="500"/>
                                        <p:tgtEl>
                                          <p:spTgt spid="30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 calcmode="lin" valueType="num">
                                      <p:cBhvr additive="base">
                                        <p:cTn dur="500"/>
                                        <p:tgtEl>
                                          <p:spTgt spid="3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 calcmode="lin" valueType="num">
                                      <p:cBhvr additive="base">
                                        <p:cTn dur="500"/>
                                        <p:tgtEl>
                                          <p:spTgt spid="3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 calcmode="lin" valueType="num">
                                      <p:cBhvr additive="base">
                                        <p:cTn dur="500"/>
                                        <p:tgtEl>
                                          <p:spTgt spid="3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 calcmode="lin" valueType="num">
                                      <p:cBhvr additive="base">
                                        <p:cTn dur="500"/>
                                        <p:tgtEl>
                                          <p:spTgt spid="30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 calcmode="lin" valueType="num">
                                      <p:cBhvr additive="base">
                                        <p:cTn dur="500"/>
                                        <p:tgtEl>
                                          <p:spTgt spid="30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 calcmode="lin" valueType="num">
                                      <p:cBhvr additive="base">
                                        <p:cTn dur="500"/>
                                        <p:tgtEl>
                                          <p:spTgt spid="30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8" name="Google Shape;308;p26"/>
          <p:cNvSpPr txBox="1"/>
          <p:nvPr/>
        </p:nvSpPr>
        <p:spPr>
          <a:xfrm>
            <a:off x="228600" y="76200"/>
            <a:ext cx="8686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Recap: Organizing Your Argument</a:t>
            </a:r>
            <a:endParaRPr/>
          </a:p>
        </p:txBody>
      </p:sp>
      <p:pic>
        <p:nvPicPr>
          <p:cNvPr id="309" name="Google Shape;309;p26"/>
          <p:cNvPicPr preferRelativeResize="0"/>
          <p:nvPr/>
        </p:nvPicPr>
        <p:blipFill rotWithShape="1">
          <a:blip r:embed="rId3">
            <a:alphaModFix/>
          </a:blip>
          <a:srcRect b="0" l="0" r="0" t="0"/>
          <a:stretch/>
        </p:blipFill>
        <p:spPr>
          <a:xfrm>
            <a:off x="6248400" y="2590800"/>
            <a:ext cx="2743200" cy="2733675"/>
          </a:xfrm>
          <a:prstGeom prst="rect">
            <a:avLst/>
          </a:prstGeom>
          <a:noFill/>
          <a:ln>
            <a:noFill/>
          </a:ln>
        </p:spPr>
      </p:pic>
      <p:sp>
        <p:nvSpPr>
          <p:cNvPr id="310" name="Google Shape;310;p26"/>
          <p:cNvSpPr txBox="1"/>
          <p:nvPr/>
        </p:nvSpPr>
        <p:spPr>
          <a:xfrm>
            <a:off x="381000" y="1295400"/>
            <a:ext cx="576878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600">
              <a:solidFill>
                <a:schemeClr val="dk1"/>
              </a:solidFill>
              <a:latin typeface="Twentieth Century"/>
              <a:ea typeface="Twentieth Century"/>
              <a:cs typeface="Twentieth Century"/>
              <a:sym typeface="Twentieth Century"/>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Introduction</a:t>
            </a:r>
            <a:endParaRPr/>
          </a:p>
          <a:p>
            <a:pPr indent="-571500" lvl="2" marL="1485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wentieth Century"/>
                <a:ea typeface="Twentieth Century"/>
                <a:cs typeface="Twentieth Century"/>
                <a:sym typeface="Twentieth Century"/>
              </a:rPr>
              <a:t>Thesis statement</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Body Paragraphs</a:t>
            </a:r>
            <a:endParaRPr/>
          </a:p>
          <a:p>
            <a:pPr indent="-571500" lvl="2" marL="1485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wentieth Century"/>
                <a:ea typeface="Twentieth Century"/>
                <a:cs typeface="Twentieth Century"/>
                <a:sym typeface="Twentieth Century"/>
              </a:rPr>
              <a:t>Constructing Topic Sentences</a:t>
            </a:r>
            <a:endParaRPr/>
          </a:p>
          <a:p>
            <a:pPr indent="-571500" lvl="2" marL="1485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wentieth Century"/>
                <a:ea typeface="Twentieth Century"/>
                <a:cs typeface="Twentieth Century"/>
                <a:sym typeface="Twentieth Century"/>
              </a:rPr>
              <a:t>Building Main Points</a:t>
            </a:r>
            <a:endParaRPr/>
          </a:p>
          <a:p>
            <a:pPr indent="-571500" lvl="2" marL="1485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Twentieth Century"/>
                <a:ea typeface="Twentieth Century"/>
                <a:cs typeface="Twentieth Century"/>
                <a:sym typeface="Twentieth Century"/>
              </a:rPr>
              <a:t>Countering the Opposition</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Twentieth Century"/>
                <a:ea typeface="Twentieth Century"/>
                <a:cs typeface="Twentieth Century"/>
                <a:sym typeface="Twentieth Century"/>
              </a:rPr>
              <a:t>Conclusion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 calcmode="lin" valueType="num">
                                      <p:cBhvr additive="base">
                                        <p:cTn dur="500"/>
                                        <p:tgtEl>
                                          <p:spTgt spid="3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aad8b66e3d_0_0"/>
          <p:cNvSpPr txBox="1"/>
          <p:nvPr>
            <p:ph idx="12" type="sldNum"/>
          </p:nvPr>
        </p:nvSpPr>
        <p:spPr>
          <a:xfrm>
            <a:off x="8128000" y="6470704"/>
            <a:ext cx="7302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317" name="Google Shape;317;gaad8b66e3d_0_0"/>
          <p:cNvPicPr preferRelativeResize="0"/>
          <p:nvPr/>
        </p:nvPicPr>
        <p:blipFill>
          <a:blip r:embed="rId3">
            <a:alphaModFix/>
          </a:blip>
          <a:stretch>
            <a:fillRect/>
          </a:stretch>
        </p:blipFill>
        <p:spPr>
          <a:xfrm>
            <a:off x="152400" y="152400"/>
            <a:ext cx="8991600" cy="6743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cxnSp>
        <p:nvCxnSpPr>
          <p:cNvPr id="322" name="Google Shape;322;p27"/>
          <p:cNvCxnSpPr/>
          <p:nvPr/>
        </p:nvCxnSpPr>
        <p:spPr>
          <a:xfrm rot="10800000">
            <a:off x="571500" y="826324"/>
            <a:ext cx="0" cy="914400"/>
          </a:xfrm>
          <a:prstGeom prst="straightConnector1">
            <a:avLst/>
          </a:prstGeom>
          <a:noFill/>
          <a:ln cap="flat" cmpd="sng" w="19050">
            <a:solidFill>
              <a:schemeClr val="accent1"/>
            </a:solidFill>
            <a:prstDash val="solid"/>
            <a:round/>
            <a:headEnd len="sm" w="sm" type="none"/>
            <a:tailEnd len="sm" w="sm" type="none"/>
          </a:ln>
        </p:spPr>
      </p:cxnSp>
      <p:sp>
        <p:nvSpPr>
          <p:cNvPr id="323" name="Google Shape;323;p2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4" name="Google Shape;324;p27"/>
          <p:cNvSpPr/>
          <p:nvPr/>
        </p:nvSpPr>
        <p:spPr>
          <a:xfrm>
            <a:off x="0" y="0"/>
            <a:ext cx="3490722"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5" name="Google Shape;325;p27"/>
          <p:cNvSpPr txBox="1"/>
          <p:nvPr/>
        </p:nvSpPr>
        <p:spPr>
          <a:xfrm>
            <a:off x="723591" y="804333"/>
            <a:ext cx="2543925" cy="5249334"/>
          </a:xfrm>
          <a:prstGeom prst="rect">
            <a:avLst/>
          </a:prstGeom>
          <a:noFill/>
          <a:ln>
            <a:noFill/>
          </a:ln>
        </p:spPr>
        <p:txBody>
          <a:bodyPr anchorCtr="0" anchor="ctr" bIns="45700" lIns="91425" spcFirstLastPara="1" rIns="91425" wrap="square" tIns="45700">
            <a:normAutofit/>
          </a:bodyPr>
          <a:lstStyle/>
          <a:p>
            <a:pPr indent="0" lvl="0" marL="0" marR="0" rtl="0" algn="r">
              <a:lnSpc>
                <a:spcPct val="80000"/>
              </a:lnSpc>
              <a:spcBef>
                <a:spcPts val="0"/>
              </a:spcBef>
              <a:spcAft>
                <a:spcPts val="0"/>
              </a:spcAft>
              <a:buNone/>
            </a:pPr>
            <a:r>
              <a:rPr b="1" lang="en-US" sz="5000" cap="none">
                <a:solidFill>
                  <a:srgbClr val="FFFFFF"/>
                </a:solidFill>
                <a:latin typeface="Twentieth Century"/>
                <a:ea typeface="Twentieth Century"/>
                <a:cs typeface="Twentieth Century"/>
                <a:sym typeface="Twentieth Century"/>
              </a:rPr>
              <a:t>PRACTICE</a:t>
            </a:r>
            <a:endParaRPr/>
          </a:p>
        </p:txBody>
      </p:sp>
      <p:sp>
        <p:nvSpPr>
          <p:cNvPr id="326" name="Google Shape;326;p27"/>
          <p:cNvSpPr txBox="1"/>
          <p:nvPr/>
        </p:nvSpPr>
        <p:spPr>
          <a:xfrm>
            <a:off x="3713286" y="804333"/>
            <a:ext cx="4729502" cy="5249334"/>
          </a:xfrm>
          <a:prstGeom prst="rect">
            <a:avLst/>
          </a:prstGeom>
          <a:noFill/>
          <a:ln>
            <a:noFill/>
          </a:ln>
        </p:spPr>
        <p:txBody>
          <a:bodyPr anchorCtr="0" anchor="ctr" bIns="45700" lIns="45700" spcFirstLastPara="1" rIns="45700" wrap="square" tIns="45700">
            <a:normAutofit/>
          </a:bodyPr>
          <a:lstStyle/>
          <a:p>
            <a:pPr indent="-342900" lvl="0" marL="34290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Twentieth Century"/>
                <a:ea typeface="Twentieth Century"/>
                <a:cs typeface="Twentieth Century"/>
                <a:sym typeface="Twentieth Century"/>
              </a:rPr>
              <a:t>Close Read the Model Argument Essay. While marking the text, specifically highlight the </a:t>
            </a:r>
            <a:endParaRPr/>
          </a:p>
          <a:p>
            <a:pPr indent="-342900" lvl="1" marL="800100"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Claim </a:t>
            </a:r>
            <a:endParaRPr/>
          </a:p>
          <a:p>
            <a:pPr indent="-342900" lvl="1" marL="800100"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Counterarguments/Counterclaims</a:t>
            </a:r>
            <a:endParaRPr/>
          </a:p>
          <a:p>
            <a:pPr indent="-342900" lvl="1" marL="800100"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Refutation</a:t>
            </a:r>
            <a:endParaRPr/>
          </a:p>
          <a:p>
            <a:pPr indent="-457200" lvl="0" marL="457200" marR="0" rtl="0" algn="l">
              <a:lnSpc>
                <a:spcPct val="90000"/>
              </a:lnSpc>
              <a:spcBef>
                <a:spcPts val="600"/>
              </a:spcBef>
              <a:spcAft>
                <a:spcPts val="0"/>
              </a:spcAft>
              <a:buClr>
                <a:schemeClr val="accent1"/>
              </a:buClr>
              <a:buSzPts val="1800"/>
              <a:buFont typeface="Noto Sans Symbols"/>
              <a:buChar char="⮚"/>
            </a:pPr>
            <a:r>
              <a:rPr lang="en-US" sz="1800">
                <a:solidFill>
                  <a:schemeClr val="dk1"/>
                </a:solidFill>
                <a:latin typeface="Twentieth Century"/>
                <a:ea typeface="Twentieth Century"/>
                <a:cs typeface="Twentieth Century"/>
                <a:sym typeface="Twentieth Century"/>
              </a:rPr>
              <a:t>Does the conclusion meet the requirements? What changes, if any, would you make?</a:t>
            </a:r>
            <a:endParaRPr/>
          </a:p>
          <a:p>
            <a:pPr indent="-228600" lvl="0" marL="342900" marR="0" rtl="0" algn="l">
              <a:lnSpc>
                <a:spcPct val="90000"/>
              </a:lnSpc>
              <a:spcBef>
                <a:spcPts val="600"/>
              </a:spcBef>
              <a:spcAft>
                <a:spcPts val="0"/>
              </a:spcAft>
              <a:buClr>
                <a:schemeClr val="accent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p:txBody>
      </p:sp>
      <p:sp>
        <p:nvSpPr>
          <p:cNvPr id="327" name="Google Shape;327;p27"/>
          <p:cNvSpPr txBox="1"/>
          <p:nvPr>
            <p:ph idx="12" type="sldNum"/>
          </p:nvPr>
        </p:nvSpPr>
        <p:spPr>
          <a:xfrm>
            <a:off x="8127999" y="6470704"/>
            <a:ext cx="730251" cy="2743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solidFill>
                  <a:srgbClr val="0C0C0C"/>
                </a:solidFill>
                <a:latin typeface="Twentieth Century"/>
                <a:ea typeface="Twentieth Century"/>
                <a:cs typeface="Twentieth Century"/>
                <a:sym typeface="Twentieth Century"/>
              </a:rPr>
              <a:t>‹#›</a:t>
            </a:fld>
            <a:endParaRPr>
              <a:solidFill>
                <a:srgbClr val="0C0C0C"/>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 calcmode="lin" valueType="num">
                                      <p:cBhvr additive="base">
                                        <p:cTn dur="500"/>
                                        <p:tgtEl>
                                          <p:spTgt spid="3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4" name="Google Shape;114;p3"/>
          <p:cNvSpPr txBox="1"/>
          <p:nvPr/>
        </p:nvSpPr>
        <p:spPr>
          <a:xfrm>
            <a:off x="228600" y="152400"/>
            <a:ext cx="86106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wentieth Century"/>
                <a:ea typeface="Twentieth Century"/>
                <a:cs typeface="Twentieth Century"/>
                <a:sym typeface="Twentieth Century"/>
              </a:rPr>
              <a:t>Everyday Life Example</a:t>
            </a:r>
            <a:endParaRPr/>
          </a:p>
        </p:txBody>
      </p:sp>
      <p:sp>
        <p:nvSpPr>
          <p:cNvPr id="115" name="Google Shape;115;p3"/>
          <p:cNvSpPr txBox="1"/>
          <p:nvPr/>
        </p:nvSpPr>
        <p:spPr>
          <a:xfrm>
            <a:off x="2631141" y="1295398"/>
            <a:ext cx="64008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When we argue:</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Bob: That was a lame movie!</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Suzy: Why?</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Bob: The special effects were bad. The 	monsters were obviously fake.</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Suzy: I thought the movie was good 	because the acting was believable.</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Bob’s </a:t>
            </a:r>
            <a:r>
              <a:rPr lang="en-US" sz="2800" u="sng">
                <a:solidFill>
                  <a:schemeClr val="dk1"/>
                </a:solidFill>
                <a:latin typeface="Twentieth Century"/>
                <a:ea typeface="Twentieth Century"/>
                <a:cs typeface="Twentieth Century"/>
                <a:sym typeface="Twentieth Century"/>
              </a:rPr>
              <a:t>bad</a:t>
            </a:r>
            <a:r>
              <a:rPr lang="en-US" sz="2800">
                <a:solidFill>
                  <a:schemeClr val="dk1"/>
                </a:solidFill>
                <a:latin typeface="Twentieth Century"/>
                <a:ea typeface="Twentieth Century"/>
                <a:cs typeface="Twentieth Century"/>
                <a:sym typeface="Twentieth Century"/>
              </a:rPr>
              <a:t> response: You are an idiot.</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Bob’s </a:t>
            </a:r>
            <a:r>
              <a:rPr lang="en-US" sz="2800" u="sng">
                <a:solidFill>
                  <a:schemeClr val="dk1"/>
                </a:solidFill>
                <a:latin typeface="Twentieth Century"/>
                <a:ea typeface="Twentieth Century"/>
                <a:cs typeface="Twentieth Century"/>
                <a:sym typeface="Twentieth Century"/>
              </a:rPr>
              <a:t>good</a:t>
            </a:r>
            <a:r>
              <a:rPr lang="en-US" sz="2800">
                <a:solidFill>
                  <a:schemeClr val="dk1"/>
                </a:solidFill>
                <a:latin typeface="Twentieth Century"/>
                <a:ea typeface="Twentieth Century"/>
                <a:cs typeface="Twentieth Century"/>
                <a:sym typeface="Twentieth Century"/>
              </a:rPr>
              <a:t> response: Yes the acting was 	good but the horrible special effects 	were too distracting and caused 	some awkward moments</a:t>
            </a:r>
            <a:r>
              <a:rPr lang="en-US" sz="1800">
                <a:solidFill>
                  <a:schemeClr val="dk1"/>
                </a:solidFill>
                <a:latin typeface="Twentieth Century"/>
                <a:ea typeface="Twentieth Century"/>
                <a:cs typeface="Twentieth Century"/>
                <a:sym typeface="Twentieth Century"/>
              </a:rPr>
              <a:t>.</a:t>
            </a:r>
            <a:endParaRPr/>
          </a:p>
        </p:txBody>
      </p:sp>
      <p:sp>
        <p:nvSpPr>
          <p:cNvPr id="116" name="Google Shape;116;p3"/>
          <p:cNvSpPr txBox="1"/>
          <p:nvPr/>
        </p:nvSpPr>
        <p:spPr>
          <a:xfrm>
            <a:off x="533400" y="1864659"/>
            <a:ext cx="1600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E5E70"/>
                </a:solidFill>
                <a:latin typeface="Twentieth Century"/>
                <a:ea typeface="Twentieth Century"/>
                <a:cs typeface="Twentieth Century"/>
                <a:sym typeface="Twentieth Century"/>
              </a:rPr>
              <a:t>Claim</a:t>
            </a:r>
            <a:endParaRPr/>
          </a:p>
        </p:txBody>
      </p:sp>
      <p:sp>
        <p:nvSpPr>
          <p:cNvPr id="117" name="Google Shape;117;p3"/>
          <p:cNvSpPr txBox="1"/>
          <p:nvPr/>
        </p:nvSpPr>
        <p:spPr>
          <a:xfrm>
            <a:off x="533400" y="2716306"/>
            <a:ext cx="1600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E5E70"/>
                </a:solidFill>
                <a:latin typeface="Twentieth Century"/>
                <a:ea typeface="Twentieth Century"/>
                <a:cs typeface="Twentieth Century"/>
                <a:sym typeface="Twentieth Century"/>
              </a:rPr>
              <a:t>Evidence</a:t>
            </a:r>
            <a:r>
              <a:rPr lang="en-US" sz="1800">
                <a:solidFill>
                  <a:schemeClr val="dk1"/>
                </a:solidFill>
                <a:latin typeface="Twentieth Century"/>
                <a:ea typeface="Twentieth Century"/>
                <a:cs typeface="Twentieth Century"/>
                <a:sym typeface="Twentieth Century"/>
              </a:rPr>
              <a:t> </a:t>
            </a:r>
            <a:endParaRPr/>
          </a:p>
        </p:txBody>
      </p:sp>
      <p:sp>
        <p:nvSpPr>
          <p:cNvPr id="118" name="Google Shape;118;p3"/>
          <p:cNvSpPr txBox="1"/>
          <p:nvPr/>
        </p:nvSpPr>
        <p:spPr>
          <a:xfrm>
            <a:off x="533400" y="3496964"/>
            <a:ext cx="2057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E5E70"/>
                </a:solidFill>
                <a:latin typeface="Twentieth Century"/>
                <a:ea typeface="Twentieth Century"/>
                <a:cs typeface="Twentieth Century"/>
                <a:sym typeface="Twentieth Century"/>
              </a:rPr>
              <a:t>Counterclaim</a:t>
            </a:r>
            <a:endParaRPr/>
          </a:p>
        </p:txBody>
      </p:sp>
      <p:sp>
        <p:nvSpPr>
          <p:cNvPr id="119" name="Google Shape;119;p3"/>
          <p:cNvSpPr txBox="1"/>
          <p:nvPr/>
        </p:nvSpPr>
        <p:spPr>
          <a:xfrm>
            <a:off x="569259" y="4766974"/>
            <a:ext cx="1905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E5E70"/>
                </a:solidFill>
                <a:latin typeface="Twentieth Century"/>
                <a:ea typeface="Twentieth Century"/>
                <a:cs typeface="Twentieth Century"/>
                <a:sym typeface="Twentieth Century"/>
              </a:rPr>
              <a:t>Refutation</a:t>
            </a:r>
            <a:r>
              <a:rPr lang="en-US" sz="1800">
                <a:solidFill>
                  <a:schemeClr val="dk1"/>
                </a:solidFill>
                <a:latin typeface="Twentieth Century"/>
                <a:ea typeface="Twentieth Century"/>
                <a:cs typeface="Twentieth Century"/>
                <a:sym typeface="Twentieth Century"/>
              </a:rPr>
              <a:t> </a:t>
            </a:r>
            <a:endParaRPr/>
          </a:p>
        </p:txBody>
      </p:sp>
      <p:pic>
        <p:nvPicPr>
          <p:cNvPr descr="C:\Users\taus-hummel\AppData\Local\Microsoft\Windows\Temporary Internet Files\Content.IE5\0NNMWOT3\MC900295945[1].wmf" id="120" name="Google Shape;120;p3"/>
          <p:cNvPicPr preferRelativeResize="0"/>
          <p:nvPr/>
        </p:nvPicPr>
        <p:blipFill rotWithShape="1">
          <a:blip r:embed="rId3">
            <a:alphaModFix/>
          </a:blip>
          <a:srcRect b="0" l="0" r="0" t="0"/>
          <a:stretch/>
        </p:blipFill>
        <p:spPr>
          <a:xfrm>
            <a:off x="282255" y="5486400"/>
            <a:ext cx="1548767" cy="12728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 calcmode="lin" valueType="num">
                                      <p:cBhvr additive="base">
                                        <p:cTn dur="500"/>
                                        <p:tgtEl>
                                          <p:spTgt spid="1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 calcmode="lin" valueType="num">
                                      <p:cBhvr additive="base">
                                        <p:cTn dur="500"/>
                                        <p:tgtEl>
                                          <p:spTgt spid="1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 calcmode="lin" valueType="num">
                                      <p:cBhvr additive="base">
                                        <p:cTn dur="500"/>
                                        <p:tgtEl>
                                          <p:spTgt spid="1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 calcmode="lin" valueType="num">
                                      <p:cBhvr additive="base">
                                        <p:cTn dur="500"/>
                                        <p:tgtEl>
                                          <p:spTgt spid="11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 calcmode="lin" valueType="num">
                                      <p:cBhvr additive="base">
                                        <p:cTn dur="500"/>
                                        <p:tgtEl>
                                          <p:spTgt spid="11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 calcmode="lin" valueType="num">
                                      <p:cBhvr additive="base">
                                        <p:cTn dur="500"/>
                                        <p:tgtEl>
                                          <p:spTgt spid="11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 calcmode="lin" valueType="num">
                                      <p:cBhvr additive="base">
                                        <p:cTn dur="500"/>
                                        <p:tgtEl>
                                          <p:spTgt spid="11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4"/>
          <p:cNvGrpSpPr/>
          <p:nvPr/>
        </p:nvGrpSpPr>
        <p:grpSpPr>
          <a:xfrm>
            <a:off x="533400" y="-76200"/>
            <a:ext cx="8138770" cy="3970823"/>
            <a:chOff x="533400" y="-76200"/>
            <a:chExt cx="8138770" cy="3970823"/>
          </a:xfrm>
        </p:grpSpPr>
        <p:pic>
          <p:nvPicPr>
            <p:cNvPr descr="C:\Users\taus-hummel\AppData\Local\Microsoft\Windows\Temporary Internet Files\Content.IE5\ARE9EN3B\MC900304341[1].wmf" id="126" name="Google Shape;126;p4"/>
            <p:cNvPicPr preferRelativeResize="0"/>
            <p:nvPr/>
          </p:nvPicPr>
          <p:blipFill rotWithShape="1">
            <a:blip r:embed="rId3">
              <a:alphaModFix/>
            </a:blip>
            <a:srcRect b="0" l="0" r="0" t="0"/>
            <a:stretch/>
          </p:blipFill>
          <p:spPr>
            <a:xfrm>
              <a:off x="6858000" y="2774483"/>
              <a:ext cx="1814170" cy="1120140"/>
            </a:xfrm>
            <a:prstGeom prst="rect">
              <a:avLst/>
            </a:prstGeom>
            <a:noFill/>
            <a:ln>
              <a:noFill/>
            </a:ln>
          </p:spPr>
        </p:pic>
        <p:sp>
          <p:nvSpPr>
            <p:cNvPr id="127" name="Google Shape;127;p4"/>
            <p:cNvSpPr txBox="1"/>
            <p:nvPr/>
          </p:nvSpPr>
          <p:spPr>
            <a:xfrm>
              <a:off x="533400" y="-76200"/>
              <a:ext cx="77724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0C0C0C"/>
                  </a:solidFill>
                  <a:latin typeface="Twentieth Century"/>
                  <a:ea typeface="Twentieth Century"/>
                  <a:cs typeface="Twentieth Century"/>
                  <a:sym typeface="Twentieth Century"/>
                </a:rPr>
                <a:t>PERSUASION  versus ARGUMENTATION</a:t>
              </a:r>
              <a:endParaRPr/>
            </a:p>
            <a:p>
              <a:pPr indent="0" lvl="0" marL="0" marR="0" rtl="0" algn="l">
                <a:spcBef>
                  <a:spcPts val="0"/>
                </a:spcBef>
                <a:spcAft>
                  <a:spcPts val="0"/>
                </a:spcAft>
                <a:buNone/>
              </a:pPr>
              <a:r>
                <a:t/>
              </a:r>
              <a:endParaRPr b="1" sz="1800">
                <a:solidFill>
                  <a:schemeClr val="dk1"/>
                </a:solidFill>
                <a:latin typeface="Twentieth Century"/>
                <a:ea typeface="Twentieth Century"/>
                <a:cs typeface="Twentieth Century"/>
                <a:sym typeface="Twentieth Century"/>
              </a:endParaRPr>
            </a:p>
          </p:txBody>
        </p:sp>
      </p:grpSp>
      <p:sp>
        <p:nvSpPr>
          <p:cNvPr id="128" name="Google Shape;128;p4"/>
          <p:cNvSpPr txBox="1"/>
          <p:nvPr/>
        </p:nvSpPr>
        <p:spPr>
          <a:xfrm>
            <a:off x="304800" y="1447800"/>
            <a:ext cx="868680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wentieth Century"/>
                <a:ea typeface="Twentieth Century"/>
                <a:cs typeface="Twentieth Century"/>
                <a:sym typeface="Twentieth Century"/>
              </a:rPr>
              <a:t>Persuasion</a:t>
            </a:r>
            <a:r>
              <a:rPr lang="en-US" sz="3600">
                <a:solidFill>
                  <a:schemeClr val="dk1"/>
                </a:solidFill>
                <a:latin typeface="Twentieth Century"/>
                <a:ea typeface="Twentieth Century"/>
                <a:cs typeface="Twentieth Century"/>
                <a:sym typeface="Twentieth Century"/>
              </a:rPr>
              <a:t>: The action or fact of persuading someone or of being persuaded to do or believe something.</a:t>
            </a:r>
            <a:endParaRPr/>
          </a:p>
          <a:p>
            <a:pPr indent="0" lvl="0" marL="0" marR="0" rtl="0" algn="l">
              <a:spcBef>
                <a:spcPts val="0"/>
              </a:spcBef>
              <a:spcAft>
                <a:spcPts val="0"/>
              </a:spcAft>
              <a:buNone/>
            </a:pPr>
            <a:r>
              <a:t/>
            </a:r>
            <a:endParaRPr sz="36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36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3600">
                <a:solidFill>
                  <a:schemeClr val="dk1"/>
                </a:solidFill>
                <a:latin typeface="Twentieth Century"/>
                <a:ea typeface="Twentieth Century"/>
                <a:cs typeface="Twentieth Century"/>
                <a:sym typeface="Twentieth Century"/>
              </a:rPr>
              <a:t>Argumentation</a:t>
            </a:r>
            <a:r>
              <a:rPr lang="en-US" sz="3600">
                <a:solidFill>
                  <a:schemeClr val="dk1"/>
                </a:solidFill>
                <a:latin typeface="Twentieth Century"/>
                <a:ea typeface="Twentieth Century"/>
                <a:cs typeface="Twentieth Century"/>
                <a:sym typeface="Twentieth Century"/>
              </a:rPr>
              <a:t>: The process of </a:t>
            </a:r>
            <a:r>
              <a:rPr b="1" lang="en-US" sz="3600">
                <a:solidFill>
                  <a:schemeClr val="dk1"/>
                </a:solidFill>
                <a:latin typeface="Twentieth Century"/>
                <a:ea typeface="Twentieth Century"/>
                <a:cs typeface="Twentieth Century"/>
                <a:sym typeface="Twentieth Century"/>
              </a:rPr>
              <a:t>establishing </a:t>
            </a:r>
            <a:r>
              <a:rPr lang="en-US" sz="3600">
                <a:solidFill>
                  <a:schemeClr val="dk1"/>
                </a:solidFill>
                <a:latin typeface="Twentieth Century"/>
                <a:ea typeface="Twentieth Century"/>
                <a:cs typeface="Twentieth Century"/>
                <a:sym typeface="Twentieth Century"/>
              </a:rPr>
              <a:t>a claim and then </a:t>
            </a:r>
            <a:r>
              <a:rPr b="1" lang="en-US" sz="3600">
                <a:solidFill>
                  <a:schemeClr val="dk1"/>
                </a:solidFill>
                <a:latin typeface="Twentieth Century"/>
                <a:ea typeface="Twentieth Century"/>
                <a:cs typeface="Twentieth Century"/>
                <a:sym typeface="Twentieth Century"/>
              </a:rPr>
              <a:t>proving</a:t>
            </a:r>
            <a:r>
              <a:rPr lang="en-US" sz="3600">
                <a:solidFill>
                  <a:schemeClr val="dk1"/>
                </a:solidFill>
                <a:latin typeface="Twentieth Century"/>
                <a:ea typeface="Twentieth Century"/>
                <a:cs typeface="Twentieth Century"/>
                <a:sym typeface="Twentieth Century"/>
              </a:rPr>
              <a:t> it with the use of logical reasoning, examples, and </a:t>
            </a:r>
            <a:r>
              <a:rPr lang="en-US" sz="3600" u="sng">
                <a:solidFill>
                  <a:schemeClr val="dk1"/>
                </a:solidFill>
                <a:latin typeface="Twentieth Century"/>
                <a:ea typeface="Twentieth Century"/>
                <a:cs typeface="Twentieth Century"/>
                <a:sym typeface="Twentieth Century"/>
              </a:rPr>
              <a:t>research</a:t>
            </a:r>
            <a:r>
              <a:rPr lang="en-US" sz="3600">
                <a:solidFill>
                  <a:schemeClr val="dk1"/>
                </a:solidFill>
                <a:latin typeface="Twentieth Century"/>
                <a:ea typeface="Twentieth Century"/>
                <a:cs typeface="Twentieth Century"/>
                <a:sym typeface="Twentieth Century"/>
              </a:rPr>
              <a:t>.</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29" name="Google Shape;129;p4"/>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 calcmode="lin" valueType="num">
                                      <p:cBhvr additive="base">
                                        <p:cTn dur="500"/>
                                        <p:tgtEl>
                                          <p:spTgt spid="12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 calcmode="lin" valueType="num">
                                      <p:cBhvr additive="base">
                                        <p:cTn dur="500"/>
                                        <p:tgtEl>
                                          <p:spTgt spid="12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 calcmode="lin" valueType="num">
                                      <p:cBhvr additive="base">
                                        <p:cTn dur="500"/>
                                        <p:tgtEl>
                                          <p:spTgt spid="12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 calcmode="lin" valueType="num">
                                      <p:cBhvr additive="base">
                                        <p:cTn dur="500"/>
                                        <p:tgtEl>
                                          <p:spTgt spid="12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 calcmode="lin" valueType="num">
                                      <p:cBhvr additive="base">
                                        <p:cTn dur="500"/>
                                        <p:tgtEl>
                                          <p:spTgt spid="12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6" name="Google Shape;136;p5"/>
          <p:cNvSpPr txBox="1"/>
          <p:nvPr/>
        </p:nvSpPr>
        <p:spPr>
          <a:xfrm>
            <a:off x="457200" y="-8965"/>
            <a:ext cx="82296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wentieth Century"/>
                <a:ea typeface="Twentieth Century"/>
                <a:cs typeface="Twentieth Century"/>
                <a:sym typeface="Twentieth Century"/>
              </a:rPr>
              <a:t>Difference between </a:t>
            </a:r>
            <a:endParaRPr/>
          </a:p>
          <a:p>
            <a:pPr indent="0" lvl="0" marL="0" marR="0" rtl="0" algn="ctr">
              <a:spcBef>
                <a:spcPts val="0"/>
              </a:spcBef>
              <a:spcAft>
                <a:spcPts val="0"/>
              </a:spcAft>
              <a:buNone/>
            </a:pPr>
            <a:r>
              <a:rPr b="1" lang="en-US" sz="3600">
                <a:solidFill>
                  <a:schemeClr val="dk1"/>
                </a:solidFill>
                <a:latin typeface="Twentieth Century"/>
                <a:ea typeface="Twentieth Century"/>
                <a:cs typeface="Twentieth Century"/>
                <a:sym typeface="Twentieth Century"/>
              </a:rPr>
              <a:t>Persuasive and Argumentative Essay</a:t>
            </a:r>
            <a:endParaRPr/>
          </a:p>
        </p:txBody>
      </p:sp>
      <p:sp>
        <p:nvSpPr>
          <p:cNvPr id="137" name="Google Shape;137;p5"/>
          <p:cNvSpPr txBox="1"/>
          <p:nvPr/>
        </p:nvSpPr>
        <p:spPr>
          <a:xfrm>
            <a:off x="228600" y="1371600"/>
            <a:ext cx="4419600" cy="51398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wentieth Century"/>
                <a:ea typeface="Twentieth Century"/>
                <a:cs typeface="Twentieth Century"/>
                <a:sym typeface="Twentieth Century"/>
              </a:rPr>
              <a:t>A persuasive essay</a:t>
            </a:r>
            <a:endParaRPr/>
          </a:p>
          <a:p>
            <a:pPr indent="0" lvl="0" marL="0" marR="0" rtl="0" algn="l">
              <a:spcBef>
                <a:spcPts val="0"/>
              </a:spcBef>
              <a:spcAft>
                <a:spcPts val="0"/>
              </a:spcAft>
              <a:buNone/>
            </a:pPr>
            <a:r>
              <a:t/>
            </a:r>
            <a:endParaRPr b="1" sz="3200">
              <a:solidFill>
                <a:schemeClr val="dk1"/>
              </a:solidFill>
              <a:latin typeface="Twentieth Century"/>
              <a:ea typeface="Twentieth Century"/>
              <a:cs typeface="Twentieth Century"/>
              <a:sym typeface="Twentieth Century"/>
            </a:endParaRPr>
          </a:p>
          <a:p>
            <a:pPr indent="-342900" lvl="0" marL="342900" marR="0" rtl="0" algn="l">
              <a:spcBef>
                <a:spcPts val="0"/>
              </a:spcBef>
              <a:spcAft>
                <a:spcPts val="0"/>
              </a:spcAft>
              <a:buClr>
                <a:srgbClr val="C00000"/>
              </a:buClr>
              <a:buSzPts val="1800"/>
              <a:buFont typeface="Noto Sans Symbols"/>
              <a:buChar char="⮚"/>
            </a:pPr>
            <a:r>
              <a:rPr lang="en-US" sz="1800">
                <a:solidFill>
                  <a:srgbClr val="C00000"/>
                </a:solidFill>
                <a:latin typeface="Twentieth Century"/>
                <a:ea typeface="Twentieth Century"/>
                <a:cs typeface="Twentieth Century"/>
                <a:sym typeface="Twentieth Century"/>
              </a:rPr>
              <a:t>May make a claim based on opinion</a:t>
            </a:r>
            <a:endParaRPr/>
          </a:p>
          <a:p>
            <a:pPr indent="-342900" lvl="0" marL="342900" marR="0" rtl="0" algn="l">
              <a:spcBef>
                <a:spcPts val="0"/>
              </a:spcBef>
              <a:spcAft>
                <a:spcPts val="0"/>
              </a:spcAft>
              <a:buClr>
                <a:srgbClr val="4C661A"/>
              </a:buClr>
              <a:buSzPts val="1800"/>
              <a:buFont typeface="Noto Sans Symbols"/>
              <a:buChar char="⮚"/>
            </a:pPr>
            <a:r>
              <a:rPr lang="en-US" sz="1800">
                <a:solidFill>
                  <a:srgbClr val="4C661A"/>
                </a:solidFill>
                <a:latin typeface="Twentieth Century"/>
                <a:ea typeface="Twentieth Century"/>
                <a:cs typeface="Twentieth Century"/>
                <a:sym typeface="Twentieth Century"/>
              </a:rPr>
              <a:t>May not take opposing ideas into account</a:t>
            </a:r>
            <a:endParaRPr/>
          </a:p>
          <a:p>
            <a:pPr indent="-342900" lvl="0" marL="342900" marR="0" rtl="0" algn="l">
              <a:spcBef>
                <a:spcPts val="0"/>
              </a:spcBef>
              <a:spcAft>
                <a:spcPts val="0"/>
              </a:spcAft>
              <a:buClr>
                <a:srgbClr val="056E9F"/>
              </a:buClr>
              <a:buSzPts val="1800"/>
              <a:buFont typeface="Noto Sans Symbols"/>
              <a:buChar char="⮚"/>
            </a:pPr>
            <a:r>
              <a:rPr lang="en-US" sz="1800">
                <a:solidFill>
                  <a:srgbClr val="056E9F"/>
                </a:solidFill>
                <a:latin typeface="Twentieth Century"/>
                <a:ea typeface="Twentieth Century"/>
                <a:cs typeface="Twentieth Century"/>
                <a:sym typeface="Twentieth Century"/>
              </a:rPr>
              <a:t>Persuades by appealing to the audience’s emotion or by relying on the character or credentials of the writer</a:t>
            </a:r>
            <a:endParaRPr/>
          </a:p>
          <a:p>
            <a:pPr indent="0" lvl="0" marL="0" marR="0" rtl="0" algn="l">
              <a:spcBef>
                <a:spcPts val="0"/>
              </a:spcBef>
              <a:spcAft>
                <a:spcPts val="0"/>
              </a:spcAft>
              <a:buNone/>
            </a:pPr>
            <a:r>
              <a:t/>
            </a:r>
            <a:endParaRPr sz="1800">
              <a:solidFill>
                <a:srgbClr val="056E9F"/>
              </a:solidFill>
              <a:latin typeface="Twentieth Century"/>
              <a:ea typeface="Twentieth Century"/>
              <a:cs typeface="Twentieth Century"/>
              <a:sym typeface="Twentieth Century"/>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Emotion-based</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38" name="Google Shape;138;p5"/>
          <p:cNvSpPr txBox="1"/>
          <p:nvPr/>
        </p:nvSpPr>
        <p:spPr>
          <a:xfrm>
            <a:off x="4572000" y="1371600"/>
            <a:ext cx="4343400" cy="58785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wentieth Century"/>
                <a:ea typeface="Twentieth Century"/>
                <a:cs typeface="Twentieth Century"/>
                <a:sym typeface="Twentieth Century"/>
              </a:rPr>
              <a:t>An argumentative essay</a:t>
            </a:r>
            <a:endParaRPr/>
          </a:p>
          <a:p>
            <a:pPr indent="0" lvl="0" marL="0" marR="0" rtl="0" algn="l">
              <a:spcBef>
                <a:spcPts val="0"/>
              </a:spcBef>
              <a:spcAft>
                <a:spcPts val="0"/>
              </a:spcAft>
              <a:buNone/>
            </a:pPr>
            <a:r>
              <a:t/>
            </a:r>
            <a:endParaRPr sz="3200">
              <a:solidFill>
                <a:schemeClr val="dk1"/>
              </a:solidFill>
              <a:latin typeface="Twentieth Century"/>
              <a:ea typeface="Twentieth Century"/>
              <a:cs typeface="Twentieth Century"/>
              <a:sym typeface="Twentieth Century"/>
            </a:endParaRPr>
          </a:p>
          <a:p>
            <a:pPr indent="-342900" lvl="0" marL="342900" marR="0" rtl="0" algn="l">
              <a:spcBef>
                <a:spcPts val="0"/>
              </a:spcBef>
              <a:spcAft>
                <a:spcPts val="0"/>
              </a:spcAft>
              <a:buClr>
                <a:srgbClr val="C00000"/>
              </a:buClr>
              <a:buSzPts val="1800"/>
              <a:buFont typeface="Noto Sans Symbols"/>
              <a:buChar char="⮚"/>
            </a:pPr>
            <a:r>
              <a:rPr lang="en-US" sz="1800">
                <a:solidFill>
                  <a:srgbClr val="C00000"/>
                </a:solidFill>
                <a:latin typeface="Twentieth Century"/>
                <a:ea typeface="Twentieth Century"/>
                <a:cs typeface="Twentieth Century"/>
                <a:sym typeface="Twentieth Century"/>
              </a:rPr>
              <a:t>Makes claims based on factual evidence (research)</a:t>
            </a:r>
            <a:endParaRPr/>
          </a:p>
          <a:p>
            <a:pPr indent="-342900" lvl="0" marL="342900" marR="0" rtl="0" algn="l">
              <a:spcBef>
                <a:spcPts val="0"/>
              </a:spcBef>
              <a:spcAft>
                <a:spcPts val="0"/>
              </a:spcAft>
              <a:buClr>
                <a:srgbClr val="4C661A"/>
              </a:buClr>
              <a:buSzPts val="1800"/>
              <a:buFont typeface="Noto Sans Symbols"/>
              <a:buChar char="⮚"/>
            </a:pPr>
            <a:r>
              <a:rPr lang="en-US" sz="1800">
                <a:solidFill>
                  <a:srgbClr val="4C661A"/>
                </a:solidFill>
                <a:latin typeface="Twentieth Century"/>
                <a:ea typeface="Twentieth Century"/>
                <a:cs typeface="Twentieth Century"/>
                <a:sym typeface="Twentieth Century"/>
              </a:rPr>
              <a:t>Makes counterclaims – the  author takes opposing views into account.</a:t>
            </a:r>
            <a:endParaRPr/>
          </a:p>
          <a:p>
            <a:pPr indent="-342900" lvl="0" marL="342900" marR="0" rtl="0" algn="l">
              <a:spcBef>
                <a:spcPts val="0"/>
              </a:spcBef>
              <a:spcAft>
                <a:spcPts val="0"/>
              </a:spcAft>
              <a:buClr>
                <a:srgbClr val="4C661A"/>
              </a:buClr>
              <a:buSzPts val="1800"/>
              <a:buFont typeface="Noto Sans Symbols"/>
              <a:buChar char="⮚"/>
            </a:pPr>
            <a:r>
              <a:rPr lang="en-US" sz="1800">
                <a:solidFill>
                  <a:srgbClr val="4C661A"/>
                </a:solidFill>
                <a:latin typeface="Twentieth Century"/>
                <a:ea typeface="Twentieth Century"/>
                <a:cs typeface="Twentieth Century"/>
                <a:sym typeface="Twentieth Century"/>
              </a:rPr>
              <a:t>Neutralizes or “defeats” serious opposing ideas</a:t>
            </a:r>
            <a:endParaRPr/>
          </a:p>
          <a:p>
            <a:pPr indent="-342900" lvl="0" marL="342900" marR="0" rtl="0" algn="l">
              <a:spcBef>
                <a:spcPts val="0"/>
              </a:spcBef>
              <a:spcAft>
                <a:spcPts val="0"/>
              </a:spcAft>
              <a:buClr>
                <a:srgbClr val="056E9F"/>
              </a:buClr>
              <a:buSzPts val="1800"/>
              <a:buFont typeface="Noto Sans Symbols"/>
              <a:buChar char="⮚"/>
            </a:pPr>
            <a:r>
              <a:rPr lang="en-US" sz="1800">
                <a:solidFill>
                  <a:srgbClr val="056E9F"/>
                </a:solidFill>
                <a:latin typeface="Twentieth Century"/>
                <a:ea typeface="Twentieth Century"/>
                <a:cs typeface="Twentieth Century"/>
                <a:sym typeface="Twentieth Century"/>
              </a:rPr>
              <a:t>Convinces audience through the merit and rationality of the claim and proofs offered</a:t>
            </a:r>
            <a:endParaRPr/>
          </a:p>
          <a:p>
            <a:pPr indent="-228600" lvl="0" marL="342900" marR="0" rtl="0" algn="l">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Logic-based</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 calcmode="lin" valueType="num">
                                      <p:cBhvr additive="base">
                                        <p:cTn dur="500"/>
                                        <p:tgtEl>
                                          <p:spTgt spid="1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 calcmode="lin" valueType="num">
                                      <p:cBhvr additive="base">
                                        <p:cTn dur="500"/>
                                        <p:tgtEl>
                                          <p:spTgt spid="13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 calcmode="lin" valueType="num">
                                      <p:cBhvr additive="base">
                                        <p:cTn dur="500"/>
                                        <p:tgtEl>
                                          <p:spTgt spid="13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 calcmode="lin" valueType="num">
                                      <p:cBhvr additive="base">
                                        <p:cTn dur="500"/>
                                        <p:tgtEl>
                                          <p:spTgt spid="13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 calcmode="lin" valueType="num">
                                      <p:cBhvr additive="base">
                                        <p:cTn dur="500"/>
                                        <p:tgtEl>
                                          <p:spTgt spid="13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 calcmode="lin" valueType="num">
                                      <p:cBhvr additive="base">
                                        <p:cTn dur="500"/>
                                        <p:tgtEl>
                                          <p:spTgt spid="13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 calcmode="lin" valueType="num">
                                      <p:cBhvr additive="base">
                                        <p:cTn dur="500"/>
                                        <p:tgtEl>
                                          <p:spTgt spid="13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 calcmode="lin" valueType="num">
                                      <p:cBhvr additive="base">
                                        <p:cTn dur="500"/>
                                        <p:tgtEl>
                                          <p:spTgt spid="13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 calcmode="lin" valueType="num">
                                      <p:cBhvr additive="base">
                                        <p:cTn dur="500"/>
                                        <p:tgtEl>
                                          <p:spTgt spid="13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 calcmode="lin" valueType="num">
                                      <p:cBhvr additive="base">
                                        <p:cTn dur="500"/>
                                        <p:tgtEl>
                                          <p:spTgt spid="13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500"/>
                                        <p:tgtEl>
                                          <p:spTgt spid="1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 calcmode="lin" valueType="num">
                                      <p:cBhvr additive="base">
                                        <p:cTn dur="500"/>
                                        <p:tgtEl>
                                          <p:spTgt spid="13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 calcmode="lin" valueType="num">
                                      <p:cBhvr additive="base">
                                        <p:cTn dur="500"/>
                                        <p:tgtEl>
                                          <p:spTgt spid="13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 calcmode="lin" valueType="num">
                                      <p:cBhvr additive="base">
                                        <p:cTn dur="500"/>
                                        <p:tgtEl>
                                          <p:spTgt spid="13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 calcmode="lin" valueType="num">
                                      <p:cBhvr additive="base">
                                        <p:cTn dur="500"/>
                                        <p:tgtEl>
                                          <p:spTgt spid="13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 calcmode="lin" valueType="num">
                                      <p:cBhvr additive="base">
                                        <p:cTn dur="500"/>
                                        <p:tgtEl>
                                          <p:spTgt spid="13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 calcmode="lin" valueType="num">
                                      <p:cBhvr additive="base">
                                        <p:cTn dur="500"/>
                                        <p:tgtEl>
                                          <p:spTgt spid="13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 calcmode="lin" valueType="num">
                                      <p:cBhvr additive="base">
                                        <p:cTn dur="500"/>
                                        <p:tgtEl>
                                          <p:spTgt spid="13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 calcmode="lin" valueType="num">
                                      <p:cBhvr additive="base">
                                        <p:cTn dur="500"/>
                                        <p:tgtEl>
                                          <p:spTgt spid="13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3810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3200"/>
              <a:buFont typeface="Twentieth Century"/>
              <a:buNone/>
            </a:pPr>
            <a:r>
              <a:rPr b="1" lang="en-US" sz="3200">
                <a:solidFill>
                  <a:schemeClr val="dk1"/>
                </a:solidFill>
                <a:latin typeface="Twentieth Century"/>
                <a:ea typeface="Twentieth Century"/>
                <a:cs typeface="Twentieth Century"/>
                <a:sym typeface="Twentieth Century"/>
              </a:rPr>
              <a:t>KEY TERMS TO LEARN BEFORE WRITING AN ARGUMENTATIVE ESSAY</a:t>
            </a:r>
            <a:endParaRPr b="1" sz="3200">
              <a:solidFill>
                <a:schemeClr val="dk1"/>
              </a:solidFill>
              <a:latin typeface="Twentieth Century"/>
              <a:ea typeface="Twentieth Century"/>
              <a:cs typeface="Twentieth Century"/>
              <a:sym typeface="Twentieth Century"/>
            </a:endParaRPr>
          </a:p>
        </p:txBody>
      </p:sp>
      <p:sp>
        <p:nvSpPr>
          <p:cNvPr id="144" name="Google Shape;144;p6"/>
          <p:cNvSpPr/>
          <p:nvPr/>
        </p:nvSpPr>
        <p:spPr>
          <a:xfrm>
            <a:off x="228600" y="1412875"/>
            <a:ext cx="8382000" cy="5064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None/>
            </a:pPr>
            <a:r>
              <a:rPr lang="en-US" sz="2400">
                <a:solidFill>
                  <a:schemeClr val="dk1"/>
                </a:solidFill>
                <a:latin typeface="Arial"/>
                <a:ea typeface="Arial"/>
                <a:cs typeface="Arial"/>
                <a:sym typeface="Arial"/>
              </a:rPr>
              <a:t>1</a:t>
            </a:r>
            <a:r>
              <a:rPr lang="en-US" sz="2400">
                <a:solidFill>
                  <a:schemeClr val="dk1"/>
                </a:solidFill>
                <a:latin typeface="Twentieth Century"/>
                <a:ea typeface="Twentieth Century"/>
                <a:cs typeface="Twentieth Century"/>
                <a:sym typeface="Twentieth Century"/>
              </a:rPr>
              <a:t>. </a:t>
            </a:r>
            <a:r>
              <a:rPr lang="en-US" sz="2400">
                <a:solidFill>
                  <a:srgbClr val="FF0000"/>
                </a:solidFill>
                <a:latin typeface="Arial"/>
                <a:ea typeface="Arial"/>
                <a:cs typeface="Arial"/>
                <a:sym typeface="Arial"/>
              </a:rPr>
              <a:t>Argumentation</a:t>
            </a:r>
            <a:r>
              <a:rPr lang="en-US" sz="2400">
                <a:solidFill>
                  <a:schemeClr val="dk1"/>
                </a:solidFill>
                <a:latin typeface="Arial"/>
                <a:ea typeface="Arial"/>
                <a:cs typeface="Arial"/>
                <a:sym typeface="Arial"/>
              </a:rPr>
              <a:t>: the act or process of forming reasons, drawing conclusions, and applying them to a case in discussion.</a:t>
            </a:r>
            <a:endParaRPr/>
          </a:p>
          <a:p>
            <a:pPr indent="-342900" lvl="0" marL="342900" marR="0" rtl="0" algn="l">
              <a:lnSpc>
                <a:spcPct val="80000"/>
              </a:lnSpc>
              <a:spcBef>
                <a:spcPts val="480"/>
              </a:spcBef>
              <a:spcAft>
                <a:spcPts val="0"/>
              </a:spcAft>
              <a:buClr>
                <a:schemeClr val="hlink"/>
              </a:buClr>
              <a:buSzPts val="1920"/>
              <a:buFont typeface="Noto Sans Symbols"/>
              <a:buNone/>
            </a:pPr>
            <a:r>
              <a:rPr lang="en-US" sz="2400">
                <a:solidFill>
                  <a:schemeClr val="dk1"/>
                </a:solidFill>
                <a:latin typeface="Arial"/>
                <a:ea typeface="Arial"/>
                <a:cs typeface="Arial"/>
                <a:sym typeface="Arial"/>
              </a:rPr>
              <a:t>2. </a:t>
            </a:r>
            <a:r>
              <a:rPr lang="en-US" sz="2400">
                <a:solidFill>
                  <a:srgbClr val="FF0000"/>
                </a:solidFill>
                <a:latin typeface="Arial"/>
                <a:ea typeface="Arial"/>
                <a:cs typeface="Arial"/>
                <a:sym typeface="Arial"/>
              </a:rPr>
              <a:t>Pro Argument (PRO)</a:t>
            </a:r>
            <a:r>
              <a:rPr lang="en-US" sz="2400">
                <a:solidFill>
                  <a:schemeClr val="dk1"/>
                </a:solidFill>
                <a:latin typeface="Arial"/>
                <a:ea typeface="Arial"/>
                <a:cs typeface="Arial"/>
                <a:sym typeface="Arial"/>
              </a:rPr>
              <a:t>: point or statement that supports one’s ideas.</a:t>
            </a:r>
            <a:endParaRPr/>
          </a:p>
          <a:p>
            <a:pPr indent="-342900" lvl="0" marL="342900" marR="0" rtl="0" algn="l">
              <a:lnSpc>
                <a:spcPct val="80000"/>
              </a:lnSpc>
              <a:spcBef>
                <a:spcPts val="480"/>
              </a:spcBef>
              <a:spcAft>
                <a:spcPts val="0"/>
              </a:spcAft>
              <a:buClr>
                <a:schemeClr val="hlink"/>
              </a:buClr>
              <a:buSzPts val="1920"/>
              <a:buFont typeface="Noto Sans Symbols"/>
              <a:buNone/>
            </a:pPr>
            <a:r>
              <a:rPr lang="en-US" sz="2400">
                <a:solidFill>
                  <a:schemeClr val="dk1"/>
                </a:solidFill>
                <a:latin typeface="Arial"/>
                <a:ea typeface="Arial"/>
                <a:cs typeface="Arial"/>
                <a:sym typeface="Arial"/>
              </a:rPr>
              <a:t>3. </a:t>
            </a:r>
            <a:r>
              <a:rPr lang="en-US" sz="2400">
                <a:solidFill>
                  <a:srgbClr val="FF0000"/>
                </a:solidFill>
                <a:latin typeface="Arial"/>
                <a:ea typeface="Arial"/>
                <a:cs typeface="Arial"/>
                <a:sym typeface="Arial"/>
              </a:rPr>
              <a:t>Counter Argument (CON)</a:t>
            </a:r>
            <a:r>
              <a:rPr lang="en-US" sz="2400">
                <a:solidFill>
                  <a:schemeClr val="dk1"/>
                </a:solidFill>
                <a:latin typeface="Arial"/>
                <a:ea typeface="Arial"/>
                <a:cs typeface="Arial"/>
                <a:sym typeface="Arial"/>
              </a:rPr>
              <a:t>: point or statement in opposition to the argument being made in a written document or </a:t>
            </a:r>
            <a:r>
              <a:rPr lang="en-US" sz="2400">
                <a:solidFill>
                  <a:srgbClr val="0C0C0C"/>
                </a:solidFill>
                <a:latin typeface="Arial"/>
                <a:ea typeface="Arial"/>
                <a:cs typeface="Arial"/>
                <a:sym typeface="Arial"/>
              </a:rPr>
              <a:t>speech.</a:t>
            </a:r>
            <a:endParaRPr/>
          </a:p>
          <a:p>
            <a:pPr indent="-342900" lvl="0" marL="342900" marR="0" rtl="0" algn="l">
              <a:lnSpc>
                <a:spcPct val="80000"/>
              </a:lnSpc>
              <a:spcBef>
                <a:spcPts val="480"/>
              </a:spcBef>
              <a:spcAft>
                <a:spcPts val="0"/>
              </a:spcAft>
              <a:buNone/>
            </a:pPr>
            <a:r>
              <a:rPr lang="en-US" sz="2400">
                <a:solidFill>
                  <a:srgbClr val="0C0C0C"/>
                </a:solidFill>
                <a:latin typeface="Arial"/>
                <a:ea typeface="Arial"/>
                <a:cs typeface="Arial"/>
                <a:sym typeface="Arial"/>
              </a:rPr>
              <a:t>4. </a:t>
            </a:r>
            <a:r>
              <a:rPr lang="en-US" sz="2400">
                <a:solidFill>
                  <a:srgbClr val="FF0000"/>
                </a:solidFill>
                <a:latin typeface="Arial"/>
                <a:ea typeface="Arial"/>
                <a:cs typeface="Arial"/>
                <a:sym typeface="Arial"/>
              </a:rPr>
              <a:t>Refutation</a:t>
            </a:r>
            <a:r>
              <a:rPr lang="en-US" sz="2400">
                <a:solidFill>
                  <a:schemeClr val="dk1"/>
                </a:solidFill>
                <a:latin typeface="Arial"/>
                <a:ea typeface="Arial"/>
                <a:cs typeface="Arial"/>
                <a:sym typeface="Arial"/>
              </a:rPr>
              <a:t>: the process of disproving an opposing argument.</a:t>
            </a:r>
            <a:endParaRPr/>
          </a:p>
          <a:p>
            <a:pPr indent="-342900" lvl="0" marL="342900" marR="0" rtl="0" algn="l">
              <a:lnSpc>
                <a:spcPct val="80000"/>
              </a:lnSpc>
              <a:spcBef>
                <a:spcPts val="480"/>
              </a:spcBef>
              <a:spcAft>
                <a:spcPts val="0"/>
              </a:spcAft>
              <a:buNone/>
            </a:pPr>
            <a:r>
              <a:rPr lang="en-US" sz="2400">
                <a:solidFill>
                  <a:srgbClr val="0C0C0C"/>
                </a:solidFill>
                <a:latin typeface="Twentieth Century"/>
                <a:ea typeface="Twentieth Century"/>
                <a:cs typeface="Twentieth Century"/>
                <a:sym typeface="Twentieth Century"/>
              </a:rPr>
              <a:t>5. </a:t>
            </a:r>
            <a:r>
              <a:rPr lang="en-US" sz="2400">
                <a:solidFill>
                  <a:srgbClr val="FF0000"/>
                </a:solidFill>
                <a:latin typeface="Twentieth Century"/>
                <a:ea typeface="Twentieth Century"/>
                <a:cs typeface="Twentieth Century"/>
                <a:sym typeface="Twentieth Century"/>
              </a:rPr>
              <a:t>Opponent</a:t>
            </a:r>
            <a:r>
              <a:rPr lang="en-US" sz="2400">
                <a:solidFill>
                  <a:schemeClr val="dk1"/>
                </a:solidFill>
                <a:latin typeface="Twentieth Century"/>
                <a:ea typeface="Twentieth Century"/>
                <a:cs typeface="Twentieth Century"/>
                <a:sym typeface="Twentieth Century"/>
              </a:rPr>
              <a:t>: a person who disagrees with something and speaks against it.</a:t>
            </a:r>
            <a:endParaRPr/>
          </a:p>
          <a:p>
            <a:pPr indent="-342900" lvl="0" marL="342900" marR="0" rtl="0" algn="l">
              <a:lnSpc>
                <a:spcPct val="80000"/>
              </a:lnSpc>
              <a:spcBef>
                <a:spcPts val="480"/>
              </a:spcBef>
              <a:spcAft>
                <a:spcPts val="0"/>
              </a:spcAft>
              <a:buClr>
                <a:schemeClr val="hlink"/>
              </a:buClr>
              <a:buSzPts val="1920"/>
              <a:buFont typeface="Noto Sans Symbols"/>
              <a:buNone/>
            </a:pPr>
            <a:r>
              <a:rPr lang="en-US" sz="2400">
                <a:solidFill>
                  <a:schemeClr val="dk1"/>
                </a:solidFill>
                <a:latin typeface="Twentieth Century"/>
                <a:ea typeface="Twentieth Century"/>
                <a:cs typeface="Twentieth Century"/>
                <a:sym typeface="Twentieth Century"/>
              </a:rPr>
              <a:t>6. </a:t>
            </a:r>
            <a:r>
              <a:rPr lang="en-US" sz="2400">
                <a:solidFill>
                  <a:srgbClr val="FF0000"/>
                </a:solidFill>
                <a:latin typeface="Twentieth Century"/>
                <a:ea typeface="Twentieth Century"/>
                <a:cs typeface="Twentieth Century"/>
                <a:sym typeface="Twentieth Century"/>
              </a:rPr>
              <a:t>Proponent</a:t>
            </a:r>
            <a:r>
              <a:rPr lang="en-US" sz="2400">
                <a:solidFill>
                  <a:schemeClr val="dk1"/>
                </a:solidFill>
                <a:latin typeface="Twentieth Century"/>
                <a:ea typeface="Twentieth Century"/>
                <a:cs typeface="Twentieth Century"/>
                <a:sym typeface="Twentieth Century"/>
              </a:rPr>
              <a:t>: someone who argues in favor of something; advocate.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ppt_w</p:attrName>
                                        </p:attrNameLst>
                                      </p:cBhvr>
                                      <p:tavLst>
                                        <p:tav fmla="" tm="0">
                                          <p:val>
                                            <p:strVal val="0"/>
                                          </p:val>
                                        </p:tav>
                                        <p:tav fmla="" tm="100000">
                                          <p:val>
                                            <p:strVal val="#ppt_w"/>
                                          </p:val>
                                        </p:tav>
                                      </p:tavLst>
                                    </p:anim>
                                    <p:anim calcmode="lin" valueType="num">
                                      <p:cBhvr additive="base">
                                        <p:cTn dur="500"/>
                                        <p:tgtEl>
                                          <p:spTgt spid="14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xEl>
                                              <p:pRg end="0" st="0"/>
                                            </p:txEl>
                                          </p:spTgt>
                                        </p:tgtEl>
                                      </p:cBhvr>
                                    </p:animEffect>
                                    <p:set>
                                      <p:cBhvr>
                                        <p:cTn dur="1" fill="hold">
                                          <p:stCondLst>
                                            <p:cond delay="500"/>
                                          </p:stCondLst>
                                        </p:cTn>
                                        <p:tgtEl>
                                          <p:spTgt spid="144">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xEl>
                                              <p:pRg end="1" st="1"/>
                                            </p:txEl>
                                          </p:spTgt>
                                        </p:tgtEl>
                                      </p:cBhvr>
                                    </p:animEffect>
                                    <p:set>
                                      <p:cBhvr>
                                        <p:cTn dur="1" fill="hold">
                                          <p:stCondLst>
                                            <p:cond delay="500"/>
                                          </p:stCondLst>
                                        </p:cTn>
                                        <p:tgtEl>
                                          <p:spTgt spid="144">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xEl>
                                              <p:pRg end="2" st="2"/>
                                            </p:txEl>
                                          </p:spTgt>
                                        </p:tgtEl>
                                      </p:cBhvr>
                                    </p:animEffect>
                                    <p:set>
                                      <p:cBhvr>
                                        <p:cTn dur="1" fill="hold">
                                          <p:stCondLst>
                                            <p:cond delay="500"/>
                                          </p:stCondLst>
                                        </p:cTn>
                                        <p:tgtEl>
                                          <p:spTgt spid="144">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xEl>
                                              <p:pRg end="3" st="3"/>
                                            </p:txEl>
                                          </p:spTgt>
                                        </p:tgtEl>
                                      </p:cBhvr>
                                    </p:animEffect>
                                    <p:set>
                                      <p:cBhvr>
                                        <p:cTn dur="1" fill="hold">
                                          <p:stCondLst>
                                            <p:cond delay="500"/>
                                          </p:stCondLst>
                                        </p:cTn>
                                        <p:tgtEl>
                                          <p:spTgt spid="144">
                                            <p:txEl>
                                              <p:pRg end="3" st="3"/>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xEl>
                                              <p:pRg end="4" st="4"/>
                                            </p:txEl>
                                          </p:spTgt>
                                        </p:tgtEl>
                                      </p:cBhvr>
                                    </p:animEffect>
                                    <p:set>
                                      <p:cBhvr>
                                        <p:cTn dur="1" fill="hold">
                                          <p:stCondLst>
                                            <p:cond delay="500"/>
                                          </p:stCondLst>
                                        </p:cTn>
                                        <p:tgtEl>
                                          <p:spTgt spid="144">
                                            <p:txEl>
                                              <p:pRg end="4" st="4"/>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xEl>
                                              <p:pRg end="5" st="5"/>
                                            </p:txEl>
                                          </p:spTgt>
                                        </p:tgtEl>
                                      </p:cBhvr>
                                    </p:animEffect>
                                    <p:set>
                                      <p:cBhvr>
                                        <p:cTn dur="1" fill="hold">
                                          <p:stCondLst>
                                            <p:cond delay="500"/>
                                          </p:stCondLst>
                                        </p:cTn>
                                        <p:tgtEl>
                                          <p:spTgt spid="144">
                                            <p:txEl>
                                              <p:pRg end="5" st="5"/>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7"/>
          <p:cNvGrpSpPr/>
          <p:nvPr/>
        </p:nvGrpSpPr>
        <p:grpSpPr>
          <a:xfrm>
            <a:off x="457200" y="152400"/>
            <a:ext cx="8408637" cy="6483034"/>
            <a:chOff x="571500" y="152400"/>
            <a:chExt cx="8408637" cy="6483034"/>
          </a:xfrm>
        </p:grpSpPr>
        <p:sp>
          <p:nvSpPr>
            <p:cNvPr id="150" name="Google Shape;150;p7"/>
            <p:cNvSpPr txBox="1"/>
            <p:nvPr/>
          </p:nvSpPr>
          <p:spPr>
            <a:xfrm>
              <a:off x="571500" y="152400"/>
              <a:ext cx="78486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wentieth Century"/>
                  <a:ea typeface="Twentieth Century"/>
                  <a:cs typeface="Twentieth Century"/>
                  <a:sym typeface="Twentieth Century"/>
                </a:rPr>
                <a:t>Elements of Argumentation</a:t>
              </a:r>
              <a:endParaRPr/>
            </a:p>
          </p:txBody>
        </p:sp>
        <p:pic>
          <p:nvPicPr>
            <p:cNvPr descr="C:\Users\taus-hummel\AppData\Local\Microsoft\Windows\Temporary Internet Files\Content.IE5\0NNMWOT3\MC900127682[1].wmf" id="151" name="Google Shape;151;p7"/>
            <p:cNvPicPr preferRelativeResize="0"/>
            <p:nvPr/>
          </p:nvPicPr>
          <p:blipFill rotWithShape="1">
            <a:blip r:embed="rId3">
              <a:alphaModFix/>
            </a:blip>
            <a:srcRect b="0" l="0" r="0" t="0"/>
            <a:stretch/>
          </p:blipFill>
          <p:spPr>
            <a:xfrm>
              <a:off x="7555262" y="4679453"/>
              <a:ext cx="1424875" cy="1955981"/>
            </a:xfrm>
            <a:prstGeom prst="rect">
              <a:avLst/>
            </a:prstGeom>
            <a:noFill/>
            <a:ln>
              <a:noFill/>
            </a:ln>
          </p:spPr>
        </p:pic>
      </p:grpSp>
      <p:sp>
        <p:nvSpPr>
          <p:cNvPr id="152" name="Google Shape;152;p7"/>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3" name="Google Shape;153;p7"/>
          <p:cNvSpPr txBox="1"/>
          <p:nvPr/>
        </p:nvSpPr>
        <p:spPr>
          <a:xfrm>
            <a:off x="838200" y="1447800"/>
            <a:ext cx="7315200" cy="43396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Twentieth Century"/>
                <a:ea typeface="Twentieth Century"/>
                <a:cs typeface="Twentieth Century"/>
                <a:sym typeface="Twentieth Century"/>
              </a:rPr>
              <a:t>Argument/Claim </a:t>
            </a:r>
            <a:endParaRPr/>
          </a:p>
          <a:p>
            <a:pPr indent="0" lvl="0" marL="0" marR="0" rtl="0" algn="l">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3600">
                <a:solidFill>
                  <a:schemeClr val="dk1"/>
                </a:solidFill>
                <a:latin typeface="Twentieth Century"/>
                <a:ea typeface="Twentieth Century"/>
                <a:cs typeface="Twentieth Century"/>
                <a:sym typeface="Twentieth Century"/>
              </a:rPr>
              <a:t>An </a:t>
            </a:r>
            <a:r>
              <a:rPr b="1" lang="en-US" sz="3600">
                <a:solidFill>
                  <a:schemeClr val="dk1"/>
                </a:solidFill>
                <a:latin typeface="Twentieth Century"/>
                <a:ea typeface="Twentieth Century"/>
                <a:cs typeface="Twentieth Century"/>
                <a:sym typeface="Twentieth Century"/>
              </a:rPr>
              <a:t>argument</a:t>
            </a:r>
            <a:r>
              <a:rPr lang="en-US" sz="3600">
                <a:solidFill>
                  <a:schemeClr val="dk1"/>
                </a:solidFill>
                <a:latin typeface="Twentieth Century"/>
                <a:ea typeface="Twentieth Century"/>
                <a:cs typeface="Twentieth Century"/>
                <a:sym typeface="Twentieth Century"/>
              </a:rPr>
              <a:t> states a </a:t>
            </a:r>
            <a:r>
              <a:rPr b="1" lang="en-US" sz="3600">
                <a:solidFill>
                  <a:schemeClr val="dk1"/>
                </a:solidFill>
                <a:latin typeface="Twentieth Century"/>
                <a:ea typeface="Twentieth Century"/>
                <a:cs typeface="Twentieth Century"/>
                <a:sym typeface="Twentieth Century"/>
              </a:rPr>
              <a:t>claim</a:t>
            </a:r>
            <a:r>
              <a:rPr lang="en-US" sz="3600">
                <a:solidFill>
                  <a:schemeClr val="dk1"/>
                </a:solidFill>
                <a:latin typeface="Twentieth Century"/>
                <a:ea typeface="Twentieth Century"/>
                <a:cs typeface="Twentieth Century"/>
                <a:sym typeface="Twentieth Century"/>
              </a:rPr>
              <a:t> and supports it with reasons and evidence from sources.</a:t>
            </a:r>
            <a:endParaRPr/>
          </a:p>
          <a:p>
            <a:pPr indent="0" lvl="0" marL="0" marR="0" rtl="0" algn="l">
              <a:spcBef>
                <a:spcPts val="0"/>
              </a:spcBef>
              <a:spcAft>
                <a:spcPts val="0"/>
              </a:spcAft>
              <a:buNone/>
            </a:pPr>
            <a:r>
              <a:t/>
            </a:r>
            <a:endParaRPr sz="36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3600">
                <a:solidFill>
                  <a:schemeClr val="dk1"/>
                </a:solidFill>
                <a:latin typeface="Twentieth Century"/>
                <a:ea typeface="Twentieth Century"/>
                <a:cs typeface="Twentieth Century"/>
                <a:sym typeface="Twentieth Century"/>
              </a:rPr>
              <a:t>Arguing your side makes you the </a:t>
            </a:r>
            <a:r>
              <a:rPr b="1" lang="en-US" sz="3600">
                <a:solidFill>
                  <a:schemeClr val="dk1"/>
                </a:solidFill>
                <a:latin typeface="Twentieth Century"/>
                <a:ea typeface="Twentieth Century"/>
                <a:cs typeface="Twentieth Century"/>
                <a:sym typeface="Twentieth Century"/>
              </a:rPr>
              <a:t>proponent</a:t>
            </a:r>
            <a:r>
              <a:rPr lang="en-US" sz="3600">
                <a:solidFill>
                  <a:schemeClr val="dk1"/>
                </a:solidFill>
                <a:latin typeface="Twentieth Century"/>
                <a:ea typeface="Twentieth Century"/>
                <a:cs typeface="Twentieth Century"/>
                <a:sym typeface="Twentieth Century"/>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 calcmode="lin" valueType="num">
                                      <p:cBhvr additive="base">
                                        <p:cTn dur="500"/>
                                        <p:tgtEl>
                                          <p:spTgt spid="1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 calcmode="lin" valueType="num">
                                      <p:cBhvr additive="base">
                                        <p:cTn dur="500"/>
                                        <p:tgtEl>
                                          <p:spTgt spid="1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 calcmode="lin" valueType="num">
                                      <p:cBhvr additive="base">
                                        <p:cTn dur="500"/>
                                        <p:tgtEl>
                                          <p:spTgt spid="1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 calcmode="lin" valueType="num">
                                      <p:cBhvr additive="base">
                                        <p:cTn dur="500"/>
                                        <p:tgtEl>
                                          <p:spTgt spid="15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 calcmode="lin" valueType="num">
                                      <p:cBhvr additive="base">
                                        <p:cTn dur="500"/>
                                        <p:tgtEl>
                                          <p:spTgt spid="15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0" name="Google Shape;160;p8"/>
          <p:cNvSpPr txBox="1"/>
          <p:nvPr/>
        </p:nvSpPr>
        <p:spPr>
          <a:xfrm>
            <a:off x="457200" y="1371600"/>
            <a:ext cx="8153400"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Twentieth Century"/>
                <a:ea typeface="Twentieth Century"/>
                <a:cs typeface="Twentieth Century"/>
                <a:sym typeface="Twentieth Century"/>
              </a:rPr>
              <a:t>Counterargument/Counterclaim</a:t>
            </a:r>
            <a:endParaRPr/>
          </a:p>
          <a:p>
            <a:pPr indent="0" lvl="0" marL="0" marR="0" rtl="0" algn="ctr">
              <a:spcBef>
                <a:spcPts val="0"/>
              </a:spcBef>
              <a:spcAft>
                <a:spcPts val="0"/>
              </a:spcAft>
              <a:buNone/>
            </a:pPr>
            <a:r>
              <a:t/>
            </a:r>
            <a:endParaRPr b="1" sz="32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3200">
                <a:solidFill>
                  <a:schemeClr val="dk1"/>
                </a:solidFill>
                <a:latin typeface="Twentieth Century"/>
                <a:ea typeface="Twentieth Century"/>
                <a:cs typeface="Twentieth Century"/>
                <a:sym typeface="Twentieth Century"/>
              </a:rPr>
              <a:t>An argument that stands in opposition to your argument/claim. The counterargument is your </a:t>
            </a:r>
            <a:r>
              <a:rPr b="1" lang="en-US" sz="3200">
                <a:solidFill>
                  <a:schemeClr val="dk1"/>
                </a:solidFill>
                <a:latin typeface="Twentieth Century"/>
                <a:ea typeface="Twentieth Century"/>
                <a:cs typeface="Twentieth Century"/>
                <a:sym typeface="Twentieth Century"/>
              </a:rPr>
              <a:t>opponent’s</a:t>
            </a:r>
            <a:r>
              <a:rPr lang="en-US" sz="3200">
                <a:solidFill>
                  <a:schemeClr val="dk1"/>
                </a:solidFill>
                <a:latin typeface="Twentieth Century"/>
                <a:ea typeface="Twentieth Century"/>
                <a:cs typeface="Twentieth Century"/>
                <a:sym typeface="Twentieth Century"/>
              </a:rPr>
              <a:t> (the other side’s) argument that tries to explains why you are wrong. </a:t>
            </a:r>
            <a:endParaRPr/>
          </a:p>
        </p:txBody>
      </p:sp>
      <p:grpSp>
        <p:nvGrpSpPr>
          <p:cNvPr id="161" name="Google Shape;161;p8"/>
          <p:cNvGrpSpPr/>
          <p:nvPr/>
        </p:nvGrpSpPr>
        <p:grpSpPr>
          <a:xfrm>
            <a:off x="990600" y="152400"/>
            <a:ext cx="7996518" cy="6719047"/>
            <a:chOff x="990600" y="152400"/>
            <a:chExt cx="7996518" cy="6719047"/>
          </a:xfrm>
        </p:grpSpPr>
        <p:sp>
          <p:nvSpPr>
            <p:cNvPr id="162" name="Google Shape;162;p8"/>
            <p:cNvSpPr txBox="1"/>
            <p:nvPr/>
          </p:nvSpPr>
          <p:spPr>
            <a:xfrm>
              <a:off x="990600" y="152400"/>
              <a:ext cx="70866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wentieth Century"/>
                  <a:ea typeface="Twentieth Century"/>
                  <a:cs typeface="Twentieth Century"/>
                  <a:sym typeface="Twentieth Century"/>
                </a:rPr>
                <a:t>Elements of Argumentation</a:t>
              </a:r>
              <a:endParaRPr/>
            </a:p>
          </p:txBody>
        </p:sp>
        <p:pic>
          <p:nvPicPr>
            <p:cNvPr descr="C:\Users\taus-hummel\AppData\Local\Microsoft\Windows\Temporary Internet Files\Content.IE5\MVYBJ89Y\MC900435270[1].wmf" id="163" name="Google Shape;163;p8"/>
            <p:cNvPicPr preferRelativeResize="0"/>
            <p:nvPr/>
          </p:nvPicPr>
          <p:blipFill rotWithShape="1">
            <a:blip r:embed="rId3">
              <a:alphaModFix/>
            </a:blip>
            <a:srcRect b="0" l="0" r="0" t="0"/>
            <a:stretch/>
          </p:blipFill>
          <p:spPr>
            <a:xfrm>
              <a:off x="5481918" y="4846220"/>
              <a:ext cx="3505200" cy="202522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 calcmode="lin" valueType="num">
                                      <p:cBhvr additive="base">
                                        <p:cTn dur="500"/>
                                        <p:tgtEl>
                                          <p:spTgt spid="1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 calcmode="lin" valueType="num">
                                      <p:cBhvr additive="base">
                                        <p:cTn dur="500"/>
                                        <p:tgtEl>
                                          <p:spTgt spid="16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 calcmode="lin" valueType="num">
                                      <p:cBhvr additive="base">
                                        <p:cTn dur="500"/>
                                        <p:tgtEl>
                                          <p:spTgt spid="1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9" name="Google Shape;169;p9"/>
          <p:cNvSpPr txBox="1"/>
          <p:nvPr/>
        </p:nvSpPr>
        <p:spPr>
          <a:xfrm>
            <a:off x="381000" y="1600200"/>
            <a:ext cx="8305800" cy="32932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wentieth Century"/>
                <a:ea typeface="Twentieth Century"/>
                <a:cs typeface="Twentieth Century"/>
                <a:sym typeface="Twentieth Century"/>
              </a:rPr>
              <a:t>Refutation </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3600">
                <a:solidFill>
                  <a:schemeClr val="dk1"/>
                </a:solidFill>
                <a:latin typeface="Twentieth Century"/>
                <a:ea typeface="Twentieth Century"/>
                <a:cs typeface="Twentieth Century"/>
                <a:sym typeface="Twentieth Century"/>
              </a:rPr>
              <a:t>Simply disproving an opposing argument. It is an important skill because it is how a writer successfully convinces the audience of the validity of his/her own argument.</a:t>
            </a:r>
            <a:endParaRPr/>
          </a:p>
        </p:txBody>
      </p:sp>
      <p:grpSp>
        <p:nvGrpSpPr>
          <p:cNvPr id="170" name="Google Shape;170;p9"/>
          <p:cNvGrpSpPr/>
          <p:nvPr/>
        </p:nvGrpSpPr>
        <p:grpSpPr>
          <a:xfrm>
            <a:off x="647700" y="228599"/>
            <a:ext cx="8012206" cy="6482547"/>
            <a:chOff x="647700" y="228599"/>
            <a:chExt cx="8012206" cy="6482547"/>
          </a:xfrm>
        </p:grpSpPr>
        <p:sp>
          <p:nvSpPr>
            <p:cNvPr id="171" name="Google Shape;171;p9"/>
            <p:cNvSpPr txBox="1"/>
            <p:nvPr/>
          </p:nvSpPr>
          <p:spPr>
            <a:xfrm>
              <a:off x="647700" y="228599"/>
              <a:ext cx="77724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wentieth Century"/>
                  <a:ea typeface="Twentieth Century"/>
                  <a:cs typeface="Twentieth Century"/>
                  <a:sym typeface="Twentieth Century"/>
                </a:rPr>
                <a:t>Elements of Argumentation</a:t>
              </a:r>
              <a:endParaRPr/>
            </a:p>
          </p:txBody>
        </p:sp>
        <p:pic>
          <p:nvPicPr>
            <p:cNvPr descr="C:\Users\taus-hummel\AppData\Local\Microsoft\Windows\Temporary Internet Files\Content.IE5\ARE9EN3B\MC900361044[1].wmf" id="172" name="Google Shape;172;p9"/>
            <p:cNvPicPr preferRelativeResize="0"/>
            <p:nvPr/>
          </p:nvPicPr>
          <p:blipFill rotWithShape="1">
            <a:blip r:embed="rId3">
              <a:alphaModFix/>
            </a:blip>
            <a:srcRect b="0" l="0" r="0" t="0"/>
            <a:stretch/>
          </p:blipFill>
          <p:spPr>
            <a:xfrm>
              <a:off x="6832020" y="4897891"/>
              <a:ext cx="1827886" cy="181325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500"/>
                                        <p:tgtEl>
                                          <p:spTgt spid="1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 calcmode="lin" valueType="num">
                                      <p:cBhvr additive="base">
                                        <p:cTn dur="500"/>
                                        <p:tgtEl>
                                          <p:spTgt spid="16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 calcmode="lin" valueType="num">
                                      <p:cBhvr additive="base">
                                        <p:cTn dur="500"/>
                                        <p:tgtEl>
                                          <p:spTgt spid="16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Green 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2019-11-10T08:33:00Z</dcterms:created>
  <dc:creator>faiza dar</dc:creator>
</cp:coreProperties>
</file>