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6"/>
  </p:notesMasterIdLst>
  <p:sldIdLst>
    <p:sldId id="257" r:id="rId2"/>
    <p:sldId id="258" r:id="rId3"/>
    <p:sldId id="259" r:id="rId4"/>
    <p:sldId id="261" r:id="rId5"/>
    <p:sldId id="262" r:id="rId6"/>
    <p:sldId id="260" r:id="rId7"/>
    <p:sldId id="263" r:id="rId8"/>
    <p:sldId id="271" r:id="rId9"/>
    <p:sldId id="272"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5FE22D-5A44-4199-AD0C-78667BCDF0ED}"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DDEC9CC4-6AAE-479C-A501-1E2112CF0DF8}">
      <dgm:prSet/>
      <dgm:spPr/>
      <dgm:t>
        <a:bodyPr/>
        <a:lstStyle/>
        <a:p>
          <a:pPr>
            <a:lnSpc>
              <a:spcPct val="100000"/>
            </a:lnSpc>
          </a:pPr>
          <a:r>
            <a:rPr lang="en-US" b="1" dirty="0"/>
            <a:t>You are “introducing” your topic to your reader</a:t>
          </a:r>
        </a:p>
      </dgm:t>
    </dgm:pt>
    <dgm:pt modelId="{FCCD2545-A1D9-40CD-AA7E-F269541FA67D}" type="parTrans" cxnId="{FF130536-159C-4DB7-A6BC-771B92763209}">
      <dgm:prSet/>
      <dgm:spPr/>
      <dgm:t>
        <a:bodyPr/>
        <a:lstStyle/>
        <a:p>
          <a:endParaRPr lang="en-US"/>
        </a:p>
      </dgm:t>
    </dgm:pt>
    <dgm:pt modelId="{4CF90E2E-CB93-4B40-A52C-226FB3EA9535}" type="sibTrans" cxnId="{FF130536-159C-4DB7-A6BC-771B92763209}">
      <dgm:prSet/>
      <dgm:spPr/>
      <dgm:t>
        <a:bodyPr/>
        <a:lstStyle/>
        <a:p>
          <a:pPr>
            <a:lnSpc>
              <a:spcPct val="100000"/>
            </a:lnSpc>
          </a:pPr>
          <a:endParaRPr lang="en-US"/>
        </a:p>
      </dgm:t>
    </dgm:pt>
    <dgm:pt modelId="{97C6CA7C-774B-4DF0-85D7-12B5AA475AFD}">
      <dgm:prSet/>
      <dgm:spPr/>
      <dgm:t>
        <a:bodyPr/>
        <a:lstStyle/>
        <a:p>
          <a:pPr>
            <a:lnSpc>
              <a:spcPct val="100000"/>
            </a:lnSpc>
          </a:pPr>
          <a:r>
            <a:rPr lang="en-US" b="1" dirty="0"/>
            <a:t>Background</a:t>
          </a:r>
          <a:r>
            <a:rPr lang="en-US" dirty="0"/>
            <a:t> </a:t>
          </a:r>
          <a:r>
            <a:rPr lang="en-US" b="1" dirty="0"/>
            <a:t>Information on the topic</a:t>
          </a:r>
        </a:p>
      </dgm:t>
    </dgm:pt>
    <dgm:pt modelId="{CAC67D09-C009-452B-A0A2-59A8530807D0}" type="parTrans" cxnId="{44C2A5BF-CA11-41E0-92ED-125F08C582CE}">
      <dgm:prSet/>
      <dgm:spPr/>
      <dgm:t>
        <a:bodyPr/>
        <a:lstStyle/>
        <a:p>
          <a:endParaRPr lang="en-US"/>
        </a:p>
      </dgm:t>
    </dgm:pt>
    <dgm:pt modelId="{F184BFFD-92B9-43DC-A16E-C4192F4ABADB}" type="sibTrans" cxnId="{44C2A5BF-CA11-41E0-92ED-125F08C582CE}">
      <dgm:prSet/>
      <dgm:spPr/>
      <dgm:t>
        <a:bodyPr/>
        <a:lstStyle/>
        <a:p>
          <a:pPr>
            <a:lnSpc>
              <a:spcPct val="100000"/>
            </a:lnSpc>
          </a:pPr>
          <a:endParaRPr lang="en-US"/>
        </a:p>
      </dgm:t>
    </dgm:pt>
    <dgm:pt modelId="{488D5EE6-9178-49F5-979F-B677968D5B49}">
      <dgm:prSet/>
      <dgm:spPr/>
      <dgm:t>
        <a:bodyPr/>
        <a:lstStyle/>
        <a:p>
          <a:pPr>
            <a:lnSpc>
              <a:spcPct val="100000"/>
            </a:lnSpc>
          </a:pPr>
          <a:r>
            <a:rPr lang="en-US" b="1" dirty="0"/>
            <a:t>Make sure to include the name of the article, its author and if necessary the publication information</a:t>
          </a:r>
        </a:p>
      </dgm:t>
    </dgm:pt>
    <dgm:pt modelId="{CE4F7AFB-4896-4050-9CFB-BA3A92FDD67A}" type="parTrans" cxnId="{C79DBDD0-F5ED-4974-BA0D-B313F76B6EB4}">
      <dgm:prSet/>
      <dgm:spPr/>
      <dgm:t>
        <a:bodyPr/>
        <a:lstStyle/>
        <a:p>
          <a:endParaRPr lang="en-US"/>
        </a:p>
      </dgm:t>
    </dgm:pt>
    <dgm:pt modelId="{CEA1C8CE-C61D-487C-9D91-DA7DD28AECA7}" type="sibTrans" cxnId="{C79DBDD0-F5ED-4974-BA0D-B313F76B6EB4}">
      <dgm:prSet/>
      <dgm:spPr/>
      <dgm:t>
        <a:bodyPr/>
        <a:lstStyle/>
        <a:p>
          <a:pPr>
            <a:lnSpc>
              <a:spcPct val="100000"/>
            </a:lnSpc>
          </a:pPr>
          <a:endParaRPr lang="en-US"/>
        </a:p>
      </dgm:t>
    </dgm:pt>
    <dgm:pt modelId="{1631F6B8-FFE7-4ED3-8EF2-507EBA055A2A}">
      <dgm:prSet/>
      <dgm:spPr/>
      <dgm:t>
        <a:bodyPr/>
        <a:lstStyle/>
        <a:p>
          <a:pPr>
            <a:lnSpc>
              <a:spcPct val="100000"/>
            </a:lnSpc>
          </a:pPr>
          <a:r>
            <a:rPr lang="en-US" b="1" dirty="0"/>
            <a:t>Remember, don’t use “I think” or “In my opinion</a:t>
          </a:r>
          <a:r>
            <a:rPr lang="en-US" dirty="0"/>
            <a:t>”</a:t>
          </a:r>
        </a:p>
      </dgm:t>
    </dgm:pt>
    <dgm:pt modelId="{AB771876-FAA2-4716-B5DF-67A821F3DE84}" type="parTrans" cxnId="{12AAABC6-6DE8-4FAB-8126-C97AE6F2468E}">
      <dgm:prSet/>
      <dgm:spPr/>
      <dgm:t>
        <a:bodyPr/>
        <a:lstStyle/>
        <a:p>
          <a:endParaRPr lang="en-US"/>
        </a:p>
      </dgm:t>
    </dgm:pt>
    <dgm:pt modelId="{F0490DEA-FD51-401F-87F9-5ABA1726DD42}" type="sibTrans" cxnId="{12AAABC6-6DE8-4FAB-8126-C97AE6F2468E}">
      <dgm:prSet/>
      <dgm:spPr/>
      <dgm:t>
        <a:bodyPr/>
        <a:lstStyle/>
        <a:p>
          <a:endParaRPr lang="en-US"/>
        </a:p>
      </dgm:t>
    </dgm:pt>
    <dgm:pt modelId="{317397ED-B19C-4512-9B4C-31358568FF85}" type="pres">
      <dgm:prSet presAssocID="{635FE22D-5A44-4199-AD0C-78667BCDF0ED}" presName="root" presStyleCnt="0">
        <dgm:presLayoutVars>
          <dgm:dir/>
          <dgm:resizeHandles val="exact"/>
        </dgm:presLayoutVars>
      </dgm:prSet>
      <dgm:spPr/>
    </dgm:pt>
    <dgm:pt modelId="{5B107A66-6572-4FB9-AA48-17F3AD6ACC34}" type="pres">
      <dgm:prSet presAssocID="{635FE22D-5A44-4199-AD0C-78667BCDF0ED}" presName="container" presStyleCnt="0">
        <dgm:presLayoutVars>
          <dgm:dir/>
          <dgm:resizeHandles val="exact"/>
        </dgm:presLayoutVars>
      </dgm:prSet>
      <dgm:spPr/>
    </dgm:pt>
    <dgm:pt modelId="{C2CFFE81-8EF8-4022-8DE5-EAC22FCD53C4}" type="pres">
      <dgm:prSet presAssocID="{DDEC9CC4-6AAE-479C-A501-1E2112CF0DF8}" presName="compNode" presStyleCnt="0"/>
      <dgm:spPr/>
    </dgm:pt>
    <dgm:pt modelId="{258E0C3F-1D04-44DA-827B-8605C97DD304}" type="pres">
      <dgm:prSet presAssocID="{DDEC9CC4-6AAE-479C-A501-1E2112CF0DF8}" presName="iconBgRect" presStyleLbl="bgShp" presStyleIdx="0" presStyleCnt="4"/>
      <dgm:spPr/>
    </dgm:pt>
    <dgm:pt modelId="{626D8A7E-DC43-41CD-A317-B4C63F8C6FFB}" type="pres">
      <dgm:prSet presAssocID="{DDEC9CC4-6AAE-479C-A501-1E2112CF0DF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otes"/>
        </a:ext>
      </dgm:extLst>
    </dgm:pt>
    <dgm:pt modelId="{43528F0F-9409-4FAB-8AA6-700307972EBF}" type="pres">
      <dgm:prSet presAssocID="{DDEC9CC4-6AAE-479C-A501-1E2112CF0DF8}" presName="spaceRect" presStyleCnt="0"/>
      <dgm:spPr/>
    </dgm:pt>
    <dgm:pt modelId="{60B073CB-F638-4D17-835C-C8531D6724CF}" type="pres">
      <dgm:prSet presAssocID="{DDEC9CC4-6AAE-479C-A501-1E2112CF0DF8}" presName="textRect" presStyleLbl="revTx" presStyleIdx="0" presStyleCnt="4">
        <dgm:presLayoutVars>
          <dgm:chMax val="1"/>
          <dgm:chPref val="1"/>
        </dgm:presLayoutVars>
      </dgm:prSet>
      <dgm:spPr/>
    </dgm:pt>
    <dgm:pt modelId="{741CD5A7-8F10-4963-918C-13AE10856BFC}" type="pres">
      <dgm:prSet presAssocID="{4CF90E2E-CB93-4B40-A52C-226FB3EA9535}" presName="sibTrans" presStyleLbl="sibTrans2D1" presStyleIdx="0" presStyleCnt="0"/>
      <dgm:spPr/>
    </dgm:pt>
    <dgm:pt modelId="{CFBC0146-6201-4AD2-9CCE-9E1F5C265E00}" type="pres">
      <dgm:prSet presAssocID="{97C6CA7C-774B-4DF0-85D7-12B5AA475AFD}" presName="compNode" presStyleCnt="0"/>
      <dgm:spPr/>
    </dgm:pt>
    <dgm:pt modelId="{EE683229-0E9A-468D-A06F-855FF2F0D650}" type="pres">
      <dgm:prSet presAssocID="{97C6CA7C-774B-4DF0-85D7-12B5AA475AFD}" presName="iconBgRect" presStyleLbl="bgShp" presStyleIdx="1" presStyleCnt="4"/>
      <dgm:spPr/>
    </dgm:pt>
    <dgm:pt modelId="{BC4064C6-211C-42E5-A683-088E11160482}" type="pres">
      <dgm:prSet presAssocID="{97C6CA7C-774B-4DF0-85D7-12B5AA475AF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s"/>
        </a:ext>
      </dgm:extLst>
    </dgm:pt>
    <dgm:pt modelId="{550CB654-FC0B-445C-AEB4-A160B0DAFACB}" type="pres">
      <dgm:prSet presAssocID="{97C6CA7C-774B-4DF0-85D7-12B5AA475AFD}" presName="spaceRect" presStyleCnt="0"/>
      <dgm:spPr/>
    </dgm:pt>
    <dgm:pt modelId="{15811B8A-3CA9-4229-81AF-D39B2C9B3045}" type="pres">
      <dgm:prSet presAssocID="{97C6CA7C-774B-4DF0-85D7-12B5AA475AFD}" presName="textRect" presStyleLbl="revTx" presStyleIdx="1" presStyleCnt="4">
        <dgm:presLayoutVars>
          <dgm:chMax val="1"/>
          <dgm:chPref val="1"/>
        </dgm:presLayoutVars>
      </dgm:prSet>
      <dgm:spPr/>
    </dgm:pt>
    <dgm:pt modelId="{AEE3F68C-8502-4039-9EDB-6BEDDC576582}" type="pres">
      <dgm:prSet presAssocID="{F184BFFD-92B9-43DC-A16E-C4192F4ABADB}" presName="sibTrans" presStyleLbl="sibTrans2D1" presStyleIdx="0" presStyleCnt="0"/>
      <dgm:spPr/>
    </dgm:pt>
    <dgm:pt modelId="{11E94E28-8138-4448-8523-08DDEC375B35}" type="pres">
      <dgm:prSet presAssocID="{488D5EE6-9178-49F5-979F-B677968D5B49}" presName="compNode" presStyleCnt="0"/>
      <dgm:spPr/>
    </dgm:pt>
    <dgm:pt modelId="{E3E65097-E170-46F1-A05F-E1E22AE88E19}" type="pres">
      <dgm:prSet presAssocID="{488D5EE6-9178-49F5-979F-B677968D5B49}" presName="iconBgRect" presStyleLbl="bgShp" presStyleIdx="2" presStyleCnt="4"/>
      <dgm:spPr/>
    </dgm:pt>
    <dgm:pt modelId="{36146341-EE61-421E-9533-5C040872AC7B}" type="pres">
      <dgm:prSet presAssocID="{488D5EE6-9178-49F5-979F-B677968D5B4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Newspaper"/>
        </a:ext>
      </dgm:extLst>
    </dgm:pt>
    <dgm:pt modelId="{37540DBC-D735-458F-B96F-89B1BD23CE65}" type="pres">
      <dgm:prSet presAssocID="{488D5EE6-9178-49F5-979F-B677968D5B49}" presName="spaceRect" presStyleCnt="0"/>
      <dgm:spPr/>
    </dgm:pt>
    <dgm:pt modelId="{A21619AE-BD86-4683-BFBD-FAF1F264B8E0}" type="pres">
      <dgm:prSet presAssocID="{488D5EE6-9178-49F5-979F-B677968D5B49}" presName="textRect" presStyleLbl="revTx" presStyleIdx="2" presStyleCnt="4">
        <dgm:presLayoutVars>
          <dgm:chMax val="1"/>
          <dgm:chPref val="1"/>
        </dgm:presLayoutVars>
      </dgm:prSet>
      <dgm:spPr/>
    </dgm:pt>
    <dgm:pt modelId="{136DAF55-F635-4CB6-8206-AE6DABCA7B33}" type="pres">
      <dgm:prSet presAssocID="{CEA1C8CE-C61D-487C-9D91-DA7DD28AECA7}" presName="sibTrans" presStyleLbl="sibTrans2D1" presStyleIdx="0" presStyleCnt="0"/>
      <dgm:spPr/>
    </dgm:pt>
    <dgm:pt modelId="{C3794C63-6B10-4EEC-8D42-65BA6FE93F3A}" type="pres">
      <dgm:prSet presAssocID="{1631F6B8-FFE7-4ED3-8EF2-507EBA055A2A}" presName="compNode" presStyleCnt="0"/>
      <dgm:spPr/>
    </dgm:pt>
    <dgm:pt modelId="{D92CB6F1-F8C7-405B-AB15-6F0BDE181F29}" type="pres">
      <dgm:prSet presAssocID="{1631F6B8-FFE7-4ED3-8EF2-507EBA055A2A}" presName="iconBgRect" presStyleLbl="bgShp" presStyleIdx="3" presStyleCnt="4"/>
      <dgm:spPr/>
    </dgm:pt>
    <dgm:pt modelId="{ED30E0D8-C42E-4D74-BB5B-151BA4C50095}" type="pres">
      <dgm:prSet presAssocID="{1631F6B8-FFE7-4ED3-8EF2-507EBA055A2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erson with Idea"/>
        </a:ext>
      </dgm:extLst>
    </dgm:pt>
    <dgm:pt modelId="{1D43EDF6-DAB4-49E6-B5AF-E3E9FE60CF4A}" type="pres">
      <dgm:prSet presAssocID="{1631F6B8-FFE7-4ED3-8EF2-507EBA055A2A}" presName="spaceRect" presStyleCnt="0"/>
      <dgm:spPr/>
    </dgm:pt>
    <dgm:pt modelId="{85C45D66-1A90-4468-936E-1FB72394F67A}" type="pres">
      <dgm:prSet presAssocID="{1631F6B8-FFE7-4ED3-8EF2-507EBA055A2A}" presName="textRect" presStyleLbl="revTx" presStyleIdx="3" presStyleCnt="4">
        <dgm:presLayoutVars>
          <dgm:chMax val="1"/>
          <dgm:chPref val="1"/>
        </dgm:presLayoutVars>
      </dgm:prSet>
      <dgm:spPr/>
    </dgm:pt>
  </dgm:ptLst>
  <dgm:cxnLst>
    <dgm:cxn modelId="{ECF3A507-894C-4C2A-A8D9-EA00DA790F86}" type="presOf" srcId="{1631F6B8-FFE7-4ED3-8EF2-507EBA055A2A}" destId="{85C45D66-1A90-4468-936E-1FB72394F67A}" srcOrd="0" destOrd="0" presId="urn:microsoft.com/office/officeart/2018/2/layout/IconCircleList"/>
    <dgm:cxn modelId="{4D031034-A9E9-4E95-A6E0-F3041AF9284C}" type="presOf" srcId="{635FE22D-5A44-4199-AD0C-78667BCDF0ED}" destId="{317397ED-B19C-4512-9B4C-31358568FF85}" srcOrd="0" destOrd="0" presId="urn:microsoft.com/office/officeart/2018/2/layout/IconCircleList"/>
    <dgm:cxn modelId="{FF130536-159C-4DB7-A6BC-771B92763209}" srcId="{635FE22D-5A44-4199-AD0C-78667BCDF0ED}" destId="{DDEC9CC4-6AAE-479C-A501-1E2112CF0DF8}" srcOrd="0" destOrd="0" parTransId="{FCCD2545-A1D9-40CD-AA7E-F269541FA67D}" sibTransId="{4CF90E2E-CB93-4B40-A52C-226FB3EA9535}"/>
    <dgm:cxn modelId="{8AB36451-DA7F-4115-9D2D-D15E725EBEC4}" type="presOf" srcId="{4CF90E2E-CB93-4B40-A52C-226FB3EA9535}" destId="{741CD5A7-8F10-4963-918C-13AE10856BFC}" srcOrd="0" destOrd="0" presId="urn:microsoft.com/office/officeart/2018/2/layout/IconCircleList"/>
    <dgm:cxn modelId="{3F46F586-E951-46F5-A9D1-FFCB542169CD}" type="presOf" srcId="{F184BFFD-92B9-43DC-A16E-C4192F4ABADB}" destId="{AEE3F68C-8502-4039-9EDB-6BEDDC576582}" srcOrd="0" destOrd="0" presId="urn:microsoft.com/office/officeart/2018/2/layout/IconCircleList"/>
    <dgm:cxn modelId="{30B1F4A1-AFAB-4B38-A5F4-6A648D200730}" type="presOf" srcId="{CEA1C8CE-C61D-487C-9D91-DA7DD28AECA7}" destId="{136DAF55-F635-4CB6-8206-AE6DABCA7B33}" srcOrd="0" destOrd="0" presId="urn:microsoft.com/office/officeart/2018/2/layout/IconCircleList"/>
    <dgm:cxn modelId="{932B05B7-BC4B-4178-A353-D6454B24B27A}" type="presOf" srcId="{488D5EE6-9178-49F5-979F-B677968D5B49}" destId="{A21619AE-BD86-4683-BFBD-FAF1F264B8E0}" srcOrd="0" destOrd="0" presId="urn:microsoft.com/office/officeart/2018/2/layout/IconCircleList"/>
    <dgm:cxn modelId="{B64ED8BC-493D-4A70-8494-4F042BEEE776}" type="presOf" srcId="{97C6CA7C-774B-4DF0-85D7-12B5AA475AFD}" destId="{15811B8A-3CA9-4229-81AF-D39B2C9B3045}" srcOrd="0" destOrd="0" presId="urn:microsoft.com/office/officeart/2018/2/layout/IconCircleList"/>
    <dgm:cxn modelId="{44C2A5BF-CA11-41E0-92ED-125F08C582CE}" srcId="{635FE22D-5A44-4199-AD0C-78667BCDF0ED}" destId="{97C6CA7C-774B-4DF0-85D7-12B5AA475AFD}" srcOrd="1" destOrd="0" parTransId="{CAC67D09-C009-452B-A0A2-59A8530807D0}" sibTransId="{F184BFFD-92B9-43DC-A16E-C4192F4ABADB}"/>
    <dgm:cxn modelId="{12AAABC6-6DE8-4FAB-8126-C97AE6F2468E}" srcId="{635FE22D-5A44-4199-AD0C-78667BCDF0ED}" destId="{1631F6B8-FFE7-4ED3-8EF2-507EBA055A2A}" srcOrd="3" destOrd="0" parTransId="{AB771876-FAA2-4716-B5DF-67A821F3DE84}" sibTransId="{F0490DEA-FD51-401F-87F9-5ABA1726DD42}"/>
    <dgm:cxn modelId="{C79DBDD0-F5ED-4974-BA0D-B313F76B6EB4}" srcId="{635FE22D-5A44-4199-AD0C-78667BCDF0ED}" destId="{488D5EE6-9178-49F5-979F-B677968D5B49}" srcOrd="2" destOrd="0" parTransId="{CE4F7AFB-4896-4050-9CFB-BA3A92FDD67A}" sibTransId="{CEA1C8CE-C61D-487C-9D91-DA7DD28AECA7}"/>
    <dgm:cxn modelId="{200012E9-9BB7-49D4-9C9F-396016980806}" type="presOf" srcId="{DDEC9CC4-6AAE-479C-A501-1E2112CF0DF8}" destId="{60B073CB-F638-4D17-835C-C8531D6724CF}" srcOrd="0" destOrd="0" presId="urn:microsoft.com/office/officeart/2018/2/layout/IconCircleList"/>
    <dgm:cxn modelId="{D01F9C6D-8978-4407-BF1C-F527E033DA79}" type="presParOf" srcId="{317397ED-B19C-4512-9B4C-31358568FF85}" destId="{5B107A66-6572-4FB9-AA48-17F3AD6ACC34}" srcOrd="0" destOrd="0" presId="urn:microsoft.com/office/officeart/2018/2/layout/IconCircleList"/>
    <dgm:cxn modelId="{A26368B4-A53D-474D-93D5-83F0953C19D3}" type="presParOf" srcId="{5B107A66-6572-4FB9-AA48-17F3AD6ACC34}" destId="{C2CFFE81-8EF8-4022-8DE5-EAC22FCD53C4}" srcOrd="0" destOrd="0" presId="urn:microsoft.com/office/officeart/2018/2/layout/IconCircleList"/>
    <dgm:cxn modelId="{A7463FBC-7A49-488A-B72F-AA69E9282F83}" type="presParOf" srcId="{C2CFFE81-8EF8-4022-8DE5-EAC22FCD53C4}" destId="{258E0C3F-1D04-44DA-827B-8605C97DD304}" srcOrd="0" destOrd="0" presId="urn:microsoft.com/office/officeart/2018/2/layout/IconCircleList"/>
    <dgm:cxn modelId="{AACA27B8-DDF0-4B98-A833-B1795FD524B2}" type="presParOf" srcId="{C2CFFE81-8EF8-4022-8DE5-EAC22FCD53C4}" destId="{626D8A7E-DC43-41CD-A317-B4C63F8C6FFB}" srcOrd="1" destOrd="0" presId="urn:microsoft.com/office/officeart/2018/2/layout/IconCircleList"/>
    <dgm:cxn modelId="{FF00DC92-C24F-4B64-AE3B-4AEF99FDEEF7}" type="presParOf" srcId="{C2CFFE81-8EF8-4022-8DE5-EAC22FCD53C4}" destId="{43528F0F-9409-4FAB-8AA6-700307972EBF}" srcOrd="2" destOrd="0" presId="urn:microsoft.com/office/officeart/2018/2/layout/IconCircleList"/>
    <dgm:cxn modelId="{988534CF-EDDE-4F6D-8398-D901CC8FDCC2}" type="presParOf" srcId="{C2CFFE81-8EF8-4022-8DE5-EAC22FCD53C4}" destId="{60B073CB-F638-4D17-835C-C8531D6724CF}" srcOrd="3" destOrd="0" presId="urn:microsoft.com/office/officeart/2018/2/layout/IconCircleList"/>
    <dgm:cxn modelId="{3CA22F26-147B-43A8-86D6-6F490B66026D}" type="presParOf" srcId="{5B107A66-6572-4FB9-AA48-17F3AD6ACC34}" destId="{741CD5A7-8F10-4963-918C-13AE10856BFC}" srcOrd="1" destOrd="0" presId="urn:microsoft.com/office/officeart/2018/2/layout/IconCircleList"/>
    <dgm:cxn modelId="{6D0F00E3-2F9C-4DA3-B2DD-75C351D0CE46}" type="presParOf" srcId="{5B107A66-6572-4FB9-AA48-17F3AD6ACC34}" destId="{CFBC0146-6201-4AD2-9CCE-9E1F5C265E00}" srcOrd="2" destOrd="0" presId="urn:microsoft.com/office/officeart/2018/2/layout/IconCircleList"/>
    <dgm:cxn modelId="{7778892C-88FE-401F-A8B1-323AC71A5D0D}" type="presParOf" srcId="{CFBC0146-6201-4AD2-9CCE-9E1F5C265E00}" destId="{EE683229-0E9A-468D-A06F-855FF2F0D650}" srcOrd="0" destOrd="0" presId="urn:microsoft.com/office/officeart/2018/2/layout/IconCircleList"/>
    <dgm:cxn modelId="{C6D75640-A2E1-4F5C-B000-1B96A643D8C0}" type="presParOf" srcId="{CFBC0146-6201-4AD2-9CCE-9E1F5C265E00}" destId="{BC4064C6-211C-42E5-A683-088E11160482}" srcOrd="1" destOrd="0" presId="urn:microsoft.com/office/officeart/2018/2/layout/IconCircleList"/>
    <dgm:cxn modelId="{69025538-E3F0-40F4-9A6E-E3E3F361E6C7}" type="presParOf" srcId="{CFBC0146-6201-4AD2-9CCE-9E1F5C265E00}" destId="{550CB654-FC0B-445C-AEB4-A160B0DAFACB}" srcOrd="2" destOrd="0" presId="urn:microsoft.com/office/officeart/2018/2/layout/IconCircleList"/>
    <dgm:cxn modelId="{099BEEE2-8D1B-4998-AFE0-25FA6E0EDDB8}" type="presParOf" srcId="{CFBC0146-6201-4AD2-9CCE-9E1F5C265E00}" destId="{15811B8A-3CA9-4229-81AF-D39B2C9B3045}" srcOrd="3" destOrd="0" presId="urn:microsoft.com/office/officeart/2018/2/layout/IconCircleList"/>
    <dgm:cxn modelId="{84445410-DCDF-4525-9F21-D8307E6112F5}" type="presParOf" srcId="{5B107A66-6572-4FB9-AA48-17F3AD6ACC34}" destId="{AEE3F68C-8502-4039-9EDB-6BEDDC576582}" srcOrd="3" destOrd="0" presId="urn:microsoft.com/office/officeart/2018/2/layout/IconCircleList"/>
    <dgm:cxn modelId="{DE8223D4-5ADC-46DC-AE2A-F45F8E7DE5D3}" type="presParOf" srcId="{5B107A66-6572-4FB9-AA48-17F3AD6ACC34}" destId="{11E94E28-8138-4448-8523-08DDEC375B35}" srcOrd="4" destOrd="0" presId="urn:microsoft.com/office/officeart/2018/2/layout/IconCircleList"/>
    <dgm:cxn modelId="{141A9DBB-A80C-46D7-83F1-F34378A7FB8D}" type="presParOf" srcId="{11E94E28-8138-4448-8523-08DDEC375B35}" destId="{E3E65097-E170-46F1-A05F-E1E22AE88E19}" srcOrd="0" destOrd="0" presId="urn:microsoft.com/office/officeart/2018/2/layout/IconCircleList"/>
    <dgm:cxn modelId="{A0FB8F5D-FDD4-4DE7-A59F-31A19DE432FA}" type="presParOf" srcId="{11E94E28-8138-4448-8523-08DDEC375B35}" destId="{36146341-EE61-421E-9533-5C040872AC7B}" srcOrd="1" destOrd="0" presId="urn:microsoft.com/office/officeart/2018/2/layout/IconCircleList"/>
    <dgm:cxn modelId="{37A898C8-DBC1-42AC-B742-ACFE0CD57FE5}" type="presParOf" srcId="{11E94E28-8138-4448-8523-08DDEC375B35}" destId="{37540DBC-D735-458F-B96F-89B1BD23CE65}" srcOrd="2" destOrd="0" presId="urn:microsoft.com/office/officeart/2018/2/layout/IconCircleList"/>
    <dgm:cxn modelId="{ECC9E08D-19FA-4DE7-B238-A20EA0697C6D}" type="presParOf" srcId="{11E94E28-8138-4448-8523-08DDEC375B35}" destId="{A21619AE-BD86-4683-BFBD-FAF1F264B8E0}" srcOrd="3" destOrd="0" presId="urn:microsoft.com/office/officeart/2018/2/layout/IconCircleList"/>
    <dgm:cxn modelId="{747A730D-7518-4E72-8532-A2D76DA1D626}" type="presParOf" srcId="{5B107A66-6572-4FB9-AA48-17F3AD6ACC34}" destId="{136DAF55-F635-4CB6-8206-AE6DABCA7B33}" srcOrd="5" destOrd="0" presId="urn:microsoft.com/office/officeart/2018/2/layout/IconCircleList"/>
    <dgm:cxn modelId="{6C8DFFE8-1DA0-43E7-859E-E0E12D79C2C6}" type="presParOf" srcId="{5B107A66-6572-4FB9-AA48-17F3AD6ACC34}" destId="{C3794C63-6B10-4EEC-8D42-65BA6FE93F3A}" srcOrd="6" destOrd="0" presId="urn:microsoft.com/office/officeart/2018/2/layout/IconCircleList"/>
    <dgm:cxn modelId="{0DDC9C16-9370-42E3-B0C2-ADA90EE3284C}" type="presParOf" srcId="{C3794C63-6B10-4EEC-8D42-65BA6FE93F3A}" destId="{D92CB6F1-F8C7-405B-AB15-6F0BDE181F29}" srcOrd="0" destOrd="0" presId="urn:microsoft.com/office/officeart/2018/2/layout/IconCircleList"/>
    <dgm:cxn modelId="{A931B5E0-58DB-4740-944D-6231D2DADAA9}" type="presParOf" srcId="{C3794C63-6B10-4EEC-8D42-65BA6FE93F3A}" destId="{ED30E0D8-C42E-4D74-BB5B-151BA4C50095}" srcOrd="1" destOrd="0" presId="urn:microsoft.com/office/officeart/2018/2/layout/IconCircleList"/>
    <dgm:cxn modelId="{7A59D664-8293-4947-B024-90AA0CA1C406}" type="presParOf" srcId="{C3794C63-6B10-4EEC-8D42-65BA6FE93F3A}" destId="{1D43EDF6-DAB4-49E6-B5AF-E3E9FE60CF4A}" srcOrd="2" destOrd="0" presId="urn:microsoft.com/office/officeart/2018/2/layout/IconCircleList"/>
    <dgm:cxn modelId="{C2E32A78-D738-4F5E-8F7C-7C9DEE4AD6F8}" type="presParOf" srcId="{C3794C63-6B10-4EEC-8D42-65BA6FE93F3A}" destId="{85C45D66-1A90-4468-936E-1FB72394F67A}" srcOrd="3" destOrd="0" presId="urn:microsoft.com/office/officeart/2018/2/layout/IconCircle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8E0C3F-1D04-44DA-827B-8605C97DD304}">
      <dsp:nvSpPr>
        <dsp:cNvPr id="0" name=""/>
        <dsp:cNvSpPr/>
      </dsp:nvSpPr>
      <dsp:spPr>
        <a:xfrm>
          <a:off x="567359" y="73908"/>
          <a:ext cx="1293473" cy="129347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6D8A7E-DC43-41CD-A317-B4C63F8C6FFB}">
      <dsp:nvSpPr>
        <dsp:cNvPr id="0" name=""/>
        <dsp:cNvSpPr/>
      </dsp:nvSpPr>
      <dsp:spPr>
        <a:xfrm>
          <a:off x="838988" y="345538"/>
          <a:ext cx="750214" cy="7502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0B073CB-F638-4D17-835C-C8531D6724CF}">
      <dsp:nvSpPr>
        <dsp:cNvPr id="0" name=""/>
        <dsp:cNvSpPr/>
      </dsp:nvSpPr>
      <dsp:spPr>
        <a:xfrm>
          <a:off x="2138006" y="73908"/>
          <a:ext cx="3048902" cy="1293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b="1" kern="1200" dirty="0"/>
            <a:t>You are “introducing” your topic to your reader</a:t>
          </a:r>
        </a:p>
      </dsp:txBody>
      <dsp:txXfrm>
        <a:off x="2138006" y="73908"/>
        <a:ext cx="3048902" cy="1293473"/>
      </dsp:txXfrm>
    </dsp:sp>
    <dsp:sp modelId="{EE683229-0E9A-468D-A06F-855FF2F0D650}">
      <dsp:nvSpPr>
        <dsp:cNvPr id="0" name=""/>
        <dsp:cNvSpPr/>
      </dsp:nvSpPr>
      <dsp:spPr>
        <a:xfrm>
          <a:off x="5718157" y="73908"/>
          <a:ext cx="1293473" cy="1293473"/>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4064C6-211C-42E5-A683-088E11160482}">
      <dsp:nvSpPr>
        <dsp:cNvPr id="0" name=""/>
        <dsp:cNvSpPr/>
      </dsp:nvSpPr>
      <dsp:spPr>
        <a:xfrm>
          <a:off x="5989786" y="345538"/>
          <a:ext cx="750214" cy="7502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5811B8A-3CA9-4229-81AF-D39B2C9B3045}">
      <dsp:nvSpPr>
        <dsp:cNvPr id="0" name=""/>
        <dsp:cNvSpPr/>
      </dsp:nvSpPr>
      <dsp:spPr>
        <a:xfrm>
          <a:off x="7288804" y="73908"/>
          <a:ext cx="3048902" cy="1293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b="1" kern="1200" dirty="0"/>
            <a:t>Background</a:t>
          </a:r>
          <a:r>
            <a:rPr lang="en-US" sz="1800" kern="1200" dirty="0"/>
            <a:t> </a:t>
          </a:r>
          <a:r>
            <a:rPr lang="en-US" sz="1800" b="1" kern="1200" dirty="0"/>
            <a:t>Information on the topic</a:t>
          </a:r>
        </a:p>
      </dsp:txBody>
      <dsp:txXfrm>
        <a:off x="7288804" y="73908"/>
        <a:ext cx="3048902" cy="1293473"/>
      </dsp:txXfrm>
    </dsp:sp>
    <dsp:sp modelId="{E3E65097-E170-46F1-A05F-E1E22AE88E19}">
      <dsp:nvSpPr>
        <dsp:cNvPr id="0" name=""/>
        <dsp:cNvSpPr/>
      </dsp:nvSpPr>
      <dsp:spPr>
        <a:xfrm>
          <a:off x="567359" y="1927515"/>
          <a:ext cx="1293473" cy="1293473"/>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146341-EE61-421E-9533-5C040872AC7B}">
      <dsp:nvSpPr>
        <dsp:cNvPr id="0" name=""/>
        <dsp:cNvSpPr/>
      </dsp:nvSpPr>
      <dsp:spPr>
        <a:xfrm>
          <a:off x="838988" y="2199144"/>
          <a:ext cx="750214" cy="7502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21619AE-BD86-4683-BFBD-FAF1F264B8E0}">
      <dsp:nvSpPr>
        <dsp:cNvPr id="0" name=""/>
        <dsp:cNvSpPr/>
      </dsp:nvSpPr>
      <dsp:spPr>
        <a:xfrm>
          <a:off x="2138006" y="1927515"/>
          <a:ext cx="3048902" cy="1293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b="1" kern="1200" dirty="0"/>
            <a:t>Make sure to include the name of the article, its author and if necessary the publication information</a:t>
          </a:r>
        </a:p>
      </dsp:txBody>
      <dsp:txXfrm>
        <a:off x="2138006" y="1927515"/>
        <a:ext cx="3048902" cy="1293473"/>
      </dsp:txXfrm>
    </dsp:sp>
    <dsp:sp modelId="{D92CB6F1-F8C7-405B-AB15-6F0BDE181F29}">
      <dsp:nvSpPr>
        <dsp:cNvPr id="0" name=""/>
        <dsp:cNvSpPr/>
      </dsp:nvSpPr>
      <dsp:spPr>
        <a:xfrm>
          <a:off x="5718157" y="1927515"/>
          <a:ext cx="1293473" cy="1293473"/>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30E0D8-C42E-4D74-BB5B-151BA4C50095}">
      <dsp:nvSpPr>
        <dsp:cNvPr id="0" name=""/>
        <dsp:cNvSpPr/>
      </dsp:nvSpPr>
      <dsp:spPr>
        <a:xfrm>
          <a:off x="5989786" y="2199144"/>
          <a:ext cx="750214" cy="75021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5C45D66-1A90-4468-936E-1FB72394F67A}">
      <dsp:nvSpPr>
        <dsp:cNvPr id="0" name=""/>
        <dsp:cNvSpPr/>
      </dsp:nvSpPr>
      <dsp:spPr>
        <a:xfrm>
          <a:off x="7288804" y="1927515"/>
          <a:ext cx="3048902" cy="1293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b="1" kern="1200" dirty="0"/>
            <a:t>Remember, don’t use “I think” or “In my opinion</a:t>
          </a:r>
          <a:r>
            <a:rPr lang="en-US" sz="1800" kern="1200" dirty="0"/>
            <a:t>”</a:t>
          </a:r>
        </a:p>
      </dsp:txBody>
      <dsp:txXfrm>
        <a:off x="7288804" y="1927515"/>
        <a:ext cx="3048902" cy="1293473"/>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79B72C-4CA3-467C-8BA9-D118FDAFA33C}" type="datetimeFigureOut">
              <a:rPr lang="en-PK" smtClean="0"/>
              <a:t>24/10/2020</a:t>
            </a:fld>
            <a:endParaRPr lang="en-PK"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FD8E1A-AFD0-4A84-A6A3-31723B0D6D27}" type="slidenum">
              <a:rPr lang="en-PK" smtClean="0"/>
              <a:t>‹#›</a:t>
            </a:fld>
            <a:endParaRPr lang="en-PK" dirty="0"/>
          </a:p>
        </p:txBody>
      </p:sp>
    </p:spTree>
    <p:extLst>
      <p:ext uri="{BB962C8B-B14F-4D97-AF65-F5344CB8AC3E}">
        <p14:creationId xmlns:p14="http://schemas.microsoft.com/office/powerpoint/2010/main" val="31761366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F71E628-46B7-4D25-B4D8-1790492C1F63}" type="slidenum">
              <a:rPr lang="en-US" smtClean="0"/>
              <a:t>11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10/24/2020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10/24/2020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10/24/2020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10/24/2020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10/24/2020</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10/24/2020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10/24/2020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10/24/2020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10/24/2020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10/24/2020</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10/24/2020</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10/24/2020</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microsoft.com/office/2007/relationships/hdphoto" Target="../media/hdphoto2.wdp"/><Relationship Id="rId7" Type="http://schemas.openxmlformats.org/officeDocument/2006/relationships/diagramLayout" Target="../diagrams/layout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microsoft.com/office/2007/relationships/hdphoto" Target="../media/hdphoto1.wdp"/><Relationship Id="rId10" Type="http://schemas.microsoft.com/office/2007/relationships/diagramDrawing" Target="../diagrams/drawing1.xml"/><Relationship Id="rId4" Type="http://schemas.openxmlformats.org/officeDocument/2006/relationships/image" Target="../media/image2.png"/><Relationship Id="rId9" Type="http://schemas.openxmlformats.org/officeDocument/2006/relationships/diagramColors" Target="../diagrams/colors1.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Writing the Critical Analysis</a:t>
            </a:r>
          </a:p>
        </p:txBody>
      </p:sp>
      <p:sp>
        <p:nvSpPr>
          <p:cNvPr id="3" name="Subtitle 2"/>
          <p:cNvSpPr>
            <a:spLocks noGrp="1"/>
          </p:cNvSpPr>
          <p:nvPr>
            <p:ph type="subTitle" idx="1"/>
          </p:nvPr>
        </p:nvSpPr>
        <p:spPr/>
        <p:txBody>
          <a:bodyPr>
            <a:normAutofit/>
          </a:bodyPr>
          <a:lstStyle/>
          <a:p>
            <a:endParaRPr lang="en-US" dirty="0"/>
          </a:p>
        </p:txBody>
      </p:sp>
    </p:spTree>
    <p:extLst>
      <p:ext uri="{BB962C8B-B14F-4D97-AF65-F5344CB8AC3E}">
        <p14:creationId xmlns:p14="http://schemas.microsoft.com/office/powerpoint/2010/main" val="602426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FCA88C2-C73C-4062-A097-8FBCE3090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3981C21-E132-4402-B31B-D725C1CE7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653241"/>
            <a:ext cx="109087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A685C77-4E84-486A-9AE5-F3635BE98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2" y="822324"/>
            <a:ext cx="5149596" cy="5228279"/>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2DFA504-CE94-47CD-9975-61C5B433C3A6}"/>
              </a:ext>
            </a:extLst>
          </p:cNvPr>
          <p:cNvSpPr>
            <a:spLocks noGrp="1"/>
          </p:cNvSpPr>
          <p:nvPr>
            <p:ph type="title"/>
          </p:nvPr>
        </p:nvSpPr>
        <p:spPr>
          <a:xfrm>
            <a:off x="1286934" y="1465790"/>
            <a:ext cx="3860798" cy="3941345"/>
          </a:xfrm>
        </p:spPr>
        <p:txBody>
          <a:bodyPr>
            <a:normAutofit/>
          </a:bodyPr>
          <a:lstStyle/>
          <a:p>
            <a:r>
              <a:rPr lang="en-US" sz="6000" dirty="0"/>
              <a:t>IV. Conclusion</a:t>
            </a:r>
            <a:br>
              <a:rPr lang="en-US" sz="6000" dirty="0"/>
            </a:br>
            <a:endParaRPr lang="en-PK" sz="6000" dirty="0"/>
          </a:p>
        </p:txBody>
      </p:sp>
      <p:sp>
        <p:nvSpPr>
          <p:cNvPr id="3" name="Content Placeholder 2">
            <a:extLst>
              <a:ext uri="{FF2B5EF4-FFF2-40B4-BE49-F238E27FC236}">
                <a16:creationId xmlns:a16="http://schemas.microsoft.com/office/drawing/2014/main" id="{4F777918-E622-4775-8444-8EF4E29AB456}"/>
              </a:ext>
            </a:extLst>
          </p:cNvPr>
          <p:cNvSpPr>
            <a:spLocks noGrp="1"/>
          </p:cNvSpPr>
          <p:nvPr>
            <p:ph idx="1"/>
          </p:nvPr>
        </p:nvSpPr>
        <p:spPr>
          <a:xfrm>
            <a:off x="6417733" y="1359090"/>
            <a:ext cx="5132665" cy="4048046"/>
          </a:xfrm>
        </p:spPr>
        <p:txBody>
          <a:bodyPr anchor="ctr">
            <a:normAutofit/>
          </a:bodyPr>
          <a:lstStyle/>
          <a:p>
            <a:r>
              <a:rPr lang="en-US" dirty="0"/>
              <a:t>  </a:t>
            </a:r>
          </a:p>
          <a:p>
            <a:pPr marL="400050" lvl="1" indent="0">
              <a:buNone/>
            </a:pPr>
            <a:r>
              <a:rPr lang="en-US" sz="2000" b="1" dirty="0"/>
              <a:t>A. Say how work could be improved</a:t>
            </a:r>
          </a:p>
          <a:p>
            <a:pPr marL="400050" lvl="1" indent="0">
              <a:buNone/>
            </a:pPr>
            <a:r>
              <a:rPr lang="en-US" sz="2000" b="1" dirty="0"/>
              <a:t>B. Or, make a recommendation about influence of work</a:t>
            </a:r>
          </a:p>
          <a:p>
            <a:endParaRPr lang="en-PK" dirty="0"/>
          </a:p>
        </p:txBody>
      </p:sp>
      <p:sp>
        <p:nvSpPr>
          <p:cNvPr id="14" name="Rectangle 13">
            <a:extLst>
              <a:ext uri="{FF2B5EF4-FFF2-40B4-BE49-F238E27FC236}">
                <a16:creationId xmlns:a16="http://schemas.microsoft.com/office/drawing/2014/main" id="{E55C1C3E-5158-47F3-8FD9-14B22C3E6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6121662"/>
            <a:ext cx="109087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596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16165" y="539602"/>
            <a:ext cx="4730451" cy="1637730"/>
          </a:xfrm>
        </p:spPr>
        <p:txBody>
          <a:bodyPr>
            <a:normAutofit/>
          </a:bodyPr>
          <a:lstStyle/>
          <a:p>
            <a:r>
              <a:rPr lang="en-US" sz="4400" dirty="0"/>
              <a:t>Points to remember…</a:t>
            </a:r>
          </a:p>
        </p:txBody>
      </p:sp>
      <p:sp>
        <p:nvSpPr>
          <p:cNvPr id="3" name="Content Placeholder 2"/>
          <p:cNvSpPr>
            <a:spLocks noGrp="1"/>
          </p:cNvSpPr>
          <p:nvPr>
            <p:ph idx="1"/>
          </p:nvPr>
        </p:nvSpPr>
        <p:spPr>
          <a:xfrm>
            <a:off x="552263" y="2052397"/>
            <a:ext cx="6278877" cy="3593592"/>
          </a:xfrm>
        </p:spPr>
        <p:txBody>
          <a:bodyPr>
            <a:normAutofit fontScale="55000" lnSpcReduction="20000"/>
          </a:bodyPr>
          <a:lstStyle/>
          <a:p>
            <a:r>
              <a:rPr lang="en-US" sz="2600" dirty="0"/>
              <a:t>Avoid introducing your</a:t>
            </a:r>
          </a:p>
          <a:p>
            <a:pPr>
              <a:buNone/>
            </a:pPr>
            <a:r>
              <a:rPr lang="en-US" sz="2600" dirty="0"/>
              <a:t>   ideas by stating </a:t>
            </a:r>
          </a:p>
          <a:p>
            <a:pPr>
              <a:buNone/>
            </a:pPr>
            <a:r>
              <a:rPr lang="en-US" sz="2600" dirty="0"/>
              <a:t>  "I think" or "in my opinion</a:t>
            </a:r>
          </a:p>
          <a:p>
            <a:endParaRPr lang="en-US" sz="2600" dirty="0"/>
          </a:p>
          <a:p>
            <a:r>
              <a:rPr lang="en-US" sz="2600" dirty="0"/>
              <a:t>Keep the focus on the </a:t>
            </a:r>
          </a:p>
          <a:p>
            <a:pPr>
              <a:buNone/>
            </a:pPr>
            <a:r>
              <a:rPr lang="en-US" sz="2600" dirty="0"/>
              <a:t>   subject of your analysis,</a:t>
            </a:r>
          </a:p>
          <a:p>
            <a:pPr>
              <a:buNone/>
            </a:pPr>
            <a:r>
              <a:rPr lang="en-US" sz="2600" dirty="0"/>
              <a:t>   not on yourself</a:t>
            </a:r>
          </a:p>
          <a:p>
            <a:pPr>
              <a:buNone/>
            </a:pPr>
            <a:endParaRPr lang="en-US" sz="2600" dirty="0"/>
          </a:p>
          <a:p>
            <a:r>
              <a:rPr lang="en-US" sz="2600" dirty="0"/>
              <a:t>Always introduce the work</a:t>
            </a:r>
          </a:p>
          <a:p>
            <a:pPr>
              <a:buNone/>
            </a:pPr>
            <a:r>
              <a:rPr lang="en-US" sz="2600" dirty="0"/>
              <a:t> </a:t>
            </a:r>
          </a:p>
          <a:p>
            <a:r>
              <a:rPr lang="en-US" sz="2600" dirty="0"/>
              <a:t>Do not assume that because your reader knows what you are writing about, you do not need to mention the work's title</a:t>
            </a:r>
          </a:p>
          <a:p>
            <a:endParaRPr lang="en-US" sz="1100" dirty="0"/>
          </a:p>
        </p:txBody>
      </p:sp>
      <p:pic>
        <p:nvPicPr>
          <p:cNvPr id="4" name="Picture 3" descr="Screen shot 2012-09-05 at 2.23.34 PM.png"/>
          <p:cNvPicPr>
            <a:picLocks noChangeAspect="1"/>
          </p:cNvPicPr>
          <p:nvPr/>
        </p:nvPicPr>
        <p:blipFill rotWithShape="1">
          <a:blip r:embed="rId3" cstate="print"/>
          <a:srcRect l="21180" r="13389"/>
          <a:stretch/>
        </p:blipFill>
        <p:spPr>
          <a:xfrm>
            <a:off x="5913124" y="10"/>
            <a:ext cx="6278877" cy="6857990"/>
          </a:xfrm>
          <a:custGeom>
            <a:avLst/>
            <a:gdLst/>
            <a:ahLst/>
            <a:cxnLst/>
            <a:rect l="l" t="t" r="r" b="b"/>
            <a:pathLst>
              <a:path w="6278877" h="6858000">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p:spPr>
      </p:pic>
      <p:sp>
        <p:nvSpPr>
          <p:cNvPr id="11" name="Freeform: Shape 8">
            <a:extLst>
              <a:ext uri="{FF2B5EF4-FFF2-40B4-BE49-F238E27FC236}">
                <a16:creationId xmlns:a16="http://schemas.microsoft.com/office/drawing/2014/main" id="{484E34F7-E155-426C-A88E-8AEA6CF3F7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3" y="0"/>
            <a:ext cx="6278877" cy="6858000"/>
          </a:xfrm>
          <a:custGeom>
            <a:avLst/>
            <a:gdLst>
              <a:gd name="connsiteX0" fmla="*/ 45571 w 6278877"/>
              <a:gd name="connsiteY0" fmla="*/ 0 h 6858000"/>
              <a:gd name="connsiteX1" fmla="*/ 6278877 w 6278877"/>
              <a:gd name="connsiteY1" fmla="*/ 0 h 6858000"/>
              <a:gd name="connsiteX2" fmla="*/ 6278877 w 6278877"/>
              <a:gd name="connsiteY2" fmla="*/ 6858000 h 6858000"/>
              <a:gd name="connsiteX3" fmla="*/ 3292307 w 6278877"/>
              <a:gd name="connsiteY3" fmla="*/ 6858000 h 6858000"/>
              <a:gd name="connsiteX4" fmla="*/ 3181525 w 6278877"/>
              <a:gd name="connsiteY4" fmla="*/ 6786980 h 6858000"/>
              <a:gd name="connsiteX5" fmla="*/ 0 w 6278877"/>
              <a:gd name="connsiteY5" fmla="*/ 803252 h 6858000"/>
              <a:gd name="connsiteX6" fmla="*/ 37255 w 6278877"/>
              <a:gd name="connsiteY6" fmla="*/ 654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7" h="6858000">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a:blipFill dpi="0" rotWithShape="1">
            <a:blip r:embed="rId4">
              <a:alphaModFix amt="30000"/>
              <a:duotone>
                <a:prstClr val="black"/>
                <a:schemeClr val="accent1">
                  <a:tint val="45000"/>
                  <a:satMod val="400000"/>
                </a:schemeClr>
              </a:duotone>
              <a:extLst>
                <a:ext uri="{BEBA8EAE-BF5A-486C-A8C5-ECC9F3942E4B}">
                  <a14:imgProps xmlns:a14="http://schemas.microsoft.com/office/drawing/2010/main">
                    <a14:imgLayer r:embed="rId5">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Points to remember…(Cont)</a:t>
            </a:r>
          </a:p>
        </p:txBody>
      </p:sp>
      <p:sp>
        <p:nvSpPr>
          <p:cNvPr id="3" name="Content Placeholder 2"/>
          <p:cNvSpPr>
            <a:spLocks noGrp="1"/>
          </p:cNvSpPr>
          <p:nvPr>
            <p:ph idx="1"/>
          </p:nvPr>
        </p:nvSpPr>
        <p:spPr/>
        <p:txBody>
          <a:bodyPr>
            <a:normAutofit/>
          </a:bodyPr>
          <a:lstStyle/>
          <a:p>
            <a:r>
              <a:rPr lang="en-US" dirty="0"/>
              <a:t>You should consider these questions</a:t>
            </a:r>
          </a:p>
          <a:p>
            <a:pPr marL="457200" indent="-457200">
              <a:buFont typeface="+mj-lt"/>
              <a:buAutoNum type="arabicPeriod"/>
            </a:pPr>
            <a:r>
              <a:rPr lang="en-US" dirty="0"/>
              <a:t> Is there a controversy surrounding either the passage or the subject which it concerns? </a:t>
            </a:r>
          </a:p>
          <a:p>
            <a:pPr marL="457200" indent="-457200">
              <a:buFont typeface="+mj-lt"/>
              <a:buAutoNum type="arabicPeriod"/>
            </a:pPr>
            <a:r>
              <a:rPr lang="en-US" dirty="0"/>
              <a:t>What about the subject matter is of current interest? </a:t>
            </a:r>
          </a:p>
          <a:p>
            <a:pPr marL="457200" indent="-457200">
              <a:buFont typeface="+mj-lt"/>
              <a:buAutoNum type="arabicPeriod"/>
            </a:pPr>
            <a:r>
              <a:rPr lang="en-US" dirty="0"/>
              <a:t>What is the overall value of the passage? </a:t>
            </a:r>
          </a:p>
          <a:p>
            <a:pPr marL="457200" indent="-457200">
              <a:buFont typeface="+mj-lt"/>
              <a:buAutoNum type="arabicPeriod"/>
            </a:pPr>
            <a:r>
              <a:rPr lang="en-US" dirty="0"/>
              <a:t>What are its strengths and weaknesses? </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Points to remember…(Cont)</a:t>
            </a:r>
          </a:p>
        </p:txBody>
      </p:sp>
      <p:sp>
        <p:nvSpPr>
          <p:cNvPr id="3" name="Content Placeholder 2"/>
          <p:cNvSpPr>
            <a:spLocks noGrp="1"/>
          </p:cNvSpPr>
          <p:nvPr>
            <p:ph idx="1"/>
          </p:nvPr>
        </p:nvSpPr>
        <p:spPr>
          <a:xfrm>
            <a:off x="1981200" y="1646236"/>
            <a:ext cx="8229600" cy="5059364"/>
          </a:xfrm>
        </p:spPr>
        <p:txBody>
          <a:bodyPr>
            <a:normAutofit fontScale="47500" lnSpcReduction="20000"/>
          </a:bodyPr>
          <a:lstStyle/>
          <a:p>
            <a:pPr>
              <a:lnSpc>
                <a:spcPct val="150000"/>
              </a:lnSpc>
            </a:pPr>
            <a:endParaRPr lang="en-US" sz="3100" dirty="0"/>
          </a:p>
          <a:p>
            <a:pPr>
              <a:lnSpc>
                <a:spcPct val="150000"/>
              </a:lnSpc>
            </a:pPr>
            <a:r>
              <a:rPr lang="en-US" sz="3800" dirty="0"/>
              <a:t>Support your thesis with detailed evidence from the text examined</a:t>
            </a:r>
          </a:p>
          <a:p>
            <a:pPr>
              <a:lnSpc>
                <a:spcPct val="150000"/>
              </a:lnSpc>
            </a:pPr>
            <a:r>
              <a:rPr lang="en-US" sz="3800" dirty="0"/>
              <a:t>Do not forget to document quotes and paraphrases </a:t>
            </a:r>
          </a:p>
          <a:p>
            <a:pPr>
              <a:lnSpc>
                <a:spcPct val="150000"/>
              </a:lnSpc>
            </a:pPr>
            <a:r>
              <a:rPr lang="en-US" sz="3800" dirty="0"/>
              <a:t>Remember that the purpose of a critical analysis is not merely to inform, but also to evaluate the worth, utility, excellence, distinction, truth, validity, beauty, or goodness of something</a:t>
            </a:r>
          </a:p>
          <a:p>
            <a:pPr>
              <a:lnSpc>
                <a:spcPct val="150000"/>
              </a:lnSpc>
            </a:pPr>
            <a:r>
              <a:rPr lang="en-US" sz="3800" dirty="0"/>
              <a:t>Even though as a writer you set the standards, you should be open-minded, well informed, and fair</a:t>
            </a:r>
          </a:p>
          <a:p>
            <a:pPr>
              <a:lnSpc>
                <a:spcPct val="150000"/>
              </a:lnSpc>
            </a:pPr>
            <a:r>
              <a:rPr lang="en-US" sz="3800" dirty="0"/>
              <a:t> You can express your opinions, but you should also back them up with evidence</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2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Points to remember…(Cont)</a:t>
            </a:r>
          </a:p>
        </p:txBody>
      </p:sp>
      <p:sp>
        <p:nvSpPr>
          <p:cNvPr id="3" name="Content Placeholder 2"/>
          <p:cNvSpPr>
            <a:spLocks noGrp="1"/>
          </p:cNvSpPr>
          <p:nvPr>
            <p:ph idx="1"/>
          </p:nvPr>
        </p:nvSpPr>
        <p:spPr/>
        <p:txBody>
          <a:bodyPr>
            <a:normAutofit/>
          </a:bodyPr>
          <a:lstStyle/>
          <a:p>
            <a:r>
              <a:rPr lang="en-US" sz="2400" dirty="0"/>
              <a:t>Your review should provide information, interpretation, and evaluation</a:t>
            </a:r>
          </a:p>
          <a:p>
            <a:pPr>
              <a:buNone/>
            </a:pPr>
            <a:endParaRPr lang="en-US" sz="2400" dirty="0"/>
          </a:p>
          <a:p>
            <a:pPr lvl="1"/>
            <a:r>
              <a:rPr lang="en-US" sz="2400" dirty="0"/>
              <a:t>The information will help your reader understand the nature of the work under analysis</a:t>
            </a:r>
          </a:p>
          <a:p>
            <a:pPr lvl="1"/>
            <a:r>
              <a:rPr lang="en-US" sz="2400" dirty="0"/>
              <a:t>The interpretation will explain the meaning of the work, therefore requiring your correct understanding of it</a:t>
            </a:r>
          </a:p>
          <a:p>
            <a:pPr lvl="1"/>
            <a:r>
              <a:rPr lang="en-US" sz="2400" dirty="0"/>
              <a:t>The evaluation will discuss your opinions of the work and present valid justification for them </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Choose What to Analyze</a:t>
            </a:r>
          </a:p>
        </p:txBody>
      </p:sp>
      <p:sp>
        <p:nvSpPr>
          <p:cNvPr id="3" name="Content Placeholder 2"/>
          <p:cNvSpPr>
            <a:spLocks noGrp="1"/>
          </p:cNvSpPr>
          <p:nvPr>
            <p:ph idx="1"/>
          </p:nvPr>
        </p:nvSpPr>
        <p:spPr/>
        <p:txBody>
          <a:bodyPr/>
          <a:lstStyle/>
          <a:p>
            <a:r>
              <a:rPr lang="en-US" sz="2800" b="1" dirty="0"/>
              <a:t>Consider appeals at ethos, pathos, logos</a:t>
            </a:r>
          </a:p>
          <a:p>
            <a:pPr marL="0" indent="0">
              <a:buNone/>
            </a:pPr>
            <a:endParaRPr lang="en-US" sz="2800" b="1" dirty="0"/>
          </a:p>
          <a:p>
            <a:r>
              <a:rPr lang="en-US" sz="2800" b="1" dirty="0"/>
              <a:t>Author’s ability to make their point, consider:</a:t>
            </a:r>
          </a:p>
          <a:p>
            <a:pPr lvl="1"/>
            <a:r>
              <a:rPr lang="en-US" sz="2400" dirty="0"/>
              <a:t> </a:t>
            </a:r>
            <a:r>
              <a:rPr lang="en-US" sz="2800" dirty="0"/>
              <a:t>research, </a:t>
            </a:r>
          </a:p>
          <a:p>
            <a:pPr lvl="1"/>
            <a:r>
              <a:rPr lang="en-US" sz="2800" dirty="0"/>
              <a:t>cohesion, </a:t>
            </a:r>
          </a:p>
          <a:p>
            <a:pPr lvl="1"/>
            <a:r>
              <a:rPr lang="en-US" sz="2800" dirty="0"/>
              <a:t>organization</a:t>
            </a:r>
          </a:p>
          <a:p>
            <a:endParaRPr lang="en-US" dirty="0"/>
          </a:p>
        </p:txBody>
      </p:sp>
    </p:spTree>
    <p:extLst>
      <p:ext uri="{BB962C8B-B14F-4D97-AF65-F5344CB8AC3E}">
        <p14:creationId xmlns:p14="http://schemas.microsoft.com/office/powerpoint/2010/main" val="2619565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Ethos/Pathos/Logos</a:t>
            </a:r>
          </a:p>
        </p:txBody>
      </p:sp>
      <p:sp>
        <p:nvSpPr>
          <p:cNvPr id="2" name="Content Placeholder 1"/>
          <p:cNvSpPr>
            <a:spLocks noGrp="1"/>
          </p:cNvSpPr>
          <p:nvPr>
            <p:ph idx="1"/>
          </p:nvPr>
        </p:nvSpPr>
        <p:spPr>
          <a:xfrm>
            <a:off x="1981200" y="1600200"/>
            <a:ext cx="8229600" cy="4800600"/>
          </a:xfrm>
        </p:spPr>
        <p:txBody>
          <a:bodyPr>
            <a:normAutofit fontScale="92500" lnSpcReduction="10000"/>
          </a:bodyPr>
          <a:lstStyle/>
          <a:p>
            <a:r>
              <a:rPr lang="en-US" dirty="0"/>
              <a:t>The goal of argumentative writing is to persuade your audience that your ideas are valid, or more valid than someone else's. The </a:t>
            </a:r>
            <a:r>
              <a:rPr lang="en-US" b="1" dirty="0"/>
              <a:t>Greek philosopher Aristotle</a:t>
            </a:r>
            <a:r>
              <a:rPr lang="en-US" dirty="0"/>
              <a:t> divided the means of persuasion, appeals, into three categories--</a:t>
            </a:r>
          </a:p>
          <a:p>
            <a:r>
              <a:rPr lang="en-US" b="1" dirty="0"/>
              <a:t>Ethos (Credibility),</a:t>
            </a:r>
            <a:r>
              <a:rPr lang="en-US" dirty="0"/>
              <a:t> refers to the trustworthiness or credibility of the writer or speaker. Ethos is often conveyed through tone and style of the message and through the way the writer or speaker refers to differing views. It can also be affected by the writer's reputation-his or her expertise in the field, his or her previous record or integrity, and so forth.</a:t>
            </a:r>
          </a:p>
          <a:p>
            <a:r>
              <a:rPr lang="en-US" b="1" dirty="0"/>
              <a:t>Pathos (Emotional)</a:t>
            </a:r>
            <a:r>
              <a:rPr lang="en-US" dirty="0"/>
              <a:t> means persuading by appealing to the reader's emotions. Language choice affects the audience's emotional response. Pathos refers to both the emotional and the imaginative impact of the message on an audience, the power with which the writer's message moves the audience to decision or action.</a:t>
            </a:r>
          </a:p>
          <a:p>
            <a:r>
              <a:rPr lang="en-US" b="1" dirty="0"/>
              <a:t>Logos</a:t>
            </a:r>
            <a:r>
              <a:rPr lang="en-US" dirty="0"/>
              <a:t> </a:t>
            </a:r>
            <a:r>
              <a:rPr lang="en-US" b="1" dirty="0"/>
              <a:t>(Logical)</a:t>
            </a:r>
            <a:r>
              <a:rPr lang="en-US" dirty="0"/>
              <a:t> means persuading by the use of reasoning - the clarity of the claim, the logic of its reasons, and the effectiveness of its supporting evidence</a:t>
            </a:r>
          </a:p>
        </p:txBody>
      </p:sp>
    </p:spTree>
    <p:extLst>
      <p:ext uri="{BB962C8B-B14F-4D97-AF65-F5344CB8AC3E}">
        <p14:creationId xmlns:p14="http://schemas.microsoft.com/office/powerpoint/2010/main" val="1857825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a:bodyPr>
          <a:lstStyle/>
          <a:p>
            <a:pPr marL="0" indent="0">
              <a:buNone/>
            </a:pPr>
            <a:r>
              <a:rPr lang="en-US" dirty="0"/>
              <a:t>I</a:t>
            </a:r>
            <a:r>
              <a:rPr lang="en-US" sz="2400" dirty="0"/>
              <a:t>. </a:t>
            </a:r>
            <a:r>
              <a:rPr lang="en-US" sz="2400" b="1" dirty="0"/>
              <a:t>Introduction</a:t>
            </a:r>
          </a:p>
          <a:p>
            <a:pPr marL="857250" lvl="1" indent="-457200">
              <a:buAutoNum type="alphaUcPeriod"/>
            </a:pPr>
            <a:r>
              <a:rPr lang="en-US" sz="2400" dirty="0"/>
              <a:t>Background</a:t>
            </a:r>
          </a:p>
          <a:p>
            <a:pPr marL="857250" lvl="1" indent="-457200">
              <a:buAutoNum type="alphaUcPeriod"/>
            </a:pPr>
            <a:r>
              <a:rPr lang="en-US" sz="2400" dirty="0"/>
              <a:t>Thesis</a:t>
            </a:r>
          </a:p>
          <a:p>
            <a:pPr marL="0" indent="0">
              <a:buNone/>
            </a:pPr>
            <a:r>
              <a:rPr lang="en-US" sz="2400" b="1" dirty="0"/>
              <a:t>II. Summary of work</a:t>
            </a:r>
          </a:p>
          <a:p>
            <a:pPr marL="0" indent="0">
              <a:buNone/>
            </a:pPr>
            <a:endParaRPr lang="en-US" sz="2400" b="1" dirty="0"/>
          </a:p>
          <a:p>
            <a:pPr marL="0" indent="0">
              <a:buNone/>
            </a:pPr>
            <a:r>
              <a:rPr lang="en-US" sz="2400" b="1" dirty="0"/>
              <a:t>III. Interpretation/Evaluation</a:t>
            </a:r>
          </a:p>
          <a:p>
            <a:pPr marL="0" indent="0">
              <a:buNone/>
            </a:pPr>
            <a:endParaRPr lang="en-US" sz="2400" b="1" dirty="0"/>
          </a:p>
          <a:p>
            <a:pPr marL="0" indent="0">
              <a:buNone/>
            </a:pPr>
            <a:r>
              <a:rPr lang="en-US" sz="2400" b="1" dirty="0"/>
              <a:t>IV. Conclusion</a:t>
            </a:r>
          </a:p>
        </p:txBody>
      </p:sp>
    </p:spTree>
    <p:extLst>
      <p:ext uri="{BB962C8B-B14F-4D97-AF65-F5344CB8AC3E}">
        <p14:creationId xmlns:p14="http://schemas.microsoft.com/office/powerpoint/2010/main" val="2461109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FCA88C2-C73C-4062-A097-8FBCE3090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3981C21-E132-4402-B31B-D725C1CE7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653241"/>
            <a:ext cx="109087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A685C77-4E84-486A-9AE5-F3635BE98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2" y="822324"/>
            <a:ext cx="5149596" cy="5228279"/>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FA83D8E-D19C-4D81-8303-9AB923DC4653}"/>
              </a:ext>
            </a:extLst>
          </p:cNvPr>
          <p:cNvSpPr>
            <a:spLocks noGrp="1"/>
          </p:cNvSpPr>
          <p:nvPr>
            <p:ph type="title"/>
          </p:nvPr>
        </p:nvSpPr>
        <p:spPr>
          <a:xfrm>
            <a:off x="1286934" y="1465790"/>
            <a:ext cx="3860798" cy="3941345"/>
          </a:xfrm>
        </p:spPr>
        <p:txBody>
          <a:bodyPr>
            <a:normAutofit/>
          </a:bodyPr>
          <a:lstStyle/>
          <a:p>
            <a:r>
              <a:rPr lang="en-US" sz="5600" dirty="0"/>
              <a:t>I. Introduction</a:t>
            </a:r>
            <a:endParaRPr lang="en-PK" sz="5600" dirty="0"/>
          </a:p>
        </p:txBody>
      </p:sp>
      <p:sp>
        <p:nvSpPr>
          <p:cNvPr id="3" name="Content Placeholder 2">
            <a:extLst>
              <a:ext uri="{FF2B5EF4-FFF2-40B4-BE49-F238E27FC236}">
                <a16:creationId xmlns:a16="http://schemas.microsoft.com/office/drawing/2014/main" id="{15EEF75C-D37D-4214-9A58-62D594EC969C}"/>
              </a:ext>
            </a:extLst>
          </p:cNvPr>
          <p:cNvSpPr>
            <a:spLocks noGrp="1"/>
          </p:cNvSpPr>
          <p:nvPr>
            <p:ph idx="1"/>
          </p:nvPr>
        </p:nvSpPr>
        <p:spPr>
          <a:xfrm>
            <a:off x="5973850" y="1225925"/>
            <a:ext cx="5132665" cy="4048046"/>
          </a:xfrm>
        </p:spPr>
        <p:txBody>
          <a:bodyPr anchor="ctr">
            <a:normAutofit fontScale="92500"/>
          </a:bodyPr>
          <a:lstStyle/>
          <a:p>
            <a:pPr lvl="0">
              <a:buNone/>
            </a:pPr>
            <a:r>
              <a:rPr lang="en-US" sz="2800" dirty="0"/>
              <a:t>Background information to help your readers understand the nature of the work </a:t>
            </a:r>
          </a:p>
          <a:p>
            <a:pPr lvl="1"/>
            <a:r>
              <a:rPr lang="en-US" sz="2400" dirty="0"/>
              <a:t>A. Information about the work </a:t>
            </a:r>
          </a:p>
          <a:p>
            <a:pPr lvl="2"/>
            <a:r>
              <a:rPr lang="en-US" sz="2000" dirty="0"/>
              <a:t>1. Title </a:t>
            </a:r>
          </a:p>
          <a:p>
            <a:pPr lvl="2"/>
            <a:r>
              <a:rPr lang="en-US" sz="2000" dirty="0"/>
              <a:t>2. Author </a:t>
            </a:r>
          </a:p>
          <a:p>
            <a:pPr lvl="2"/>
            <a:r>
              <a:rPr lang="en-US" sz="2000" dirty="0"/>
              <a:t>3. Publication information </a:t>
            </a:r>
          </a:p>
          <a:p>
            <a:pPr lvl="2"/>
            <a:r>
              <a:rPr lang="en-US" sz="2000" dirty="0"/>
              <a:t>4. Statement of topic and purpose </a:t>
            </a:r>
          </a:p>
          <a:p>
            <a:pPr lvl="2"/>
            <a:endParaRPr lang="en-US" sz="2000" dirty="0"/>
          </a:p>
          <a:p>
            <a:pPr lvl="1"/>
            <a:r>
              <a:rPr lang="en-US" sz="2400" dirty="0"/>
              <a:t>B. Thesis statement indicating writer's main reaction to the work </a:t>
            </a:r>
          </a:p>
          <a:p>
            <a:endParaRPr lang="en-PK" dirty="0"/>
          </a:p>
        </p:txBody>
      </p:sp>
      <p:sp>
        <p:nvSpPr>
          <p:cNvPr id="14" name="Rectangle 13">
            <a:extLst>
              <a:ext uri="{FF2B5EF4-FFF2-40B4-BE49-F238E27FC236}">
                <a16:creationId xmlns:a16="http://schemas.microsoft.com/office/drawing/2014/main" id="{E55C1C3E-5158-47F3-8FD9-14B22C3E6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6121662"/>
            <a:ext cx="109087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59492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5FB4329C-BF98-421E-8A0D-43A2CF95E1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4">
            <a:extLst>
              <a:ext uri="{FF2B5EF4-FFF2-40B4-BE49-F238E27FC236}">
                <a16:creationId xmlns:a16="http://schemas.microsoft.com/office/drawing/2014/main" id="{F3CDC6B8-20F2-4C8D-8599-EC572C0BFF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0"/>
            <a:ext cx="12192000" cy="2295831"/>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69848" y="4846002"/>
            <a:ext cx="10058400" cy="1522993"/>
          </a:xfrm>
        </p:spPr>
        <p:txBody>
          <a:bodyPr>
            <a:normAutofit/>
          </a:bodyPr>
          <a:lstStyle/>
          <a:p>
            <a:endParaRPr lang="en-US" sz="6000" dirty="0"/>
          </a:p>
        </p:txBody>
      </p:sp>
      <p:grpSp>
        <p:nvGrpSpPr>
          <p:cNvPr id="27" name="Group 26">
            <a:extLst>
              <a:ext uri="{FF2B5EF4-FFF2-40B4-BE49-F238E27FC236}">
                <a16:creationId xmlns:a16="http://schemas.microsoft.com/office/drawing/2014/main" id="{B4342043-9755-451A-9341-6461ADE858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8" name="Oval 27">
              <a:extLst>
                <a:ext uri="{FF2B5EF4-FFF2-40B4-BE49-F238E27FC236}">
                  <a16:creationId xmlns:a16="http://schemas.microsoft.com/office/drawing/2014/main" id="{B52F7E87-CD4F-40F9-978A-356F63B76E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29" name="Oval 28">
              <a:extLst>
                <a:ext uri="{FF2B5EF4-FFF2-40B4-BE49-F238E27FC236}">
                  <a16:creationId xmlns:a16="http://schemas.microsoft.com/office/drawing/2014/main" id="{93B1ED61-05D6-47CD-8878-8406A83BD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graphicFrame>
        <p:nvGraphicFramePr>
          <p:cNvPr id="5" name="Content Placeholder 2">
            <a:extLst>
              <a:ext uri="{FF2B5EF4-FFF2-40B4-BE49-F238E27FC236}">
                <a16:creationId xmlns:a16="http://schemas.microsoft.com/office/drawing/2014/main" id="{C2071C79-29BC-4D2B-A84A-B44289EAC026}"/>
              </a:ext>
            </a:extLst>
          </p:cNvPr>
          <p:cNvGraphicFramePr>
            <a:graphicFrameLocks noGrp="1"/>
          </p:cNvGraphicFramePr>
          <p:nvPr>
            <p:ph idx="1"/>
            <p:extLst>
              <p:ext uri="{D42A27DB-BD31-4B8C-83A1-F6EECF244321}">
                <p14:modId xmlns:p14="http://schemas.microsoft.com/office/powerpoint/2010/main" val="2073604449"/>
              </p:ext>
            </p:extLst>
          </p:nvPr>
        </p:nvGraphicFramePr>
        <p:xfrm>
          <a:off x="643466" y="633637"/>
          <a:ext cx="10905066" cy="329489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1146242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FCA88C2-C73C-4062-A097-8FBCE3090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3981C21-E132-4402-B31B-D725C1CE7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653241"/>
            <a:ext cx="109087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A685C77-4E84-486A-9AE5-F3635BE98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2" y="822324"/>
            <a:ext cx="5149596" cy="5228279"/>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86934" y="1465790"/>
            <a:ext cx="3860798" cy="3941345"/>
          </a:xfrm>
        </p:spPr>
        <p:txBody>
          <a:bodyPr>
            <a:normAutofit/>
          </a:bodyPr>
          <a:lstStyle/>
          <a:p>
            <a:r>
              <a:rPr lang="en-US" sz="6000" dirty="0"/>
              <a:t>The Thesis</a:t>
            </a:r>
          </a:p>
        </p:txBody>
      </p:sp>
      <p:sp>
        <p:nvSpPr>
          <p:cNvPr id="3" name="Content Placeholder 2"/>
          <p:cNvSpPr>
            <a:spLocks noGrp="1"/>
          </p:cNvSpPr>
          <p:nvPr>
            <p:ph idx="1"/>
          </p:nvPr>
        </p:nvSpPr>
        <p:spPr>
          <a:xfrm>
            <a:off x="5929461" y="1387165"/>
            <a:ext cx="5132665" cy="4048046"/>
          </a:xfrm>
        </p:spPr>
        <p:txBody>
          <a:bodyPr anchor="ctr">
            <a:normAutofit/>
          </a:bodyPr>
          <a:lstStyle/>
          <a:p>
            <a:r>
              <a:rPr lang="en-US" dirty="0"/>
              <a:t>A sample: </a:t>
            </a:r>
          </a:p>
          <a:p>
            <a:pPr marL="0" indent="0">
              <a:buNone/>
            </a:pPr>
            <a:r>
              <a:rPr lang="en-US" i="1" dirty="0"/>
              <a:t>Although the author has some good points, his article is biased and contains some misinterpretation of data from others’ analysis of the effectiveness of condemning public figures also known as cancel culture</a:t>
            </a:r>
          </a:p>
          <a:p>
            <a:r>
              <a:rPr lang="en-US" i="1" dirty="0"/>
              <a:t>A brief statement that summarizes your overall evaluation of what you are critiquing.</a:t>
            </a:r>
          </a:p>
          <a:p>
            <a:r>
              <a:rPr lang="en-US" i="1" dirty="0"/>
              <a:t>Can be both positive or negative as the one above, bus also strictly positive or strictly negative</a:t>
            </a:r>
          </a:p>
          <a:p>
            <a:pPr marL="0" indent="0">
              <a:buNone/>
            </a:pPr>
            <a:endParaRPr lang="en-US" i="1" dirty="0"/>
          </a:p>
        </p:txBody>
      </p:sp>
      <p:sp>
        <p:nvSpPr>
          <p:cNvPr id="14" name="Rectangle 13">
            <a:extLst>
              <a:ext uri="{FF2B5EF4-FFF2-40B4-BE49-F238E27FC236}">
                <a16:creationId xmlns:a16="http://schemas.microsoft.com/office/drawing/2014/main" id="{E55C1C3E-5158-47F3-8FD9-14B22C3E6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6121662"/>
            <a:ext cx="109087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0371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FCA88C2-C73C-4062-A097-8FBCE3090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3981C21-E132-4402-B31B-D725C1CE7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653241"/>
            <a:ext cx="109087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A685C77-4E84-486A-9AE5-F3635BE98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2" y="822324"/>
            <a:ext cx="5149596" cy="5228279"/>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86934" y="1465790"/>
            <a:ext cx="3860798" cy="3941345"/>
          </a:xfrm>
        </p:spPr>
        <p:txBody>
          <a:bodyPr>
            <a:normAutofit/>
          </a:bodyPr>
          <a:lstStyle/>
          <a:p>
            <a:r>
              <a:rPr lang="en-US" sz="3200" b="1" dirty="0"/>
              <a:t>II. Summary or description of the work </a:t>
            </a:r>
            <a:br>
              <a:rPr lang="en-US" sz="2000" dirty="0"/>
            </a:br>
            <a:endParaRPr lang="en-US" sz="6000" dirty="0"/>
          </a:p>
        </p:txBody>
      </p:sp>
      <p:sp>
        <p:nvSpPr>
          <p:cNvPr id="3" name="Content Placeholder 2"/>
          <p:cNvSpPr>
            <a:spLocks noGrp="1"/>
          </p:cNvSpPr>
          <p:nvPr>
            <p:ph idx="1"/>
          </p:nvPr>
        </p:nvSpPr>
        <p:spPr>
          <a:xfrm>
            <a:off x="6417733" y="1359090"/>
            <a:ext cx="5132665" cy="4048046"/>
          </a:xfrm>
        </p:spPr>
        <p:txBody>
          <a:bodyPr anchor="ctr">
            <a:normAutofit lnSpcReduction="10000"/>
          </a:bodyPr>
          <a:lstStyle/>
          <a:p>
            <a:r>
              <a:rPr lang="en-US" b="1" dirty="0"/>
              <a:t>Provide an overview of the story/article.</a:t>
            </a:r>
            <a:r>
              <a:rPr lang="en-US" dirty="0"/>
              <a:t> </a:t>
            </a:r>
          </a:p>
          <a:p>
            <a:r>
              <a:rPr lang="en-US" b="1" i="1" dirty="0"/>
              <a:t>Highlight main character or main issue</a:t>
            </a:r>
          </a:p>
          <a:p>
            <a:r>
              <a:rPr lang="en-US" b="1" i="1" dirty="0"/>
              <a:t>For example </a:t>
            </a:r>
          </a:p>
          <a:p>
            <a:pPr algn="just"/>
            <a:r>
              <a:rPr lang="en-US" i="1" dirty="0"/>
              <a:t>The article is about the origin of woke and how it has evolved over the years. From an obscure word used by a certain class/race to a mainstream word splashed across cover pages and articles. There are a number of references that support the evolution of the word taken from the dictionary to pop culture. And how now it has become very mainstream</a:t>
            </a:r>
            <a:r>
              <a:rPr lang="en-US" dirty="0"/>
              <a:t>.  </a:t>
            </a:r>
            <a:endParaRPr lang="en-PK" dirty="0"/>
          </a:p>
          <a:p>
            <a:pPr marL="0" indent="0">
              <a:buNone/>
            </a:pPr>
            <a:endParaRPr lang="en-US" i="1" dirty="0"/>
          </a:p>
        </p:txBody>
      </p:sp>
      <p:sp>
        <p:nvSpPr>
          <p:cNvPr id="14" name="Rectangle 13">
            <a:extLst>
              <a:ext uri="{FF2B5EF4-FFF2-40B4-BE49-F238E27FC236}">
                <a16:creationId xmlns:a16="http://schemas.microsoft.com/office/drawing/2014/main" id="{E55C1C3E-5158-47F3-8FD9-14B22C3E6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6121662"/>
            <a:ext cx="109087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4874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FCA88C2-C73C-4062-A097-8FBCE3090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3981C21-E132-4402-B31B-D725C1CE7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653241"/>
            <a:ext cx="109087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A685C77-4E84-486A-9AE5-F3635BE98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2" y="822324"/>
            <a:ext cx="5149596" cy="5228279"/>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86934" y="1465790"/>
            <a:ext cx="3860798" cy="3941345"/>
          </a:xfrm>
        </p:spPr>
        <p:txBody>
          <a:bodyPr>
            <a:normAutofit/>
          </a:bodyPr>
          <a:lstStyle/>
          <a:p>
            <a:r>
              <a:rPr lang="en-US" sz="2800" b="1" i="1" kern="1200" dirty="0"/>
              <a:t>III. </a:t>
            </a:r>
            <a:r>
              <a:rPr lang="en-US" sz="2800" b="1" kern="1200" dirty="0"/>
              <a:t>Interpretation and/or evaluation </a:t>
            </a:r>
            <a:br>
              <a:rPr lang="en-US" sz="2000" kern="1200" dirty="0"/>
            </a:br>
            <a:br>
              <a:rPr lang="en-US" sz="2000" dirty="0"/>
            </a:br>
            <a:endParaRPr lang="en-US" sz="6000" dirty="0"/>
          </a:p>
        </p:txBody>
      </p:sp>
      <p:sp>
        <p:nvSpPr>
          <p:cNvPr id="3" name="Content Placeholder 2"/>
          <p:cNvSpPr>
            <a:spLocks noGrp="1"/>
          </p:cNvSpPr>
          <p:nvPr>
            <p:ph idx="1"/>
          </p:nvPr>
        </p:nvSpPr>
        <p:spPr>
          <a:xfrm>
            <a:off x="6417733" y="1359090"/>
            <a:ext cx="5132665" cy="4048046"/>
          </a:xfrm>
        </p:spPr>
        <p:txBody>
          <a:bodyPr anchor="ctr">
            <a:normAutofit lnSpcReduction="10000"/>
          </a:bodyPr>
          <a:lstStyle/>
          <a:p>
            <a:pPr marL="114300" lvl="1" indent="-114300" algn="l" defTabSz="533400">
              <a:lnSpc>
                <a:spcPct val="150000"/>
              </a:lnSpc>
              <a:spcBef>
                <a:spcPct val="0"/>
              </a:spcBef>
              <a:spcAft>
                <a:spcPct val="15000"/>
              </a:spcAft>
              <a:buChar char="•"/>
            </a:pPr>
            <a:r>
              <a:rPr lang="en-US" sz="1400" kern="1200" dirty="0"/>
              <a:t> </a:t>
            </a:r>
            <a:r>
              <a:rPr lang="en-US" b="1" kern="1200" dirty="0"/>
              <a:t>A</a:t>
            </a:r>
            <a:r>
              <a:rPr lang="en-US" sz="2000" b="1" kern="1200" dirty="0"/>
              <a:t>. Discussion of the work's organization </a:t>
            </a:r>
          </a:p>
          <a:p>
            <a:pPr marL="114300" lvl="1" indent="-114300" algn="l" defTabSz="533400">
              <a:lnSpc>
                <a:spcPct val="150000"/>
              </a:lnSpc>
              <a:spcBef>
                <a:spcPct val="0"/>
              </a:spcBef>
              <a:spcAft>
                <a:spcPct val="15000"/>
              </a:spcAft>
              <a:buChar char="•"/>
            </a:pPr>
            <a:r>
              <a:rPr lang="en-US" sz="2000" b="1" kern="1200" dirty="0"/>
              <a:t>B. Discussion of the work's style </a:t>
            </a:r>
          </a:p>
          <a:p>
            <a:pPr marL="114300" lvl="1" indent="-114300" algn="l" defTabSz="533400">
              <a:lnSpc>
                <a:spcPct val="150000"/>
              </a:lnSpc>
              <a:spcBef>
                <a:spcPct val="0"/>
              </a:spcBef>
              <a:spcAft>
                <a:spcPct val="15000"/>
              </a:spcAft>
              <a:buChar char="•"/>
            </a:pPr>
            <a:r>
              <a:rPr lang="en-US" sz="2000" b="1" kern="1200" dirty="0"/>
              <a:t>C. Effectiveness </a:t>
            </a:r>
          </a:p>
          <a:p>
            <a:pPr marL="114300" lvl="1" indent="-114300" algn="l" defTabSz="533400">
              <a:lnSpc>
                <a:spcPct val="150000"/>
              </a:lnSpc>
              <a:spcBef>
                <a:spcPct val="0"/>
              </a:spcBef>
              <a:spcAft>
                <a:spcPct val="15000"/>
              </a:spcAft>
              <a:buChar char="•"/>
            </a:pPr>
            <a:r>
              <a:rPr lang="en-US" sz="2000" b="1" kern="1200" dirty="0"/>
              <a:t>D. Discussion of the topic's treatment </a:t>
            </a:r>
          </a:p>
          <a:p>
            <a:pPr marL="114300" lvl="1" indent="-114300" algn="l" defTabSz="533400">
              <a:lnSpc>
                <a:spcPct val="150000"/>
              </a:lnSpc>
              <a:spcBef>
                <a:spcPct val="0"/>
              </a:spcBef>
              <a:spcAft>
                <a:spcPct val="15000"/>
              </a:spcAft>
              <a:buChar char="•"/>
            </a:pPr>
            <a:r>
              <a:rPr lang="en-US" sz="2000" b="1" dirty="0"/>
              <a:t> </a:t>
            </a:r>
            <a:r>
              <a:rPr lang="en-US" sz="2000" b="1" kern="1200" dirty="0"/>
              <a:t>E. Discussion of appeal to a particular audience       </a:t>
            </a:r>
          </a:p>
          <a:p>
            <a:pPr marL="0" lvl="1" indent="0" algn="l" defTabSz="533400">
              <a:lnSpc>
                <a:spcPct val="90000"/>
              </a:lnSpc>
              <a:spcBef>
                <a:spcPct val="0"/>
              </a:spcBef>
              <a:spcAft>
                <a:spcPct val="15000"/>
              </a:spcAft>
              <a:buNone/>
            </a:pPr>
            <a:r>
              <a:rPr lang="en-US" b="1" dirty="0"/>
              <a:t> o </a:t>
            </a:r>
            <a:r>
              <a:rPr lang="en-US" b="1" i="1" kern="1200" dirty="0"/>
              <a:t>Use the words specifically Ethos, Pathos and Logos</a:t>
            </a:r>
          </a:p>
          <a:p>
            <a:pPr marL="0" lvl="1" indent="0" algn="l" defTabSz="533400">
              <a:lnSpc>
                <a:spcPct val="90000"/>
              </a:lnSpc>
              <a:spcBef>
                <a:spcPct val="0"/>
              </a:spcBef>
              <a:spcAft>
                <a:spcPct val="15000"/>
              </a:spcAft>
              <a:buNone/>
            </a:pPr>
            <a:r>
              <a:rPr lang="en-US" b="1" i="1" dirty="0"/>
              <a:t>   o </a:t>
            </a:r>
            <a:r>
              <a:rPr lang="en-US" b="1" i="1" kern="1200" dirty="0"/>
              <a:t>Who the intended audience is</a:t>
            </a:r>
            <a:r>
              <a:rPr lang="en-US" dirty="0"/>
              <a:t>  </a:t>
            </a:r>
            <a:endParaRPr lang="en-PK" dirty="0"/>
          </a:p>
          <a:p>
            <a:pPr marL="0" indent="0">
              <a:buNone/>
            </a:pPr>
            <a:endParaRPr lang="en-US" i="1" dirty="0"/>
          </a:p>
        </p:txBody>
      </p:sp>
      <p:sp>
        <p:nvSpPr>
          <p:cNvPr id="14" name="Rectangle 13">
            <a:extLst>
              <a:ext uri="{FF2B5EF4-FFF2-40B4-BE49-F238E27FC236}">
                <a16:creationId xmlns:a16="http://schemas.microsoft.com/office/drawing/2014/main" id="{E55C1C3E-5158-47F3-8FD9-14B22C3E6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6121662"/>
            <a:ext cx="109087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437659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871</Words>
  <Application>Microsoft Office PowerPoint</Application>
  <PresentationFormat>Widescreen</PresentationFormat>
  <Paragraphs>89</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Calibri</vt:lpstr>
      <vt:lpstr>Rockwell</vt:lpstr>
      <vt:lpstr>Rockwell Condensed</vt:lpstr>
      <vt:lpstr>Wingdings</vt:lpstr>
      <vt:lpstr>Wood Type</vt:lpstr>
      <vt:lpstr>Writing the Critical Analysis</vt:lpstr>
      <vt:lpstr>Choose What to Analyze</vt:lpstr>
      <vt:lpstr>Ethos/Pathos/Logos</vt:lpstr>
      <vt:lpstr>Outline</vt:lpstr>
      <vt:lpstr>I. Introduction</vt:lpstr>
      <vt:lpstr>PowerPoint Presentation</vt:lpstr>
      <vt:lpstr>The Thesis</vt:lpstr>
      <vt:lpstr>II. Summary or description of the work  </vt:lpstr>
      <vt:lpstr>III. Interpretation and/or evaluation   </vt:lpstr>
      <vt:lpstr>IV. Conclusion </vt:lpstr>
      <vt:lpstr>Points to remember…</vt:lpstr>
      <vt:lpstr>Points to remember…(Cont)</vt:lpstr>
      <vt:lpstr>Points to remember…(Cont)</vt:lpstr>
      <vt:lpstr>Points to remember…(Cont)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Writing the Critical Analysis</dc:title>
  <dc:creator>Faiza Dar</dc:creator>
  <cp:lastModifiedBy>Faiza Dar</cp:lastModifiedBy>
  <cp:revision>2</cp:revision>
  <dcterms:created xsi:type="dcterms:W3CDTF">2020-10-24T08:27:08Z</dcterms:created>
  <dcterms:modified xsi:type="dcterms:W3CDTF">2020-10-24T08:36:49Z</dcterms:modified>
</cp:coreProperties>
</file>