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4"/>
  </p:sldMasterIdLst>
  <p:notesMasterIdLst>
    <p:notesMasterId r:id="rId26"/>
  </p:notesMasterIdLst>
  <p:handoutMasterIdLst>
    <p:handoutMasterId r:id="rId27"/>
  </p:handoutMasterIdLst>
  <p:sldIdLst>
    <p:sldId id="256" r:id="rId5"/>
    <p:sldId id="292" r:id="rId6"/>
    <p:sldId id="265" r:id="rId7"/>
    <p:sldId id="276" r:id="rId8"/>
    <p:sldId id="278" r:id="rId9"/>
    <p:sldId id="304" r:id="rId10"/>
    <p:sldId id="295" r:id="rId11"/>
    <p:sldId id="303" r:id="rId12"/>
    <p:sldId id="279" r:id="rId13"/>
    <p:sldId id="280" r:id="rId14"/>
    <p:sldId id="296" r:id="rId15"/>
    <p:sldId id="294" r:id="rId16"/>
    <p:sldId id="305" r:id="rId17"/>
    <p:sldId id="282" r:id="rId18"/>
    <p:sldId id="283" r:id="rId19"/>
    <p:sldId id="284" r:id="rId20"/>
    <p:sldId id="299" r:id="rId21"/>
    <p:sldId id="300" r:id="rId22"/>
    <p:sldId id="298" r:id="rId23"/>
    <p:sldId id="285"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4" d="100"/>
          <a:sy n="74" d="100"/>
        </p:scale>
        <p:origin x="6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8/18/2020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8/18/2020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51DEABC-D766-4322-8E78-B830FAE35C72}" type="datetime4">
              <a:rPr lang="en-US" smtClean="0"/>
              <a:pPr/>
              <a:t>August 18, 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38DF745-7D3F-47F4-83A3-874385CFAA69}" type="slidenum">
              <a:rPr lang="en-US" smtClean="0"/>
              <a:pPr/>
              <a:t>‹#›</a:t>
            </a:fld>
            <a:endParaRPr lang="en-US" dirty="0"/>
          </a:p>
        </p:txBody>
      </p:sp>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00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9365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7CC0096-1860-4642-9CD2-0079EA5E7CD1}" type="datetimeFigureOut">
              <a:rPr lang="en-US" smtClean="0"/>
              <a:pPr/>
              <a:t>8/18/2020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4031816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8/18/2020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2782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51663BA-01FC-4367-B6F3-ABB2645D55F1}" type="datetime4">
              <a:rPr lang="en-US" smtClean="0"/>
              <a:pPr/>
              <a:t>August 18, 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210953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3631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80634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CC0096-1860-4642-9CD2-0079EA5E7CD1}"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3399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62758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7CC0096-1860-4642-9CD2-0079EA5E7CD1}" type="datetimeFigureOut">
              <a:rPr lang="en-US" smtClean="0"/>
              <a:pPr/>
              <a:t>8/18/2020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36399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54791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7CC0096-1860-4642-9CD2-0079EA5E7CD1}" type="datetimeFigureOut">
              <a:rPr lang="en-US" smtClean="0"/>
              <a:pPr/>
              <a:t>8/18/2020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31375A4-56A4-47D6-9801-1991572033F7}"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896158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656"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wl.purdue.edu/owl/research_and_citation/apa_style/apa_formatting_and_style_guide/in_text_citations_the_basic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28601"/>
            <a:ext cx="9296400" cy="4571999"/>
          </a:xfrm>
        </p:spPr>
        <p:txBody>
          <a:bodyPr>
            <a:normAutofit/>
          </a:bodyPr>
          <a:lstStyle/>
          <a:p>
            <a:r>
              <a:rPr lang="en-US" sz="6600" dirty="0" smtClean="0"/>
              <a:t>Paraphrasing</a:t>
            </a:r>
            <a:endParaRPr sz="6600"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45017"/>
            <a:ext cx="9525000" cy="762000"/>
          </a:xfrm>
        </p:spPr>
        <p:txBody>
          <a:bodyPr/>
          <a:lstStyle/>
          <a:p>
            <a:r>
              <a:rPr lang="en-US" dirty="0" smtClean="0"/>
              <a:t>Dos and Don’ts</a:t>
            </a:r>
            <a:endParaRPr lang="en-US" dirty="0"/>
          </a:p>
        </p:txBody>
      </p:sp>
      <p:sp>
        <p:nvSpPr>
          <p:cNvPr id="3" name="Content Placeholder 2"/>
          <p:cNvSpPr>
            <a:spLocks noGrp="1"/>
          </p:cNvSpPr>
          <p:nvPr>
            <p:ph idx="1"/>
          </p:nvPr>
        </p:nvSpPr>
        <p:spPr>
          <a:xfrm>
            <a:off x="228600" y="1371600"/>
            <a:ext cx="11582400" cy="5105400"/>
          </a:xfrm>
        </p:spPr>
        <p:txBody>
          <a:bodyPr>
            <a:normAutofit/>
          </a:bodyPr>
          <a:lstStyle/>
          <a:p>
            <a:pPr marL="514350" indent="-514350">
              <a:buFont typeface="Arial" pitchFamily="34" charset="0"/>
              <a:buChar char="•"/>
            </a:pPr>
            <a:r>
              <a:rPr lang="en-US" sz="3200" dirty="0"/>
              <a:t>Do </a:t>
            </a:r>
            <a:r>
              <a:rPr lang="en-US" sz="3200" dirty="0" smtClean="0"/>
              <a:t>Include</a:t>
            </a:r>
            <a:r>
              <a:rPr lang="en-US" sz="3200" b="0" dirty="0" smtClean="0"/>
              <a:t> </a:t>
            </a:r>
            <a:r>
              <a:rPr lang="en-US" sz="3200" b="0" dirty="0"/>
              <a:t>all important ideas mentioned in the original </a:t>
            </a:r>
            <a:r>
              <a:rPr lang="en-US" sz="3200" b="0" dirty="0" smtClean="0"/>
              <a:t>passage.</a:t>
            </a:r>
            <a:endParaRPr lang="en-US" sz="3200" b="0" dirty="0"/>
          </a:p>
          <a:p>
            <a:pPr marL="514350" indent="-514350">
              <a:buFont typeface="Arial" pitchFamily="34" charset="0"/>
              <a:buChar char="•"/>
            </a:pPr>
            <a:r>
              <a:rPr lang="en-US" sz="3200" dirty="0"/>
              <a:t>Do Keep </a:t>
            </a:r>
            <a:r>
              <a:rPr lang="en-US" sz="3200" b="0" dirty="0"/>
              <a:t>the length approximately the same as the original.</a:t>
            </a:r>
          </a:p>
          <a:p>
            <a:pPr marL="514350" indent="-514350">
              <a:buFont typeface="Arial" pitchFamily="34" charset="0"/>
              <a:buChar char="•"/>
            </a:pPr>
            <a:r>
              <a:rPr lang="en-US" sz="3200" b="0" dirty="0" smtClean="0"/>
              <a:t>Do </a:t>
            </a:r>
            <a:r>
              <a:rPr lang="en-US" sz="3200" b="0" dirty="0"/>
              <a:t>not stress any single point more than another.</a:t>
            </a:r>
          </a:p>
          <a:p>
            <a:pPr marL="514350" indent="-514350">
              <a:buFont typeface="Arial" pitchFamily="34" charset="0"/>
              <a:buChar char="•"/>
            </a:pPr>
            <a:r>
              <a:rPr lang="en-US" sz="3200" b="0" dirty="0" smtClean="0"/>
              <a:t>Do </a:t>
            </a:r>
            <a:r>
              <a:rPr lang="en-US" sz="3200" b="0" dirty="0"/>
              <a:t>not change the meaning by adding your own thoughts or views.</a:t>
            </a:r>
          </a:p>
          <a:p>
            <a:pPr marL="514350" indent="-514350">
              <a:buFont typeface="Arial" pitchFamily="34" charset="0"/>
              <a:buChar char="•"/>
            </a:pPr>
            <a:r>
              <a:rPr lang="en-US" sz="3200" b="0" dirty="0" smtClean="0"/>
              <a:t>Do </a:t>
            </a:r>
            <a:r>
              <a:rPr lang="en-US" sz="3200" b="0" dirty="0"/>
              <a:t>not use the original sentence </a:t>
            </a:r>
            <a:r>
              <a:rPr lang="en-US" sz="3200" b="0" dirty="0" smtClean="0"/>
              <a:t>structure or order.</a:t>
            </a:r>
            <a:endParaRPr lang="en-US" sz="3200" b="0" dirty="0"/>
          </a:p>
        </p:txBody>
      </p:sp>
    </p:spTree>
    <p:extLst>
      <p:ext uri="{BB962C8B-B14F-4D97-AF65-F5344CB8AC3E}">
        <p14:creationId xmlns:p14="http://schemas.microsoft.com/office/powerpoint/2010/main" val="285386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838200"/>
            <a:ext cx="10287000" cy="609600"/>
          </a:xfrm>
        </p:spPr>
        <p:txBody>
          <a:bodyPr>
            <a:normAutofit/>
          </a:bodyPr>
          <a:lstStyle/>
          <a:p>
            <a:r>
              <a:rPr lang="en-US" dirty="0" smtClean="0"/>
              <a:t>Paraphrasing </a:t>
            </a:r>
            <a:r>
              <a:rPr lang="en-US" dirty="0" smtClean="0"/>
              <a:t>strategies</a:t>
            </a:r>
            <a:endParaRPr lang="en-US" dirty="0"/>
          </a:p>
        </p:txBody>
      </p:sp>
      <p:sp>
        <p:nvSpPr>
          <p:cNvPr id="3" name="Content Placeholder 2"/>
          <p:cNvSpPr>
            <a:spLocks noGrp="1"/>
          </p:cNvSpPr>
          <p:nvPr>
            <p:ph idx="1"/>
          </p:nvPr>
        </p:nvSpPr>
        <p:spPr>
          <a:xfrm>
            <a:off x="609600" y="1295401"/>
            <a:ext cx="10160000" cy="4830764"/>
          </a:xfrm>
        </p:spPr>
        <p:txBody>
          <a:bodyPr>
            <a:normAutofit/>
          </a:bodyPr>
          <a:lstStyle/>
          <a:p>
            <a:pPr marL="514350" indent="-514350">
              <a:buFont typeface="+mj-lt"/>
              <a:buAutoNum type="arabicPeriod"/>
            </a:pPr>
            <a:r>
              <a:rPr lang="en-US" sz="2800" b="0" dirty="0" smtClean="0"/>
              <a:t>Use </a:t>
            </a:r>
            <a:r>
              <a:rPr lang="en-US" sz="2800" b="0" dirty="0"/>
              <a:t>synonyms for all words that are not generic. </a:t>
            </a:r>
            <a:endParaRPr lang="en-US" sz="2800" b="0" dirty="0" smtClean="0"/>
          </a:p>
          <a:p>
            <a:pPr marL="971550" lvl="1" indent="-514350"/>
            <a:r>
              <a:rPr lang="en-US" sz="2800" b="0" dirty="0" smtClean="0"/>
              <a:t>Words </a:t>
            </a:r>
            <a:r>
              <a:rPr lang="en-US" sz="2800" b="0" dirty="0"/>
              <a:t>like world, food, or science are so basic to our vocabulary that is difficult to find a synonym.</a:t>
            </a:r>
          </a:p>
          <a:p>
            <a:pPr marL="514350" indent="-514350">
              <a:buFont typeface="+mj-lt"/>
              <a:buAutoNum type="arabicPeriod"/>
            </a:pPr>
            <a:r>
              <a:rPr lang="en-US" sz="2800" b="0" dirty="0"/>
              <a:t>Change the structure of the sentence.</a:t>
            </a:r>
          </a:p>
          <a:p>
            <a:pPr marL="514350" indent="-514350">
              <a:buFont typeface="+mj-lt"/>
              <a:buAutoNum type="arabicPeriod"/>
            </a:pPr>
            <a:r>
              <a:rPr lang="en-US" sz="2800" b="0" dirty="0"/>
              <a:t>Change the voice from active to passive and vice versa.    </a:t>
            </a:r>
          </a:p>
          <a:p>
            <a:pPr marL="514350" indent="-514350">
              <a:buFont typeface="+mj-lt"/>
              <a:buAutoNum type="arabicPeriod"/>
            </a:pPr>
            <a:r>
              <a:rPr lang="en-US" sz="2800" b="0" dirty="0"/>
              <a:t>Change clauses to phrases and vice versa.</a:t>
            </a:r>
          </a:p>
          <a:p>
            <a:pPr marL="514350" indent="-514350">
              <a:buFont typeface="+mj-lt"/>
              <a:buAutoNum type="arabicPeriod"/>
            </a:pPr>
            <a:r>
              <a:rPr lang="en-US" sz="2800" b="0" dirty="0"/>
              <a:t>Change parts of speech.</a:t>
            </a:r>
          </a:p>
        </p:txBody>
      </p:sp>
    </p:spTree>
    <p:extLst>
      <p:ext uri="{BB962C8B-B14F-4D97-AF65-F5344CB8AC3E}">
        <p14:creationId xmlns:p14="http://schemas.microsoft.com/office/powerpoint/2010/main" val="313140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9449"/>
            <a:ext cx="10972800" cy="838200"/>
          </a:xfrm>
        </p:spPr>
        <p:txBody>
          <a:bodyPr/>
          <a:lstStyle/>
          <a:p>
            <a:r>
              <a:rPr lang="en-US" dirty="0" smtClean="0"/>
              <a:t>changing sentence </a:t>
            </a:r>
            <a:r>
              <a:rPr lang="en-US" dirty="0"/>
              <a:t>structure </a:t>
            </a:r>
          </a:p>
        </p:txBody>
      </p:sp>
      <p:sp>
        <p:nvSpPr>
          <p:cNvPr id="3" name="Content Placeholder 2"/>
          <p:cNvSpPr>
            <a:spLocks noGrp="1"/>
          </p:cNvSpPr>
          <p:nvPr>
            <p:ph idx="1"/>
          </p:nvPr>
        </p:nvSpPr>
        <p:spPr>
          <a:xfrm>
            <a:off x="457200" y="1904999"/>
            <a:ext cx="11277600" cy="4800601"/>
          </a:xfrm>
        </p:spPr>
        <p:txBody>
          <a:bodyPr>
            <a:normAutofit fontScale="77500" lnSpcReduction="20000"/>
          </a:bodyPr>
          <a:lstStyle/>
          <a:p>
            <a:pPr lvl="0"/>
            <a:r>
              <a:rPr lang="en-US" sz="3600" b="0" dirty="0" smtClean="0"/>
              <a:t>Make </a:t>
            </a:r>
            <a:r>
              <a:rPr lang="en-US" sz="3600" b="0" u="sng" dirty="0"/>
              <a:t>a long sentence into two shorter</a:t>
            </a:r>
            <a:r>
              <a:rPr lang="en-US" sz="3600" b="0" dirty="0"/>
              <a:t> ones. </a:t>
            </a:r>
          </a:p>
          <a:p>
            <a:pPr lvl="0"/>
            <a:r>
              <a:rPr lang="en-US" sz="3600" b="0" u="sng" dirty="0"/>
              <a:t>Combine two short sentences</a:t>
            </a:r>
            <a:r>
              <a:rPr lang="en-US" sz="3600" b="0" dirty="0"/>
              <a:t> and change their </a:t>
            </a:r>
            <a:r>
              <a:rPr lang="en-US" sz="3600" b="0" dirty="0" smtClean="0"/>
              <a:t>structure.</a:t>
            </a:r>
          </a:p>
          <a:p>
            <a:r>
              <a:rPr lang="en-US" sz="3600" dirty="0"/>
              <a:t>Simple </a:t>
            </a:r>
            <a:r>
              <a:rPr lang="en-US" sz="3600" dirty="0" smtClean="0"/>
              <a:t>Sentences: Complex Sentences: Compound </a:t>
            </a:r>
            <a:r>
              <a:rPr lang="en-US" sz="3600" dirty="0"/>
              <a:t>Sentences</a:t>
            </a:r>
          </a:p>
          <a:p>
            <a:pPr lvl="0"/>
            <a:r>
              <a:rPr lang="en-US" sz="3100" b="0" dirty="0"/>
              <a:t>He confessed his illegal act</a:t>
            </a:r>
            <a:r>
              <a:rPr lang="en-US" sz="3100" b="0" dirty="0" smtClean="0"/>
              <a:t>.</a:t>
            </a:r>
          </a:p>
          <a:p>
            <a:pPr lvl="0"/>
            <a:r>
              <a:rPr lang="en-US" sz="3100" b="0" dirty="0"/>
              <a:t>He confessed that he was guilty of his illegal act.</a:t>
            </a:r>
            <a:endParaRPr lang="en-US" sz="3100" b="0" dirty="0" smtClean="0"/>
          </a:p>
          <a:p>
            <a:pPr lvl="0"/>
            <a:r>
              <a:rPr lang="en-US" sz="3600" b="0" u="sng" dirty="0" smtClean="0"/>
              <a:t>Change </a:t>
            </a:r>
            <a:r>
              <a:rPr lang="en-US" sz="3600" b="0" u="sng" dirty="0"/>
              <a:t>the voice</a:t>
            </a:r>
            <a:r>
              <a:rPr lang="en-US" sz="3600" b="0" dirty="0"/>
              <a:t> (from active to passive). </a:t>
            </a:r>
            <a:endParaRPr lang="en-US" sz="3600" b="0" dirty="0" smtClean="0"/>
          </a:p>
          <a:p>
            <a:pPr lvl="0"/>
            <a:r>
              <a:rPr lang="en-US" sz="3100" b="0" dirty="0" smtClean="0"/>
              <a:t>Suleiman </a:t>
            </a:r>
            <a:r>
              <a:rPr lang="en-US" sz="3100" b="0" dirty="0"/>
              <a:t>changed the flat tire. (active)</a:t>
            </a:r>
            <a:br>
              <a:rPr lang="en-US" sz="3100" b="0" dirty="0"/>
            </a:br>
            <a:r>
              <a:rPr lang="en-US" sz="3100" b="0" dirty="0"/>
              <a:t>The flat tire was changed by </a:t>
            </a:r>
            <a:r>
              <a:rPr lang="en-US" sz="3100" b="0" dirty="0" smtClean="0"/>
              <a:t>Suleiman. </a:t>
            </a:r>
            <a:r>
              <a:rPr lang="en-US" sz="3100" b="0" dirty="0"/>
              <a:t>(passive)</a:t>
            </a:r>
          </a:p>
          <a:p>
            <a:pPr lvl="0"/>
            <a:r>
              <a:rPr lang="en-US" sz="3600" b="0" u="sng" dirty="0"/>
              <a:t>Change the order</a:t>
            </a:r>
            <a:r>
              <a:rPr lang="en-US" sz="3600" b="0" dirty="0"/>
              <a:t> in which ideas are presented (</a:t>
            </a:r>
            <a:r>
              <a:rPr lang="en-US" sz="3600" b="0" u="sng" dirty="0"/>
              <a:t>as long as they still make sense i</a:t>
            </a:r>
            <a:r>
              <a:rPr lang="en-US" sz="3600" b="0" dirty="0"/>
              <a:t>n a different order). </a:t>
            </a:r>
          </a:p>
          <a:p>
            <a:endParaRPr lang="en-US" dirty="0"/>
          </a:p>
        </p:txBody>
      </p:sp>
    </p:spTree>
    <p:extLst>
      <p:ext uri="{BB962C8B-B14F-4D97-AF65-F5344CB8AC3E}">
        <p14:creationId xmlns:p14="http://schemas.microsoft.com/office/powerpoint/2010/main" val="31537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14400"/>
            <a:ext cx="7337458" cy="584775"/>
          </a:xfrm>
          <a:prstGeom prst="rect">
            <a:avLst/>
          </a:prstGeom>
        </p:spPr>
        <p:txBody>
          <a:bodyPr wrap="none">
            <a:spAutoFit/>
          </a:bodyPr>
          <a:lstStyle/>
          <a:p>
            <a:pPr>
              <a:spcBef>
                <a:spcPts val="0"/>
              </a:spcBef>
              <a:spcAft>
                <a:spcPts val="0"/>
              </a:spcAft>
            </a:pPr>
            <a:r>
              <a:rPr lang="en-US" sz="3200" dirty="0">
                <a:solidFill>
                  <a:schemeClr val="bg1"/>
                </a:solidFill>
              </a:rPr>
              <a:t>Identify the important ideas in this passage:</a:t>
            </a:r>
          </a:p>
        </p:txBody>
      </p:sp>
      <p:sp>
        <p:nvSpPr>
          <p:cNvPr id="5" name="Rectangle 4"/>
          <p:cNvSpPr/>
          <p:nvPr/>
        </p:nvSpPr>
        <p:spPr>
          <a:xfrm>
            <a:off x="457200" y="1905000"/>
            <a:ext cx="11353800" cy="4524315"/>
          </a:xfrm>
          <a:prstGeom prst="rect">
            <a:avLst/>
          </a:prstGeom>
        </p:spPr>
        <p:txBody>
          <a:bodyPr wrap="square">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---statements that seem complimentary in one context may be inappropriate in another. For example, women in business are usually uncomfortable if male colleagues or superiors compliment them on their appearance: the comments suggest that the women are being treated as visual decoration rather than as contributing workers. </a:t>
            </a:r>
            <a:br>
              <a:rPr lang="en-US" sz="2800" dirty="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Locker</a:t>
            </a:r>
            <a:r>
              <a:rPr lang="en-US" sz="2000" b="1" dirty="0">
                <a:latin typeface="Calibri" panose="020F0502020204030204" pitchFamily="34" charset="0"/>
                <a:cs typeface="Calibri" panose="020F0502020204030204" pitchFamily="34" charset="0"/>
              </a:rPr>
              <a:t>, K. O. (2003). </a:t>
            </a:r>
            <a:r>
              <a:rPr lang="en-US" sz="2000" b="1" i="1" dirty="0">
                <a:latin typeface="Calibri" panose="020F0502020204030204" pitchFamily="34" charset="0"/>
                <a:cs typeface="Calibri" panose="020F0502020204030204" pitchFamily="34" charset="0"/>
              </a:rPr>
              <a:t>Business And Administrative Communication</a:t>
            </a:r>
            <a:r>
              <a:rPr lang="en-US" sz="2000" b="1" dirty="0">
                <a:latin typeface="Calibri" panose="020F0502020204030204" pitchFamily="34" charset="0"/>
                <a:cs typeface="Calibri" panose="020F0502020204030204" pitchFamily="34" charset="0"/>
              </a:rPr>
              <a:t> (6th Ed.). St. Louis, MO: Irwin/ </a:t>
            </a:r>
            <a:r>
              <a:rPr lang="en-US" sz="2000" b="1" dirty="0" err="1">
                <a:latin typeface="Calibri" panose="020F0502020204030204" pitchFamily="34" charset="0"/>
                <a:cs typeface="Calibri" panose="020F0502020204030204" pitchFamily="34" charset="0"/>
              </a:rPr>
              <a:t>Mcgraw-hill</a:t>
            </a:r>
            <a:endParaRPr lang="en-US" sz="2800" b="1" dirty="0">
              <a:latin typeface="Calibri" panose="020F0502020204030204" pitchFamily="34" charset="0"/>
              <a:cs typeface="Calibri" panose="020F0502020204030204" pitchFamily="34" charset="0"/>
            </a:endParaRPr>
          </a:p>
          <a:p>
            <a:pPr marL="342900" indent="-342900">
              <a:spcBef>
                <a:spcPts val="0"/>
              </a:spcBef>
              <a:spcAft>
                <a:spcPts val="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appropriateness of statements is situational</a:t>
            </a:r>
          </a:p>
          <a:p>
            <a:pPr marL="914400" lvl="1" indent="-457200">
              <a:spcBef>
                <a:spcPts val="0"/>
              </a:spcBef>
              <a:spcAft>
                <a:spcPts val="0"/>
              </a:spcAft>
              <a:buFont typeface="Arial" panose="020B0604020202020204" pitchFamily="34" charset="0"/>
              <a:buChar char="•"/>
            </a:pPr>
            <a:r>
              <a:rPr lang="en-US" sz="2400" i="1" dirty="0">
                <a:latin typeface="Calibri" panose="020F0502020204030204" pitchFamily="34" charset="0"/>
                <a:cs typeface="Calibri" panose="020F0502020204030204" pitchFamily="34" charset="0"/>
              </a:rPr>
              <a:t>working women may view compliments about appearance as offensive.</a:t>
            </a:r>
          </a:p>
          <a:p>
            <a:pPr marL="914400" lvl="1" indent="-457200">
              <a:spcBef>
                <a:spcPts val="0"/>
              </a:spcBef>
              <a:spcAft>
                <a:spcPts val="0"/>
              </a:spcAft>
              <a:buFont typeface="Arial" panose="020B0604020202020204" pitchFamily="34" charset="0"/>
              <a:buChar char="•"/>
            </a:pPr>
            <a:r>
              <a:rPr lang="en-US" sz="2400" i="1" dirty="0">
                <a:latin typeface="Calibri" panose="020F0502020204030204" pitchFamily="34" charset="0"/>
                <a:cs typeface="Calibri" panose="020F0502020204030204" pitchFamily="34" charset="0"/>
              </a:rPr>
              <a:t>These compliments can be offensive because they may imply women are “decoration.”</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9845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Paraphrase </a:t>
            </a:r>
            <a:r>
              <a:rPr lang="en-US" dirty="0"/>
              <a:t>A:</a:t>
            </a:r>
            <a:br>
              <a:rPr lang="en-US" dirty="0"/>
            </a:br>
            <a:endParaRPr lang="en-US" dirty="0"/>
          </a:p>
        </p:txBody>
      </p:sp>
      <p:sp>
        <p:nvSpPr>
          <p:cNvPr id="3" name="Content Placeholder 2"/>
          <p:cNvSpPr>
            <a:spLocks noGrp="1"/>
          </p:cNvSpPr>
          <p:nvPr>
            <p:ph idx="1"/>
          </p:nvPr>
        </p:nvSpPr>
        <p:spPr>
          <a:xfrm>
            <a:off x="581192" y="1905000"/>
            <a:ext cx="11153608" cy="4400282"/>
          </a:xfrm>
        </p:spPr>
        <p:txBody>
          <a:bodyPr>
            <a:noAutofit/>
          </a:bodyPr>
          <a:lstStyle/>
          <a:p>
            <a:pPr marL="0" indent="0">
              <a:spcBef>
                <a:spcPts val="0"/>
              </a:spcBef>
              <a:spcAft>
                <a:spcPts val="0"/>
              </a:spcAft>
              <a:buNone/>
            </a:pPr>
            <a:r>
              <a:rPr lang="en-US" sz="2800" b="0" dirty="0" smtClean="0"/>
              <a:t>Words </a:t>
            </a:r>
            <a:r>
              <a:rPr lang="en-US" sz="2800" b="0" dirty="0"/>
              <a:t>or expressions which appear favorable in one situation might be improper in a different situation. For instance, employed females are often uneasy when they are given positive comments on their looks. These remarks imply that the females are being viewed as adornment instead of as productive employees (Locker, 2003).</a:t>
            </a:r>
          </a:p>
          <a:p>
            <a:pPr marL="0" indent="0">
              <a:spcBef>
                <a:spcPts val="0"/>
              </a:spcBef>
              <a:spcAft>
                <a:spcPts val="0"/>
              </a:spcAft>
              <a:buNone/>
            </a:pPr>
            <a:r>
              <a:rPr lang="en-US" sz="2800" b="0" dirty="0"/>
              <a:t>[</a:t>
            </a:r>
            <a:r>
              <a:rPr lang="en-US" sz="2800" b="1" dirty="0">
                <a:latin typeface="Calibri" panose="020F0502020204030204" pitchFamily="34" charset="0"/>
                <a:cs typeface="Calibri" panose="020F0502020204030204" pitchFamily="34" charset="0"/>
              </a:rPr>
              <a:t>Although this paraphrase does a good job of changing the wording, it is not effective for two main reasons. </a:t>
            </a:r>
            <a:r>
              <a:rPr lang="en-US" sz="2800" dirty="0" smtClean="0"/>
              <a:t>]</a:t>
            </a:r>
            <a:endParaRPr lang="en-US" sz="2800" b="0" dirty="0" smtClean="0"/>
          </a:p>
          <a:p>
            <a:pPr marL="457200" indent="-457200">
              <a:spcBef>
                <a:spcPts val="0"/>
              </a:spcBef>
              <a:spcAft>
                <a:spcPts val="0"/>
              </a:spcAft>
              <a:buFont typeface="Arial" panose="020B0604020202020204" pitchFamily="34" charset="0"/>
              <a:buChar char="•"/>
            </a:pPr>
            <a:r>
              <a:rPr lang="en-US" sz="2800" b="0" dirty="0" smtClean="0"/>
              <a:t>it </a:t>
            </a:r>
            <a:r>
              <a:rPr lang="en-US" sz="2800" b="0" dirty="0"/>
              <a:t>follows the sentence structure of the original passage too closely. </a:t>
            </a:r>
          </a:p>
          <a:p>
            <a:pPr marL="457200" indent="-457200">
              <a:spcBef>
                <a:spcPts val="0"/>
              </a:spcBef>
              <a:spcAft>
                <a:spcPts val="0"/>
              </a:spcAft>
              <a:buFont typeface="Arial" panose="020B0604020202020204" pitchFamily="34" charset="0"/>
              <a:buChar char="•"/>
            </a:pPr>
            <a:r>
              <a:rPr lang="en-US" sz="2800" b="0" dirty="0" smtClean="0"/>
              <a:t> </a:t>
            </a:r>
            <a:r>
              <a:rPr lang="en-US" sz="2800" b="0" dirty="0"/>
              <a:t>it fails to mention anything about "male colleagues or superiors." It also follows the same order or structure </a:t>
            </a:r>
            <a:r>
              <a:rPr lang="en-US" sz="2800" b="0" dirty="0" smtClean="0"/>
              <a:t>of ideas</a:t>
            </a:r>
            <a:r>
              <a:rPr lang="en-US" sz="2800" b="0" dirty="0" smtClean="0"/>
              <a:t>.</a:t>
            </a:r>
            <a:endParaRPr lang="en-US" sz="2800" b="0" dirty="0"/>
          </a:p>
        </p:txBody>
      </p:sp>
    </p:spTree>
    <p:extLst>
      <p:ext uri="{BB962C8B-B14F-4D97-AF65-F5344CB8AC3E}">
        <p14:creationId xmlns:p14="http://schemas.microsoft.com/office/powerpoint/2010/main" val="35417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721600" cy="837882"/>
          </a:xfrm>
        </p:spPr>
        <p:txBody>
          <a:bodyPr>
            <a:normAutofit/>
          </a:bodyPr>
          <a:lstStyle/>
          <a:p>
            <a:r>
              <a:rPr lang="en-US" dirty="0"/>
              <a:t>Paraphrase B</a:t>
            </a:r>
            <a:r>
              <a:rPr lang="en-US" dirty="0" smtClean="0"/>
              <a:t>:</a:t>
            </a:r>
            <a:endParaRPr lang="en-US" dirty="0"/>
          </a:p>
        </p:txBody>
      </p:sp>
      <p:sp>
        <p:nvSpPr>
          <p:cNvPr id="3" name="Content Placeholder 2"/>
          <p:cNvSpPr>
            <a:spLocks noGrp="1"/>
          </p:cNvSpPr>
          <p:nvPr>
            <p:ph idx="1"/>
          </p:nvPr>
        </p:nvSpPr>
        <p:spPr>
          <a:xfrm>
            <a:off x="381000" y="1828800"/>
            <a:ext cx="11506200" cy="4724399"/>
          </a:xfrm>
        </p:spPr>
        <p:txBody>
          <a:bodyPr>
            <a:noAutofit/>
          </a:bodyPr>
          <a:lstStyle/>
          <a:p>
            <a:pPr marL="0" indent="0">
              <a:spcBef>
                <a:spcPts val="0"/>
              </a:spcBef>
              <a:spcAft>
                <a:spcPts val="0"/>
              </a:spcAft>
              <a:buNone/>
            </a:pPr>
            <a:r>
              <a:rPr lang="en-US" sz="2800" b="0" dirty="0" smtClean="0">
                <a:latin typeface="Calibri" panose="020F0502020204030204" pitchFamily="34" charset="0"/>
                <a:cs typeface="Calibri" panose="020F0502020204030204" pitchFamily="34" charset="0"/>
              </a:rPr>
              <a:t>Some </a:t>
            </a:r>
            <a:r>
              <a:rPr lang="en-US" sz="2800" b="0" dirty="0">
                <a:latin typeface="Calibri" panose="020F0502020204030204" pitchFamily="34" charset="0"/>
                <a:cs typeface="Calibri" panose="020F0502020204030204" pitchFamily="34" charset="0"/>
              </a:rPr>
              <a:t>statements may be inappropriate in one context, even though they are complimentary in another. Compliments by male colleagues or superiors regarding a female coworker’s appearance, for example, often make the woman feel uncomfortable. Instead of treating the women as contributing workers, men obviously think of them as visual decoration (Locker, 2003</a:t>
            </a:r>
            <a:r>
              <a:rPr lang="en-US" sz="2800" b="0" dirty="0" smtClean="0">
                <a:latin typeface="Calibri" panose="020F0502020204030204" pitchFamily="34" charset="0"/>
                <a:cs typeface="Calibri" panose="020F0502020204030204" pitchFamily="34" charset="0"/>
              </a:rPr>
              <a:t>).</a:t>
            </a:r>
            <a:endParaRPr lang="en-US" sz="2800" b="0" dirty="0">
              <a:latin typeface="Calibri" panose="020F0502020204030204" pitchFamily="34" charset="0"/>
              <a:cs typeface="Calibri" panose="020F0502020204030204" pitchFamily="34" charset="0"/>
            </a:endParaRPr>
          </a:p>
          <a:p>
            <a:pPr marL="0" indent="0">
              <a:spcBef>
                <a:spcPts val="0"/>
              </a:spcBef>
              <a:spcAft>
                <a:spcPts val="0"/>
              </a:spcAft>
              <a:buNone/>
            </a:pPr>
            <a:r>
              <a:rPr lang="en-US" sz="2800" b="0" dirty="0">
                <a:latin typeface="Calibri" panose="020F0502020204030204" pitchFamily="34" charset="0"/>
                <a:cs typeface="Calibri" panose="020F0502020204030204" pitchFamily="34" charset="0"/>
              </a:rPr>
              <a:t>[</a:t>
            </a:r>
            <a:r>
              <a:rPr lang="en-US" sz="2800" b="1" dirty="0">
                <a:latin typeface="Calibri" panose="020F0502020204030204" pitchFamily="34" charset="0"/>
                <a:cs typeface="Calibri" panose="020F0502020204030204" pitchFamily="34" charset="0"/>
              </a:rPr>
              <a:t>While this paraphrase does a better job of changing the sentence structure, it also is </a:t>
            </a:r>
            <a:r>
              <a:rPr lang="en-US" sz="2800" b="1" dirty="0" smtClean="0">
                <a:latin typeface="Calibri" panose="020F0502020204030204" pitchFamily="34" charset="0"/>
                <a:cs typeface="Calibri" panose="020F0502020204030204" pitchFamily="34" charset="0"/>
              </a:rPr>
              <a:t>ineffective</a:t>
            </a:r>
            <a:r>
              <a:rPr lang="en-US" sz="2800" b="0" dirty="0" smtClean="0">
                <a:latin typeface="Calibri" panose="020F0502020204030204" pitchFamily="34" charset="0"/>
                <a:cs typeface="Calibri" panose="020F0502020204030204" pitchFamily="34" charset="0"/>
              </a:rPr>
              <a:t>.</a:t>
            </a:r>
            <a:r>
              <a:rPr lang="en-US" sz="2800" dirty="0" smtClean="0">
                <a:latin typeface="Calibri" panose="020F0502020204030204" pitchFamily="34" charset="0"/>
                <a:cs typeface="Calibri" panose="020F0502020204030204" pitchFamily="34" charset="0"/>
              </a:rPr>
              <a:t>]</a:t>
            </a:r>
            <a:endParaRPr lang="en-US" sz="2800" b="0" dirty="0" smtClean="0">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800" b="0" dirty="0" smtClean="0">
                <a:latin typeface="Calibri" panose="020F0502020204030204" pitchFamily="34" charset="0"/>
                <a:cs typeface="Calibri" panose="020F0502020204030204" pitchFamily="34" charset="0"/>
              </a:rPr>
              <a:t>uses </a:t>
            </a:r>
            <a:r>
              <a:rPr lang="en-US" sz="2800" b="0" dirty="0">
                <a:latin typeface="Calibri" panose="020F0502020204030204" pitchFamily="34" charset="0"/>
                <a:cs typeface="Calibri" panose="020F0502020204030204" pitchFamily="34" charset="0"/>
              </a:rPr>
              <a:t>too many </a:t>
            </a:r>
            <a:r>
              <a:rPr lang="en-US" sz="2800" b="0" dirty="0" smtClean="0">
                <a:latin typeface="Calibri" panose="020F0502020204030204" pitchFamily="34" charset="0"/>
                <a:cs typeface="Calibri" panose="020F0502020204030204" pitchFamily="34" charset="0"/>
              </a:rPr>
              <a:t>words </a:t>
            </a:r>
            <a:r>
              <a:rPr lang="en-US" sz="2800" b="0" dirty="0">
                <a:latin typeface="Calibri" panose="020F0502020204030204" pitchFamily="34" charset="0"/>
                <a:cs typeface="Calibri" panose="020F0502020204030204" pitchFamily="34" charset="0"/>
              </a:rPr>
              <a:t>from the original </a:t>
            </a:r>
            <a:r>
              <a:rPr lang="en-US" sz="2800" b="0" dirty="0" smtClean="0">
                <a:latin typeface="Calibri" panose="020F0502020204030204" pitchFamily="34" charset="0"/>
                <a:cs typeface="Calibri" panose="020F0502020204030204" pitchFamily="34" charset="0"/>
              </a:rPr>
              <a:t>passage </a:t>
            </a:r>
            <a:endParaRPr lang="en-US" sz="2800" b="0" dirty="0" smtClean="0">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800" b="0" dirty="0" smtClean="0">
                <a:latin typeface="Calibri" panose="020F0502020204030204" pitchFamily="34" charset="0"/>
                <a:cs typeface="Calibri" panose="020F0502020204030204" pitchFamily="34" charset="0"/>
              </a:rPr>
              <a:t>changes </a:t>
            </a:r>
            <a:r>
              <a:rPr lang="en-US" sz="2800" b="0" dirty="0">
                <a:latin typeface="Calibri" panose="020F0502020204030204" pitchFamily="34" charset="0"/>
                <a:cs typeface="Calibri" panose="020F0502020204030204" pitchFamily="34" charset="0"/>
              </a:rPr>
              <a:t>the meaning </a:t>
            </a:r>
            <a:r>
              <a:rPr lang="en-US" sz="2800" b="0" dirty="0" smtClean="0">
                <a:latin typeface="Calibri" panose="020F0502020204030204" pitchFamily="34" charset="0"/>
                <a:cs typeface="Calibri" panose="020F0502020204030204" pitchFamily="34" charset="0"/>
              </a:rPr>
              <a:t>"</a:t>
            </a:r>
            <a:r>
              <a:rPr lang="en-US" sz="2800" b="0" dirty="0">
                <a:latin typeface="Calibri" panose="020F0502020204030204" pitchFamily="34" charset="0"/>
                <a:cs typeface="Calibri" panose="020F0502020204030204" pitchFamily="34" charset="0"/>
              </a:rPr>
              <a:t>men obviously think of them as visual decoration</a:t>
            </a:r>
            <a:r>
              <a:rPr lang="en-US" sz="2800" b="0" dirty="0" smtClean="0">
                <a:latin typeface="Calibri" panose="020F0502020204030204" pitchFamily="34" charset="0"/>
                <a:cs typeface="Calibri" panose="020F0502020204030204" pitchFamily="34" charset="0"/>
              </a:rPr>
              <a:t>.“</a:t>
            </a:r>
          </a:p>
          <a:p>
            <a:pPr>
              <a:spcBef>
                <a:spcPts val="0"/>
              </a:spcBef>
              <a:spcAft>
                <a:spcPts val="0"/>
              </a:spcAft>
              <a:buFont typeface="Arial" panose="020B0604020202020204" pitchFamily="34" charset="0"/>
              <a:buChar char="•"/>
            </a:pPr>
            <a:r>
              <a:rPr lang="en-US" sz="2800" b="0" dirty="0" smtClean="0">
                <a:latin typeface="Calibri" panose="020F0502020204030204" pitchFamily="34" charset="0"/>
                <a:cs typeface="Calibri" panose="020F0502020204030204" pitchFamily="34" charset="0"/>
              </a:rPr>
              <a:t>follows </a:t>
            </a:r>
            <a:r>
              <a:rPr lang="en-US" sz="2800" b="0" dirty="0">
                <a:latin typeface="Calibri" panose="020F0502020204030204" pitchFamily="34" charset="0"/>
                <a:cs typeface="Calibri" panose="020F0502020204030204" pitchFamily="34" charset="0"/>
              </a:rPr>
              <a:t>the same order </a:t>
            </a:r>
            <a:r>
              <a:rPr lang="en-US" sz="2800" b="0" dirty="0" smtClean="0">
                <a:latin typeface="Calibri" panose="020F0502020204030204" pitchFamily="34" charset="0"/>
                <a:cs typeface="Calibri" panose="020F0502020204030204" pitchFamily="34" charset="0"/>
              </a:rPr>
              <a:t>or structure </a:t>
            </a:r>
            <a:r>
              <a:rPr lang="en-US" sz="2800" b="0" dirty="0">
                <a:latin typeface="Calibri" panose="020F0502020204030204" pitchFamily="34" charset="0"/>
                <a:cs typeface="Calibri" panose="020F0502020204030204" pitchFamily="34" charset="0"/>
              </a:rPr>
              <a:t>of </a:t>
            </a:r>
            <a:r>
              <a:rPr lang="en-US" sz="2800" b="0" dirty="0" smtClean="0">
                <a:latin typeface="Calibri" panose="020F0502020204030204" pitchFamily="34" charset="0"/>
                <a:cs typeface="Calibri" panose="020F0502020204030204" pitchFamily="34" charset="0"/>
              </a:rPr>
              <a:t>ideas</a:t>
            </a:r>
            <a:endParaRPr lang="en-US" sz="28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086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Paraphrase C</a:t>
            </a:r>
            <a:r>
              <a:rPr lang="en-US" dirty="0" smtClean="0"/>
              <a:t>:</a:t>
            </a:r>
            <a:endParaRPr lang="en-US" dirty="0"/>
          </a:p>
        </p:txBody>
      </p:sp>
      <p:sp>
        <p:nvSpPr>
          <p:cNvPr id="3" name="Content Placeholder 2"/>
          <p:cNvSpPr>
            <a:spLocks noGrp="1"/>
          </p:cNvSpPr>
          <p:nvPr>
            <p:ph idx="1"/>
          </p:nvPr>
        </p:nvSpPr>
        <p:spPr>
          <a:xfrm>
            <a:off x="419100" y="1891048"/>
            <a:ext cx="11353800" cy="4953000"/>
          </a:xfrm>
        </p:spPr>
        <p:txBody>
          <a:bodyPr>
            <a:noAutofit/>
          </a:bodyPr>
          <a:lstStyle/>
          <a:p>
            <a:pPr marL="0" indent="0">
              <a:buNone/>
            </a:pPr>
            <a:r>
              <a:rPr lang="en-US" sz="2800" b="0" dirty="0" smtClean="0"/>
              <a:t>Women </a:t>
            </a:r>
            <a:r>
              <a:rPr lang="en-US" sz="2800" b="0" dirty="0"/>
              <a:t>may feel uneasy upon receiving ordinarily positive comments on their appearance from male coworkers or supervisors. To these women, the remarks carry an implied meaning: instead of being thought of as productive employees, they are actually being viewed as just a pretty part of the </a:t>
            </a:r>
            <a:r>
              <a:rPr lang="en-US" sz="2800" b="0" dirty="0" smtClean="0"/>
              <a:t>environment. </a:t>
            </a:r>
            <a:r>
              <a:rPr lang="en-US" sz="2800" b="0" dirty="0"/>
              <a:t>Depending on the situation, words or expressions which appear favorable may actually be unsuitable in a conversation (Locker, 2003</a:t>
            </a:r>
            <a:r>
              <a:rPr lang="en-US" sz="2800" b="0" dirty="0" smtClean="0"/>
              <a:t>).</a:t>
            </a:r>
            <a:endParaRPr lang="en-US" sz="2800" b="0" dirty="0"/>
          </a:p>
          <a:p>
            <a:pPr marL="0" indent="0">
              <a:spcBef>
                <a:spcPts val="0"/>
              </a:spcBef>
              <a:spcAft>
                <a:spcPts val="0"/>
              </a:spcAft>
              <a:buNone/>
            </a:pPr>
            <a:r>
              <a:rPr lang="en-US" sz="2800" b="1" dirty="0" smtClean="0">
                <a:latin typeface="Calibri" panose="020F0502020204030204" pitchFamily="34" charset="0"/>
                <a:cs typeface="Calibri" panose="020F0502020204030204" pitchFamily="34" charset="0"/>
              </a:rPr>
              <a:t>This </a:t>
            </a:r>
            <a:r>
              <a:rPr lang="en-US" sz="2800" b="1" dirty="0">
                <a:latin typeface="Calibri" panose="020F0502020204030204" pitchFamily="34" charset="0"/>
                <a:cs typeface="Calibri" panose="020F0502020204030204" pitchFamily="34" charset="0"/>
              </a:rPr>
              <a:t>paraphrase is the most effective. </a:t>
            </a:r>
            <a:endParaRPr lang="en-US" sz="2800" b="1" dirty="0" smtClean="0">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800" b="0" dirty="0" smtClean="0"/>
              <a:t>wording </a:t>
            </a:r>
            <a:r>
              <a:rPr lang="en-US" sz="2800" b="0" dirty="0"/>
              <a:t>and sentence </a:t>
            </a:r>
            <a:r>
              <a:rPr lang="en-US" sz="2800" b="0" dirty="0" smtClean="0"/>
              <a:t>structure </a:t>
            </a:r>
            <a:r>
              <a:rPr lang="en-US" sz="2800" b="0" dirty="0" smtClean="0"/>
              <a:t>changed</a:t>
            </a:r>
            <a:endParaRPr lang="en-US" sz="2800" b="0" dirty="0" smtClean="0"/>
          </a:p>
          <a:p>
            <a:pPr>
              <a:spcBef>
                <a:spcPts val="0"/>
              </a:spcBef>
              <a:spcAft>
                <a:spcPts val="0"/>
              </a:spcAft>
              <a:buFont typeface="Arial" panose="020B0604020202020204" pitchFamily="34" charset="0"/>
              <a:buChar char="•"/>
            </a:pPr>
            <a:r>
              <a:rPr lang="en-US" sz="2800" b="0" dirty="0" smtClean="0"/>
              <a:t>all </a:t>
            </a:r>
            <a:r>
              <a:rPr lang="en-US" sz="2800" b="0" dirty="0"/>
              <a:t>points </a:t>
            </a:r>
            <a:r>
              <a:rPr lang="en-US" sz="2800" b="0" dirty="0" smtClean="0"/>
              <a:t>included</a:t>
            </a:r>
          </a:p>
          <a:p>
            <a:pPr>
              <a:spcBef>
                <a:spcPts val="0"/>
              </a:spcBef>
              <a:spcAft>
                <a:spcPts val="0"/>
              </a:spcAft>
              <a:buFont typeface="Arial" panose="020B0604020202020204" pitchFamily="34" charset="0"/>
              <a:buChar char="•"/>
            </a:pPr>
            <a:r>
              <a:rPr lang="en-US" sz="2800" b="0" dirty="0" smtClean="0"/>
              <a:t>meaning </a:t>
            </a:r>
            <a:r>
              <a:rPr lang="en-US" sz="2800" b="0" dirty="0"/>
              <a:t>of the original </a:t>
            </a:r>
            <a:r>
              <a:rPr lang="en-US" sz="2800" b="0" dirty="0" smtClean="0"/>
              <a:t>passage retained </a:t>
            </a:r>
          </a:p>
          <a:p>
            <a:pPr>
              <a:spcBef>
                <a:spcPts val="0"/>
              </a:spcBef>
              <a:spcAft>
                <a:spcPts val="0"/>
              </a:spcAft>
              <a:buFont typeface="Arial" panose="020B0604020202020204" pitchFamily="34" charset="0"/>
              <a:buChar char="•"/>
            </a:pPr>
            <a:r>
              <a:rPr lang="en-US" sz="2800" b="0" dirty="0" smtClean="0"/>
              <a:t>order </a:t>
            </a:r>
            <a:r>
              <a:rPr lang="en-US" sz="2800" b="0" dirty="0"/>
              <a:t>of </a:t>
            </a:r>
            <a:r>
              <a:rPr lang="en-US" sz="2800" b="0" dirty="0" smtClean="0"/>
              <a:t>ideas changed</a:t>
            </a:r>
            <a:endParaRPr lang="en-US" sz="2800" b="0" dirty="0"/>
          </a:p>
        </p:txBody>
      </p:sp>
    </p:spTree>
    <p:extLst>
      <p:ext uri="{BB962C8B-B14F-4D97-AF65-F5344CB8AC3E}">
        <p14:creationId xmlns:p14="http://schemas.microsoft.com/office/powerpoint/2010/main" val="133922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44132" y="914400"/>
            <a:ext cx="11277600" cy="533400"/>
          </a:xfrm>
        </p:spPr>
        <p:txBody>
          <a:bodyPr>
            <a:normAutofit/>
          </a:bodyPr>
          <a:lstStyle/>
          <a:p>
            <a:r>
              <a:rPr lang="en-US" dirty="0"/>
              <a:t>paraphrase  the following passage</a:t>
            </a:r>
            <a:r>
              <a:rPr lang="en-US" dirty="0" smtClean="0"/>
              <a:t>:</a:t>
            </a:r>
            <a:endParaRPr lang="en-US" dirty="0"/>
          </a:p>
        </p:txBody>
      </p:sp>
      <p:sp>
        <p:nvSpPr>
          <p:cNvPr id="3" name="Content Placeholder 2"/>
          <p:cNvSpPr>
            <a:spLocks noGrp="1"/>
          </p:cNvSpPr>
          <p:nvPr>
            <p:ph idx="1"/>
          </p:nvPr>
        </p:nvSpPr>
        <p:spPr>
          <a:xfrm>
            <a:off x="533400" y="1905000"/>
            <a:ext cx="10820400" cy="4800599"/>
          </a:xfrm>
        </p:spPr>
        <p:txBody>
          <a:bodyPr>
            <a:noAutofit/>
          </a:bodyPr>
          <a:lstStyle/>
          <a:p>
            <a:r>
              <a:rPr lang="en-US" sz="2800" dirty="0">
                <a:latin typeface="Calibri" panose="020F0502020204030204" pitchFamily="34" charset="0"/>
                <a:cs typeface="Calibri" panose="020F0502020204030204" pitchFamily="34" charset="0"/>
              </a:rPr>
              <a:t> “No historian should begin research with someone else’s notes. Taking notes is the first (and perhaps most important step) in developing our own interpretation of a subject. It forces us to decide (again and again) what is interesting and important”  (Reuben, 2005, p. 413). </a:t>
            </a:r>
          </a:p>
          <a:p>
            <a:pPr marL="331470" indent="-514350">
              <a:buFont typeface="Arial" pitchFamily="34" charset="0"/>
              <a:buChar char="•"/>
            </a:pPr>
            <a:r>
              <a:rPr lang="en-US" sz="2800" b="1" dirty="0">
                <a:latin typeface="Calibri" panose="020F0502020204030204" pitchFamily="34" charset="0"/>
                <a:cs typeface="Calibri" panose="020F0502020204030204" pitchFamily="34" charset="0"/>
              </a:rPr>
              <a:t>Reuben (2005) states that in order to develop an original analysis of their topic, historians must </a:t>
            </a:r>
            <a:r>
              <a:rPr lang="en-US" sz="2800" b="1" dirty="0" smtClean="0">
                <a:latin typeface="Calibri" panose="020F0502020204030204" pitchFamily="34" charset="0"/>
                <a:cs typeface="Calibri" panose="020F0502020204030204" pitchFamily="34" charset="0"/>
              </a:rPr>
              <a:t>initiate </a:t>
            </a:r>
            <a:r>
              <a:rPr lang="en-US" sz="2800" b="1" dirty="0">
                <a:latin typeface="Calibri" panose="020F0502020204030204" pitchFamily="34" charset="0"/>
                <a:cs typeface="Calibri" panose="020F0502020204030204" pitchFamily="34" charset="0"/>
              </a:rPr>
              <a:t>research with their own “notes” rather than relying on </a:t>
            </a:r>
            <a:r>
              <a:rPr lang="en-US" sz="2800" dirty="0">
                <a:latin typeface="Calibri" panose="020F0502020204030204" pitchFamily="34" charset="0"/>
                <a:cs typeface="Calibri" panose="020F0502020204030204" pitchFamily="34" charset="0"/>
              </a:rPr>
              <a:t>someone </a:t>
            </a:r>
            <a:r>
              <a:rPr lang="en-US" sz="2800" dirty="0" smtClean="0">
                <a:latin typeface="Calibri" panose="020F0502020204030204" pitchFamily="34" charset="0"/>
                <a:cs typeface="Calibri" panose="020F0502020204030204" pitchFamily="34" charset="0"/>
              </a:rPr>
              <a:t>else’s </a:t>
            </a:r>
            <a:r>
              <a:rPr lang="en-US" sz="2800" b="1" dirty="0" smtClean="0">
                <a:latin typeface="Calibri" panose="020F0502020204030204" pitchFamily="34" charset="0"/>
                <a:cs typeface="Calibri" panose="020F0502020204030204" pitchFamily="34" charset="0"/>
              </a:rPr>
              <a:t>analysis.</a:t>
            </a:r>
            <a:r>
              <a:rPr lang="en-US" sz="2800" dirty="0" smtClean="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a:p>
            <a:pPr marL="514350" indent="-514350">
              <a:buFont typeface="+mj-lt"/>
              <a:buAutoNum type="arabicPeriod"/>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31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11353800" cy="456882"/>
          </a:xfrm>
        </p:spPr>
        <p:txBody>
          <a:bodyPr>
            <a:normAutofit fontScale="90000"/>
          </a:bodyPr>
          <a:lstStyle/>
          <a:p>
            <a:r>
              <a:rPr lang="en-US" dirty="0"/>
              <a:t>paraphrase  the following passage</a:t>
            </a:r>
            <a:r>
              <a:rPr lang="en-US" dirty="0" smtClean="0"/>
              <a:t>:</a:t>
            </a:r>
            <a:endParaRPr lang="en-US" dirty="0"/>
          </a:p>
        </p:txBody>
      </p:sp>
      <p:sp>
        <p:nvSpPr>
          <p:cNvPr id="3" name="Content Placeholder 2"/>
          <p:cNvSpPr>
            <a:spLocks noGrp="1"/>
          </p:cNvSpPr>
          <p:nvPr>
            <p:ph idx="1"/>
          </p:nvPr>
        </p:nvSpPr>
        <p:spPr>
          <a:xfrm>
            <a:off x="609600" y="2209800"/>
            <a:ext cx="10896600" cy="4495799"/>
          </a:xfrm>
        </p:spPr>
        <p:txBody>
          <a:bodyPr>
            <a:noAutofit/>
          </a:bodyPr>
          <a:lstStyle/>
          <a:p>
            <a:r>
              <a:rPr lang="en-US" sz="2800" dirty="0" smtClean="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According to our survey, 30 percent of students agreed that the university should offer a money-back guarantee if students fail to get the job they really want in their field because many students are finding themselves unemployed when they graduate” (</a:t>
            </a:r>
            <a:r>
              <a:rPr lang="en-US" sz="2800" dirty="0" smtClean="0">
                <a:latin typeface="Calibri" panose="020F0502020204030204" pitchFamily="34" charset="0"/>
                <a:cs typeface="Calibri" panose="020F0502020204030204" pitchFamily="34" charset="0"/>
              </a:rPr>
              <a:t>Abrams,1975</a:t>
            </a:r>
            <a:r>
              <a:rPr lang="en-US" sz="2800" dirty="0">
                <a:latin typeface="Calibri" panose="020F0502020204030204" pitchFamily="34" charset="0"/>
                <a:cs typeface="Calibri" panose="020F0502020204030204" pitchFamily="34" charset="0"/>
              </a:rPr>
              <a:t>). </a:t>
            </a:r>
          </a:p>
          <a:p>
            <a:pPr marL="331470" indent="-514350">
              <a:buFont typeface="Arial" pitchFamily="34" charset="0"/>
              <a:buChar char="•"/>
            </a:pPr>
            <a:r>
              <a:rPr lang="en-US" sz="2800" b="1" dirty="0">
                <a:latin typeface="Calibri" panose="020F0502020204030204" pitchFamily="34" charset="0"/>
                <a:cs typeface="Calibri" panose="020F0502020204030204" pitchFamily="34" charset="0"/>
              </a:rPr>
              <a:t>Abrams’ survey reveals that the lack of job placement for university graduates has caused some students to believe that their education should come with a money-back guarantee </a:t>
            </a:r>
            <a:r>
              <a:rPr lang="en-US" sz="2800" b="1" dirty="0" smtClean="0">
                <a:latin typeface="Calibri" panose="020F0502020204030204" pitchFamily="34" charset="0"/>
                <a:cs typeface="Calibri" panose="020F0502020204030204" pitchFamily="34" charset="0"/>
              </a:rPr>
              <a:t>(1975</a:t>
            </a:r>
            <a:r>
              <a:rPr lang="en-US" sz="2800" b="1" dirty="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marL="514350" indent="-514350">
              <a:buFont typeface="+mj-lt"/>
              <a:buAutoNum type="arabicPeriod"/>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886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11353800" cy="4800600"/>
          </a:xfrm>
        </p:spPr>
        <p:txBody>
          <a:bodyPr>
            <a:noAutofit/>
          </a:bodyPr>
          <a:lstStyle/>
          <a:p>
            <a:endParaRPr lang="en-US" sz="2400" b="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b="0" dirty="0" smtClean="0">
                <a:latin typeface="Calibri" panose="020F0502020204030204" pitchFamily="34" charset="0"/>
                <a:cs typeface="Calibri" panose="020F0502020204030204" pitchFamily="34" charset="0"/>
              </a:rPr>
              <a:t>1610</a:t>
            </a:r>
            <a:r>
              <a:rPr lang="en-US" sz="2400" b="0" dirty="0" smtClean="0">
                <a:latin typeface="Calibri" panose="020F0502020204030204" pitchFamily="34" charset="0"/>
                <a:cs typeface="Calibri" panose="020F0502020204030204" pitchFamily="34" charset="0"/>
              </a:rPr>
              <a:t>, Galileo Galilei published a small book describing astronomical observations that he had made of the skies above Padua. His homemade telescopes had less magnifying and resolving power than most beginners’ telescopes sold today, yet with them he made astonishing discoveries: that the moon has mountains and other topographical features; that Jupiter is orbited by satellites, which he called planets; and that the Milky Way is made up of individual stars. </a:t>
            </a:r>
            <a:r>
              <a:rPr lang="en-US" b="1" dirty="0" smtClean="0">
                <a:latin typeface="Calibri" panose="020F0502020204030204" pitchFamily="34" charset="0"/>
                <a:cs typeface="Calibri" panose="020F0502020204030204" pitchFamily="34" charset="0"/>
              </a:rPr>
              <a:t>Source ( David Owen, “The Dark Side: Making War on Light Pollution,” The New Yorker (20, August 2007): 28</a:t>
            </a:r>
            <a:r>
              <a:rPr lang="en-US" dirty="0" smtClean="0">
                <a:latin typeface="Calibri" panose="020F0502020204030204" pitchFamily="34" charset="0"/>
                <a:cs typeface="Calibri" panose="020F0502020204030204" pitchFamily="34" charset="0"/>
              </a:rPr>
              <a:t>.</a:t>
            </a:r>
          </a:p>
          <a:p>
            <a:pPr>
              <a:buNone/>
            </a:pPr>
            <a:r>
              <a:rPr lang="en-US" sz="2400" b="0" dirty="0" smtClean="0">
                <a:latin typeface="Calibri" panose="020F0502020204030204" pitchFamily="34" charset="0"/>
                <a:cs typeface="Calibri" panose="020F0502020204030204" pitchFamily="34" charset="0"/>
              </a:rPr>
              <a:t>Paraphrase </a:t>
            </a:r>
          </a:p>
          <a:p>
            <a:r>
              <a:rPr lang="en-US" sz="2400" b="0" dirty="0" smtClean="0">
                <a:latin typeface="Calibri" panose="020F0502020204030204" pitchFamily="34" charset="0"/>
                <a:cs typeface="Calibri" panose="020F0502020204030204" pitchFamily="34" charset="0"/>
              </a:rPr>
              <a:t>Galileo was able to make some amazing discoveries with his telescope. He made discoveries about the moon, about Jupiter, and about the Milky Way. He was able to do this with a telescope that was less powerful than even today's most basic telescopes. (Owen, 2007)</a:t>
            </a:r>
          </a:p>
          <a:p>
            <a:endParaRPr lang="en-US" sz="2400" b="0" dirty="0">
              <a:latin typeface="Calibri" panose="020F0502020204030204" pitchFamily="34" charset="0"/>
              <a:cs typeface="Calibri" panose="020F0502020204030204" pitchFamily="34" charset="0"/>
            </a:endParaRPr>
          </a:p>
        </p:txBody>
      </p:sp>
      <p:sp>
        <p:nvSpPr>
          <p:cNvPr id="2" name="Rectangle 1"/>
          <p:cNvSpPr/>
          <p:nvPr/>
        </p:nvSpPr>
        <p:spPr>
          <a:xfrm>
            <a:off x="762000" y="990600"/>
            <a:ext cx="5958747" cy="584775"/>
          </a:xfrm>
          <a:prstGeom prst="rect">
            <a:avLst/>
          </a:prstGeom>
        </p:spPr>
        <p:txBody>
          <a:bodyPr wrap="none">
            <a:spAutoFit/>
          </a:bodyPr>
          <a:lstStyle/>
          <a:p>
            <a:r>
              <a:rPr lang="en-US" sz="3200" dirty="0">
                <a:solidFill>
                  <a:schemeClr val="bg1"/>
                </a:solidFill>
                <a:latin typeface="Calibri" panose="020F0502020204030204" pitchFamily="34" charset="0"/>
                <a:cs typeface="Calibri" panose="020F0502020204030204" pitchFamily="34" charset="0"/>
              </a:rPr>
              <a:t>paraphrase  the following passage:</a:t>
            </a:r>
          </a:p>
        </p:txBody>
      </p:sp>
    </p:spTree>
    <p:extLst>
      <p:ext uri="{BB962C8B-B14F-4D97-AF65-F5344CB8AC3E}">
        <p14:creationId xmlns:p14="http://schemas.microsoft.com/office/powerpoint/2010/main" val="287411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533400" y="1981199"/>
            <a:ext cx="10744200" cy="4343401"/>
          </a:xfrm>
        </p:spPr>
        <p:txBody>
          <a:bodyPr>
            <a:normAutofit lnSpcReduction="10000"/>
          </a:bodyPr>
          <a:lstStyle/>
          <a:p>
            <a:r>
              <a:rPr lang="en-US" sz="3600" dirty="0">
                <a:latin typeface="Garamond" pitchFamily="18" charset="0"/>
              </a:rPr>
              <a:t>Paraphrasing is most useful when quoting dense, abstract, archaic, or confusing material.</a:t>
            </a:r>
          </a:p>
          <a:p>
            <a:endParaRPr lang="en-US" sz="3600" dirty="0">
              <a:latin typeface="Garamond" pitchFamily="18" charset="0"/>
            </a:endParaRPr>
          </a:p>
          <a:p>
            <a:r>
              <a:rPr lang="en-US" sz="3600" dirty="0">
                <a:latin typeface="Garamond" pitchFamily="18" charset="0"/>
              </a:rPr>
              <a:t>So…what does that mean?</a:t>
            </a:r>
          </a:p>
          <a:p>
            <a:pPr lvl="1"/>
            <a:r>
              <a:rPr lang="en-US" sz="3600" dirty="0">
                <a:latin typeface="Garamond" pitchFamily="18" charset="0"/>
              </a:rPr>
              <a:t>Paraphrasing is taking something complicated and </a:t>
            </a:r>
            <a:r>
              <a:rPr lang="en-US" sz="3600" dirty="0" smtClean="0">
                <a:latin typeface="Garamond" pitchFamily="18" charset="0"/>
              </a:rPr>
              <a:t>unclear </a:t>
            </a:r>
            <a:r>
              <a:rPr lang="en-US" sz="3600" dirty="0">
                <a:latin typeface="Garamond" pitchFamily="18" charset="0"/>
              </a:rPr>
              <a:t>and restating it in simpler, more understandable terms.</a:t>
            </a:r>
          </a:p>
        </p:txBody>
      </p:sp>
    </p:spTree>
    <p:extLst>
      <p:ext uri="{BB962C8B-B14F-4D97-AF65-F5344CB8AC3E}">
        <p14:creationId xmlns:p14="http://schemas.microsoft.com/office/powerpoint/2010/main" val="301716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a:xfrm>
            <a:off x="838200" y="1752601"/>
            <a:ext cx="9931400" cy="3886199"/>
          </a:xfrm>
        </p:spPr>
        <p:txBody>
          <a:bodyPr>
            <a:normAutofit lnSpcReduction="10000"/>
          </a:bodyPr>
          <a:lstStyle/>
          <a:p>
            <a:r>
              <a:rPr lang="en-US" sz="2800" b="0" dirty="0"/>
              <a:t>Avoiding </a:t>
            </a:r>
            <a:r>
              <a:rPr lang="en-US" sz="2800" b="0" dirty="0" smtClean="0"/>
              <a:t>Plagiarism</a:t>
            </a:r>
          </a:p>
          <a:p>
            <a:pPr marL="0" indent="0">
              <a:buNone/>
            </a:pPr>
            <a:r>
              <a:rPr lang="en-US" sz="2800" b="0" dirty="0" smtClean="0"/>
              <a:t>www.uis.edu</a:t>
            </a:r>
            <a:endParaRPr lang="en-US" sz="2800" b="0" dirty="0"/>
          </a:p>
          <a:p>
            <a:r>
              <a:rPr lang="en-US" sz="2800" b="0" dirty="0"/>
              <a:t>Learn to Paraphrase</a:t>
            </a:r>
          </a:p>
          <a:p>
            <a:pPr marL="0" indent="0">
              <a:buNone/>
            </a:pPr>
            <a:r>
              <a:rPr lang="en-US" sz="2800" b="0" dirty="0"/>
              <a:t>https://www.uhv.edu/student-success-center/resources/e-p/learn-to-paraphrase</a:t>
            </a:r>
            <a:r>
              <a:rPr lang="en-US" sz="2800" b="0" dirty="0" smtClean="0"/>
              <a:t>/</a:t>
            </a:r>
          </a:p>
          <a:p>
            <a:r>
              <a:rPr lang="en-US" sz="2800" b="0" dirty="0" smtClean="0"/>
              <a:t>General APA Guidelines</a:t>
            </a:r>
          </a:p>
          <a:p>
            <a:pPr marL="0" indent="0">
              <a:buNone/>
            </a:pPr>
            <a:r>
              <a:rPr lang="en-US" sz="2800" b="0" dirty="0"/>
              <a:t>https://owl.english.purdue.edu/owl/resource/560/01/</a:t>
            </a:r>
          </a:p>
        </p:txBody>
      </p:sp>
    </p:spTree>
    <p:extLst>
      <p:ext uri="{BB962C8B-B14F-4D97-AF65-F5344CB8AC3E}">
        <p14:creationId xmlns:p14="http://schemas.microsoft.com/office/powerpoint/2010/main" val="3766034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721600" cy="685482"/>
          </a:xfrm>
        </p:spPr>
        <p:txBody>
          <a:bodyPr/>
          <a:lstStyle/>
          <a:p>
            <a:r>
              <a:rPr lang="en-US" dirty="0" smtClean="0"/>
              <a:t>Rubric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58089307"/>
              </p:ext>
            </p:extLst>
          </p:nvPr>
        </p:nvGraphicFramePr>
        <p:xfrm>
          <a:off x="521594" y="1981200"/>
          <a:ext cx="11277600" cy="4526280"/>
        </p:xfrm>
        <a:graphic>
          <a:graphicData uri="http://schemas.openxmlformats.org/drawingml/2006/table">
            <a:tbl>
              <a:tblPr firstRow="1" bandRow="1">
                <a:tableStyleId>{5C22544A-7EE6-4342-B048-85BDC9FD1C3A}</a:tableStyleId>
              </a:tblPr>
              <a:tblGrid>
                <a:gridCol w="1905000"/>
                <a:gridCol w="2743200"/>
                <a:gridCol w="3352800"/>
                <a:gridCol w="3276600"/>
              </a:tblGrid>
              <a:tr h="533400">
                <a:tc>
                  <a:txBody>
                    <a:bodyPr/>
                    <a:lstStyle/>
                    <a:p>
                      <a:r>
                        <a:rPr lang="en-US" sz="2000" b="0" dirty="0" smtClean="0">
                          <a:latin typeface="Calibri" panose="020F0502020204030204" pitchFamily="34" charset="0"/>
                          <a:cs typeface="Calibri" panose="020F0502020204030204" pitchFamily="34" charset="0"/>
                        </a:rPr>
                        <a:t>Criterion</a:t>
                      </a:r>
                      <a:endParaRPr lang="en-US" sz="2000" b="0" dirty="0">
                        <a:latin typeface="Calibri" panose="020F0502020204030204" pitchFamily="34" charset="0"/>
                        <a:cs typeface="Calibri" panose="020F0502020204030204" pitchFamily="34" charset="0"/>
                      </a:endParaRPr>
                    </a:p>
                  </a:txBody>
                  <a:tcPr/>
                </a:tc>
                <a:tc>
                  <a:txBody>
                    <a:bodyPr/>
                    <a:lstStyle/>
                    <a:p>
                      <a:r>
                        <a:rPr lang="en-US" sz="2000" b="0" dirty="0" smtClean="0">
                          <a:latin typeface="Calibri" panose="020F0502020204030204" pitchFamily="34" charset="0"/>
                          <a:cs typeface="Calibri" panose="020F0502020204030204" pitchFamily="34" charset="0"/>
                        </a:rPr>
                        <a:t>Exceeds Expectations</a:t>
                      </a:r>
                      <a:endParaRPr lang="en-US" sz="2000" b="0" dirty="0">
                        <a:latin typeface="Calibri" panose="020F0502020204030204" pitchFamily="34" charset="0"/>
                        <a:cs typeface="Calibri" panose="020F0502020204030204" pitchFamily="34" charset="0"/>
                      </a:endParaRPr>
                    </a:p>
                  </a:txBody>
                  <a:tcPr/>
                </a:tc>
                <a:tc>
                  <a:txBody>
                    <a:bodyPr/>
                    <a:lstStyle/>
                    <a:p>
                      <a:r>
                        <a:rPr lang="en-US" sz="2000" b="0" dirty="0" smtClean="0">
                          <a:latin typeface="Calibri" panose="020F0502020204030204" pitchFamily="34" charset="0"/>
                          <a:cs typeface="Calibri" panose="020F0502020204030204" pitchFamily="34" charset="0"/>
                        </a:rPr>
                        <a:t>Meets Expectations </a:t>
                      </a:r>
                      <a:endParaRPr lang="en-US" sz="2000" b="0" dirty="0">
                        <a:latin typeface="Calibri" panose="020F0502020204030204" pitchFamily="34" charset="0"/>
                        <a:cs typeface="Calibri" panose="020F0502020204030204" pitchFamily="34" charset="0"/>
                      </a:endParaRPr>
                    </a:p>
                  </a:txBody>
                  <a:tcPr/>
                </a:tc>
                <a:tc>
                  <a:txBody>
                    <a:bodyPr/>
                    <a:lstStyle/>
                    <a:p>
                      <a:r>
                        <a:rPr lang="en-US" sz="2000" b="0" dirty="0" smtClean="0">
                          <a:latin typeface="Calibri" panose="020F0502020204030204" pitchFamily="34" charset="0"/>
                          <a:cs typeface="Calibri" panose="020F0502020204030204" pitchFamily="34" charset="0"/>
                        </a:rPr>
                        <a:t>Below Expectations </a:t>
                      </a:r>
                      <a:endParaRPr lang="en-US" sz="2000" b="0" dirty="0">
                        <a:latin typeface="Calibri" panose="020F0502020204030204" pitchFamily="34" charset="0"/>
                        <a:cs typeface="Calibri" panose="020F0502020204030204" pitchFamily="34" charset="0"/>
                      </a:endParaRPr>
                    </a:p>
                  </a:txBody>
                  <a:tcPr/>
                </a:tc>
              </a:tr>
              <a:tr h="370840">
                <a:tc>
                  <a:txBody>
                    <a:bodyPr/>
                    <a:lstStyle/>
                    <a:p>
                      <a:r>
                        <a:rPr lang="en-US" sz="2000" dirty="0" smtClean="0">
                          <a:latin typeface="Calibri" panose="020F0502020204030204" pitchFamily="34" charset="0"/>
                          <a:cs typeface="Calibri" panose="020F0502020204030204" pitchFamily="34" charset="0"/>
                        </a:rPr>
                        <a:t>Points earned</a:t>
                      </a:r>
                      <a:endParaRPr lang="en-US" sz="2000" dirty="0">
                        <a:latin typeface="Calibri" panose="020F0502020204030204" pitchFamily="34" charset="0"/>
                        <a:cs typeface="Calibri" panose="020F0502020204030204" pitchFamily="34" charset="0"/>
                      </a:endParaRPr>
                    </a:p>
                  </a:txBody>
                  <a:tcPr/>
                </a:tc>
                <a:tc>
                  <a:txBody>
                    <a:bodyPr/>
                    <a:lstStyle/>
                    <a:p>
                      <a:pPr algn="ctr"/>
                      <a:r>
                        <a:rPr lang="en-US" sz="2000" b="1" dirty="0" smtClean="0">
                          <a:latin typeface="Calibri" panose="020F0502020204030204" pitchFamily="34" charset="0"/>
                          <a:cs typeface="Calibri" panose="020F0502020204030204" pitchFamily="34" charset="0"/>
                        </a:rPr>
                        <a:t>3</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b="1" dirty="0" smtClean="0">
                          <a:latin typeface="Calibri" panose="020F0502020204030204" pitchFamily="34" charset="0"/>
                          <a:cs typeface="Calibri" panose="020F0502020204030204" pitchFamily="34" charset="0"/>
                        </a:rPr>
                        <a:t>2</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b="1" dirty="0" smtClean="0">
                          <a:latin typeface="Calibri" panose="020F0502020204030204" pitchFamily="34" charset="0"/>
                          <a:cs typeface="Calibri" panose="020F0502020204030204" pitchFamily="34" charset="0"/>
                        </a:rPr>
                        <a:t>1</a:t>
                      </a:r>
                      <a:endParaRPr lang="en-US" sz="2000" b="1" dirty="0">
                        <a:latin typeface="Calibri" panose="020F0502020204030204" pitchFamily="34" charset="0"/>
                        <a:cs typeface="Calibri" panose="020F0502020204030204" pitchFamily="34" charset="0"/>
                      </a:endParaRPr>
                    </a:p>
                  </a:txBody>
                  <a:tcPr/>
                </a:tc>
              </a:tr>
              <a:tr h="370840">
                <a:tc>
                  <a:txBody>
                    <a:bodyPr/>
                    <a:lstStyle/>
                    <a:p>
                      <a:r>
                        <a:rPr lang="en-US" sz="2000" dirty="0" smtClean="0">
                          <a:latin typeface="Calibri" panose="020F0502020204030204" pitchFamily="34" charset="0"/>
                          <a:cs typeface="Calibri" panose="020F0502020204030204" pitchFamily="34" charset="0"/>
                        </a:rPr>
                        <a:t>Main Idea</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Main idea is clear</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Main idea </a:t>
                      </a:r>
                      <a:r>
                        <a:rPr lang="en-US" sz="2000" dirty="0" smtClean="0">
                          <a:latin typeface="Calibri" panose="020F0502020204030204" pitchFamily="34" charset="0"/>
                          <a:cs typeface="Calibri" panose="020F0502020204030204" pitchFamily="34" charset="0"/>
                        </a:rPr>
                        <a:t>is</a:t>
                      </a:r>
                      <a:r>
                        <a:rPr lang="en-US" sz="2000" baseline="0" dirty="0" smtClean="0">
                          <a:latin typeface="Calibri" panose="020F0502020204030204" pitchFamily="34" charset="0"/>
                          <a:cs typeface="Calibri" panose="020F0502020204030204" pitchFamily="34" charset="0"/>
                        </a:rPr>
                        <a:t> hinted on</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Main idea is </a:t>
                      </a:r>
                      <a:r>
                        <a:rPr lang="en-US" sz="2000" dirty="0" smtClean="0">
                          <a:latin typeface="Calibri" panose="020F0502020204030204" pitchFamily="34" charset="0"/>
                          <a:cs typeface="Calibri" panose="020F0502020204030204" pitchFamily="34" charset="0"/>
                        </a:rPr>
                        <a:t>incorrect</a:t>
                      </a:r>
                      <a:endParaRPr lang="en-US" sz="2000" dirty="0">
                        <a:latin typeface="Calibri" panose="020F0502020204030204" pitchFamily="34" charset="0"/>
                        <a:cs typeface="Calibri" panose="020F0502020204030204" pitchFamily="34" charset="0"/>
                      </a:endParaRPr>
                    </a:p>
                  </a:txBody>
                  <a:tcPr/>
                </a:tc>
              </a:tr>
              <a:tr h="370840">
                <a:tc>
                  <a:txBody>
                    <a:bodyPr/>
                    <a:lstStyle/>
                    <a:p>
                      <a:r>
                        <a:rPr lang="en-US" sz="2000" dirty="0" smtClean="0">
                          <a:latin typeface="Calibri" panose="020F0502020204030204" pitchFamily="34" charset="0"/>
                          <a:cs typeface="Calibri" panose="020F0502020204030204" pitchFamily="34" charset="0"/>
                        </a:rPr>
                        <a:t>Detail</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Relevant detail included</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Some relevant </a:t>
                      </a:r>
                      <a:r>
                        <a:rPr lang="en-US" sz="2000" dirty="0" smtClean="0">
                          <a:latin typeface="Calibri" panose="020F0502020204030204" pitchFamily="34" charset="0"/>
                          <a:cs typeface="Calibri" panose="020F0502020204030204" pitchFamily="34" charset="0"/>
                        </a:rPr>
                        <a:t>detail </a:t>
                      </a:r>
                      <a:r>
                        <a:rPr lang="en-US" sz="2000" dirty="0" smtClean="0">
                          <a:latin typeface="Calibri" panose="020F0502020204030204" pitchFamily="34" charset="0"/>
                          <a:cs typeface="Calibri" panose="020F0502020204030204" pitchFamily="34" charset="0"/>
                        </a:rPr>
                        <a:t>missing</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Too many or no</a:t>
                      </a:r>
                      <a:r>
                        <a:rPr lang="en-US" sz="2000" baseline="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details</a:t>
                      </a:r>
                      <a:endParaRPr lang="en-US" sz="2000" dirty="0">
                        <a:latin typeface="Calibri" panose="020F0502020204030204" pitchFamily="34" charset="0"/>
                        <a:cs typeface="Calibri" panose="020F0502020204030204" pitchFamily="34" charset="0"/>
                      </a:endParaRPr>
                    </a:p>
                  </a:txBody>
                  <a:tcPr/>
                </a:tc>
              </a:tr>
              <a:tr h="370840">
                <a:tc>
                  <a:txBody>
                    <a:bodyPr/>
                    <a:lstStyle/>
                    <a:p>
                      <a:r>
                        <a:rPr lang="en-US" sz="2000" dirty="0" smtClean="0">
                          <a:latin typeface="Calibri" panose="020F0502020204030204" pitchFamily="34" charset="0"/>
                          <a:cs typeface="Calibri" panose="020F0502020204030204" pitchFamily="34" charset="0"/>
                        </a:rPr>
                        <a:t>Paraphrase</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sentence and word order changed</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Sentence </a:t>
                      </a:r>
                      <a:r>
                        <a:rPr lang="en-US" sz="2000" dirty="0" smtClean="0">
                          <a:latin typeface="Calibri" panose="020F0502020204030204" pitchFamily="34" charset="0"/>
                          <a:cs typeface="Calibri" panose="020F0502020204030204" pitchFamily="34" charset="0"/>
                        </a:rPr>
                        <a:t>put into own</a:t>
                      </a:r>
                      <a:r>
                        <a:rPr lang="en-US" sz="2000" baseline="0" dirty="0" smtClean="0">
                          <a:latin typeface="Calibri" panose="020F0502020204030204" pitchFamily="34" charset="0"/>
                          <a:cs typeface="Calibri" panose="020F0502020204030204" pitchFamily="34" charset="0"/>
                        </a:rPr>
                        <a:t> words</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Sentence </a:t>
                      </a:r>
                      <a:r>
                        <a:rPr lang="en-US" sz="2000" dirty="0" smtClean="0">
                          <a:latin typeface="Calibri" panose="020F0502020204030204" pitchFamily="34" charset="0"/>
                          <a:cs typeface="Calibri" panose="020F0502020204030204" pitchFamily="34" charset="0"/>
                        </a:rPr>
                        <a:t>copied from text</a:t>
                      </a:r>
                      <a:endParaRPr lang="en-US" sz="2000" dirty="0">
                        <a:latin typeface="Calibri" panose="020F0502020204030204" pitchFamily="34" charset="0"/>
                        <a:cs typeface="Calibri" panose="020F0502020204030204" pitchFamily="34" charset="0"/>
                      </a:endParaRPr>
                    </a:p>
                  </a:txBody>
                  <a:tcPr/>
                </a:tc>
              </a:tr>
              <a:tr h="370840">
                <a:tc>
                  <a:txBody>
                    <a:bodyPr/>
                    <a:lstStyle/>
                    <a:p>
                      <a:r>
                        <a:rPr lang="en-US" sz="2000" dirty="0" smtClean="0">
                          <a:latin typeface="Calibri" panose="020F0502020204030204" pitchFamily="34" charset="0"/>
                          <a:cs typeface="Calibri" panose="020F0502020204030204" pitchFamily="34" charset="0"/>
                        </a:rPr>
                        <a:t>Spelling</a:t>
                      </a:r>
                      <a:r>
                        <a:rPr lang="en-US" sz="2000" baseline="0" dirty="0" smtClean="0">
                          <a:latin typeface="Calibri" panose="020F0502020204030204" pitchFamily="34" charset="0"/>
                          <a:cs typeface="Calibri" panose="020F0502020204030204" pitchFamily="34" charset="0"/>
                        </a:rPr>
                        <a:t> /punctuation</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No/or</a:t>
                      </a:r>
                      <a:r>
                        <a:rPr lang="en-US" sz="2000" baseline="0" dirty="0" smtClean="0">
                          <a:latin typeface="Calibri" panose="020F0502020204030204" pitchFamily="34" charset="0"/>
                          <a:cs typeface="Calibri" panose="020F0502020204030204" pitchFamily="34" charset="0"/>
                        </a:rPr>
                        <a:t> few spelling/ punctuation errors</a:t>
                      </a:r>
                      <a:endParaRPr lang="en-US" sz="2000" dirty="0">
                        <a:latin typeface="Calibri" panose="020F0502020204030204" pitchFamily="34" charset="0"/>
                        <a:cs typeface="Calibri" panose="020F0502020204030204" pitchFamily="34" charset="0"/>
                      </a:endParaRPr>
                    </a:p>
                  </a:txBody>
                  <a:tcPr/>
                </a:tc>
                <a:tc>
                  <a:txBody>
                    <a:bodyPr/>
                    <a:lstStyle/>
                    <a:p>
                      <a:r>
                        <a:rPr lang="en-US" sz="2000" baseline="0" dirty="0" smtClean="0">
                          <a:latin typeface="Calibri" panose="020F0502020204030204" pitchFamily="34" charset="0"/>
                          <a:cs typeface="Calibri" panose="020F0502020204030204" pitchFamily="34" charset="0"/>
                        </a:rPr>
                        <a:t>some spelling</a:t>
                      </a:r>
                      <a:r>
                        <a:rPr lang="en-US" sz="2000" baseline="0" dirty="0" smtClean="0">
                          <a:latin typeface="Calibri" panose="020F0502020204030204" pitchFamily="34" charset="0"/>
                          <a:cs typeface="Calibri" panose="020F0502020204030204" pitchFamily="34" charset="0"/>
                        </a:rPr>
                        <a:t>/ punctuation errors</a:t>
                      </a:r>
                      <a:endParaRPr lang="en-US" sz="2000" dirty="0">
                        <a:latin typeface="Calibri" panose="020F0502020204030204" pitchFamily="34" charset="0"/>
                        <a:cs typeface="Calibri" panose="020F0502020204030204" pitchFamily="34" charset="0"/>
                      </a:endParaRPr>
                    </a:p>
                  </a:txBody>
                  <a:tcPr/>
                </a:tc>
                <a:tc>
                  <a:txBody>
                    <a:bodyPr/>
                    <a:lstStyle/>
                    <a:p>
                      <a:r>
                        <a:rPr lang="en-US" sz="2000" baseline="0" dirty="0" smtClean="0">
                          <a:latin typeface="Calibri" panose="020F0502020204030204" pitchFamily="34" charset="0"/>
                          <a:cs typeface="Calibri" panose="020F0502020204030204" pitchFamily="34" charset="0"/>
                        </a:rPr>
                        <a:t>Many spelling</a:t>
                      </a:r>
                      <a:r>
                        <a:rPr lang="en-US" sz="2000" baseline="0" dirty="0" smtClean="0">
                          <a:latin typeface="Calibri" panose="020F0502020204030204" pitchFamily="34" charset="0"/>
                          <a:cs typeface="Calibri" panose="020F0502020204030204" pitchFamily="34" charset="0"/>
                        </a:rPr>
                        <a:t>/ punctuation errors</a:t>
                      </a:r>
                      <a:endParaRPr lang="en-US" sz="2000" dirty="0">
                        <a:latin typeface="Calibri" panose="020F0502020204030204" pitchFamily="34" charset="0"/>
                        <a:cs typeface="Calibri" panose="020F0502020204030204" pitchFamily="34" charset="0"/>
                      </a:endParaRPr>
                    </a:p>
                  </a:txBody>
                  <a:tcPr/>
                </a:tc>
              </a:tr>
              <a:tr h="370840">
                <a:tc>
                  <a:txBody>
                    <a:bodyPr/>
                    <a:lstStyle/>
                    <a:p>
                      <a:r>
                        <a:rPr lang="en-US" sz="2000" dirty="0" smtClean="0">
                          <a:latin typeface="Calibri" panose="020F0502020204030204" pitchFamily="34" charset="0"/>
                          <a:cs typeface="Calibri" panose="020F0502020204030204" pitchFamily="34" charset="0"/>
                        </a:rPr>
                        <a:t>Grammar</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Sentence structure is varied</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Sentence structure is </a:t>
                      </a:r>
                      <a:r>
                        <a:rPr lang="en-US" sz="2000" dirty="0" smtClean="0">
                          <a:latin typeface="Calibri" panose="020F0502020204030204" pitchFamily="34" charset="0"/>
                          <a:cs typeface="Calibri" panose="020F0502020204030204" pitchFamily="34" charset="0"/>
                        </a:rPr>
                        <a:t>simple</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No change</a:t>
                      </a:r>
                      <a:r>
                        <a:rPr lang="en-US" sz="2000" baseline="0" dirty="0" smtClean="0">
                          <a:latin typeface="Calibri" panose="020F0502020204030204" pitchFamily="34" charset="0"/>
                          <a:cs typeface="Calibri" panose="020F0502020204030204" pitchFamily="34" charset="0"/>
                        </a:rPr>
                        <a:t> in </a:t>
                      </a:r>
                      <a:r>
                        <a:rPr lang="en-US" sz="2000" dirty="0" smtClean="0">
                          <a:latin typeface="Calibri" panose="020F0502020204030204" pitchFamily="34" charset="0"/>
                          <a:cs typeface="Calibri" panose="020F0502020204030204" pitchFamily="34" charset="0"/>
                        </a:rPr>
                        <a:t>Sentence </a:t>
                      </a:r>
                      <a:r>
                        <a:rPr lang="en-US" sz="2000" dirty="0" smtClean="0">
                          <a:latin typeface="Calibri" panose="020F0502020204030204" pitchFamily="34" charset="0"/>
                          <a:cs typeface="Calibri" panose="020F0502020204030204" pitchFamily="34" charset="0"/>
                        </a:rPr>
                        <a:t>structure </a:t>
                      </a:r>
                      <a:endParaRPr lang="en-US" sz="2000" dirty="0">
                        <a:latin typeface="Calibri" panose="020F0502020204030204" pitchFamily="34" charset="0"/>
                        <a:cs typeface="Calibri" panose="020F0502020204030204" pitchFamily="34" charset="0"/>
                      </a:endParaRPr>
                    </a:p>
                  </a:txBody>
                  <a:tcPr/>
                </a:tc>
              </a:tr>
              <a:tr h="370840">
                <a:tc>
                  <a:txBody>
                    <a:bodyPr/>
                    <a:lstStyle/>
                    <a:p>
                      <a:r>
                        <a:rPr lang="en-US" sz="2000" dirty="0" smtClean="0">
                          <a:latin typeface="Calibri" panose="020F0502020204030204" pitchFamily="34" charset="0"/>
                          <a:cs typeface="Calibri" panose="020F0502020204030204" pitchFamily="34" charset="0"/>
                        </a:rPr>
                        <a:t>References</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Accurate use</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Sufficient yet not always accurate </a:t>
                      </a:r>
                      <a:r>
                        <a:rPr lang="en-US" sz="2000" dirty="0" smtClean="0">
                          <a:latin typeface="Calibri" panose="020F0502020204030204" pitchFamily="34" charset="0"/>
                          <a:cs typeface="Calibri" panose="020F0502020204030204" pitchFamily="34" charset="0"/>
                        </a:rPr>
                        <a:t>use</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Incorrect or missing</a:t>
                      </a:r>
                      <a:r>
                        <a:rPr lang="en-US" sz="2000" baseline="0" dirty="0" smtClean="0">
                          <a:latin typeface="Calibri" panose="020F0502020204030204" pitchFamily="34" charset="0"/>
                          <a:cs typeface="Calibri" panose="020F0502020204030204" pitchFamily="34" charset="0"/>
                        </a:rPr>
                        <a:t> references</a:t>
                      </a:r>
                      <a:endParaRPr lang="en-US" sz="20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217525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152400"/>
            <a:ext cx="9144000" cy="1143000"/>
          </a:xfrm>
        </p:spPr>
        <p:txBody>
          <a:bodyPr/>
          <a:lstStyle/>
          <a:p>
            <a:r>
              <a:rPr lang="en-US" dirty="0" smtClean="0"/>
              <a:t>Why Paraphrase ?</a:t>
            </a:r>
            <a:endParaRPr dirty="0"/>
          </a:p>
        </p:txBody>
      </p:sp>
      <p:sp>
        <p:nvSpPr>
          <p:cNvPr id="14" name="Content Placeholder 13"/>
          <p:cNvSpPr>
            <a:spLocks noGrp="1"/>
          </p:cNvSpPr>
          <p:nvPr>
            <p:ph idx="1"/>
          </p:nvPr>
        </p:nvSpPr>
        <p:spPr>
          <a:xfrm>
            <a:off x="533400" y="1905000"/>
            <a:ext cx="11049000" cy="4419600"/>
          </a:xfrm>
        </p:spPr>
        <p:txBody>
          <a:bodyPr>
            <a:noAutofit/>
          </a:bodyPr>
          <a:lstStyle/>
          <a:p>
            <a:pPr marL="457200" indent="-457200">
              <a:buFont typeface="Arial" pitchFamily="34" charset="0"/>
              <a:buChar char="•"/>
            </a:pPr>
            <a:r>
              <a:rPr lang="en-US" sz="3200" dirty="0"/>
              <a:t>Paraphrase a </a:t>
            </a:r>
            <a:r>
              <a:rPr lang="en-US" sz="3200" dirty="0" smtClean="0"/>
              <a:t>passage… </a:t>
            </a:r>
          </a:p>
          <a:p>
            <a:r>
              <a:rPr lang="en-US" sz="3200" dirty="0" smtClean="0"/>
              <a:t>when </a:t>
            </a:r>
            <a:r>
              <a:rPr lang="en-US" sz="3200" b="1" dirty="0"/>
              <a:t>you want your readers to understand all of its </a:t>
            </a:r>
            <a:r>
              <a:rPr lang="en-US" sz="3200" b="1" dirty="0" smtClean="0"/>
              <a:t>points</a:t>
            </a:r>
            <a:endParaRPr lang="en-US" sz="3200" b="1" dirty="0"/>
          </a:p>
          <a:p>
            <a:r>
              <a:rPr lang="en-US" sz="3200" dirty="0" smtClean="0"/>
              <a:t>when </a:t>
            </a:r>
            <a:r>
              <a:rPr lang="en-US" sz="3200" dirty="0"/>
              <a:t>you are unsure of its meaning. </a:t>
            </a:r>
            <a:r>
              <a:rPr lang="en-US" sz="3200" b="0" dirty="0"/>
              <a:t>Rewording a complex writing into simple terms may help you better understand the content and purpose </a:t>
            </a:r>
            <a:r>
              <a:rPr lang="en-US" sz="3200" b="0" dirty="0" smtClean="0"/>
              <a:t>of the passage</a:t>
            </a:r>
            <a:endParaRPr lang="en-US" sz="3200" b="0" dirty="0"/>
          </a:p>
          <a:p>
            <a:r>
              <a:rPr lang="en-US" sz="3200" dirty="0" smtClean="0"/>
              <a:t>when you want to </a:t>
            </a:r>
            <a:r>
              <a:rPr lang="en-US" sz="3200" dirty="0"/>
              <a:t>avoid </a:t>
            </a:r>
            <a:r>
              <a:rPr lang="en-US" sz="3200" b="1" dirty="0"/>
              <a:t>Plagiarism</a:t>
            </a:r>
            <a:endParaRPr sz="3200" b="1" dirty="0"/>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9601200" cy="609600"/>
          </a:xfrm>
        </p:spPr>
        <p:txBody>
          <a:bodyPr>
            <a:normAutofit/>
          </a:bodyPr>
          <a:lstStyle/>
          <a:p>
            <a:r>
              <a:rPr lang="en-US" dirty="0"/>
              <a:t>Plagiarism</a:t>
            </a:r>
          </a:p>
        </p:txBody>
      </p:sp>
      <p:sp>
        <p:nvSpPr>
          <p:cNvPr id="3" name="Content Placeholder 2"/>
          <p:cNvSpPr>
            <a:spLocks noGrp="1"/>
          </p:cNvSpPr>
          <p:nvPr>
            <p:ph idx="1"/>
          </p:nvPr>
        </p:nvSpPr>
        <p:spPr>
          <a:xfrm>
            <a:off x="457200" y="1828800"/>
            <a:ext cx="11277600" cy="4572000"/>
          </a:xfrm>
        </p:spPr>
        <p:txBody>
          <a:bodyPr>
            <a:noAutofit/>
          </a:bodyPr>
          <a:lstStyle/>
          <a:p>
            <a:pPr marL="0" indent="0">
              <a:spcBef>
                <a:spcPts val="0"/>
              </a:spcBef>
              <a:spcAft>
                <a:spcPts val="0"/>
              </a:spcAft>
              <a:buNone/>
            </a:pPr>
            <a:endParaRPr lang="en-US" sz="2800" b="0" dirty="0" smtClean="0"/>
          </a:p>
          <a:p>
            <a:pPr marL="0" indent="0">
              <a:spcBef>
                <a:spcPts val="0"/>
              </a:spcBef>
              <a:spcAft>
                <a:spcPts val="0"/>
              </a:spcAft>
              <a:buNone/>
            </a:pPr>
            <a:r>
              <a:rPr lang="en-US" sz="2800" b="0" dirty="0" smtClean="0"/>
              <a:t>You’re </a:t>
            </a:r>
            <a:r>
              <a:rPr lang="en-US" sz="2800" b="0" dirty="0"/>
              <a:t>plagiarizing if you...</a:t>
            </a:r>
          </a:p>
          <a:p>
            <a:pPr marL="514350" indent="-514350">
              <a:spcBef>
                <a:spcPts val="0"/>
              </a:spcBef>
              <a:spcAft>
                <a:spcPts val="0"/>
              </a:spcAft>
              <a:buFont typeface="+mj-lt"/>
              <a:buAutoNum type="alphaLcPeriod"/>
            </a:pPr>
            <a:r>
              <a:rPr lang="en-US" sz="2800" b="0" dirty="0" smtClean="0"/>
              <a:t>take </a:t>
            </a:r>
            <a:r>
              <a:rPr lang="en-US" sz="2800" b="0" dirty="0"/>
              <a:t>a paper from an Internet site, </a:t>
            </a:r>
            <a:r>
              <a:rPr lang="en-US" sz="2800" b="0" dirty="0" smtClean="0"/>
              <a:t>or </a:t>
            </a:r>
            <a:r>
              <a:rPr lang="en-US" sz="2800" b="0" dirty="0"/>
              <a:t>writer, or any other source and </a:t>
            </a:r>
            <a:r>
              <a:rPr lang="en-US" sz="2800" dirty="0"/>
              <a:t>pass it off as your </a:t>
            </a:r>
            <a:r>
              <a:rPr lang="en-US" sz="2800" dirty="0" smtClean="0"/>
              <a:t>own</a:t>
            </a:r>
            <a:endParaRPr lang="en-US" sz="2800" dirty="0"/>
          </a:p>
          <a:p>
            <a:pPr marL="514350" indent="-514350">
              <a:spcBef>
                <a:spcPts val="0"/>
              </a:spcBef>
              <a:spcAft>
                <a:spcPts val="0"/>
              </a:spcAft>
              <a:buFont typeface="+mj-lt"/>
              <a:buAutoNum type="alphaLcPeriod"/>
            </a:pPr>
            <a:r>
              <a:rPr lang="en-US" sz="2800" b="0" dirty="0" smtClean="0"/>
              <a:t>Submit a </a:t>
            </a:r>
            <a:r>
              <a:rPr lang="en-US" sz="2800" b="0" dirty="0"/>
              <a:t>paper that </a:t>
            </a:r>
            <a:r>
              <a:rPr lang="en-US" sz="2800" dirty="0"/>
              <a:t>someone else </a:t>
            </a:r>
            <a:r>
              <a:rPr lang="en-US" sz="2800" b="0" dirty="0"/>
              <a:t>has written, whether </a:t>
            </a:r>
            <a:r>
              <a:rPr lang="en-US" sz="2800" b="0" dirty="0" smtClean="0"/>
              <a:t>it was given to </a:t>
            </a:r>
            <a:r>
              <a:rPr lang="en-US" sz="2800" b="0" dirty="0"/>
              <a:t>you, </a:t>
            </a:r>
            <a:r>
              <a:rPr lang="en-US" sz="2800" b="0" dirty="0" smtClean="0"/>
              <a:t>downloaded from </a:t>
            </a:r>
            <a:r>
              <a:rPr lang="en-US" sz="2800" b="0" dirty="0"/>
              <a:t>the Internet, or </a:t>
            </a:r>
            <a:r>
              <a:rPr lang="en-US" sz="2800" b="0" dirty="0" smtClean="0"/>
              <a:t>copied from </a:t>
            </a:r>
            <a:r>
              <a:rPr lang="en-US" sz="2800" b="0" dirty="0"/>
              <a:t>any other source.</a:t>
            </a:r>
          </a:p>
          <a:p>
            <a:pPr marL="514350" indent="-514350">
              <a:spcBef>
                <a:spcPts val="0"/>
              </a:spcBef>
              <a:spcAft>
                <a:spcPts val="0"/>
              </a:spcAft>
              <a:buFont typeface="+mj-lt"/>
              <a:buAutoNum type="alphaLcPeriod"/>
            </a:pPr>
            <a:r>
              <a:rPr lang="en-US" sz="2800" dirty="0" smtClean="0"/>
              <a:t>Changed parts </a:t>
            </a:r>
            <a:r>
              <a:rPr lang="en-US" sz="2800" b="0" dirty="0"/>
              <a:t>of an existing paper and </a:t>
            </a:r>
            <a:r>
              <a:rPr lang="en-US" sz="2800" dirty="0"/>
              <a:t>claim</a:t>
            </a:r>
            <a:r>
              <a:rPr lang="en-US" sz="2800" b="0" dirty="0"/>
              <a:t> the paper as your </a:t>
            </a:r>
            <a:r>
              <a:rPr lang="en-US" sz="2800" dirty="0"/>
              <a:t>own</a:t>
            </a:r>
            <a:r>
              <a:rPr lang="en-US" sz="2800" b="0" dirty="0"/>
              <a:t>.</a:t>
            </a:r>
          </a:p>
          <a:p>
            <a:pPr marL="514350" indent="-514350">
              <a:spcBef>
                <a:spcPts val="0"/>
              </a:spcBef>
              <a:spcAft>
                <a:spcPts val="0"/>
              </a:spcAft>
              <a:buFont typeface="+mj-lt"/>
              <a:buAutoNum type="alphaLcPeriod"/>
            </a:pPr>
            <a:r>
              <a:rPr lang="en-US" sz="2800" b="0" dirty="0" smtClean="0"/>
              <a:t>All </a:t>
            </a:r>
            <a:r>
              <a:rPr lang="en-US" sz="2800" b="0" dirty="0"/>
              <a:t>of the </a:t>
            </a:r>
            <a:r>
              <a:rPr lang="en-US" sz="2800" b="0" dirty="0" smtClean="0"/>
              <a:t>above</a:t>
            </a:r>
          </a:p>
          <a:p>
            <a:pPr marL="514350" indent="-514350">
              <a:spcBef>
                <a:spcPts val="0"/>
              </a:spcBef>
              <a:spcAft>
                <a:spcPts val="0"/>
              </a:spcAft>
              <a:buFont typeface="Arial" panose="020B0604020202020204" pitchFamily="34" charset="0"/>
              <a:buChar char="•"/>
            </a:pPr>
            <a:r>
              <a:rPr lang="en-US" sz="2800" b="0" dirty="0" smtClean="0"/>
              <a:t>Answer: d</a:t>
            </a:r>
          </a:p>
          <a:p>
            <a:pPr marL="514350" indent="-514350">
              <a:spcBef>
                <a:spcPts val="0"/>
              </a:spcBef>
              <a:spcAft>
                <a:spcPts val="0"/>
              </a:spcAft>
              <a:buFont typeface="Arial" panose="020B0604020202020204" pitchFamily="34" charset="0"/>
              <a:buChar char="•"/>
            </a:pPr>
            <a:r>
              <a:rPr lang="en-US" sz="3200" dirty="0"/>
              <a:t>“the unauthorized or misleading use of language and text of another author.”</a:t>
            </a:r>
          </a:p>
          <a:p>
            <a:pPr marL="514350" indent="-514350">
              <a:spcBef>
                <a:spcPts val="0"/>
              </a:spcBef>
              <a:spcAft>
                <a:spcPts val="0"/>
              </a:spcAft>
              <a:buFont typeface="Arial" panose="020B0604020202020204" pitchFamily="34" charset="0"/>
              <a:buChar char="•"/>
            </a:pPr>
            <a:endParaRPr lang="en-US" sz="2800" b="0" dirty="0"/>
          </a:p>
        </p:txBody>
      </p:sp>
    </p:spTree>
    <p:extLst>
      <p:ext uri="{BB962C8B-B14F-4D97-AF65-F5344CB8AC3E}">
        <p14:creationId xmlns:p14="http://schemas.microsoft.com/office/powerpoint/2010/main" val="141383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9144000" cy="838200"/>
          </a:xfrm>
        </p:spPr>
        <p:txBody>
          <a:bodyPr/>
          <a:lstStyle/>
          <a:p>
            <a:r>
              <a:rPr lang="en-US" dirty="0" smtClean="0"/>
              <a:t>Ways to Avoid Plagiarism</a:t>
            </a:r>
            <a:endParaRPr lang="en-US" dirty="0"/>
          </a:p>
        </p:txBody>
      </p:sp>
      <p:sp>
        <p:nvSpPr>
          <p:cNvPr id="3" name="Content Placeholder 2"/>
          <p:cNvSpPr>
            <a:spLocks noGrp="1"/>
          </p:cNvSpPr>
          <p:nvPr>
            <p:ph idx="1"/>
          </p:nvPr>
        </p:nvSpPr>
        <p:spPr>
          <a:xfrm>
            <a:off x="381000" y="1905000"/>
            <a:ext cx="11277600" cy="4495800"/>
          </a:xfrm>
        </p:spPr>
        <p:txBody>
          <a:bodyPr>
            <a:normAutofit/>
          </a:bodyPr>
          <a:lstStyle/>
          <a:p>
            <a:pPr marL="457200" indent="-457200">
              <a:buFont typeface="+mj-lt"/>
              <a:buAutoNum type="arabicPeriod"/>
            </a:pPr>
            <a:r>
              <a:rPr lang="en-US" sz="2800" b="0" dirty="0" smtClean="0"/>
              <a:t>When </a:t>
            </a:r>
            <a:r>
              <a:rPr lang="en-US" sz="2800" b="0" dirty="0"/>
              <a:t>researching, be </a:t>
            </a:r>
            <a:r>
              <a:rPr lang="en-US" sz="2800" b="0" dirty="0" smtClean="0"/>
              <a:t>careful </a:t>
            </a:r>
            <a:r>
              <a:rPr lang="en-US" sz="2800" b="0" dirty="0"/>
              <a:t>and methodical </a:t>
            </a:r>
            <a:endParaRPr lang="en-US" sz="2800" b="0" dirty="0" smtClean="0"/>
          </a:p>
          <a:p>
            <a:pPr lvl="1"/>
            <a:r>
              <a:rPr lang="en-US" sz="2600" b="0" dirty="0" smtClean="0"/>
              <a:t>while taking </a:t>
            </a:r>
            <a:r>
              <a:rPr lang="en-US" sz="2600" b="0" dirty="0"/>
              <a:t>notes on </a:t>
            </a:r>
            <a:r>
              <a:rPr lang="en-US" sz="2600" b="0" dirty="0" smtClean="0"/>
              <a:t>content</a:t>
            </a:r>
          </a:p>
          <a:p>
            <a:pPr lvl="1"/>
            <a:r>
              <a:rPr lang="en-US" sz="2600" b="0" dirty="0" smtClean="0"/>
              <a:t>when </a:t>
            </a:r>
            <a:r>
              <a:rPr lang="en-US" sz="2600" b="0" dirty="0"/>
              <a:t>you </a:t>
            </a:r>
            <a:r>
              <a:rPr lang="en-US" sz="2600" dirty="0"/>
              <a:t>paraphrase, quote, or summarize</a:t>
            </a:r>
            <a:r>
              <a:rPr lang="en-US" sz="2600" dirty="0" smtClean="0"/>
              <a:t>.</a:t>
            </a:r>
            <a:endParaRPr lang="en-US" sz="2600" dirty="0"/>
          </a:p>
          <a:p>
            <a:pPr marL="457200" indent="-457200">
              <a:buFont typeface="+mj-lt"/>
              <a:buAutoNum type="arabicPeriod"/>
            </a:pPr>
            <a:r>
              <a:rPr lang="en-US" sz="2800" b="0" dirty="0" smtClean="0"/>
              <a:t>Practice </a:t>
            </a:r>
            <a:r>
              <a:rPr lang="en-US" sz="2800" b="0" dirty="0"/>
              <a:t>using documentation </a:t>
            </a:r>
            <a:endParaRPr lang="en-US" sz="2800" b="0" dirty="0" smtClean="0"/>
          </a:p>
          <a:p>
            <a:pPr lvl="1"/>
            <a:r>
              <a:rPr lang="en-US" sz="2600" b="0" dirty="0" smtClean="0"/>
              <a:t>become </a:t>
            </a:r>
            <a:r>
              <a:rPr lang="en-US" sz="2600" b="0" dirty="0"/>
              <a:t>comfortable with citing the sources you use (this includes MLA, </a:t>
            </a:r>
            <a:r>
              <a:rPr lang="en-US" sz="2600" b="0" dirty="0" smtClean="0"/>
              <a:t> APA</a:t>
            </a:r>
            <a:r>
              <a:rPr lang="en-US" sz="2600" b="0" dirty="0"/>
              <a:t>, </a:t>
            </a:r>
            <a:r>
              <a:rPr lang="en-US" sz="2600" b="0" dirty="0" smtClean="0"/>
              <a:t>Chicago documentation </a:t>
            </a:r>
            <a:r>
              <a:rPr lang="en-US" sz="2600" b="0" dirty="0"/>
              <a:t>styles</a:t>
            </a:r>
            <a:r>
              <a:rPr lang="en-US" sz="2600" b="0" dirty="0" smtClean="0"/>
              <a:t>).</a:t>
            </a:r>
          </a:p>
          <a:p>
            <a:pPr marL="457200" indent="-457200">
              <a:buFont typeface="+mj-lt"/>
              <a:buAutoNum type="arabicPeriod"/>
            </a:pPr>
            <a:r>
              <a:rPr lang="en-US" sz="2400" b="0" dirty="0">
                <a:hlinkClick r:id="rId2"/>
              </a:rPr>
              <a:t>https://</a:t>
            </a:r>
            <a:r>
              <a:rPr lang="en-US" sz="2400" b="0" dirty="0" smtClean="0">
                <a:hlinkClick r:id="rId2"/>
              </a:rPr>
              <a:t>owl.purdue.edu/owl/research_and_citation/apa_style/apa_formatting_and_style_guide/in_text_citations_the_basics.html</a:t>
            </a:r>
            <a:endParaRPr lang="en-US" sz="2400" b="0" dirty="0" smtClean="0"/>
          </a:p>
          <a:p>
            <a:endParaRPr lang="en-US" sz="2400" b="0" dirty="0"/>
          </a:p>
        </p:txBody>
      </p:sp>
    </p:spTree>
    <p:extLst>
      <p:ext uri="{BB962C8B-B14F-4D97-AF65-F5344CB8AC3E}">
        <p14:creationId xmlns:p14="http://schemas.microsoft.com/office/powerpoint/2010/main" val="390312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344" y="-193861"/>
            <a:ext cx="12157656" cy="7051861"/>
          </a:xfrm>
          <a:prstGeom prst="rect">
            <a:avLst/>
          </a:prstGeom>
        </p:spPr>
      </p:pic>
    </p:spTree>
    <p:extLst>
      <p:ext uri="{BB962C8B-B14F-4D97-AF65-F5344CB8AC3E}">
        <p14:creationId xmlns:p14="http://schemas.microsoft.com/office/powerpoint/2010/main" val="3439794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199" y="589609"/>
            <a:ext cx="9906000" cy="1160172"/>
          </a:xfrm>
        </p:spPr>
        <p:txBody>
          <a:bodyPr>
            <a:normAutofit/>
          </a:bodyPr>
          <a:lstStyle/>
          <a:p>
            <a:pPr algn="ctr"/>
            <a:r>
              <a:rPr lang="en-US" sz="3600" dirty="0" smtClean="0">
                <a:latin typeface="+mn-lt"/>
              </a:rPr>
              <a:t>Paraphrasing</a:t>
            </a:r>
            <a:br>
              <a:rPr lang="en-US" sz="3600" dirty="0" smtClean="0">
                <a:latin typeface="+mn-lt"/>
              </a:rPr>
            </a:br>
            <a:r>
              <a:rPr lang="en-US" altLang="ko-KR" cap="none" dirty="0" smtClean="0">
                <a:latin typeface="+mn-lt"/>
                <a:ea typeface="굴림" charset="-127"/>
              </a:rPr>
              <a:t>How does a paraphrase differ from a summary</a:t>
            </a:r>
            <a:r>
              <a:rPr lang="en-US" altLang="ko-KR" dirty="0" smtClean="0">
                <a:latin typeface="+mn-lt"/>
                <a:ea typeface="굴림" charset="-127"/>
              </a:rPr>
              <a:t>?</a:t>
            </a:r>
            <a:endParaRPr lang="en-US" sz="3600" dirty="0">
              <a:latin typeface="+mn-lt"/>
            </a:endParaRPr>
          </a:p>
        </p:txBody>
      </p:sp>
      <p:sp>
        <p:nvSpPr>
          <p:cNvPr id="36867" name="Rectangle 3"/>
          <p:cNvSpPr>
            <a:spLocks noGrp="1" noChangeArrowheads="1"/>
          </p:cNvSpPr>
          <p:nvPr>
            <p:ph idx="1"/>
          </p:nvPr>
        </p:nvSpPr>
        <p:spPr>
          <a:xfrm>
            <a:off x="6225592" y="2035195"/>
            <a:ext cx="5949236" cy="3105755"/>
          </a:xfrm>
        </p:spPr>
        <p:txBody>
          <a:bodyPr>
            <a:noAutofit/>
          </a:bodyPr>
          <a:lstStyle/>
          <a:p>
            <a:pPr marL="0" indent="0">
              <a:spcBef>
                <a:spcPts val="0"/>
              </a:spcBef>
              <a:spcAft>
                <a:spcPts val="0"/>
              </a:spcAft>
              <a:buNone/>
            </a:pPr>
            <a:r>
              <a:rPr lang="en-US" altLang="ko-KR" sz="2200" dirty="0" smtClean="0">
                <a:ea typeface="굴림" charset="-127"/>
              </a:rPr>
              <a:t>A </a:t>
            </a:r>
            <a:r>
              <a:rPr lang="en-US" altLang="ko-KR" sz="2200" dirty="0">
                <a:ea typeface="굴림" charset="-127"/>
              </a:rPr>
              <a:t>paraphrase: </a:t>
            </a:r>
          </a:p>
          <a:p>
            <a:pPr>
              <a:spcBef>
                <a:spcPts val="0"/>
              </a:spcBef>
              <a:spcAft>
                <a:spcPts val="0"/>
              </a:spcAft>
            </a:pPr>
            <a:r>
              <a:rPr lang="en-US" sz="2200" dirty="0"/>
              <a:t>takes the main idea and puts it into our own words. </a:t>
            </a:r>
          </a:p>
          <a:p>
            <a:pPr>
              <a:spcBef>
                <a:spcPts val="0"/>
              </a:spcBef>
              <a:spcAft>
                <a:spcPts val="0"/>
              </a:spcAft>
            </a:pPr>
            <a:r>
              <a:rPr lang="en-US" sz="2200" dirty="0"/>
              <a:t>both the words and the word order needs to be changed </a:t>
            </a:r>
            <a:endParaRPr lang="en-US" sz="2200" dirty="0" smtClean="0"/>
          </a:p>
          <a:p>
            <a:pPr>
              <a:spcBef>
                <a:spcPts val="0"/>
              </a:spcBef>
              <a:spcAft>
                <a:spcPts val="0"/>
              </a:spcAft>
            </a:pPr>
            <a:r>
              <a:rPr lang="en-US" sz="2200" dirty="0" smtClean="0"/>
              <a:t>the </a:t>
            </a:r>
            <a:r>
              <a:rPr lang="en-US" sz="2200" dirty="0"/>
              <a:t>source is included in a </a:t>
            </a:r>
            <a:r>
              <a:rPr lang="en-US" sz="2200" dirty="0" smtClean="0"/>
              <a:t>citation</a:t>
            </a:r>
            <a:endParaRPr lang="en-US" sz="2200" dirty="0"/>
          </a:p>
          <a:p>
            <a:pPr>
              <a:spcBef>
                <a:spcPts val="0"/>
              </a:spcBef>
              <a:spcAft>
                <a:spcPts val="0"/>
              </a:spcAft>
            </a:pPr>
            <a:r>
              <a:rPr lang="en-US" altLang="ko-KR" sz="2200" dirty="0">
                <a:ea typeface="굴림" charset="-127"/>
              </a:rPr>
              <a:t>can be shorter or longer than the original text. </a:t>
            </a:r>
          </a:p>
          <a:p>
            <a:pPr>
              <a:spcBef>
                <a:spcPts val="0"/>
              </a:spcBef>
              <a:spcAft>
                <a:spcPts val="0"/>
              </a:spcAft>
            </a:pPr>
            <a:r>
              <a:rPr lang="en-US" altLang="ko-KR" sz="2200" dirty="0">
                <a:ea typeface="굴림" charset="-127"/>
              </a:rPr>
              <a:t>describes the original text in different words.</a:t>
            </a:r>
          </a:p>
          <a:p>
            <a:pPr>
              <a:spcBef>
                <a:spcPts val="0"/>
              </a:spcBef>
              <a:spcAft>
                <a:spcPts val="0"/>
              </a:spcAft>
            </a:pPr>
            <a:r>
              <a:rPr lang="en-US" altLang="ko-KR" sz="2200" dirty="0">
                <a:ea typeface="굴림" charset="-127"/>
              </a:rPr>
              <a:t>does not omit details</a:t>
            </a:r>
            <a:r>
              <a:rPr lang="en-US" altLang="ko-KR" sz="2200" dirty="0" smtClean="0">
                <a:ea typeface="굴림" charset="-127"/>
              </a:rPr>
              <a:t>.</a:t>
            </a:r>
            <a:endParaRPr lang="en-US" altLang="ko-KR" sz="2200" b="0" dirty="0" smtClean="0">
              <a:ea typeface="굴림" charset="-127"/>
            </a:endParaRPr>
          </a:p>
          <a:p>
            <a:pPr>
              <a:spcAft>
                <a:spcPts val="0"/>
              </a:spcAft>
            </a:pPr>
            <a:endParaRPr lang="en-US" altLang="ko-KR" sz="2200" b="0" dirty="0">
              <a:ea typeface="굴림" charset="-127"/>
            </a:endParaRPr>
          </a:p>
        </p:txBody>
      </p:sp>
      <p:sp>
        <p:nvSpPr>
          <p:cNvPr id="4" name="Rectangle 3"/>
          <p:cNvSpPr txBox="1">
            <a:spLocks noChangeArrowheads="1"/>
          </p:cNvSpPr>
          <p:nvPr/>
        </p:nvSpPr>
        <p:spPr>
          <a:xfrm>
            <a:off x="6096000" y="1759576"/>
            <a:ext cx="5867400" cy="3498223"/>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pPr>
            <a:endParaRPr lang="en-US" sz="2200" b="0" dirty="0"/>
          </a:p>
        </p:txBody>
      </p:sp>
      <p:sp>
        <p:nvSpPr>
          <p:cNvPr id="5" name="Rectangle 4"/>
          <p:cNvSpPr/>
          <p:nvPr/>
        </p:nvSpPr>
        <p:spPr>
          <a:xfrm>
            <a:off x="521124" y="5140950"/>
            <a:ext cx="11443280" cy="1323439"/>
          </a:xfrm>
          <a:prstGeom prst="rect">
            <a:avLst/>
          </a:prstGeom>
        </p:spPr>
        <p:txBody>
          <a:bodyPr wrap="square">
            <a:spAutoFit/>
          </a:bodyPr>
          <a:lstStyle/>
          <a:p>
            <a:r>
              <a:rPr lang="en-US" altLang="ko-KR" sz="2000" b="1" dirty="0">
                <a:ea typeface="굴림" charset="-127"/>
              </a:rPr>
              <a:t>What is a Bad Paraphrase?</a:t>
            </a:r>
          </a:p>
          <a:p>
            <a:r>
              <a:rPr lang="en-US" altLang="ko-KR" sz="2000" dirty="0">
                <a:ea typeface="굴림" charset="-127"/>
              </a:rPr>
              <a:t>Synonyms of certain words are substituted, while the structure of the original quotation is maintained. </a:t>
            </a:r>
          </a:p>
          <a:p>
            <a:r>
              <a:rPr lang="en-US" altLang="ko-KR" sz="2000" dirty="0">
                <a:ea typeface="굴림" charset="-127"/>
              </a:rPr>
              <a:t>For a good paraphrase, borrow only the idea conveyed by the author. </a:t>
            </a:r>
          </a:p>
          <a:p>
            <a:r>
              <a:rPr lang="en-US" altLang="ko-KR" sz="2000" dirty="0">
                <a:ea typeface="굴림" charset="-127"/>
              </a:rPr>
              <a:t>Express the sentiment in your own words, in your own way. </a:t>
            </a:r>
            <a:endParaRPr lang="en-US" sz="2000" dirty="0"/>
          </a:p>
        </p:txBody>
      </p:sp>
      <p:sp>
        <p:nvSpPr>
          <p:cNvPr id="6" name="Rectangle 3"/>
          <p:cNvSpPr txBox="1">
            <a:spLocks noChangeArrowheads="1"/>
          </p:cNvSpPr>
          <p:nvPr/>
        </p:nvSpPr>
        <p:spPr>
          <a:xfrm>
            <a:off x="310166" y="1790230"/>
            <a:ext cx="5932598" cy="28147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Font typeface="Wingdings 2" panose="05020102010507070707" pitchFamily="18" charset="2"/>
              <a:buNone/>
            </a:pPr>
            <a:r>
              <a:rPr lang="en-US" sz="2200" dirty="0" smtClean="0"/>
              <a:t>The summary:</a:t>
            </a:r>
          </a:p>
          <a:p>
            <a:pPr>
              <a:spcBef>
                <a:spcPts val="0"/>
              </a:spcBef>
              <a:spcAft>
                <a:spcPts val="0"/>
              </a:spcAft>
            </a:pPr>
            <a:r>
              <a:rPr lang="en-US" sz="2200" dirty="0" smtClean="0"/>
              <a:t>tells the main idea of a piece of writing. </a:t>
            </a:r>
          </a:p>
          <a:p>
            <a:pPr>
              <a:spcBef>
                <a:spcPts val="0"/>
              </a:spcBef>
              <a:spcAft>
                <a:spcPts val="0"/>
              </a:spcAft>
            </a:pPr>
            <a:r>
              <a:rPr lang="en-US" sz="2200" dirty="0" smtClean="0"/>
              <a:t>is always shorter than the main text </a:t>
            </a:r>
            <a:r>
              <a:rPr lang="en-US" altLang="ko-KR" sz="2200" dirty="0" smtClean="0">
                <a:ea typeface="굴림" charset="-127"/>
              </a:rPr>
              <a:t> </a:t>
            </a:r>
          </a:p>
          <a:p>
            <a:pPr>
              <a:spcBef>
                <a:spcPts val="0"/>
              </a:spcBef>
              <a:spcAft>
                <a:spcPts val="0"/>
              </a:spcAft>
            </a:pPr>
            <a:r>
              <a:rPr lang="en-US" altLang="ko-KR" sz="2200" dirty="0" smtClean="0">
                <a:ea typeface="굴림" charset="-127"/>
              </a:rPr>
              <a:t>eliminates details, examples, and supporting points. </a:t>
            </a:r>
          </a:p>
          <a:p>
            <a:pPr>
              <a:spcBef>
                <a:spcPts val="0"/>
              </a:spcBef>
              <a:spcAft>
                <a:spcPts val="0"/>
              </a:spcAft>
            </a:pPr>
            <a:r>
              <a:rPr lang="en-US" sz="2200" dirty="0" smtClean="0"/>
              <a:t>always written in our own words. </a:t>
            </a:r>
          </a:p>
          <a:p>
            <a:pPr>
              <a:spcBef>
                <a:spcPts val="0"/>
              </a:spcBef>
              <a:spcAft>
                <a:spcPts val="0"/>
              </a:spcAft>
            </a:pPr>
            <a:r>
              <a:rPr lang="en-US" altLang="ko-KR" sz="2200" dirty="0" smtClean="0">
                <a:ea typeface="굴림" charset="-127"/>
              </a:rPr>
              <a:t>is an abridged version of the original text. </a:t>
            </a:r>
          </a:p>
        </p:txBody>
      </p:sp>
    </p:spTree>
    <p:extLst>
      <p:ext uri="{BB962C8B-B14F-4D97-AF65-F5344CB8AC3E}">
        <p14:creationId xmlns:p14="http://schemas.microsoft.com/office/powerpoint/2010/main" val="410084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11353800" cy="1371600"/>
          </a:xfrm>
        </p:spPr>
        <p:txBody>
          <a:bodyPr>
            <a:noAutofit/>
          </a:bodyPr>
          <a:lstStyle/>
          <a:p>
            <a:r>
              <a:rPr lang="en-US" sz="2400" b="0" i="1" dirty="0">
                <a:solidFill>
                  <a:schemeClr val="bg1"/>
                </a:solidFill>
              </a:rPr>
              <a:t>Below is a passage taken from </a:t>
            </a:r>
            <a:r>
              <a:rPr lang="en-US" sz="2400" b="0" i="1" dirty="0" smtClean="0">
                <a:solidFill>
                  <a:schemeClr val="bg1"/>
                </a:solidFill>
              </a:rPr>
              <a:t>Raymond </a:t>
            </a:r>
            <a:r>
              <a:rPr lang="en-US" sz="2400" b="0" i="1" dirty="0">
                <a:solidFill>
                  <a:schemeClr val="bg1"/>
                </a:solidFill>
              </a:rPr>
              <a:t>S. Nickerson's "How We Know-and </a:t>
            </a:r>
            <a:r>
              <a:rPr lang="en-US" sz="2400" b="0" i="1" dirty="0" smtClean="0">
                <a:solidFill>
                  <a:schemeClr val="bg1"/>
                </a:solidFill>
              </a:rPr>
              <a:t>Sometimes Misjudge-What </a:t>
            </a:r>
            <a:r>
              <a:rPr lang="en-US" sz="2400" b="0" i="1" dirty="0">
                <a:solidFill>
                  <a:schemeClr val="bg1"/>
                </a:solidFill>
              </a:rPr>
              <a:t>Others Know: Imputing One's Own Knowledge to Others</a:t>
            </a:r>
            <a:r>
              <a:rPr lang="en-US" sz="2400" b="0" i="1" dirty="0" smtClean="0">
                <a:solidFill>
                  <a:schemeClr val="bg1"/>
                </a:solidFill>
              </a:rPr>
              <a:t>.“ Psychological </a:t>
            </a:r>
            <a:r>
              <a:rPr lang="en-US" sz="2400" b="0" i="1" dirty="0">
                <a:solidFill>
                  <a:schemeClr val="bg1"/>
                </a:solidFill>
              </a:rPr>
              <a:t>Bulletin 125.6 (1999): p737</a:t>
            </a:r>
            <a:r>
              <a:rPr lang="en-US" sz="2400" b="0" i="1" dirty="0" smtClean="0">
                <a:solidFill>
                  <a:schemeClr val="bg1"/>
                </a:solidFill>
              </a:rPr>
              <a:t>.</a:t>
            </a:r>
            <a:endParaRPr lang="en-US" sz="2400" b="0" i="1" dirty="0">
              <a:solidFill>
                <a:schemeClr val="bg1"/>
              </a:solidFill>
            </a:endParaRPr>
          </a:p>
        </p:txBody>
      </p:sp>
      <p:sp>
        <p:nvSpPr>
          <p:cNvPr id="4" name="Content Placeholder 2"/>
          <p:cNvSpPr txBox="1">
            <a:spLocks/>
          </p:cNvSpPr>
          <p:nvPr/>
        </p:nvSpPr>
        <p:spPr>
          <a:xfrm>
            <a:off x="304800" y="2057400"/>
            <a:ext cx="11582400" cy="48006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spcBef>
                <a:spcPts val="0"/>
              </a:spcBef>
              <a:spcAft>
                <a:spcPts val="0"/>
              </a:spcAft>
              <a:buFont typeface="Arial" panose="020B0604020202020204" pitchFamily="34" charset="0"/>
              <a:buChar char="•"/>
            </a:pPr>
            <a:r>
              <a:rPr lang="en-US" sz="2500" dirty="0" smtClean="0"/>
              <a:t>“In order to communicate effectively with other people, one must have a reasonably accurate idea of what they do and do not know that is pertinent to the communication. Treating people as though they have knowledge that they do not have can result in miscommunication and perhaps embarrassment. On the other hand, a fundamental rule of conversation, at least according to a Gricean view, is that one generally does not convey to others information that one can assume they already have.”</a:t>
            </a:r>
          </a:p>
          <a:p>
            <a:pPr marL="342900" indent="-342900">
              <a:spcBef>
                <a:spcPts val="0"/>
              </a:spcBef>
              <a:spcAft>
                <a:spcPts val="0"/>
              </a:spcAft>
              <a:buFont typeface="Arial" panose="020B0604020202020204" pitchFamily="34" charset="0"/>
              <a:buChar char="•"/>
            </a:pPr>
            <a:r>
              <a:rPr lang="en-US" sz="2500" dirty="0" smtClean="0"/>
              <a:t>The author suggests that effective communication depends on a generally accurate knowledge of what the audience knows. If a speaker assumes too much knowledge about the subject, the audience will either misunderstand or be bewildered; however, assuming too little knowledge among those in the audience may cause them to feel patronized (Nickerson, 1999: 737</a:t>
            </a:r>
            <a:r>
              <a:rPr lang="en-US" sz="2500" dirty="0" smtClean="0"/>
              <a:t>).</a:t>
            </a:r>
            <a:endParaRPr lang="en-US" sz="2500" dirty="0" smtClean="0"/>
          </a:p>
        </p:txBody>
      </p:sp>
    </p:spTree>
    <p:extLst>
      <p:ext uri="{BB962C8B-B14F-4D97-AF65-F5344CB8AC3E}">
        <p14:creationId xmlns:p14="http://schemas.microsoft.com/office/powerpoint/2010/main" val="225931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838200"/>
            <a:ext cx="9144000" cy="762000"/>
          </a:xfrm>
        </p:spPr>
        <p:txBody>
          <a:bodyPr>
            <a:normAutofit/>
          </a:bodyPr>
          <a:lstStyle/>
          <a:p>
            <a:r>
              <a:rPr lang="en-US" dirty="0" smtClean="0"/>
              <a:t>Steps </a:t>
            </a:r>
            <a:r>
              <a:rPr lang="en-US" dirty="0"/>
              <a:t>to Effective Paraphrasing.</a:t>
            </a:r>
          </a:p>
        </p:txBody>
      </p:sp>
      <p:sp>
        <p:nvSpPr>
          <p:cNvPr id="3" name="Content Placeholder 2"/>
          <p:cNvSpPr>
            <a:spLocks noGrp="1"/>
          </p:cNvSpPr>
          <p:nvPr>
            <p:ph idx="1"/>
          </p:nvPr>
        </p:nvSpPr>
        <p:spPr>
          <a:xfrm>
            <a:off x="609600" y="1905000"/>
            <a:ext cx="10591800" cy="4800600"/>
          </a:xfrm>
        </p:spPr>
        <p:txBody>
          <a:bodyPr>
            <a:noAutofit/>
          </a:bodyPr>
          <a:lstStyle/>
          <a:p>
            <a:pPr marL="457200" indent="-457200">
              <a:buFont typeface="+mj-lt"/>
              <a:buAutoNum type="arabicPeriod"/>
            </a:pPr>
            <a:r>
              <a:rPr lang="en-US" sz="2800" b="0" dirty="0"/>
              <a:t>Read over the text several times </a:t>
            </a:r>
            <a:endParaRPr lang="en-US" sz="2800" b="0" dirty="0" smtClean="0"/>
          </a:p>
          <a:p>
            <a:pPr marL="457200" indent="-457200">
              <a:buFont typeface="+mj-lt"/>
              <a:buAutoNum type="arabicPeriod"/>
            </a:pPr>
            <a:r>
              <a:rPr lang="en-US" sz="2800" b="0" dirty="0" smtClean="0"/>
              <a:t>Set </a:t>
            </a:r>
            <a:r>
              <a:rPr lang="en-US" sz="2800" b="0" dirty="0"/>
              <a:t>the original text aside, and write your paraphrase </a:t>
            </a:r>
            <a:endParaRPr lang="en-US" sz="2800" b="0" dirty="0" smtClean="0"/>
          </a:p>
          <a:p>
            <a:pPr marL="457200" indent="-457200">
              <a:buFont typeface="+mj-lt"/>
              <a:buAutoNum type="arabicPeriod"/>
            </a:pPr>
            <a:r>
              <a:rPr lang="en-US" sz="2800" b="0" dirty="0"/>
              <a:t>Use quotation marks to identify unique words or terminology borrowed directly from the original material.</a:t>
            </a:r>
          </a:p>
          <a:p>
            <a:pPr marL="457200" indent="-457200">
              <a:buFont typeface="+mj-lt"/>
              <a:buAutoNum type="arabicPeriod"/>
            </a:pPr>
            <a:r>
              <a:rPr lang="en-US" sz="2800" b="0" dirty="0" smtClean="0"/>
              <a:t>check to </a:t>
            </a:r>
            <a:r>
              <a:rPr lang="en-US" sz="2800" b="0" dirty="0"/>
              <a:t>make sure </a:t>
            </a:r>
            <a:r>
              <a:rPr lang="en-US" sz="2800" b="0" dirty="0" smtClean="0"/>
              <a:t>all necessary </a:t>
            </a:r>
            <a:r>
              <a:rPr lang="en-US" sz="2800" b="0" dirty="0"/>
              <a:t>information </a:t>
            </a:r>
            <a:r>
              <a:rPr lang="en-US" sz="2800" b="0" dirty="0" smtClean="0"/>
              <a:t>in </a:t>
            </a:r>
            <a:r>
              <a:rPr lang="en-US" sz="2800" b="0" dirty="0"/>
              <a:t>the original </a:t>
            </a:r>
            <a:r>
              <a:rPr lang="en-US" sz="2800" b="0" dirty="0" smtClean="0"/>
              <a:t>is included</a:t>
            </a:r>
          </a:p>
          <a:p>
            <a:pPr marL="457200" indent="-457200">
              <a:buFont typeface="+mj-lt"/>
              <a:buAutoNum type="arabicPeriod"/>
            </a:pPr>
            <a:r>
              <a:rPr lang="en-US" sz="2800" b="0" dirty="0" smtClean="0"/>
              <a:t>Include reference or citations</a:t>
            </a:r>
            <a:endParaRPr lang="en-US" sz="2800" b="0" dirty="0"/>
          </a:p>
        </p:txBody>
      </p:sp>
    </p:spTree>
    <p:extLst>
      <p:ext uri="{BB962C8B-B14F-4D97-AF65-F5344CB8AC3E}">
        <p14:creationId xmlns:p14="http://schemas.microsoft.com/office/powerpoint/2010/main" val="41257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schemas.microsoft.com/office/infopath/2007/PartnerControls"/>
    <ds:schemaRef ds:uri="http://purl.org/dc/elements/1.1/"/>
    <ds:schemaRef ds:uri="http://purl.org/dc/term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www.w3.org/XML/1998/namespace"/>
    <ds:schemaRef ds:uri="4873beb7-5857-4685-be1f-d57550cc96cc"/>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682</TotalTime>
  <Words>1654</Words>
  <Application>Microsoft Office PowerPoint</Application>
  <PresentationFormat>Widescreen</PresentationFormat>
  <Paragraphs>150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Candara</vt:lpstr>
      <vt:lpstr>Garamond</vt:lpstr>
      <vt:lpstr>Gill Sans MT</vt:lpstr>
      <vt:lpstr>굴림</vt:lpstr>
      <vt:lpstr>Wingdings 2</vt:lpstr>
      <vt:lpstr>Dividend</vt:lpstr>
      <vt:lpstr>Paraphrasing</vt:lpstr>
      <vt:lpstr>PowerPoint Presentation</vt:lpstr>
      <vt:lpstr>Why Paraphrase ?</vt:lpstr>
      <vt:lpstr>Plagiarism</vt:lpstr>
      <vt:lpstr>Ways to Avoid Plagiarism</vt:lpstr>
      <vt:lpstr>PowerPoint Presentation</vt:lpstr>
      <vt:lpstr>Paraphrasing How does a paraphrase differ from a summary?</vt:lpstr>
      <vt:lpstr>PowerPoint Presentation</vt:lpstr>
      <vt:lpstr>Steps to Effective Paraphrasing.</vt:lpstr>
      <vt:lpstr>Dos and Don’ts</vt:lpstr>
      <vt:lpstr>Paraphrasing strategies</vt:lpstr>
      <vt:lpstr>changing sentence structure </vt:lpstr>
      <vt:lpstr>PowerPoint Presentation</vt:lpstr>
      <vt:lpstr>Paraphrase A: </vt:lpstr>
      <vt:lpstr>Paraphrase B:</vt:lpstr>
      <vt:lpstr>Paraphrase C:</vt:lpstr>
      <vt:lpstr>paraphrase  the following passage:</vt:lpstr>
      <vt:lpstr>paraphrase  the following passage:</vt:lpstr>
      <vt:lpstr>PowerPoint Presentation</vt:lpstr>
      <vt:lpstr>Sources</vt:lpstr>
      <vt:lpstr>Rubric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Paraphrasing</dc:title>
  <dc:creator>zahida mansoor</dc:creator>
  <cp:lastModifiedBy>zahidamansoor</cp:lastModifiedBy>
  <cp:revision>14</cp:revision>
  <dcterms:created xsi:type="dcterms:W3CDTF">2017-07-28T07:52:50Z</dcterms:created>
  <dcterms:modified xsi:type="dcterms:W3CDTF">2020-08-18T07:43:19Z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