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8" autoAdjust="0"/>
    <p:restoredTop sz="94660"/>
  </p:normalViewPr>
  <p:slideViewPr>
    <p:cSldViewPr snapToGrid="0">
      <p:cViewPr>
        <p:scale>
          <a:sx n="76" d="100"/>
          <a:sy n="76" d="100"/>
        </p:scale>
        <p:origin x="-630"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0860EF-EB50-4F39-891D-625585908320}"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076D-D427-4C57-AFFE-3D7CC9E06C57}" type="slidenum">
              <a:rPr lang="en-US" smtClean="0"/>
              <a:t>‹#›</a:t>
            </a:fld>
            <a:endParaRPr lang="en-US"/>
          </a:p>
        </p:txBody>
      </p:sp>
    </p:spTree>
    <p:extLst>
      <p:ext uri="{BB962C8B-B14F-4D97-AF65-F5344CB8AC3E}">
        <p14:creationId xmlns:p14="http://schemas.microsoft.com/office/powerpoint/2010/main" val="1479048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860EF-EB50-4F39-891D-625585908320}"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076D-D427-4C57-AFFE-3D7CC9E06C57}" type="slidenum">
              <a:rPr lang="en-US" smtClean="0"/>
              <a:t>‹#›</a:t>
            </a:fld>
            <a:endParaRPr lang="en-US"/>
          </a:p>
        </p:txBody>
      </p:sp>
    </p:spTree>
    <p:extLst>
      <p:ext uri="{BB962C8B-B14F-4D97-AF65-F5344CB8AC3E}">
        <p14:creationId xmlns:p14="http://schemas.microsoft.com/office/powerpoint/2010/main" val="25903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860EF-EB50-4F39-891D-625585908320}"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076D-D427-4C57-AFFE-3D7CC9E06C57}" type="slidenum">
              <a:rPr lang="en-US" smtClean="0"/>
              <a:t>‹#›</a:t>
            </a:fld>
            <a:endParaRPr lang="en-US"/>
          </a:p>
        </p:txBody>
      </p:sp>
    </p:spTree>
    <p:extLst>
      <p:ext uri="{BB962C8B-B14F-4D97-AF65-F5344CB8AC3E}">
        <p14:creationId xmlns:p14="http://schemas.microsoft.com/office/powerpoint/2010/main" val="402009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860EF-EB50-4F39-891D-625585908320}"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076D-D427-4C57-AFFE-3D7CC9E06C57}" type="slidenum">
              <a:rPr lang="en-US" smtClean="0"/>
              <a:t>‹#›</a:t>
            </a:fld>
            <a:endParaRPr lang="en-US"/>
          </a:p>
        </p:txBody>
      </p:sp>
    </p:spTree>
    <p:extLst>
      <p:ext uri="{BB962C8B-B14F-4D97-AF65-F5344CB8AC3E}">
        <p14:creationId xmlns:p14="http://schemas.microsoft.com/office/powerpoint/2010/main" val="27138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0860EF-EB50-4F39-891D-625585908320}"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6076D-D427-4C57-AFFE-3D7CC9E06C57}" type="slidenum">
              <a:rPr lang="en-US" smtClean="0"/>
              <a:t>‹#›</a:t>
            </a:fld>
            <a:endParaRPr lang="en-US"/>
          </a:p>
        </p:txBody>
      </p:sp>
    </p:spTree>
    <p:extLst>
      <p:ext uri="{BB962C8B-B14F-4D97-AF65-F5344CB8AC3E}">
        <p14:creationId xmlns:p14="http://schemas.microsoft.com/office/powerpoint/2010/main" val="355937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0860EF-EB50-4F39-891D-625585908320}"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6076D-D427-4C57-AFFE-3D7CC9E06C57}" type="slidenum">
              <a:rPr lang="en-US" smtClean="0"/>
              <a:t>‹#›</a:t>
            </a:fld>
            <a:endParaRPr lang="en-US"/>
          </a:p>
        </p:txBody>
      </p:sp>
    </p:spTree>
    <p:extLst>
      <p:ext uri="{BB962C8B-B14F-4D97-AF65-F5344CB8AC3E}">
        <p14:creationId xmlns:p14="http://schemas.microsoft.com/office/powerpoint/2010/main" val="383787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0860EF-EB50-4F39-891D-625585908320}"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D6076D-D427-4C57-AFFE-3D7CC9E06C57}" type="slidenum">
              <a:rPr lang="en-US" smtClean="0"/>
              <a:t>‹#›</a:t>
            </a:fld>
            <a:endParaRPr lang="en-US"/>
          </a:p>
        </p:txBody>
      </p:sp>
    </p:spTree>
    <p:extLst>
      <p:ext uri="{BB962C8B-B14F-4D97-AF65-F5344CB8AC3E}">
        <p14:creationId xmlns:p14="http://schemas.microsoft.com/office/powerpoint/2010/main" val="229063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0860EF-EB50-4F39-891D-625585908320}"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D6076D-D427-4C57-AFFE-3D7CC9E06C57}" type="slidenum">
              <a:rPr lang="en-US" smtClean="0"/>
              <a:t>‹#›</a:t>
            </a:fld>
            <a:endParaRPr lang="en-US"/>
          </a:p>
        </p:txBody>
      </p:sp>
    </p:spTree>
    <p:extLst>
      <p:ext uri="{BB962C8B-B14F-4D97-AF65-F5344CB8AC3E}">
        <p14:creationId xmlns:p14="http://schemas.microsoft.com/office/powerpoint/2010/main" val="647561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860EF-EB50-4F39-891D-625585908320}" type="datetimeFigureOut">
              <a:rPr lang="en-US" smtClean="0"/>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D6076D-D427-4C57-AFFE-3D7CC9E06C57}" type="slidenum">
              <a:rPr lang="en-US" smtClean="0"/>
              <a:t>‹#›</a:t>
            </a:fld>
            <a:endParaRPr lang="en-US"/>
          </a:p>
        </p:txBody>
      </p:sp>
    </p:spTree>
    <p:extLst>
      <p:ext uri="{BB962C8B-B14F-4D97-AF65-F5344CB8AC3E}">
        <p14:creationId xmlns:p14="http://schemas.microsoft.com/office/powerpoint/2010/main" val="290949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0860EF-EB50-4F39-891D-625585908320}"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6076D-D427-4C57-AFFE-3D7CC9E06C57}" type="slidenum">
              <a:rPr lang="en-US" smtClean="0"/>
              <a:t>‹#›</a:t>
            </a:fld>
            <a:endParaRPr lang="en-US"/>
          </a:p>
        </p:txBody>
      </p:sp>
    </p:spTree>
    <p:extLst>
      <p:ext uri="{BB962C8B-B14F-4D97-AF65-F5344CB8AC3E}">
        <p14:creationId xmlns:p14="http://schemas.microsoft.com/office/powerpoint/2010/main" val="263358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0860EF-EB50-4F39-891D-625585908320}"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6076D-D427-4C57-AFFE-3D7CC9E06C57}" type="slidenum">
              <a:rPr lang="en-US" smtClean="0"/>
              <a:t>‹#›</a:t>
            </a:fld>
            <a:endParaRPr lang="en-US"/>
          </a:p>
        </p:txBody>
      </p:sp>
    </p:spTree>
    <p:extLst>
      <p:ext uri="{BB962C8B-B14F-4D97-AF65-F5344CB8AC3E}">
        <p14:creationId xmlns:p14="http://schemas.microsoft.com/office/powerpoint/2010/main" val="219509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60EF-EB50-4F39-891D-625585908320}" type="datetimeFigureOut">
              <a:rPr lang="en-US" smtClean="0"/>
              <a:t>11/18/2020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6076D-D427-4C57-AFFE-3D7CC9E06C57}" type="slidenum">
              <a:rPr lang="en-US" smtClean="0"/>
              <a:t>‹#›</a:t>
            </a:fld>
            <a:endParaRPr lang="en-US"/>
          </a:p>
        </p:txBody>
      </p:sp>
    </p:spTree>
    <p:extLst>
      <p:ext uri="{BB962C8B-B14F-4D97-AF65-F5344CB8AC3E}">
        <p14:creationId xmlns:p14="http://schemas.microsoft.com/office/powerpoint/2010/main" val="943630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Paraphrasing Lab Activities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329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Paraphrasing Paragraph 1</a:t>
            </a:r>
            <a:endParaRPr lang="en-US" dirty="0"/>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Of </a:t>
            </a:r>
            <a:r>
              <a:rPr lang="en-US" sz="3200" dirty="0" smtClean="0">
                <a:latin typeface="Times New Roman" panose="02020603050405020304" pitchFamily="18" charset="0"/>
                <a:cs typeface="Times New Roman" panose="02020603050405020304" pitchFamily="18" charset="0"/>
              </a:rPr>
              <a:t>more </a:t>
            </a:r>
            <a:r>
              <a:rPr lang="en-US" sz="3200" dirty="0">
                <a:latin typeface="Times New Roman" panose="02020603050405020304" pitchFamily="18" charset="0"/>
                <a:cs typeface="Times New Roman" panose="02020603050405020304" pitchFamily="18" charset="0"/>
              </a:rPr>
              <a:t>than 1000 bicycling deaths each year, three-fourths are caused by head injuries. Half of those killed are school-age children. One study concluded that wearing a bike helmet can reduce the risk of head injury by 85 percent. In an accident, a bike helmet absorbs the shock and cushions the head. </a:t>
            </a:r>
            <a:r>
              <a:rPr lang="en-US" dirty="0" smtClean="0">
                <a:latin typeface="Times New Roman" panose="02020603050405020304" pitchFamily="18" charset="0"/>
                <a:cs typeface="Times New Roman" panose="02020603050405020304" pitchFamily="18" charset="0"/>
              </a:rPr>
              <a:t>Taken from </a:t>
            </a:r>
            <a:r>
              <a:rPr lang="en-US" dirty="0">
                <a:latin typeface="Times New Roman" panose="02020603050405020304" pitchFamily="18" charset="0"/>
                <a:cs typeface="Times New Roman" panose="02020603050405020304" pitchFamily="18" charset="0"/>
              </a:rPr>
              <a:t>"Bike Helmets: Unused Lifesavers," Consumer Reports </a:t>
            </a:r>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Jack,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1990): 348.</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1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Paraphrasing Paragraph 2</a:t>
            </a:r>
            <a:endParaRPr lang="en-US" dirty="0"/>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Antarctic is the vast source of cold on our planet, just as the sun is the source of our heat, and it exerts tremendous control on our </a:t>
            </a:r>
            <a:r>
              <a:rPr lang="en-US" dirty="0" smtClean="0">
                <a:latin typeface="Times New Roman" panose="02020603050405020304" pitchFamily="18" charset="0"/>
                <a:cs typeface="Times New Roman" panose="02020603050405020304" pitchFamily="18" charset="0"/>
              </a:rPr>
              <a:t>climate. Jacques Cousteau </a:t>
            </a:r>
            <a:r>
              <a:rPr lang="en-US" dirty="0">
                <a:latin typeface="Times New Roman" panose="02020603050405020304" pitchFamily="18" charset="0"/>
                <a:cs typeface="Times New Roman" panose="02020603050405020304" pitchFamily="18" charset="0"/>
              </a:rPr>
              <a:t>told the </a:t>
            </a:r>
            <a:r>
              <a:rPr lang="en-US" dirty="0" smtClean="0">
                <a:latin typeface="Times New Roman" panose="02020603050405020304" pitchFamily="18" charset="0"/>
                <a:cs typeface="Times New Roman" panose="02020603050405020304" pitchFamily="18" charset="0"/>
              </a:rPr>
              <a:t>camera, </a:t>
            </a:r>
            <a:r>
              <a:rPr lang="en-US" dirty="0">
                <a:latin typeface="Times New Roman" panose="02020603050405020304" pitchFamily="18" charset="0"/>
                <a:cs typeface="Times New Roman" panose="02020603050405020304" pitchFamily="18" charset="0"/>
              </a:rPr>
              <a:t>"The cold ocean water around Antarctica flows north to mix with warmer water from the tropics, and its upwelling’s help to cool both the surface water and our atmosphere. Yet the fragility of this regulating system is now threatened by human activity." From "Captain </a:t>
            </a:r>
            <a:r>
              <a:rPr lang="en-US" dirty="0" smtClean="0">
                <a:latin typeface="Times New Roman" panose="02020603050405020304" pitchFamily="18" charset="0"/>
                <a:cs typeface="Times New Roman" panose="02020603050405020304" pitchFamily="18" charset="0"/>
              </a:rPr>
              <a:t>Cousteau</a:t>
            </a:r>
            <a:r>
              <a:rPr lang="en-US" dirty="0" smtClean="0">
                <a:latin typeface="Times New Roman" panose="02020603050405020304" pitchFamily="18" charset="0"/>
                <a:cs typeface="Times New Roman" panose="02020603050405020304" pitchFamily="18" charset="0"/>
              </a:rPr>
              <a:t>” by</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Carl Mark</a:t>
            </a:r>
            <a:r>
              <a:rPr lang="en-US" dirty="0" smtClean="0">
                <a:latin typeface="Times New Roman" panose="02020603050405020304" pitchFamily="18" charset="0"/>
                <a:cs typeface="Times New Roman" panose="02020603050405020304" pitchFamily="18" charset="0"/>
              </a:rPr>
              <a:t> 1990 :17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82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11087100" cy="4351338"/>
          </a:xfrm>
        </p:spPr>
        <p:txBody>
          <a:bodyPr/>
          <a:lstStyle/>
          <a:p>
            <a:pPr marL="0" indent="0" algn="just">
              <a:buNone/>
            </a:pPr>
            <a:r>
              <a:rPr lang="en-US" dirty="0" smtClean="0">
                <a:latin typeface="Times New Roman" panose="02020603050405020304" pitchFamily="18" charset="0"/>
                <a:ea typeface="Times New Roman" panose="02020603050405020304" pitchFamily="18" charset="0"/>
              </a:rPr>
              <a:t>A strange series of events is associated with the creation of the Nobel Prize. Alfred Nobel invented dynamite in 1867. Nobel’s goal was to create a safer substance that would reduce accidental deaths among workers who are using explosives. It was soon used in war to kill and destroy. His invention had made him wealthy, and to make up for the devastation unleashed by his creation, Nobel sought a way to help humankind. He then decided to use his fortune to fund the Nobel Prizes, six international awards given annually for outstanding achievement in chemistry, literature, physics, physiology or medicine, economics, and promoting world peace. (Adapted from Alfred Richard, 2014.)</a:t>
            </a:r>
            <a:endParaRPr lang="en-US" dirty="0"/>
          </a:p>
        </p:txBody>
      </p:sp>
      <p:sp>
        <p:nvSpPr>
          <p:cNvPr id="4" name="Title 1"/>
          <p:cNvSpPr>
            <a:spLocks noGrp="1"/>
          </p:cNvSpPr>
          <p:nvPr>
            <p:ph type="title"/>
          </p:nvPr>
        </p:nvSpPr>
        <p:spPr/>
        <p:txBody>
          <a:bodyPr/>
          <a:lstStyle/>
          <a:p>
            <a:pPr algn="ctr"/>
            <a:r>
              <a:rPr lang="en-US" dirty="0" smtClean="0"/>
              <a:t>Paraphrasing Paragraph 3</a:t>
            </a:r>
            <a:endParaRPr lang="en-US" dirty="0"/>
          </a:p>
        </p:txBody>
      </p:sp>
    </p:spTree>
    <p:extLst>
      <p:ext uri="{BB962C8B-B14F-4D97-AF65-F5344CB8AC3E}">
        <p14:creationId xmlns:p14="http://schemas.microsoft.com/office/powerpoint/2010/main" val="381614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3223"/>
            <a:ext cx="10515600" cy="1325563"/>
          </a:xfrm>
        </p:spPr>
        <p:txBody>
          <a:bodyPr/>
          <a:lstStyle/>
          <a:p>
            <a:pPr algn="ctr"/>
            <a:r>
              <a:rPr lang="en-US" b="1" dirty="0" smtClean="0"/>
              <a:t>Rubric</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7701307"/>
              </p:ext>
            </p:extLst>
          </p:nvPr>
        </p:nvGraphicFramePr>
        <p:xfrm>
          <a:off x="1265129" y="2467627"/>
          <a:ext cx="9582411" cy="1780483"/>
        </p:xfrm>
        <a:graphic>
          <a:graphicData uri="http://schemas.openxmlformats.org/drawingml/2006/table">
            <a:tbl>
              <a:tblPr firstRow="1" bandRow="1">
                <a:tableStyleId>{5940675A-B579-460E-94D1-54222C63F5DA}</a:tableStyleId>
              </a:tblPr>
              <a:tblGrid>
                <a:gridCol w="1288346"/>
                <a:gridCol w="1035099"/>
                <a:gridCol w="1592460"/>
                <a:gridCol w="1672084"/>
                <a:gridCol w="1300509"/>
                <a:gridCol w="1605732"/>
                <a:gridCol w="1088181"/>
              </a:tblGrid>
              <a:tr h="1064712">
                <a:tc>
                  <a:txBody>
                    <a:bodyPr/>
                    <a:lstStyle/>
                    <a:p>
                      <a:pPr algn="ctr"/>
                      <a:r>
                        <a:rPr lang="en-US" sz="2000" b="1" dirty="0" smtClean="0"/>
                        <a:t>Main Idea</a:t>
                      </a:r>
                      <a:endParaRPr lang="en-US" sz="2000" b="1" dirty="0"/>
                    </a:p>
                  </a:txBody>
                  <a:tcPr/>
                </a:tc>
                <a:tc>
                  <a:txBody>
                    <a:bodyPr/>
                    <a:lstStyle/>
                    <a:p>
                      <a:pPr algn="ctr"/>
                      <a:r>
                        <a:rPr lang="en-US" sz="2000" b="1" dirty="0" smtClean="0"/>
                        <a:t>Details</a:t>
                      </a:r>
                      <a:endParaRPr lang="en-US" sz="2000" b="1" dirty="0"/>
                    </a:p>
                  </a:txBody>
                  <a:tcPr/>
                </a:tc>
                <a:tc>
                  <a:txBody>
                    <a:bodyPr/>
                    <a:lstStyle/>
                    <a:p>
                      <a:pPr algn="ctr"/>
                      <a:r>
                        <a:rPr lang="en-US" sz="2000" b="1" dirty="0" smtClean="0"/>
                        <a:t>Paraphrasing</a:t>
                      </a:r>
                      <a:endParaRPr lang="en-US" sz="2000" b="1" dirty="0"/>
                    </a:p>
                  </a:txBody>
                  <a:tcPr/>
                </a:tc>
                <a:tc>
                  <a:txBody>
                    <a:bodyPr/>
                    <a:lstStyle/>
                    <a:p>
                      <a:pPr algn="ctr"/>
                      <a:r>
                        <a:rPr lang="en-US" sz="2000" b="1" dirty="0" smtClean="0"/>
                        <a:t>Spelling/ Punctuation</a:t>
                      </a:r>
                      <a:endParaRPr lang="en-US" sz="2000" b="1" dirty="0"/>
                    </a:p>
                  </a:txBody>
                  <a:tcPr/>
                </a:tc>
                <a:tc>
                  <a:txBody>
                    <a:bodyPr/>
                    <a:lstStyle/>
                    <a:p>
                      <a:pPr algn="ctr"/>
                      <a:r>
                        <a:rPr lang="en-US" sz="2000" b="1" dirty="0" smtClean="0"/>
                        <a:t>Grammar</a:t>
                      </a:r>
                      <a:endParaRPr lang="en-US" sz="2000" b="1" dirty="0"/>
                    </a:p>
                  </a:txBody>
                  <a:tcPr/>
                </a:tc>
                <a:tc>
                  <a:txBody>
                    <a:bodyPr/>
                    <a:lstStyle/>
                    <a:p>
                      <a:pPr algn="ctr"/>
                      <a:r>
                        <a:rPr lang="en-US" sz="2000" b="1" dirty="0" smtClean="0"/>
                        <a:t>References</a:t>
                      </a:r>
                      <a:endParaRPr lang="en-US" sz="2000" b="1" dirty="0"/>
                    </a:p>
                  </a:txBody>
                  <a:tcPr/>
                </a:tc>
                <a:tc>
                  <a:txBody>
                    <a:bodyPr/>
                    <a:lstStyle/>
                    <a:p>
                      <a:pPr algn="ctr"/>
                      <a:r>
                        <a:rPr lang="en-US" sz="2000" b="1" dirty="0" smtClean="0"/>
                        <a:t>Total</a:t>
                      </a:r>
                      <a:endParaRPr lang="en-US" sz="2000" b="1" dirty="0"/>
                    </a:p>
                  </a:txBody>
                  <a:tcPr/>
                </a:tc>
              </a:tr>
              <a:tr h="715771">
                <a:tc>
                  <a:txBody>
                    <a:bodyPr/>
                    <a:lstStyle/>
                    <a:p>
                      <a:pPr algn="ctr"/>
                      <a:r>
                        <a:rPr lang="en-US" sz="2000" dirty="0" smtClean="0"/>
                        <a:t>0 – 3</a:t>
                      </a:r>
                      <a:endParaRPr lang="en-US" sz="2000" dirty="0"/>
                    </a:p>
                  </a:txBody>
                  <a:tcPr/>
                </a:tc>
                <a:tc>
                  <a:txBody>
                    <a:bodyPr/>
                    <a:lstStyle/>
                    <a:p>
                      <a:pPr algn="ctr"/>
                      <a:r>
                        <a:rPr lang="en-US" sz="2000" dirty="0" smtClean="0"/>
                        <a:t>0 – 3</a:t>
                      </a:r>
                      <a:endParaRPr lang="en-US" sz="2000" dirty="0"/>
                    </a:p>
                  </a:txBody>
                  <a:tcPr/>
                </a:tc>
                <a:tc>
                  <a:txBody>
                    <a:bodyPr/>
                    <a:lstStyle/>
                    <a:p>
                      <a:pPr algn="ctr"/>
                      <a:r>
                        <a:rPr lang="en-US" sz="2000" dirty="0" smtClean="0"/>
                        <a:t>0 – 3</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0 – 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0 – 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0 – 3</a:t>
                      </a:r>
                    </a:p>
                  </a:txBody>
                  <a:tcPr/>
                </a:tc>
                <a:tc>
                  <a:txBody>
                    <a:bodyPr/>
                    <a:lstStyle/>
                    <a:p>
                      <a:pPr algn="ctr"/>
                      <a:r>
                        <a:rPr lang="en-US" sz="2000" dirty="0" smtClean="0"/>
                        <a:t>18</a:t>
                      </a:r>
                      <a:endParaRPr lang="en-US" sz="2000" dirty="0"/>
                    </a:p>
                  </a:txBody>
                  <a:tcPr/>
                </a:tc>
              </a:tr>
            </a:tbl>
          </a:graphicData>
        </a:graphic>
      </p:graphicFrame>
    </p:spTree>
    <p:extLst>
      <p:ext uri="{BB962C8B-B14F-4D97-AF65-F5344CB8AC3E}">
        <p14:creationId xmlns:p14="http://schemas.microsoft.com/office/powerpoint/2010/main" val="72265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21600" cy="685482"/>
          </a:xfrm>
        </p:spPr>
        <p:txBody>
          <a:bodyPr>
            <a:normAutofit fontScale="90000"/>
          </a:bodyPr>
          <a:lstStyle/>
          <a:p>
            <a:r>
              <a:rPr lang="en-US" dirty="0" smtClean="0"/>
              <a:t>Detailed Rubric</a:t>
            </a:r>
            <a:endParaRPr lang="en-US" dirty="0"/>
          </a:p>
        </p:txBody>
      </p:sp>
      <p:pic>
        <p:nvPicPr>
          <p:cNvPr id="3" name="Picture 2"/>
          <p:cNvPicPr>
            <a:picLocks noChangeAspect="1"/>
          </p:cNvPicPr>
          <p:nvPr/>
        </p:nvPicPr>
        <p:blipFill>
          <a:blip r:embed="rId2"/>
          <a:stretch>
            <a:fillRect/>
          </a:stretch>
        </p:blipFill>
        <p:spPr>
          <a:xfrm>
            <a:off x="0" y="685482"/>
            <a:ext cx="11963400" cy="6172518"/>
          </a:xfrm>
          <a:prstGeom prst="rect">
            <a:avLst/>
          </a:prstGeom>
        </p:spPr>
      </p:pic>
    </p:spTree>
    <p:extLst>
      <p:ext uri="{BB962C8B-B14F-4D97-AF65-F5344CB8AC3E}">
        <p14:creationId xmlns:p14="http://schemas.microsoft.com/office/powerpoint/2010/main" val="171135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342</Words>
  <Application>Microsoft Office PowerPoint</Application>
  <PresentationFormat>Custom</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Paraphrasing Lab Activities</vt:lpstr>
      <vt:lpstr>Paraphrasing Paragraph 1</vt:lpstr>
      <vt:lpstr>Paraphrasing Paragraph 2</vt:lpstr>
      <vt:lpstr>Paraphrasing Paragraph 3</vt:lpstr>
      <vt:lpstr>Rubric</vt:lpstr>
      <vt:lpstr>Detailed Rubric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Husnain Raza</dc:creator>
  <cp:lastModifiedBy>Maham</cp:lastModifiedBy>
  <cp:revision>12</cp:revision>
  <dcterms:created xsi:type="dcterms:W3CDTF">2019-10-04T10:22:18Z</dcterms:created>
  <dcterms:modified xsi:type="dcterms:W3CDTF">2020-11-18T09:19:46Z</dcterms:modified>
</cp:coreProperties>
</file>