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39A28"/>
              </a:buClr>
              <a:buSzPts val="4800"/>
              <a:buFont typeface="Calibri"/>
              <a:buNone/>
            </a:pPr>
            <a:r>
              <a:rPr b="1" i="0" lang="en-US" sz="4800" u="none" cap="none" strike="noStrike">
                <a:solidFill>
                  <a:srgbClr val="739A28"/>
                </a:solidFill>
                <a:latin typeface="Calibri"/>
                <a:ea typeface="Calibri"/>
                <a:cs typeface="Calibri"/>
                <a:sym typeface="Calibri"/>
              </a:rPr>
              <a:t>Object Oriented Programming </a:t>
            </a:r>
            <a:br>
              <a:rPr b="1" i="0" lang="en-US" sz="4800" u="none" cap="none" strike="noStrike">
                <a:solidFill>
                  <a:srgbClr val="739A28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6000">
                <a:solidFill>
                  <a:srgbClr val="0070C0"/>
                </a:solidFill>
              </a:rPr>
              <a:t>C++ </a:t>
            </a:r>
            <a:r>
              <a:rPr b="1" lang="en-US">
                <a:solidFill>
                  <a:srgbClr val="FF0000"/>
                </a:solidFill>
              </a:rPr>
              <a:t>Operator Overloading</a:t>
            </a:r>
            <a:endParaRPr/>
          </a:p>
        </p:txBody>
      </p:sp>
      <p:sp>
        <p:nvSpPr>
          <p:cNvPr id="90" name="Google Shape;90;p13"/>
          <p:cNvSpPr txBox="1"/>
          <p:nvPr>
            <p:ph idx="1" type="subTitle"/>
          </p:nvPr>
        </p:nvSpPr>
        <p:spPr>
          <a:xfrm>
            <a:off x="1913586" y="3509963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Abeeda Akram</a:t>
            </a:r>
            <a:endParaRPr>
              <a:solidFill>
                <a:srgbClr val="157359"/>
              </a:solidFill>
            </a:endParaRPr>
          </a:p>
        </p:txBody>
      </p:sp>
      <p:sp>
        <p:nvSpPr>
          <p:cNvPr id="91" name="Google Shape;9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5/3/2021</a:t>
            </a:r>
            <a:endParaRPr/>
          </a:p>
        </p:txBody>
      </p:sp>
      <p:sp>
        <p:nvSpPr>
          <p:cNvPr id="92" name="Google Shape;92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Binary Operator </a:t>
            </a:r>
            <a:r>
              <a:rPr b="1" lang="en-US">
                <a:solidFill>
                  <a:srgbClr val="FF0000"/>
                </a:solidFill>
              </a:rPr>
              <a:t>Stream insertion (&lt;&lt;)</a:t>
            </a:r>
            <a:endParaRPr/>
          </a:p>
        </p:txBody>
      </p:sp>
      <p:sp>
        <p:nvSpPr>
          <p:cNvPr id="172" name="Google Shape;172;p22"/>
          <p:cNvSpPr txBox="1"/>
          <p:nvPr>
            <p:ph idx="1" type="body"/>
          </p:nvPr>
        </p:nvSpPr>
        <p:spPr>
          <a:xfrm>
            <a:off x="567146" y="1529410"/>
            <a:ext cx="5086262" cy="48269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200"/>
              <a:t>One operand </a:t>
            </a:r>
            <a:r>
              <a:rPr b="1" lang="en-US" sz="2200">
                <a:solidFill>
                  <a:srgbClr val="FF0000"/>
                </a:solidFill>
              </a:rPr>
              <a:t>left</a:t>
            </a:r>
            <a:r>
              <a:rPr lang="en-US" sz="2200">
                <a:solidFill>
                  <a:srgbClr val="FF0000"/>
                </a:solidFill>
              </a:rPr>
              <a:t> </a:t>
            </a:r>
            <a:r>
              <a:rPr lang="en-US" sz="2200"/>
              <a:t>one is stream object and </a:t>
            </a:r>
            <a:r>
              <a:rPr b="1" lang="en-US" sz="2200">
                <a:solidFill>
                  <a:srgbClr val="FF0000"/>
                </a:solidFill>
              </a:rPr>
              <a:t>right </a:t>
            </a:r>
            <a:r>
              <a:rPr lang="en-US" sz="2200"/>
              <a:t>one is class object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200"/>
              <a:t>Must define non-member function, which takes two arguments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200"/>
              <a:t>First non constant reference of ostream object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200"/>
              <a:t>Second const reference of class object</a:t>
            </a:r>
            <a:endParaRPr sz="2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200"/>
              <a:t>Called as follows.</a:t>
            </a:r>
            <a:endParaRPr/>
          </a:p>
          <a:p>
            <a:pPr indent="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ct val="100000"/>
              <a:buNone/>
            </a:pPr>
            <a:r>
              <a:rPr lang="en-US" sz="22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lang="en-US" sz="2200">
                <a:solidFill>
                  <a:srgbClr val="ADDEE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p1(3, 4), p2(1, 2);</a:t>
            </a:r>
            <a:endParaRPr/>
          </a:p>
          <a:p>
            <a:pPr indent="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cout &lt;&lt; p1; </a:t>
            </a:r>
            <a:r>
              <a:rPr lang="en-US" sz="22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left operand is ostream class object</a:t>
            </a:r>
            <a:endParaRPr/>
          </a:p>
          <a:p>
            <a:pPr indent="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2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lang="en-US" sz="2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cout &lt;&lt; p1 &lt;&lt; p2;</a:t>
            </a:r>
            <a:endParaRPr/>
          </a:p>
          <a:p>
            <a:pPr indent="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B050"/>
              </a:buClr>
              <a:buSzPct val="100000"/>
              <a:buNone/>
            </a:pPr>
            <a:r>
              <a:rPr lang="en-US" sz="22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cascading will not work as return type is void</a:t>
            </a:r>
            <a:endParaRPr/>
          </a:p>
          <a:p>
            <a:pPr indent="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173" name="Google Shape;173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5/3/2021</a:t>
            </a:r>
            <a:endParaRPr/>
          </a:p>
        </p:txBody>
      </p:sp>
      <p:sp>
        <p:nvSpPr>
          <p:cNvPr id="174" name="Google Shape;174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75" name="Google Shape;175;p22"/>
          <p:cNvCxnSpPr/>
          <p:nvPr/>
        </p:nvCxnSpPr>
        <p:spPr>
          <a:xfrm>
            <a:off x="5790053" y="1413049"/>
            <a:ext cx="36135" cy="4707399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176" name="Google Shape;176;p22"/>
          <p:cNvSpPr txBox="1"/>
          <p:nvPr/>
        </p:nvSpPr>
        <p:spPr>
          <a:xfrm>
            <a:off x="5998970" y="1529410"/>
            <a:ext cx="6120757" cy="4682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en-US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Point 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0" i="0" lang="en-US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x, y;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Point(</a:t>
            </a:r>
            <a:r>
              <a:rPr b="0" i="0" lang="en-US" sz="17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a=0, </a:t>
            </a:r>
            <a:r>
              <a:rPr b="0" i="0" lang="en-US" sz="17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b=0) { x=a; y=b; 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friend</a:t>
            </a:r>
            <a:r>
              <a:rPr b="0" i="0" lang="en-US" sz="1700" u="none" cap="none" strike="noStrike">
                <a:solidFill>
                  <a:srgbClr val="EA875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i="0" lang="en-US" sz="17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7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operator</a:t>
            </a:r>
            <a:r>
              <a:rPr b="0" i="0" lang="en-US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&lt;&lt; (</a:t>
            </a:r>
            <a:r>
              <a:rPr b="0" i="0" lang="en-US" sz="17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ostream</a:t>
            </a:r>
            <a:r>
              <a:rPr b="0" i="0" lang="en-US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&amp; , </a:t>
            </a:r>
            <a:r>
              <a:rPr b="0" i="0" lang="en-US" sz="17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const </a:t>
            </a:r>
            <a:r>
              <a:rPr b="0" i="0" lang="en-US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Point&amp;);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insert or write data of object member wise in stream</a:t>
            </a:r>
            <a:endParaRPr b="0" i="0" sz="17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i="0" lang="en-US" sz="17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7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operator</a:t>
            </a:r>
            <a:r>
              <a:rPr b="0" i="0" lang="en-US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&lt;&lt; (</a:t>
            </a:r>
            <a:r>
              <a:rPr b="0" i="0" lang="en-US" sz="17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ostream</a:t>
            </a:r>
            <a:r>
              <a:rPr b="0" i="0" lang="en-US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&amp; out, </a:t>
            </a:r>
            <a:r>
              <a:rPr b="0" i="0" lang="en-US" sz="17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const </a:t>
            </a:r>
            <a:r>
              <a:rPr b="0" i="0" lang="en-US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Point&amp; p){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out &lt;&lt; "X:" &lt;&lt; p.x &lt;&lt; endl;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out &lt;&lt; "Y:" &lt;&lt; p.y &lt;&lt; endl;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Binary Operator </a:t>
            </a:r>
            <a:r>
              <a:rPr b="1" lang="en-US">
                <a:solidFill>
                  <a:srgbClr val="FF0000"/>
                </a:solidFill>
              </a:rPr>
              <a:t>Stream insertion (&lt;&lt;)</a:t>
            </a:r>
            <a:endParaRPr/>
          </a:p>
        </p:txBody>
      </p:sp>
      <p:sp>
        <p:nvSpPr>
          <p:cNvPr id="182" name="Google Shape;182;p23"/>
          <p:cNvSpPr txBox="1"/>
          <p:nvPr>
            <p:ph idx="1" type="body"/>
          </p:nvPr>
        </p:nvSpPr>
        <p:spPr>
          <a:xfrm>
            <a:off x="495457" y="1399310"/>
            <a:ext cx="5086262" cy="48269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One operand </a:t>
            </a:r>
            <a:r>
              <a:rPr b="1" lang="en-US" sz="2000"/>
              <a:t>left</a:t>
            </a:r>
            <a:r>
              <a:rPr lang="en-US" sz="2000"/>
              <a:t> one is stream object and </a:t>
            </a:r>
            <a:r>
              <a:rPr b="1" lang="en-US" sz="2000"/>
              <a:t>right </a:t>
            </a:r>
            <a:r>
              <a:rPr lang="en-US" sz="2000"/>
              <a:t>one is class object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Must define non-member function, which takes two arguments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First non constant reference of ostream object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Second const reference of class object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For cascading return ostream object </a:t>
            </a:r>
            <a:r>
              <a:rPr lang="en-US" sz="2000">
                <a:solidFill>
                  <a:srgbClr val="FF0000"/>
                </a:solidFill>
              </a:rPr>
              <a:t>by reference </a:t>
            </a:r>
            <a:r>
              <a:rPr lang="en-US" sz="2000"/>
              <a:t>from function.</a:t>
            </a:r>
            <a:endParaRPr/>
          </a:p>
          <a:p>
            <a:pPr indent="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200"/>
              <a:buNone/>
            </a:pPr>
            <a:r>
              <a:rPr lang="en-US" sz="22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lang="en-US" sz="2200">
                <a:solidFill>
                  <a:srgbClr val="ADDEE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p1(3, 4), p2(1, 2);</a:t>
            </a:r>
            <a:endParaRPr/>
          </a:p>
          <a:p>
            <a:pPr indent="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cout &lt;&lt; p1 &lt;&lt; p2;</a:t>
            </a:r>
            <a:endParaRPr/>
          </a:p>
          <a:p>
            <a:pPr indent="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cout &lt;&lt; ++p1 &lt;&lt; p2+3;</a:t>
            </a:r>
            <a:endParaRPr/>
          </a:p>
          <a:p>
            <a:pPr indent="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B050"/>
              </a:buClr>
              <a:buSzPts val="2200"/>
              <a:buNone/>
            </a:pPr>
            <a:r>
              <a:rPr lang="en-US" sz="22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cascading will work now</a:t>
            </a:r>
            <a:endParaRPr/>
          </a:p>
          <a:p>
            <a:pPr indent="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83" name="Google Shape;183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5/3/2021</a:t>
            </a:r>
            <a:endParaRPr/>
          </a:p>
        </p:txBody>
      </p:sp>
      <p:sp>
        <p:nvSpPr>
          <p:cNvPr id="184" name="Google Shape;184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5" name="Google Shape;185;p23"/>
          <p:cNvSpPr txBox="1"/>
          <p:nvPr/>
        </p:nvSpPr>
        <p:spPr>
          <a:xfrm>
            <a:off x="5581720" y="1520284"/>
            <a:ext cx="6574146" cy="4682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en-US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Point 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0" i="0" lang="en-US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x, y;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Point(</a:t>
            </a:r>
            <a:r>
              <a:rPr b="0" i="0" lang="en-US" sz="17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a=0, </a:t>
            </a:r>
            <a:r>
              <a:rPr b="0" i="0" lang="en-US" sz="17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b=0) { x=a; y=b; 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friend</a:t>
            </a:r>
            <a:r>
              <a:rPr b="0" i="0" lang="en-US" sz="1700" u="none" cap="none" strike="noStrike">
                <a:solidFill>
                  <a:srgbClr val="EA875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7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ostream&amp;</a:t>
            </a:r>
            <a:r>
              <a:rPr b="0" i="0" lang="en-US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7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operator</a:t>
            </a:r>
            <a:r>
              <a:rPr b="0" i="0" lang="en-US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&lt;&lt; (</a:t>
            </a:r>
            <a:r>
              <a:rPr b="0" i="0" lang="en-US" sz="17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ostream</a:t>
            </a:r>
            <a:r>
              <a:rPr b="0" i="0" lang="en-US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&amp; , </a:t>
            </a:r>
            <a:r>
              <a:rPr b="0" i="0" lang="en-US" sz="17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const </a:t>
            </a:r>
            <a:r>
              <a:rPr b="0" i="0" lang="en-US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Point&amp;);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insert or write data of object member wise in stream</a:t>
            </a:r>
            <a:endParaRPr b="0" i="0" sz="17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ostream&amp;</a:t>
            </a:r>
            <a:r>
              <a:rPr b="0" i="0" lang="en-US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7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operator</a:t>
            </a:r>
            <a:r>
              <a:rPr b="0" i="0" lang="en-US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&lt;&lt; (</a:t>
            </a:r>
            <a:r>
              <a:rPr b="0" i="0" lang="en-US" sz="17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ostream</a:t>
            </a:r>
            <a:r>
              <a:rPr b="0" i="0" lang="en-US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&amp; out, </a:t>
            </a:r>
            <a:r>
              <a:rPr b="0" i="0" lang="en-US" sz="17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const </a:t>
            </a:r>
            <a:r>
              <a:rPr b="0" i="0" lang="en-US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Point&amp; p){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out &lt;&lt; "X:" &lt;&lt; p.x &lt;&lt; endl;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out &lt;&lt; "Y:" &lt;&lt; p.y &lt;&lt; endl;</a:t>
            </a:r>
            <a:endParaRPr/>
          </a:p>
          <a:p>
            <a: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return out;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86" name="Google Shape;186;p23"/>
          <p:cNvCxnSpPr/>
          <p:nvPr/>
        </p:nvCxnSpPr>
        <p:spPr>
          <a:xfrm>
            <a:off x="5461385" y="1459080"/>
            <a:ext cx="36135" cy="4707399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Binary Operator </a:t>
            </a:r>
            <a:r>
              <a:rPr b="1" lang="en-US">
                <a:solidFill>
                  <a:srgbClr val="FF0000"/>
                </a:solidFill>
              </a:rPr>
              <a:t>Stream extraction (&gt;&gt;)</a:t>
            </a:r>
            <a:endParaRPr/>
          </a:p>
        </p:txBody>
      </p:sp>
      <p:sp>
        <p:nvSpPr>
          <p:cNvPr id="192" name="Google Shape;192;p24"/>
          <p:cNvSpPr txBox="1"/>
          <p:nvPr>
            <p:ph idx="1" type="body"/>
          </p:nvPr>
        </p:nvSpPr>
        <p:spPr>
          <a:xfrm>
            <a:off x="895619" y="1529410"/>
            <a:ext cx="5086262" cy="48269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200"/>
              <a:t>One operand </a:t>
            </a:r>
            <a:r>
              <a:rPr b="1" lang="en-US" sz="2200">
                <a:solidFill>
                  <a:srgbClr val="FF0000"/>
                </a:solidFill>
              </a:rPr>
              <a:t>left</a:t>
            </a:r>
            <a:r>
              <a:rPr lang="en-US" sz="2200">
                <a:solidFill>
                  <a:srgbClr val="FF0000"/>
                </a:solidFill>
              </a:rPr>
              <a:t> </a:t>
            </a:r>
            <a:r>
              <a:rPr lang="en-US" sz="2200"/>
              <a:t>one is stream object and </a:t>
            </a:r>
            <a:r>
              <a:rPr b="1" lang="en-US" sz="2200">
                <a:solidFill>
                  <a:srgbClr val="FF0000"/>
                </a:solidFill>
              </a:rPr>
              <a:t>right </a:t>
            </a:r>
            <a:r>
              <a:rPr lang="en-US" sz="2200"/>
              <a:t>one is class object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200"/>
              <a:t>Must define non-member function, which takes two arguments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200"/>
              <a:t>First  non constant reference of istream object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200"/>
              <a:t>Second non constant reference of class object</a:t>
            </a:r>
            <a:endParaRPr sz="2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200"/>
              <a:t>Called as follows.</a:t>
            </a:r>
            <a:endParaRPr/>
          </a:p>
          <a:p>
            <a:pPr indent="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ct val="100000"/>
              <a:buNone/>
            </a:pPr>
            <a:r>
              <a:rPr lang="en-US" sz="22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lang="en-US" sz="2200">
                <a:solidFill>
                  <a:srgbClr val="ADDEE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p1, p2;</a:t>
            </a:r>
            <a:endParaRPr/>
          </a:p>
          <a:p>
            <a:pPr indent="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cin &gt;&gt; p1; // </a:t>
            </a:r>
            <a:r>
              <a:rPr lang="en-US" sz="22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left operand is istream class object</a:t>
            </a:r>
            <a:endParaRPr/>
          </a:p>
          <a:p>
            <a:pPr indent="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2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lang="en-US" sz="2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cin &gt;&gt; p1 &gt;&gt; p2;</a:t>
            </a:r>
            <a:endParaRPr/>
          </a:p>
          <a:p>
            <a:pPr indent="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B050"/>
              </a:buClr>
              <a:buSzPct val="100000"/>
              <a:buNone/>
            </a:pPr>
            <a:r>
              <a:rPr lang="en-US" sz="22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cascading will not work as return type is void</a:t>
            </a:r>
            <a:endParaRPr/>
          </a:p>
          <a:p>
            <a:pPr indent="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193" name="Google Shape;193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5/3/2021</a:t>
            </a:r>
            <a:endParaRPr/>
          </a:p>
        </p:txBody>
      </p:sp>
      <p:sp>
        <p:nvSpPr>
          <p:cNvPr id="194" name="Google Shape;194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5" name="Google Shape;195;p24"/>
          <p:cNvSpPr txBox="1"/>
          <p:nvPr/>
        </p:nvSpPr>
        <p:spPr>
          <a:xfrm>
            <a:off x="6246254" y="1390079"/>
            <a:ext cx="5465100" cy="4505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en-US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Point 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0" i="0" lang="en-US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x, y;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Point(</a:t>
            </a:r>
            <a:r>
              <a:rPr b="0" i="0" lang="en-US" sz="17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a=0, </a:t>
            </a:r>
            <a:r>
              <a:rPr b="0" i="0" lang="en-US" sz="17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b=0) { x=a; y=b; 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friend</a:t>
            </a:r>
            <a:r>
              <a:rPr b="0" i="0" lang="en-US" sz="1700" u="none" cap="none" strike="noStrike">
                <a:solidFill>
                  <a:srgbClr val="EA875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 </a:t>
            </a:r>
            <a:r>
              <a:rPr b="0" i="0" lang="en-US" sz="17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operator</a:t>
            </a:r>
            <a:r>
              <a:rPr b="0" i="0" lang="en-US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 (</a:t>
            </a:r>
            <a:r>
              <a:rPr b="0" i="0" lang="en-US" sz="17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istream </a:t>
            </a:r>
            <a:r>
              <a:rPr b="0" i="0" lang="en-US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&amp; ,Point&amp;);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input data from stream and write member wise in object</a:t>
            </a:r>
            <a:endParaRPr b="0" i="0" sz="17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 </a:t>
            </a:r>
            <a:r>
              <a:rPr b="0" i="0" lang="en-US" sz="17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operator</a:t>
            </a:r>
            <a:r>
              <a:rPr b="0" i="0" lang="en-US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&gt;&gt; (</a:t>
            </a:r>
            <a:r>
              <a:rPr b="0" i="0" lang="en-US" sz="17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istream</a:t>
            </a:r>
            <a:r>
              <a:rPr b="0" i="0" lang="en-US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&amp; in, Point&amp; p){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in &gt;&gt; p.x;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in &gt;&gt; p.y;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96" name="Google Shape;196;p24"/>
          <p:cNvCxnSpPr/>
          <p:nvPr/>
        </p:nvCxnSpPr>
        <p:spPr>
          <a:xfrm>
            <a:off x="6096000" y="1529410"/>
            <a:ext cx="36135" cy="4707399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Binary Operator </a:t>
            </a:r>
            <a:r>
              <a:rPr b="1" lang="en-US">
                <a:solidFill>
                  <a:srgbClr val="FF0000"/>
                </a:solidFill>
              </a:rPr>
              <a:t>Stream extraction (&gt;&gt;)</a:t>
            </a:r>
            <a:endParaRPr/>
          </a:p>
        </p:txBody>
      </p:sp>
      <p:sp>
        <p:nvSpPr>
          <p:cNvPr id="202" name="Google Shape;202;p25"/>
          <p:cNvSpPr txBox="1"/>
          <p:nvPr>
            <p:ph idx="1" type="body"/>
          </p:nvPr>
        </p:nvSpPr>
        <p:spPr>
          <a:xfrm>
            <a:off x="895619" y="1529410"/>
            <a:ext cx="5086262" cy="48269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One operand </a:t>
            </a:r>
            <a:r>
              <a:rPr b="1" lang="en-US" sz="2000"/>
              <a:t>left</a:t>
            </a:r>
            <a:r>
              <a:rPr lang="en-US" sz="2000"/>
              <a:t> one is stream object and </a:t>
            </a:r>
            <a:r>
              <a:rPr b="1" lang="en-US" sz="2000"/>
              <a:t>right </a:t>
            </a:r>
            <a:r>
              <a:rPr lang="en-US" sz="2000"/>
              <a:t>one is class object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Must define non-member function, which takes two arguments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First  non constant reference of istream object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Second non constant reference of class object</a:t>
            </a:r>
            <a:endParaRPr sz="20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For cascading return istream object </a:t>
            </a:r>
            <a:r>
              <a:rPr lang="en-US" sz="2000">
                <a:solidFill>
                  <a:srgbClr val="FF0000"/>
                </a:solidFill>
              </a:rPr>
              <a:t>by reference </a:t>
            </a:r>
            <a:r>
              <a:rPr lang="en-US" sz="2000"/>
              <a:t>from function.</a:t>
            </a:r>
            <a:endParaRPr/>
          </a:p>
          <a:p>
            <a:pPr indent="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000"/>
              <a:buNone/>
            </a:pPr>
            <a:r>
              <a:rPr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lang="en-US" sz="2000">
                <a:solidFill>
                  <a:srgbClr val="ADDEE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p1, p2;</a:t>
            </a:r>
            <a:endParaRPr/>
          </a:p>
          <a:p>
            <a:pPr indent="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cin &gt;&gt; p1 &gt;&gt; p2;</a:t>
            </a:r>
            <a:endParaRPr/>
          </a:p>
          <a:p>
            <a:pPr indent="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B050"/>
              </a:buClr>
              <a:buSzPts val="2000"/>
              <a:buNone/>
            </a:pPr>
            <a:r>
              <a:rPr lang="en-US" sz="20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cascading will work now</a:t>
            </a:r>
            <a:endParaRPr/>
          </a:p>
          <a:p>
            <a:pPr indent="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203" name="Google Shape;203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5/3/2021</a:t>
            </a:r>
            <a:endParaRPr/>
          </a:p>
        </p:txBody>
      </p:sp>
      <p:sp>
        <p:nvSpPr>
          <p:cNvPr id="204" name="Google Shape;204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5" name="Google Shape;205;p25"/>
          <p:cNvSpPr txBox="1"/>
          <p:nvPr/>
        </p:nvSpPr>
        <p:spPr>
          <a:xfrm>
            <a:off x="6246253" y="1390079"/>
            <a:ext cx="5909612" cy="4682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en-US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Point 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0" i="0" lang="en-US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x, y;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Point(</a:t>
            </a:r>
            <a:r>
              <a:rPr b="0" i="0" lang="en-US" sz="17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a=0, </a:t>
            </a:r>
            <a:r>
              <a:rPr b="0" i="0" lang="en-US" sz="17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b=0) { x=a; y=b; 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friend</a:t>
            </a:r>
            <a:r>
              <a:rPr b="0" i="0" lang="en-US" sz="1700" u="none" cap="none" strike="noStrike">
                <a:solidFill>
                  <a:srgbClr val="EA875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7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istream&amp;</a:t>
            </a:r>
            <a:r>
              <a:rPr b="0" i="0" lang="en-US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7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operator</a:t>
            </a:r>
            <a:r>
              <a:rPr b="0" i="0" lang="en-US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 (istream &amp; , Point&amp;);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input data from stream and write member wise in object</a:t>
            </a:r>
            <a:endParaRPr b="0" i="0" sz="17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istream&amp;</a:t>
            </a:r>
            <a:r>
              <a:rPr b="0" i="0" lang="en-US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7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operator</a:t>
            </a:r>
            <a:r>
              <a:rPr b="0" i="0" lang="en-US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&gt;&gt; (istream &amp; in, Point&amp; p){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in &gt;&gt; p.x;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in &gt;&gt; p.y;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	return in;</a:t>
            </a:r>
            <a:endParaRPr b="0" i="0" sz="17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06" name="Google Shape;206;p25"/>
          <p:cNvCxnSpPr/>
          <p:nvPr/>
        </p:nvCxnSpPr>
        <p:spPr>
          <a:xfrm>
            <a:off x="6096000" y="1529410"/>
            <a:ext cx="36135" cy="4707399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6"/>
          <p:cNvSpPr txBox="1"/>
          <p:nvPr>
            <p:ph type="title"/>
          </p:nvPr>
        </p:nvSpPr>
        <p:spPr>
          <a:xfrm>
            <a:off x="68728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Complete the implementation of </a:t>
            </a:r>
            <a:r>
              <a:rPr b="1" lang="en-US">
                <a:solidFill>
                  <a:srgbClr val="FF0000"/>
                </a:solidFill>
              </a:rPr>
              <a:t>myarray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212" name="Google Shape;212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5/3/2021</a:t>
            </a:r>
            <a:endParaRPr/>
          </a:p>
        </p:txBody>
      </p:sp>
      <p:sp>
        <p:nvSpPr>
          <p:cNvPr id="213" name="Google Shape;213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4" name="Google Shape;214;p26"/>
          <p:cNvSpPr txBox="1"/>
          <p:nvPr>
            <p:ph idx="1" type="body"/>
          </p:nvPr>
        </p:nvSpPr>
        <p:spPr>
          <a:xfrm>
            <a:off x="687280" y="1013307"/>
            <a:ext cx="11504720" cy="55029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None/>
            </a:pPr>
            <a:r>
              <a:rPr lang="en-US" sz="16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myArray{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1600"/>
              <a:buNone/>
            </a:pPr>
            <a:r>
              <a:rPr lang="en-US" sz="16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size; </a:t>
            </a:r>
            <a:r>
              <a:rPr lang="en-US" sz="16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Array size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*ptr; </a:t>
            </a:r>
            <a:r>
              <a:rPr lang="en-US" sz="16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Pointer for dynamic 1-D Array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1600"/>
              <a:buNone/>
            </a:pPr>
            <a:r>
              <a:rPr lang="en-US" sz="16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myArray() { size=0; ptr=nullptr; }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myArray(</a:t>
            </a:r>
            <a:r>
              <a:rPr lang="en-US" sz="16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size);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myArray(</a:t>
            </a:r>
            <a:r>
              <a:rPr lang="en-US" sz="16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* arr, </a:t>
            </a:r>
            <a:r>
              <a:rPr lang="en-US" sz="16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size);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myArray(</a:t>
            </a:r>
            <a:r>
              <a:rPr lang="en-US" sz="16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const 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myArray&amp;); </a:t>
            </a:r>
            <a:r>
              <a:rPr lang="en-US" sz="16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copy constructor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~myArray(); </a:t>
            </a:r>
            <a:endParaRPr sz="1600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myArray&amp; </a:t>
            </a:r>
            <a:r>
              <a:rPr lang="en-US" sz="16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operator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=(</a:t>
            </a:r>
            <a:r>
              <a:rPr lang="en-US" sz="16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const 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myArray &amp;); </a:t>
            </a:r>
            <a:r>
              <a:rPr lang="en-US" sz="16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Assignment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int&amp; </a:t>
            </a:r>
            <a:r>
              <a:rPr lang="en-US" sz="16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operator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[](</a:t>
            </a:r>
            <a:r>
              <a:rPr lang="en-US" sz="16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const int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i);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1600"/>
              <a:buNone/>
            </a:pPr>
            <a:r>
              <a:rPr lang="en-US" sz="16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const int 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&amp; </a:t>
            </a:r>
            <a:r>
              <a:rPr lang="en-US" sz="16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operator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[](</a:t>
            </a:r>
            <a:r>
              <a:rPr lang="en-US" sz="16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const int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i) </a:t>
            </a:r>
            <a:r>
              <a:rPr lang="en-US" sz="16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myArray&amp; </a:t>
            </a:r>
            <a:r>
              <a:rPr lang="en-US" sz="16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operator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++(); </a:t>
            </a:r>
            <a:r>
              <a:rPr lang="en-US" sz="16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increment data of all elements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myArray </a:t>
            </a:r>
            <a:r>
              <a:rPr lang="en-US" sz="16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operator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++(</a:t>
            </a:r>
            <a:r>
              <a:rPr lang="en-US" sz="16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); </a:t>
            </a:r>
            <a:r>
              <a:rPr lang="en-US" sz="16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increment data of all elements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1600"/>
              <a:buNone/>
            </a:pPr>
            <a:r>
              <a:rPr lang="en-US" sz="16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operator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==(</a:t>
            </a:r>
            <a:r>
              <a:rPr lang="en-US" sz="16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const 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myArray &amp;); </a:t>
            </a:r>
            <a:r>
              <a:rPr lang="en-US" sz="16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//compare size and data of all elements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1600"/>
              <a:buNone/>
            </a:pPr>
            <a:r>
              <a:rPr lang="en-US" sz="16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operator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!=(</a:t>
            </a:r>
            <a:r>
              <a:rPr lang="en-US" sz="16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const 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myArray &amp;);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A875C"/>
              </a:buClr>
              <a:buSzPts val="1600"/>
              <a:buNone/>
            </a:pPr>
            <a:r>
              <a:rPr lang="en-US" sz="1600">
                <a:solidFill>
                  <a:srgbClr val="EA875C"/>
                </a:solidFill>
                <a:latin typeface="Consolas"/>
                <a:ea typeface="Consolas"/>
                <a:cs typeface="Consolas"/>
                <a:sym typeface="Consolas"/>
              </a:rPr>
              <a:t>friend 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istream&amp; </a:t>
            </a:r>
            <a:r>
              <a:rPr lang="en-US" sz="16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operator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&gt;&gt; (istream&amp; , myArray&amp;); </a:t>
            </a:r>
            <a:r>
              <a:rPr lang="en-US" sz="16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//take size and data from console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A875C"/>
              </a:buClr>
              <a:buSzPts val="1600"/>
              <a:buNone/>
            </a:pPr>
            <a:r>
              <a:rPr lang="en-US" sz="1600">
                <a:solidFill>
                  <a:srgbClr val="EA875C"/>
                </a:solidFill>
                <a:latin typeface="Consolas"/>
                <a:ea typeface="Consolas"/>
                <a:cs typeface="Consolas"/>
                <a:sym typeface="Consolas"/>
              </a:rPr>
              <a:t>friend 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ostream&amp; </a:t>
            </a:r>
            <a:r>
              <a:rPr lang="en-US" sz="16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operator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&lt;&lt; (ostream&amp; , </a:t>
            </a:r>
            <a:r>
              <a:rPr lang="en-US" sz="16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const 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myArray &amp;);</a:t>
            </a:r>
            <a:r>
              <a:rPr lang="en-US" sz="16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 // Print data of array on console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myArray </a:t>
            </a:r>
            <a:r>
              <a:rPr lang="en-US" sz="16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operator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+(</a:t>
            </a:r>
            <a:r>
              <a:rPr lang="en-US" sz="16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const 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myArray &amp;); </a:t>
            </a:r>
            <a:r>
              <a:rPr lang="en-US" sz="16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Return array containing data of both arrays merged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A875C"/>
              </a:buClr>
              <a:buSzPts val="1600"/>
              <a:buNone/>
            </a:pPr>
            <a:r>
              <a:rPr lang="en-US" sz="1600">
                <a:solidFill>
                  <a:srgbClr val="EA875C"/>
                </a:solidFill>
                <a:latin typeface="Consolas"/>
                <a:ea typeface="Consolas"/>
                <a:cs typeface="Consolas"/>
                <a:sym typeface="Consolas"/>
              </a:rPr>
              <a:t>friend 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myArray </a:t>
            </a:r>
            <a:r>
              <a:rPr lang="en-US" sz="16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operator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+(const int , </a:t>
            </a:r>
            <a:r>
              <a:rPr lang="en-US" sz="16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const 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myArray &amp;); </a:t>
            </a:r>
            <a:r>
              <a:rPr lang="en-US" sz="16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add int value to all elements of array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1600">
              <a:solidFill>
                <a:srgbClr val="ADDEEB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When Non-member functions needed?</a:t>
            </a:r>
            <a:endParaRPr/>
          </a:p>
        </p:txBody>
      </p:sp>
      <p:sp>
        <p:nvSpPr>
          <p:cNvPr id="98" name="Google Shape;98;p14"/>
          <p:cNvSpPr txBox="1"/>
          <p:nvPr>
            <p:ph idx="1" type="body"/>
          </p:nvPr>
        </p:nvSpPr>
        <p:spPr>
          <a:xfrm>
            <a:off x="838200" y="1602887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Member functions cannot be defined, if left operand of operation is not class object for example.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00"/>
              <a:buNone/>
            </a:pPr>
            <a:r>
              <a:rPr lang="en-US" sz="23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2 </a:t>
            </a:r>
            <a:r>
              <a:rPr lang="en-US" sz="2300">
                <a:latin typeface="Consolas"/>
                <a:ea typeface="Consolas"/>
                <a:cs typeface="Consolas"/>
                <a:sym typeface="Consolas"/>
              </a:rPr>
              <a:t>+ p1;</a:t>
            </a:r>
            <a:r>
              <a:rPr lang="en-US" sz="23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left operand is int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00"/>
              <a:buNone/>
            </a:pPr>
            <a:r>
              <a:rPr lang="en-US" sz="23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cout </a:t>
            </a:r>
            <a:r>
              <a:rPr lang="en-US" sz="2300">
                <a:latin typeface="Consolas"/>
                <a:ea typeface="Consolas"/>
                <a:cs typeface="Consolas"/>
                <a:sym typeface="Consolas"/>
              </a:rPr>
              <a:t>&lt;&lt; p1; </a:t>
            </a:r>
            <a:r>
              <a:rPr lang="en-US" sz="23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left operand is ostream class object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00"/>
              <a:buNone/>
            </a:pPr>
            <a:r>
              <a:rPr lang="en-US" sz="23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cin </a:t>
            </a:r>
            <a:r>
              <a:rPr lang="en-US" sz="2300">
                <a:latin typeface="Consolas"/>
                <a:ea typeface="Consolas"/>
                <a:cs typeface="Consolas"/>
                <a:sym typeface="Consolas"/>
              </a:rPr>
              <a:t>&gt;&gt; p1;</a:t>
            </a:r>
            <a:r>
              <a:rPr lang="en-US" sz="2300">
                <a:solidFill>
                  <a:srgbClr val="85CFE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//left operand if istream class object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Therefore,  Non-member functions can be used for such operations. </a:t>
            </a:r>
            <a:endParaRPr/>
          </a:p>
        </p:txBody>
      </p:sp>
      <p:sp>
        <p:nvSpPr>
          <p:cNvPr id="99" name="Google Shape;99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5/3/2021</a:t>
            </a:r>
            <a:endParaRPr/>
          </a:p>
        </p:txBody>
      </p:sp>
      <p:sp>
        <p:nvSpPr>
          <p:cNvPr id="100" name="Google Shape;10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Non-Member Functions</a:t>
            </a:r>
            <a:endParaRPr/>
          </a:p>
        </p:txBody>
      </p:sp>
      <p:sp>
        <p:nvSpPr>
          <p:cNvPr id="106" name="Google Shape;106;p15"/>
          <p:cNvSpPr txBox="1"/>
          <p:nvPr>
            <p:ph idx="1" type="body"/>
          </p:nvPr>
        </p:nvSpPr>
        <p:spPr>
          <a:xfrm>
            <a:off x="838200" y="1387744"/>
            <a:ext cx="10515600" cy="4871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Non-member function cannot be defined inside the class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They cannot access the private data members of a class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Operators that cannot be overloaded through non-member functions are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rPr b="1" lang="en-US">
                <a:solidFill>
                  <a:srgbClr val="FF0000"/>
                </a:solidFill>
              </a:rPr>
              <a:t>=, [], (), -&gt;, &amp;(address of operator)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All other operators can be overloaded through non-member functions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Unary operators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Non-member function, needs one argument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Binary operators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Non-member function, needs two arguments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One argument must be class object or reference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There is no </a:t>
            </a:r>
            <a:r>
              <a:rPr b="1" lang="en-US" sz="2400">
                <a:solidFill>
                  <a:srgbClr val="FF0000"/>
                </a:solidFill>
              </a:rPr>
              <a:t>this</a:t>
            </a:r>
            <a:r>
              <a:rPr lang="en-US" sz="2400"/>
              <a:t> pointer in non-member functions</a:t>
            </a:r>
            <a:endParaRPr sz="2300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85CFE1"/>
              </a:solidFill>
            </a:endParaRPr>
          </a:p>
        </p:txBody>
      </p:sp>
      <p:sp>
        <p:nvSpPr>
          <p:cNvPr id="107" name="Google Shape;10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5/3/2021</a:t>
            </a:r>
            <a:endParaRPr/>
          </a:p>
        </p:txBody>
      </p:sp>
      <p:sp>
        <p:nvSpPr>
          <p:cNvPr id="108" name="Google Shape;108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Non-Member</a:t>
            </a:r>
            <a:r>
              <a:rPr lang="en-US"/>
              <a:t> </a:t>
            </a:r>
            <a:r>
              <a:rPr b="1" lang="en-US">
                <a:solidFill>
                  <a:srgbClr val="FF0000"/>
                </a:solidFill>
              </a:rPr>
              <a:t>Friend Functions</a:t>
            </a:r>
            <a:endParaRPr/>
          </a:p>
        </p:txBody>
      </p:sp>
      <p:sp>
        <p:nvSpPr>
          <p:cNvPr id="114" name="Google Shape;114;p16"/>
          <p:cNvSpPr txBox="1"/>
          <p:nvPr>
            <p:ph idx="1" type="body"/>
          </p:nvPr>
        </p:nvSpPr>
        <p:spPr>
          <a:xfrm>
            <a:off x="838200" y="1387744"/>
            <a:ext cx="10515600" cy="4871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800"/>
              <a:buChar char="•"/>
            </a:pPr>
            <a:r>
              <a:rPr b="1" lang="en-US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friend</a:t>
            </a:r>
            <a:r>
              <a:rPr lang="en-US">
                <a:solidFill>
                  <a:srgbClr val="00B050"/>
                </a:solidFill>
              </a:rPr>
              <a:t> </a:t>
            </a:r>
            <a:r>
              <a:rPr lang="en-US"/>
              <a:t>function can access </a:t>
            </a:r>
            <a:r>
              <a:rPr b="1" lang="en-US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-US">
                <a:solidFill>
                  <a:srgbClr val="00B050"/>
                </a:solidFill>
              </a:rPr>
              <a:t> </a:t>
            </a:r>
            <a:r>
              <a:rPr lang="en-US"/>
              <a:t>and </a:t>
            </a:r>
            <a:r>
              <a:rPr b="1" lang="en-US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en-US">
                <a:solidFill>
                  <a:srgbClr val="00B050"/>
                </a:solidFill>
              </a:rPr>
              <a:t> </a:t>
            </a:r>
            <a:r>
              <a:rPr lang="en-US"/>
              <a:t>members of another class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B050"/>
              </a:buClr>
              <a:buSzPts val="2400"/>
              <a:buChar char="•"/>
            </a:pPr>
            <a:r>
              <a:rPr b="1" lang="en-US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friend</a:t>
            </a:r>
            <a:r>
              <a:rPr lang="en-US">
                <a:solidFill>
                  <a:srgbClr val="00B050"/>
                </a:solidFill>
              </a:rPr>
              <a:t> </a:t>
            </a:r>
            <a:r>
              <a:rPr lang="en-US"/>
              <a:t>functions are non-member functions of class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They are defined outside of class scope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Can only add prototype inside class definition for granting friendship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There is no </a:t>
            </a:r>
            <a:r>
              <a:rPr b="1" lang="en-US">
                <a:solidFill>
                  <a:srgbClr val="FF0000"/>
                </a:solidFill>
              </a:rPr>
              <a:t>this</a:t>
            </a:r>
            <a:r>
              <a:rPr lang="en-US"/>
              <a:t> pointer in non-member friend functions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Properties of friendship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400"/>
              <a:buChar char="•"/>
            </a:pPr>
            <a:r>
              <a:rPr b="1" lang="en-US">
                <a:solidFill>
                  <a:srgbClr val="0070C0"/>
                </a:solidFill>
              </a:rPr>
              <a:t>Friendship is granted, not taken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C000"/>
              </a:buClr>
              <a:buSzPts val="2400"/>
              <a:buChar char="•"/>
            </a:pPr>
            <a:r>
              <a:rPr b="1" lang="en-US">
                <a:solidFill>
                  <a:srgbClr val="FFC000"/>
                </a:solidFill>
              </a:rPr>
              <a:t>Not symmetric (if </a:t>
            </a:r>
            <a:r>
              <a:rPr b="1" lang="en-US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1" lang="en-US">
                <a:solidFill>
                  <a:srgbClr val="FFC000"/>
                </a:solidFill>
              </a:rPr>
              <a:t> a </a:t>
            </a:r>
            <a:r>
              <a:rPr b="1" lang="en-US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friend</a:t>
            </a:r>
            <a:r>
              <a:rPr b="1" lang="en-US">
                <a:solidFill>
                  <a:srgbClr val="FFC000"/>
                </a:solidFill>
              </a:rPr>
              <a:t> of </a:t>
            </a:r>
            <a:r>
              <a:rPr b="1" lang="en-US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lang="en-US">
                <a:solidFill>
                  <a:srgbClr val="FFC000"/>
                </a:solidFill>
              </a:rPr>
              <a:t>, </a:t>
            </a:r>
            <a:r>
              <a:rPr b="1" lang="en-US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lang="en-US">
                <a:solidFill>
                  <a:srgbClr val="FFC000"/>
                </a:solidFill>
              </a:rPr>
              <a:t> not necessarily a </a:t>
            </a:r>
            <a:r>
              <a:rPr b="1" lang="en-US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friend</a:t>
            </a:r>
            <a:r>
              <a:rPr b="1" lang="en-US">
                <a:solidFill>
                  <a:srgbClr val="FFC000"/>
                </a:solidFill>
              </a:rPr>
              <a:t> of </a:t>
            </a:r>
            <a:r>
              <a:rPr b="1" lang="en-US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1" lang="en-US">
                <a:solidFill>
                  <a:srgbClr val="FFC000"/>
                </a:solidFill>
              </a:rPr>
              <a:t>)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2400"/>
              <a:buChar char="•"/>
            </a:pPr>
            <a:r>
              <a:rPr b="1" lang="en-US">
                <a:solidFill>
                  <a:srgbClr val="7030A0"/>
                </a:solidFill>
              </a:rPr>
              <a:t>Not transitive (if </a:t>
            </a:r>
            <a:r>
              <a:rPr b="1" lang="en-US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lang="en-US">
                <a:solidFill>
                  <a:srgbClr val="7030A0"/>
                </a:solidFill>
              </a:rPr>
              <a:t> is </a:t>
            </a:r>
            <a:r>
              <a:rPr b="1" lang="en-US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friend</a:t>
            </a:r>
            <a:r>
              <a:rPr b="1" lang="en-US">
                <a:solidFill>
                  <a:srgbClr val="7030A0"/>
                </a:solidFill>
              </a:rPr>
              <a:t> of </a:t>
            </a:r>
            <a:r>
              <a:rPr b="1" lang="en-US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1" lang="en-US">
                <a:solidFill>
                  <a:srgbClr val="7030A0"/>
                </a:solidFill>
              </a:rPr>
              <a:t>, </a:t>
            </a:r>
            <a:r>
              <a:rPr b="1" lang="en-US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1" lang="en-US">
                <a:solidFill>
                  <a:srgbClr val="7030A0"/>
                </a:solidFill>
              </a:rPr>
              <a:t> is </a:t>
            </a:r>
            <a:r>
              <a:rPr b="1" lang="en-US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friend</a:t>
            </a:r>
            <a:r>
              <a:rPr b="1" lang="en-US">
                <a:solidFill>
                  <a:srgbClr val="7030A0"/>
                </a:solidFill>
              </a:rPr>
              <a:t> of </a:t>
            </a:r>
            <a:r>
              <a:rPr b="1" lang="en-US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1" lang="en-US">
                <a:solidFill>
                  <a:srgbClr val="7030A0"/>
                </a:solidFill>
              </a:rPr>
              <a:t>, </a:t>
            </a:r>
            <a:r>
              <a:rPr b="1" lang="en-US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lang="en-US">
                <a:solidFill>
                  <a:srgbClr val="7030A0"/>
                </a:solidFill>
              </a:rPr>
              <a:t> not necessarily a </a:t>
            </a:r>
            <a:r>
              <a:rPr b="1" lang="en-US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friend</a:t>
            </a:r>
            <a:r>
              <a:rPr b="1" lang="en-US">
                <a:solidFill>
                  <a:srgbClr val="7030A0"/>
                </a:solidFill>
              </a:rPr>
              <a:t> of </a:t>
            </a:r>
            <a:r>
              <a:rPr b="1" lang="en-US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1" lang="en-US">
                <a:solidFill>
                  <a:srgbClr val="7030A0"/>
                </a:solidFill>
              </a:rPr>
              <a:t>)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85CFE1"/>
              </a:solidFill>
            </a:endParaRPr>
          </a:p>
        </p:txBody>
      </p:sp>
      <p:sp>
        <p:nvSpPr>
          <p:cNvPr id="115" name="Google Shape;115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5/3/2021</a:t>
            </a:r>
            <a:endParaRPr/>
          </a:p>
        </p:txBody>
      </p:sp>
      <p:sp>
        <p:nvSpPr>
          <p:cNvPr id="116" name="Google Shape;116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Unary Operator </a:t>
            </a:r>
            <a:r>
              <a:rPr b="1" lang="en-US">
                <a:solidFill>
                  <a:srgbClr val="FF0000"/>
                </a:solidFill>
              </a:rPr>
              <a:t>Minus (-)</a:t>
            </a:r>
            <a:endParaRPr/>
          </a:p>
        </p:txBody>
      </p:sp>
      <p:sp>
        <p:nvSpPr>
          <p:cNvPr id="122" name="Google Shape;122;p17"/>
          <p:cNvSpPr txBox="1"/>
          <p:nvPr>
            <p:ph idx="1" type="body"/>
          </p:nvPr>
        </p:nvSpPr>
        <p:spPr>
          <a:xfrm>
            <a:off x="895619" y="1529410"/>
            <a:ext cx="5350635" cy="4523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Non-member function takes one argument that must be the class object.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Can be called in two ways.</a:t>
            </a:r>
            <a:endParaRPr/>
          </a:p>
          <a:p>
            <a:pPr indent="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000"/>
              <a:buNone/>
            </a:pPr>
            <a:r>
              <a:rPr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lang="en-US" sz="2000">
                <a:solidFill>
                  <a:srgbClr val="ADDEE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p1(3, 4);</a:t>
            </a:r>
            <a:endParaRPr/>
          </a:p>
          <a:p>
            <a:pPr indent="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operator-(p1);</a:t>
            </a:r>
            <a:endParaRPr/>
          </a:p>
          <a:p>
            <a:pPr indent="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B050"/>
              </a:buClr>
              <a:buSzPts val="2000"/>
              <a:buNone/>
            </a:pPr>
            <a:r>
              <a:rPr lang="en-US" sz="20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calls friend function</a:t>
            </a:r>
            <a:endParaRPr sz="2000">
              <a:solidFill>
                <a:srgbClr val="ADD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DDEEB"/>
              </a:buClr>
              <a:buSzPts val="2000"/>
              <a:buNone/>
            </a:pPr>
            <a:r>
              <a:rPr lang="en-US" sz="2000">
                <a:solidFill>
                  <a:srgbClr val="ADDEEB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0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Or</a:t>
            </a:r>
            <a:r>
              <a:rPr lang="en-US" sz="2000">
                <a:solidFill>
                  <a:srgbClr val="ADDEE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DDEEB"/>
              </a:buClr>
              <a:buSzPts val="2000"/>
              <a:buNone/>
            </a:pPr>
            <a:r>
              <a:rPr lang="en-US" sz="2000">
                <a:solidFill>
                  <a:srgbClr val="ADDEEB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-p1;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DDEEB"/>
              </a:buClr>
              <a:buSzPts val="2000"/>
              <a:buNone/>
            </a:pPr>
            <a:r>
              <a:rPr lang="en-US" sz="2000">
                <a:solidFill>
                  <a:srgbClr val="ADDEEB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lang="en-US" sz="2000">
                <a:solidFill>
                  <a:srgbClr val="ADDEE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p2 = -p1;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Only add one function member or non-member friend to avoid conflict.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solidFill>
                <a:srgbClr val="ADD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solidFill>
                <a:srgbClr val="ADD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3" name="Google Shape;123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5/3/2021</a:t>
            </a:r>
            <a:endParaRPr/>
          </a:p>
        </p:txBody>
      </p:sp>
      <p:sp>
        <p:nvSpPr>
          <p:cNvPr id="124" name="Google Shape;124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5" name="Google Shape;125;p17"/>
          <p:cNvSpPr txBox="1"/>
          <p:nvPr/>
        </p:nvSpPr>
        <p:spPr>
          <a:xfrm>
            <a:off x="6478073" y="1529410"/>
            <a:ext cx="5584973" cy="48269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Point 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x, y;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Point(</a:t>
            </a: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a=0, </a:t>
            </a: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b=0) { x=a; y=b;}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friend</a:t>
            </a:r>
            <a:r>
              <a:rPr b="0" i="0" lang="en-US" sz="2000" u="none" cap="none" strike="noStrike">
                <a:solidFill>
                  <a:srgbClr val="EA875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Point </a:t>
            </a:r>
            <a:r>
              <a:rPr b="0" i="0" lang="en-US" sz="2000" u="none" cap="none" strike="noStrike">
                <a:solidFill>
                  <a:srgbClr val="92C8ED"/>
                </a:solidFill>
                <a:latin typeface="Consolas"/>
                <a:ea typeface="Consolas"/>
                <a:cs typeface="Consolas"/>
                <a:sym typeface="Consolas"/>
              </a:rPr>
              <a:t>operator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–(</a:t>
            </a:r>
            <a:r>
              <a:rPr b="0" i="0" lang="en-US" sz="18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const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Point&amp;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 </a:t>
            </a:r>
            <a:r>
              <a:rPr b="0" i="0" lang="en-US" sz="20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prototype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Point </a:t>
            </a:r>
            <a:r>
              <a:rPr b="0" i="0" lang="en-US" sz="20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operator-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2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const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Point&amp; p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   </a:t>
            </a:r>
            <a:endParaRPr b="0" i="0" sz="2000" u="none" cap="none" strike="noStrike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Point r(p);</a:t>
            </a:r>
            <a:endParaRPr/>
          </a:p>
          <a:p>
            <a: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r.x = -p.x;</a:t>
            </a:r>
            <a:endParaRPr/>
          </a:p>
          <a:p>
            <a: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r.y = -p.y;</a:t>
            </a:r>
            <a:endParaRPr/>
          </a:p>
          <a:p>
            <a: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r;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26" name="Google Shape;126;p17"/>
          <p:cNvCxnSpPr/>
          <p:nvPr/>
        </p:nvCxnSpPr>
        <p:spPr>
          <a:xfrm>
            <a:off x="6210119" y="1576479"/>
            <a:ext cx="36135" cy="488324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Binary Operator</a:t>
            </a:r>
            <a:r>
              <a:rPr b="1" lang="en-US">
                <a:solidFill>
                  <a:srgbClr val="FF0000"/>
                </a:solidFill>
              </a:rPr>
              <a:t> Addition (+)</a:t>
            </a:r>
            <a:endParaRPr/>
          </a:p>
        </p:txBody>
      </p:sp>
      <p:sp>
        <p:nvSpPr>
          <p:cNvPr id="132" name="Google Shape;132;p18"/>
          <p:cNvSpPr txBox="1"/>
          <p:nvPr>
            <p:ph idx="1" type="body"/>
          </p:nvPr>
        </p:nvSpPr>
        <p:spPr>
          <a:xfrm>
            <a:off x="514247" y="1500049"/>
            <a:ext cx="5507700" cy="4523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b="1" lang="en-US" sz="2400">
                <a:solidFill>
                  <a:srgbClr val="FF0000"/>
                </a:solidFill>
              </a:rPr>
              <a:t>Both operands are class objects.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Non-Member function takes two arguments.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Can be called in two ways.</a:t>
            </a:r>
            <a:endParaRPr/>
          </a:p>
          <a:p>
            <a:pPr indent="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</a:pP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lang="en-US" sz="2000">
                <a:solidFill>
                  <a:srgbClr val="ADDEE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p1(3, 4), p2(3, 2);</a:t>
            </a:r>
            <a:endParaRPr/>
          </a:p>
          <a:p>
            <a:pPr indent="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operator+(p1,p2);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DDEEB"/>
              </a:buClr>
              <a:buSzPts val="2000"/>
              <a:buNone/>
            </a:pPr>
            <a:r>
              <a:rPr lang="en-US" sz="2000">
                <a:solidFill>
                  <a:srgbClr val="ADDEEB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0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Or</a:t>
            </a:r>
            <a:r>
              <a:rPr lang="en-US" sz="2000">
                <a:solidFill>
                  <a:srgbClr val="ADDEE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DDEEB"/>
              </a:buClr>
              <a:buSzPts val="2000"/>
              <a:buNone/>
            </a:pPr>
            <a:r>
              <a:rPr lang="en-US" sz="2000">
                <a:solidFill>
                  <a:srgbClr val="ADDEEB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p1+p2;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DDEEB"/>
              </a:buClr>
              <a:buSzPts val="2000"/>
              <a:buNone/>
            </a:pPr>
            <a:r>
              <a:rPr lang="en-US" sz="2000">
                <a:solidFill>
                  <a:srgbClr val="ADDEEB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0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both p1 and p2 are passed as arguments</a:t>
            </a:r>
            <a:endParaRPr sz="2000">
              <a:solidFill>
                <a:srgbClr val="ADD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DDEEB"/>
              </a:buClr>
              <a:buSzPts val="2000"/>
              <a:buNone/>
            </a:pPr>
            <a:r>
              <a:rPr lang="en-US" sz="2000">
                <a:solidFill>
                  <a:srgbClr val="ADDEEB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lang="en-US" sz="2000">
                <a:solidFill>
                  <a:srgbClr val="ADDEE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p3 = p1+p2;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B050"/>
              </a:buClr>
              <a:buSzPts val="2000"/>
              <a:buNone/>
            </a:pPr>
            <a:r>
              <a:rPr lang="en-US" sz="20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cascaded call</a:t>
            </a:r>
            <a:endParaRPr sz="2000">
              <a:solidFill>
                <a:srgbClr val="ADD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33" name="Google Shape;133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5/3/2021</a:t>
            </a:r>
            <a:endParaRPr/>
          </a:p>
        </p:txBody>
      </p:sp>
      <p:sp>
        <p:nvSpPr>
          <p:cNvPr id="134" name="Google Shape;134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5" name="Google Shape;135;p18"/>
          <p:cNvSpPr txBox="1"/>
          <p:nvPr/>
        </p:nvSpPr>
        <p:spPr>
          <a:xfrm>
            <a:off x="5753438" y="1359224"/>
            <a:ext cx="6560524" cy="53285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Point 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x, y;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Point(</a:t>
            </a:r>
            <a:r>
              <a:rPr b="0" i="0" lang="en-US" sz="16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a=0, </a:t>
            </a:r>
            <a:r>
              <a:rPr b="0" i="0" lang="en-US" sz="16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b=0) { x=a; y=b;}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friend</a:t>
            </a:r>
            <a:r>
              <a:rPr b="0" i="0" lang="en-US" sz="1600" u="none" cap="none" strike="noStrike">
                <a:solidFill>
                  <a:srgbClr val="EA875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Point </a:t>
            </a:r>
            <a:r>
              <a:rPr b="0" i="0" lang="en-US" sz="16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operator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+ (</a:t>
            </a:r>
            <a:r>
              <a:rPr b="0" i="0" lang="en-US" sz="16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const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Point&amp; , </a:t>
            </a:r>
            <a:r>
              <a:rPr b="0" i="0" lang="en-US" sz="16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const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Point&amp;);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Point </a:t>
            </a:r>
            <a:r>
              <a:rPr b="0" i="0" lang="en-US" sz="16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operator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+(</a:t>
            </a:r>
            <a:r>
              <a:rPr b="0" i="0" lang="en-US" sz="16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const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Point&amp; p, </a:t>
            </a:r>
            <a:r>
              <a:rPr b="0" i="0" lang="en-US" sz="16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const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Point&amp; q){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Point R;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R.x =  p.x + q.x;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R.y =  p.y + q.y;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n-US" sz="16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R;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cxnSp>
        <p:nvCxnSpPr>
          <p:cNvPr id="136" name="Google Shape;136;p18"/>
          <p:cNvCxnSpPr/>
          <p:nvPr/>
        </p:nvCxnSpPr>
        <p:spPr>
          <a:xfrm>
            <a:off x="5717303" y="1359224"/>
            <a:ext cx="36135" cy="4791902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/>
          <p:nvPr>
            <p:ph type="title"/>
          </p:nvPr>
        </p:nvSpPr>
        <p:spPr>
          <a:xfrm>
            <a:off x="874335" y="33996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Binary Operator</a:t>
            </a:r>
            <a:r>
              <a:rPr b="1" lang="en-US">
                <a:solidFill>
                  <a:srgbClr val="FF0000"/>
                </a:solidFill>
              </a:rPr>
              <a:t> Addition (+)</a:t>
            </a:r>
            <a:endParaRPr/>
          </a:p>
        </p:txBody>
      </p:sp>
      <p:sp>
        <p:nvSpPr>
          <p:cNvPr id="142" name="Google Shape;142;p19"/>
          <p:cNvSpPr txBox="1"/>
          <p:nvPr>
            <p:ph idx="1" type="body"/>
          </p:nvPr>
        </p:nvSpPr>
        <p:spPr>
          <a:xfrm>
            <a:off x="639457" y="1529410"/>
            <a:ext cx="5350635" cy="4523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400"/>
              <a:buChar char="•"/>
            </a:pPr>
            <a:r>
              <a:rPr b="1" lang="en-US" sz="2400">
                <a:solidFill>
                  <a:srgbClr val="FFC000"/>
                </a:solidFill>
              </a:rPr>
              <a:t>One operand left one is class object.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Non-member function takes two arguments</a:t>
            </a:r>
            <a:endParaRPr sz="24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Can be called in two ways.</a:t>
            </a:r>
            <a:endParaRPr/>
          </a:p>
          <a:p>
            <a:pPr indent="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</a:pP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lang="en-US" sz="1800">
                <a:solidFill>
                  <a:srgbClr val="ADDEE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p1(3, 4);</a:t>
            </a:r>
            <a:endParaRPr/>
          </a:p>
          <a:p>
            <a:pPr indent="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operator+(p1,3);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DDEEB"/>
              </a:buClr>
              <a:buSzPts val="1800"/>
              <a:buNone/>
            </a:pPr>
            <a:r>
              <a:rPr lang="en-US" sz="1800">
                <a:solidFill>
                  <a:srgbClr val="ADDEEB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Or</a:t>
            </a:r>
            <a:r>
              <a:rPr lang="en-US" sz="1800">
                <a:solidFill>
                  <a:srgbClr val="ADDEE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p1+10;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B050"/>
              </a:buClr>
              <a:buSzPts val="1800"/>
              <a:buNone/>
            </a:pPr>
            <a:r>
              <a:rPr lang="en-US"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both p1 and int 10 are passed as arguments</a:t>
            </a:r>
            <a:endParaRPr sz="1800">
              <a:solidFill>
                <a:srgbClr val="ADD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DDEEB"/>
              </a:buClr>
              <a:buSzPts val="1800"/>
              <a:buNone/>
            </a:pPr>
            <a:r>
              <a:rPr lang="en-US" sz="1800">
                <a:solidFill>
                  <a:srgbClr val="ADDEEB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>
                <a:solidFill>
                  <a:srgbClr val="ADDEE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a = 10;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DDEEB"/>
              </a:buClr>
              <a:buSzPts val="1800"/>
              <a:buNone/>
            </a:pPr>
            <a:r>
              <a:rPr lang="en-US" sz="1800">
                <a:solidFill>
                  <a:srgbClr val="ADDEEB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lang="en-US" sz="1800">
                <a:solidFill>
                  <a:srgbClr val="ADDEE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p3 = p1+a;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B050"/>
              </a:buClr>
              <a:buSzPts val="1800"/>
              <a:buNone/>
            </a:pPr>
            <a:r>
              <a:rPr lang="en-US"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cascaded call</a:t>
            </a:r>
            <a:endParaRPr sz="1800">
              <a:solidFill>
                <a:srgbClr val="ADD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43" name="Google Shape;143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5/3/2021</a:t>
            </a:r>
            <a:endParaRPr/>
          </a:p>
        </p:txBody>
      </p:sp>
      <p:sp>
        <p:nvSpPr>
          <p:cNvPr id="144" name="Google Shape;144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5" name="Google Shape;145;p19"/>
          <p:cNvSpPr txBox="1"/>
          <p:nvPr/>
        </p:nvSpPr>
        <p:spPr>
          <a:xfrm>
            <a:off x="5759273" y="1471599"/>
            <a:ext cx="6554680" cy="49886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Point 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x, y;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Point(</a:t>
            </a:r>
            <a:r>
              <a:rPr b="0" i="0" lang="en-US" sz="16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a=0, </a:t>
            </a:r>
            <a:r>
              <a:rPr b="0" i="0" lang="en-US" sz="16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b=0) { x=a; y=b; 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friend</a:t>
            </a:r>
            <a:r>
              <a:rPr b="0" i="0" lang="en-US" sz="1600" u="none" cap="none" strike="noStrike">
                <a:solidFill>
                  <a:srgbClr val="EA875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Point </a:t>
            </a:r>
            <a:r>
              <a:rPr b="0" i="0" lang="en-US" sz="16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operator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+ (</a:t>
            </a:r>
            <a:r>
              <a:rPr b="0" i="0" lang="en-US" sz="16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const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Point&amp; p, </a:t>
            </a:r>
            <a:r>
              <a:rPr b="0" i="0" lang="en-US" sz="16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const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Point&amp; q);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friend</a:t>
            </a:r>
            <a:r>
              <a:rPr b="0" i="0" lang="en-US" sz="1600" u="none" cap="none" strike="noStrike">
                <a:solidFill>
                  <a:srgbClr val="EA875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Point </a:t>
            </a:r>
            <a:r>
              <a:rPr b="0" i="0" lang="en-US" sz="16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operator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+ (</a:t>
            </a:r>
            <a:r>
              <a:rPr b="0" i="0" lang="en-US" sz="16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const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Point&amp; p, </a:t>
            </a:r>
            <a:r>
              <a:rPr b="0" i="0" lang="en-US" sz="16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const int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&amp; n); </a:t>
            </a:r>
            <a:r>
              <a:rPr b="0" i="0" lang="en-US" sz="16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with int</a:t>
            </a:r>
            <a:endParaRPr b="0" i="0" sz="16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Point </a:t>
            </a:r>
            <a:r>
              <a:rPr b="0" i="0" lang="en-US" sz="16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operator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+(</a:t>
            </a:r>
            <a:r>
              <a:rPr b="0" i="0" lang="en-US" sz="16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const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Point&amp; p, </a:t>
            </a:r>
            <a:r>
              <a:rPr b="0" i="0" lang="en-US" sz="16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const int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b="0" i="0" lang="en-US" sz="16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n){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Point R;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R.x = p.x + n;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R.y = p.y + n;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n-US" sz="16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R;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16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46" name="Google Shape;146;p19"/>
          <p:cNvCxnSpPr/>
          <p:nvPr/>
        </p:nvCxnSpPr>
        <p:spPr>
          <a:xfrm>
            <a:off x="5723138" y="1437539"/>
            <a:ext cx="36135" cy="4707399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Binary Operator</a:t>
            </a:r>
            <a:r>
              <a:rPr b="1" lang="en-US">
                <a:solidFill>
                  <a:srgbClr val="FF0000"/>
                </a:solidFill>
              </a:rPr>
              <a:t> Addition (+)</a:t>
            </a:r>
            <a:endParaRPr/>
          </a:p>
        </p:txBody>
      </p:sp>
      <p:sp>
        <p:nvSpPr>
          <p:cNvPr id="152" name="Google Shape;152;p20"/>
          <p:cNvSpPr txBox="1"/>
          <p:nvPr>
            <p:ph idx="1" type="body"/>
          </p:nvPr>
        </p:nvSpPr>
        <p:spPr>
          <a:xfrm>
            <a:off x="481595" y="1529410"/>
            <a:ext cx="5350635" cy="4523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400"/>
              <a:buChar char="•"/>
            </a:pPr>
            <a:r>
              <a:rPr b="1" lang="en-US" sz="2400">
                <a:solidFill>
                  <a:srgbClr val="7030A0"/>
                </a:solidFill>
              </a:rPr>
              <a:t>One operand right one is class object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Must define non-member function.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Non-member function takes two arguments</a:t>
            </a:r>
            <a:endParaRPr sz="24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Can be called in two ways.</a:t>
            </a:r>
            <a:endParaRPr/>
          </a:p>
          <a:p>
            <a:pPr indent="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</a:pP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lang="en-US" sz="1800">
                <a:solidFill>
                  <a:srgbClr val="ADDEE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p1(3, 4);</a:t>
            </a:r>
            <a:endParaRPr/>
          </a:p>
          <a:p>
            <a:pPr indent="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operator+(3,p1);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DDEEB"/>
              </a:buClr>
              <a:buSzPts val="1800"/>
              <a:buNone/>
            </a:pPr>
            <a:r>
              <a:rPr lang="en-US" sz="1800">
                <a:solidFill>
                  <a:srgbClr val="ADDEEB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Or</a:t>
            </a:r>
            <a:r>
              <a:rPr lang="en-US" sz="1800">
                <a:solidFill>
                  <a:srgbClr val="ADDEE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DDEEB"/>
              </a:buClr>
              <a:buSzPts val="1800"/>
              <a:buNone/>
            </a:pPr>
            <a:r>
              <a:rPr lang="en-US" sz="1800">
                <a:solidFill>
                  <a:srgbClr val="ADDEEB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10+p1;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DDEEB"/>
              </a:buClr>
              <a:buSzPts val="1800"/>
              <a:buNone/>
            </a:pPr>
            <a:r>
              <a:rPr lang="en-US" sz="1800">
                <a:solidFill>
                  <a:srgbClr val="ADDEE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both p1 and int 10 are passed as arguments</a:t>
            </a:r>
            <a:endParaRPr sz="1800">
              <a:solidFill>
                <a:srgbClr val="ADD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DDEEB"/>
              </a:buClr>
              <a:buSzPts val="1800"/>
              <a:buNone/>
            </a:pPr>
            <a:r>
              <a:rPr lang="en-US" sz="1800">
                <a:solidFill>
                  <a:srgbClr val="ADDEEB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>
                <a:solidFill>
                  <a:srgbClr val="ADDEE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a = 10;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DDEEB"/>
              </a:buClr>
              <a:buSzPts val="1800"/>
              <a:buNone/>
            </a:pPr>
            <a:r>
              <a:rPr lang="en-US" sz="1800">
                <a:solidFill>
                  <a:srgbClr val="ADDEEB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lang="en-US" sz="1800">
                <a:solidFill>
                  <a:srgbClr val="ADDEE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p3 = a+p1;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B050"/>
              </a:buClr>
              <a:buSzPts val="1800"/>
              <a:buNone/>
            </a:pPr>
            <a:r>
              <a:rPr lang="en-US"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cascaded call</a:t>
            </a:r>
            <a:endParaRPr sz="1800">
              <a:solidFill>
                <a:srgbClr val="ADD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3" name="Google Shape;153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5/3/2021</a:t>
            </a:r>
            <a:endParaRPr/>
          </a:p>
        </p:txBody>
      </p:sp>
      <p:sp>
        <p:nvSpPr>
          <p:cNvPr id="154" name="Google Shape;154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5" name="Google Shape;155;p20"/>
          <p:cNvSpPr txBox="1"/>
          <p:nvPr/>
        </p:nvSpPr>
        <p:spPr>
          <a:xfrm>
            <a:off x="5720613" y="1437539"/>
            <a:ext cx="6583214" cy="49886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None/>
            </a:pPr>
            <a:r>
              <a:rPr b="0" i="0" lang="en-US" sz="17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en-US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Point 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None/>
            </a:pPr>
            <a:r>
              <a:rPr b="0" i="0" lang="en-US" sz="17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0" i="0" lang="en-US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x, y;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None/>
            </a:pPr>
            <a:r>
              <a:rPr b="0" i="0" lang="en-US" sz="17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Point(</a:t>
            </a:r>
            <a:r>
              <a:rPr b="0" i="0" lang="en-US" sz="17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a=0, </a:t>
            </a:r>
            <a:r>
              <a:rPr b="0" i="0" lang="en-US" sz="17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b=0) { x=a; y=b; 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None/>
            </a:pPr>
            <a:r>
              <a:rPr b="0" i="0" lang="en-US" sz="17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friend</a:t>
            </a:r>
            <a:r>
              <a:rPr b="0" i="0" lang="en-US" sz="1700" u="none" cap="none" strike="noStrike">
                <a:solidFill>
                  <a:srgbClr val="EA875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Point </a:t>
            </a:r>
            <a:r>
              <a:rPr b="0" i="0" lang="en-US" sz="17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operator</a:t>
            </a:r>
            <a:r>
              <a:rPr b="0" i="0" lang="en-US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+ (</a:t>
            </a:r>
            <a:r>
              <a:rPr b="0" i="0" lang="en-US" sz="17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const </a:t>
            </a:r>
            <a:r>
              <a:rPr b="0" i="0" lang="en-US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Point&amp; p, </a:t>
            </a:r>
            <a:r>
              <a:rPr b="0" i="0" lang="en-US" sz="17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const </a:t>
            </a:r>
            <a:r>
              <a:rPr b="0" i="0" lang="en-US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Point&amp; q);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None/>
            </a:pPr>
            <a:r>
              <a:rPr b="0" i="0" lang="en-US" sz="17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friend</a:t>
            </a:r>
            <a:r>
              <a:rPr b="0" i="0" lang="en-US" sz="1700" u="none" cap="none" strike="noStrike">
                <a:solidFill>
                  <a:srgbClr val="EA875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Point </a:t>
            </a:r>
            <a:r>
              <a:rPr b="0" i="0" lang="en-US" sz="17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operator</a:t>
            </a:r>
            <a:r>
              <a:rPr b="0" i="0" lang="en-US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+ (</a:t>
            </a:r>
            <a:r>
              <a:rPr b="0" i="0" lang="en-US" sz="17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const </a:t>
            </a:r>
            <a:r>
              <a:rPr b="0" i="0" lang="en-US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Point&amp; p, </a:t>
            </a:r>
            <a:r>
              <a:rPr b="0" i="0" lang="en-US" sz="17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const int</a:t>
            </a:r>
            <a:r>
              <a:rPr b="0" i="0" lang="en-US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&amp; n);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ct val="100000"/>
              <a:buFont typeface="Arial"/>
              <a:buNone/>
            </a:pPr>
            <a:r>
              <a:rPr b="0" i="0" lang="en-US" sz="17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with int right operand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None/>
            </a:pPr>
            <a:r>
              <a:rPr b="0" i="0" lang="en-US" sz="17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friend</a:t>
            </a:r>
            <a:r>
              <a:rPr b="0" i="0" lang="en-US" sz="1700" u="none" cap="none" strike="noStrike">
                <a:solidFill>
                  <a:srgbClr val="EA875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Point </a:t>
            </a:r>
            <a:r>
              <a:rPr b="0" i="0" lang="en-US" sz="17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operator</a:t>
            </a:r>
            <a:r>
              <a:rPr b="0" i="0" lang="en-US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+ (</a:t>
            </a:r>
            <a:r>
              <a:rPr b="0" i="0" lang="en-US" sz="17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const int</a:t>
            </a:r>
            <a:r>
              <a:rPr b="0" i="0" lang="en-US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&amp; n, </a:t>
            </a:r>
            <a:r>
              <a:rPr b="0" i="0" lang="en-US" sz="17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const </a:t>
            </a:r>
            <a:r>
              <a:rPr b="0" i="0" lang="en-US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Point&amp; p);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ct val="100000"/>
              <a:buFont typeface="Arial"/>
              <a:buNone/>
            </a:pPr>
            <a:r>
              <a:rPr b="0" i="0" lang="en-US" sz="17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with int left operand</a:t>
            </a:r>
            <a:endParaRPr b="0" i="0" sz="17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Point </a:t>
            </a:r>
            <a:r>
              <a:rPr b="0" i="0" lang="en-US" sz="17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operator</a:t>
            </a:r>
            <a:r>
              <a:rPr b="0" i="0" lang="en-US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+(</a:t>
            </a:r>
            <a:r>
              <a:rPr b="0" i="0" lang="en-US" sz="17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const int</a:t>
            </a:r>
            <a:r>
              <a:rPr b="0" i="0" lang="en-US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&amp; n, </a:t>
            </a:r>
            <a:r>
              <a:rPr b="0" i="0" lang="en-US" sz="17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const </a:t>
            </a:r>
            <a:r>
              <a:rPr b="0" i="0" lang="en-US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Point&amp; p){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Point R;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R.x = p.x + n;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R.y = p.y + n;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n-US" sz="17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i="0" lang="en-US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R;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56" name="Google Shape;156;p20"/>
          <p:cNvCxnSpPr/>
          <p:nvPr/>
        </p:nvCxnSpPr>
        <p:spPr>
          <a:xfrm>
            <a:off x="5634361" y="1437539"/>
            <a:ext cx="36135" cy="4707399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 txBox="1"/>
          <p:nvPr>
            <p:ph type="title"/>
          </p:nvPr>
        </p:nvSpPr>
        <p:spPr>
          <a:xfrm>
            <a:off x="660647" y="3902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Binary Operator</a:t>
            </a:r>
            <a:r>
              <a:rPr b="1" lang="en-US">
                <a:solidFill>
                  <a:srgbClr val="FF0000"/>
                </a:solidFill>
              </a:rPr>
              <a:t> Addition (+)</a:t>
            </a:r>
            <a:endParaRPr/>
          </a:p>
        </p:txBody>
      </p:sp>
      <p:sp>
        <p:nvSpPr>
          <p:cNvPr id="162" name="Google Shape;162;p21"/>
          <p:cNvSpPr txBox="1"/>
          <p:nvPr>
            <p:ph idx="1" type="body"/>
          </p:nvPr>
        </p:nvSpPr>
        <p:spPr>
          <a:xfrm>
            <a:off x="460613" y="1529410"/>
            <a:ext cx="5350635" cy="4523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One operand </a:t>
            </a:r>
            <a:r>
              <a:rPr b="1" lang="en-US" sz="2400">
                <a:solidFill>
                  <a:srgbClr val="FF0000"/>
                </a:solidFill>
              </a:rPr>
              <a:t>right </a:t>
            </a:r>
            <a:r>
              <a:rPr lang="en-US" sz="2400"/>
              <a:t>one is class object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Must define non-member function.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Non-member function takes two arguments</a:t>
            </a:r>
            <a:endParaRPr sz="24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Can be called in two ways.</a:t>
            </a:r>
            <a:endParaRPr/>
          </a:p>
          <a:p>
            <a:pPr indent="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</a:pP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lang="en-US" sz="1800">
                <a:solidFill>
                  <a:srgbClr val="ADDEE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p1(3, 4);</a:t>
            </a:r>
            <a:endParaRPr/>
          </a:p>
          <a:p>
            <a:pPr indent="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operator+(3,p1);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DDEEB"/>
              </a:buClr>
              <a:buSzPts val="1800"/>
              <a:buNone/>
            </a:pPr>
            <a:r>
              <a:rPr lang="en-US" sz="1800">
                <a:solidFill>
                  <a:srgbClr val="ADDEEB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Or</a:t>
            </a:r>
            <a:r>
              <a:rPr lang="en-US" sz="1800">
                <a:solidFill>
                  <a:srgbClr val="ADDEE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DDEEB"/>
              </a:buClr>
              <a:buSzPts val="1800"/>
              <a:buNone/>
            </a:pPr>
            <a:r>
              <a:rPr lang="en-US" sz="1800">
                <a:solidFill>
                  <a:srgbClr val="ADDEEB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10+p1;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DDEEB"/>
              </a:buClr>
              <a:buSzPts val="1800"/>
              <a:buNone/>
            </a:pPr>
            <a:r>
              <a:rPr lang="en-US" sz="1800">
                <a:solidFill>
                  <a:srgbClr val="ADDEE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both p1 and int 10 are passed as arguments</a:t>
            </a:r>
            <a:endParaRPr sz="1800">
              <a:solidFill>
                <a:srgbClr val="ADD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DDEEB"/>
              </a:buClr>
              <a:buSzPts val="1800"/>
              <a:buNone/>
            </a:pPr>
            <a:r>
              <a:rPr lang="en-US" sz="1800">
                <a:solidFill>
                  <a:srgbClr val="ADDEEB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>
                <a:solidFill>
                  <a:srgbClr val="ADDEE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a = 10;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DDEEB"/>
              </a:buClr>
              <a:buSzPts val="1800"/>
              <a:buNone/>
            </a:pPr>
            <a:r>
              <a:rPr lang="en-US" sz="1800">
                <a:solidFill>
                  <a:srgbClr val="ADDEEB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lang="en-US" sz="1800">
                <a:solidFill>
                  <a:srgbClr val="ADDEE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p3 = a+p1;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B050"/>
              </a:buClr>
              <a:buSzPts val="1800"/>
              <a:buNone/>
            </a:pPr>
            <a:r>
              <a:rPr lang="en-US"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cascaded call</a:t>
            </a:r>
            <a:endParaRPr sz="1800">
              <a:solidFill>
                <a:srgbClr val="ADD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63" name="Google Shape;163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5/3/2021</a:t>
            </a:r>
            <a:endParaRPr/>
          </a:p>
        </p:txBody>
      </p:sp>
      <p:sp>
        <p:nvSpPr>
          <p:cNvPr id="164" name="Google Shape;164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65" name="Google Shape;165;p21"/>
          <p:cNvCxnSpPr/>
          <p:nvPr/>
        </p:nvCxnSpPr>
        <p:spPr>
          <a:xfrm>
            <a:off x="5649687" y="1553021"/>
            <a:ext cx="36135" cy="4707399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166" name="Google Shape;166;p21"/>
          <p:cNvSpPr txBox="1"/>
          <p:nvPr/>
        </p:nvSpPr>
        <p:spPr>
          <a:xfrm>
            <a:off x="5729491" y="1479150"/>
            <a:ext cx="6583214" cy="49886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Point 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x, y;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Point(</a:t>
            </a:r>
            <a:r>
              <a:rPr b="0" i="0" lang="en-US" sz="16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a=0, </a:t>
            </a:r>
            <a:r>
              <a:rPr b="0" i="0" lang="en-US" sz="16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b=0) { x=a; y=b; 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friend</a:t>
            </a:r>
            <a:r>
              <a:rPr b="0" i="0" lang="en-US" sz="1600" u="none" cap="none" strike="noStrike">
                <a:solidFill>
                  <a:srgbClr val="EA875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Point </a:t>
            </a:r>
            <a:r>
              <a:rPr b="0" i="0" lang="en-US" sz="16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operator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+ (</a:t>
            </a:r>
            <a:r>
              <a:rPr b="0" i="0" lang="en-US" sz="16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const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Point&amp; p, </a:t>
            </a:r>
            <a:r>
              <a:rPr b="0" i="0" lang="en-US" sz="16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const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Point&amp; q);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friend</a:t>
            </a:r>
            <a:r>
              <a:rPr b="0" i="0" lang="en-US" sz="1600" u="none" cap="none" strike="noStrike">
                <a:solidFill>
                  <a:srgbClr val="EA875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Point </a:t>
            </a:r>
            <a:r>
              <a:rPr b="0" i="0" lang="en-US" sz="16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operator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+ (</a:t>
            </a:r>
            <a:r>
              <a:rPr b="0" i="0" lang="en-US" sz="16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const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Point&amp; p, </a:t>
            </a:r>
            <a:r>
              <a:rPr b="0" i="0" lang="en-US" sz="16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const int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&amp; n);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with int right operand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friend</a:t>
            </a:r>
            <a:r>
              <a:rPr b="0" i="0" lang="en-US" sz="1600" u="none" cap="none" strike="noStrike">
                <a:solidFill>
                  <a:srgbClr val="EA875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Point </a:t>
            </a:r>
            <a:r>
              <a:rPr b="0" i="0" lang="en-US" sz="16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operator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+ (</a:t>
            </a:r>
            <a:r>
              <a:rPr b="0" i="0" lang="en-US" sz="16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const int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&amp; n, </a:t>
            </a:r>
            <a:r>
              <a:rPr b="0" i="0" lang="en-US" sz="16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const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Point&amp; p);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with int left operand</a:t>
            </a:r>
            <a:endParaRPr b="0" i="0" sz="16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Point </a:t>
            </a:r>
            <a:r>
              <a:rPr b="0" i="0" lang="en-US" sz="16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operator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+(</a:t>
            </a:r>
            <a:r>
              <a:rPr b="0" i="0" lang="en-US" sz="16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const int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&amp; n, </a:t>
            </a:r>
            <a:r>
              <a:rPr b="0" i="0" lang="en-US" sz="16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const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Point&amp; p){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return </a:t>
            </a:r>
            <a:r>
              <a:rPr b="1" i="0" lang="en-US" sz="16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 + n;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	// Reuse code of right operand function</a:t>
            </a:r>
            <a:endParaRPr b="1" i="0" sz="1600" u="none" cap="none" strike="noStrike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