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Composition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267" name="Google Shape;26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0" name="Google Shape;270;p22"/>
          <p:cNvGrpSpPr/>
          <p:nvPr/>
        </p:nvGrpSpPr>
        <p:grpSpPr>
          <a:xfrm>
            <a:off x="6318558" y="1316798"/>
            <a:ext cx="4584084" cy="1481337"/>
            <a:chOff x="5935271" y="3449654"/>
            <a:chExt cx="4584084" cy="1481337"/>
          </a:xfrm>
        </p:grpSpPr>
        <p:grpSp>
          <p:nvGrpSpPr>
            <p:cNvPr id="271" name="Google Shape;271;p22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272" name="Google Shape;272;p22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273" name="Google Shape;273;p22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274" name="Google Shape;274;p22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275" name="Google Shape;275;p22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276" name="Google Shape;276;p22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7" name="Google Shape;277;p22"/>
                <p:cNvCxnSpPr>
                  <a:stCxn id="273" idx="3"/>
                  <a:endCxn id="276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78" name="Google Shape;278;p22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2" name="Google Shape;282;p22"/>
            <p:cNvCxnSpPr>
              <a:stCxn id="273" idx="0"/>
              <a:endCxn id="279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2"/>
            <p:cNvCxnSpPr>
              <a:stCxn id="273" idx="2"/>
              <a:endCxn id="281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838200" y="15349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Call functions of composed classes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name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date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address paddress;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char * getfirstName(){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return pname.getfirstname();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char * getlastName(){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return pname.getlastname();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Date getDateofBirth(int d, int m, int y){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return dateofBirth.getDate();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//Reuse functions of defined objects in person class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290" name="Google Shape;29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3" name="Google Shape;293;p23"/>
          <p:cNvGrpSpPr/>
          <p:nvPr/>
        </p:nvGrpSpPr>
        <p:grpSpPr>
          <a:xfrm>
            <a:off x="6318558" y="1316798"/>
            <a:ext cx="4584084" cy="1481337"/>
            <a:chOff x="5935271" y="3449654"/>
            <a:chExt cx="4584084" cy="1481337"/>
          </a:xfrm>
        </p:grpSpPr>
        <p:grpSp>
          <p:nvGrpSpPr>
            <p:cNvPr id="294" name="Google Shape;294;p23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295" name="Google Shape;295;p23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296" name="Google Shape;296;p23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297" name="Google Shape;297;p23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298" name="Google Shape;298;p23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299" name="Google Shape;299;p23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00" name="Google Shape;300;p23"/>
                <p:cNvCxnSpPr>
                  <a:stCxn id="296" idx="3"/>
                  <a:endCxn id="299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301" name="Google Shape;301;p23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5" name="Google Shape;305;p23"/>
            <p:cNvCxnSpPr>
              <a:stCxn id="296" idx="0"/>
              <a:endCxn id="302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3"/>
            <p:cNvCxnSpPr>
              <a:stCxn id="296" idx="2"/>
              <a:endCxn id="304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7" name="Google Shape;307;p23"/>
          <p:cNvSpPr txBox="1"/>
          <p:nvPr>
            <p:ph idx="1" type="body"/>
          </p:nvPr>
        </p:nvSpPr>
        <p:spPr>
          <a:xfrm>
            <a:off x="838200" y="15349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Call functions of composed classes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name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date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address paddress;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friend ostream&amp; operator&lt;&lt; (ostream&amp; , const Person&amp;);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 //Reuse functions of defined objects in person class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friend ostream&amp; operator&lt;&lt; (ostream&amp; out , const Person&amp; p){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out&lt;&lt; “Person id:” &lt;&lt;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out&lt;&lt; “Name:”	&lt;&lt;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out&lt;&lt; “Date of Birth:”	&lt;&lt;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out&lt;&lt; “Address:” &lt;&lt; paddress;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//Call ostream operator functions of name, date and address class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785970" y="3229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313" name="Google Shape;31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314" name="Google Shape;3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16" name="Google Shape;316;p24"/>
          <p:cNvGrpSpPr/>
          <p:nvPr/>
        </p:nvGrpSpPr>
        <p:grpSpPr>
          <a:xfrm>
            <a:off x="7109218" y="1212047"/>
            <a:ext cx="4584084" cy="1481337"/>
            <a:chOff x="5935271" y="3449654"/>
            <a:chExt cx="4584084" cy="1481337"/>
          </a:xfrm>
        </p:grpSpPr>
        <p:grpSp>
          <p:nvGrpSpPr>
            <p:cNvPr id="317" name="Google Shape;317;p24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318" name="Google Shape;318;p24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319" name="Google Shape;319;p24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320" name="Google Shape;320;p24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321" name="Google Shape;321;p24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322" name="Google Shape;322;p24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3" name="Google Shape;323;p24"/>
                <p:cNvCxnSpPr>
                  <a:stCxn id="319" idx="3"/>
                  <a:endCxn id="322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324" name="Google Shape;324;p24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8" name="Google Shape;328;p24"/>
            <p:cNvCxnSpPr>
              <a:stCxn id="319" idx="0"/>
              <a:endCxn id="325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4"/>
            <p:cNvCxnSpPr>
              <a:stCxn id="319" idx="2"/>
              <a:endCxn id="327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838200" y="1534980"/>
            <a:ext cx="10515600" cy="481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name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date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address paddress;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main(){ Person p; }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Calling sequence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b="1"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Default constructor: </a:t>
            </a: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 same order as defined objects in class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1)name 2)date 3)address 4)person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b="1"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Destructor: </a:t>
            </a: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 reverse order as defined objects in class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1)person 2)address 3)date 4)name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b="1"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Parametrized constructor: </a:t>
            </a: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called in order of member initializer syntax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 dateofBirth(d,m,y), pname(fn,ln), paddress(city, country, street, house)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900"/>
              <a:buNone/>
            </a:pPr>
            <a:r>
              <a:rPr lang="en-US" sz="19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1)date 2)name 3)address 4)person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4499718" y="1378244"/>
            <a:ext cx="1895796" cy="1045580"/>
            <a:chOff x="5493567" y="1800651"/>
            <a:chExt cx="2112121" cy="1663766"/>
          </a:xfrm>
        </p:grpSpPr>
        <p:grpSp>
          <p:nvGrpSpPr>
            <p:cNvPr id="332" name="Google Shape;332;p24"/>
            <p:cNvGrpSpPr/>
            <p:nvPr/>
          </p:nvGrpSpPr>
          <p:grpSpPr>
            <a:xfrm>
              <a:off x="5493567" y="1800651"/>
              <a:ext cx="2112121" cy="1663766"/>
              <a:chOff x="8195441" y="3648744"/>
              <a:chExt cx="2265671" cy="773002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8195441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pid</a:t>
                </a:r>
                <a:endParaRPr b="1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8885812" y="3681180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pname</a:t>
                </a:r>
                <a:endParaRPr b="1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5" name="Google Shape;335;p24"/>
            <p:cNvSpPr/>
            <p:nvPr/>
          </p:nvSpPr>
          <p:spPr>
            <a:xfrm>
              <a:off x="6137151" y="2445812"/>
              <a:ext cx="1352231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dateofBirth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6137151" y="2973799"/>
              <a:ext cx="1352230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paddress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654832" y="1246156"/>
            <a:ext cx="3827016" cy="48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Design separate classes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 fname;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 lname;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day;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mon;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year;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 city;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*country;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streetNo;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houseNo;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344" name="Google Shape;3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4609396" y="1561420"/>
            <a:ext cx="4349897" cy="469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name * pname;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date * dateofBirth;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address * paddress;</a:t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objects as pointer to variables in class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Less Error prone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in other classes such as student, doctor and teacher, patient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redefine all attributes and functions separately for other classes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7" name="Google Shape;347;p25"/>
          <p:cNvCxnSpPr/>
          <p:nvPr/>
        </p:nvCxnSpPr>
        <p:spPr>
          <a:xfrm>
            <a:off x="4577670" y="1432151"/>
            <a:ext cx="0" cy="484822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48" name="Google Shape;348;p25"/>
          <p:cNvGrpSpPr/>
          <p:nvPr/>
        </p:nvGrpSpPr>
        <p:grpSpPr>
          <a:xfrm>
            <a:off x="7473304" y="1265283"/>
            <a:ext cx="4584084" cy="1481337"/>
            <a:chOff x="5935271" y="3449654"/>
            <a:chExt cx="4584084" cy="1481337"/>
          </a:xfrm>
        </p:grpSpPr>
        <p:grpSp>
          <p:nvGrpSpPr>
            <p:cNvPr id="349" name="Google Shape;349;p25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350" name="Google Shape;350;p25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351" name="Google Shape;351;p25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352" name="Google Shape;352;p25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353" name="Google Shape;353;p25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354" name="Google Shape;354;p25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5" name="Google Shape;355;p25"/>
                <p:cNvCxnSpPr>
                  <a:stCxn id="351" idx="3"/>
                  <a:endCxn id="354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356" name="Google Shape;356;p25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Google Shape;360;p25"/>
            <p:cNvCxnSpPr>
              <a:stCxn id="351" idx="0"/>
              <a:endCxn id="357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25"/>
            <p:cNvCxnSpPr>
              <a:stCxn id="351" idx="2"/>
              <a:endCxn id="359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2" name="Google Shape;362;p25"/>
          <p:cNvGrpSpPr/>
          <p:nvPr/>
        </p:nvGrpSpPr>
        <p:grpSpPr>
          <a:xfrm>
            <a:off x="8951765" y="3287480"/>
            <a:ext cx="2899966" cy="1462196"/>
            <a:chOff x="9211696" y="3248904"/>
            <a:chExt cx="2899966" cy="1462196"/>
          </a:xfrm>
        </p:grpSpPr>
        <p:grpSp>
          <p:nvGrpSpPr>
            <p:cNvPr id="363" name="Google Shape;363;p25"/>
            <p:cNvGrpSpPr/>
            <p:nvPr/>
          </p:nvGrpSpPr>
          <p:grpSpPr>
            <a:xfrm>
              <a:off x="9211696" y="3248904"/>
              <a:ext cx="1844085" cy="1388022"/>
              <a:chOff x="5493567" y="1800651"/>
              <a:chExt cx="2112121" cy="1663766"/>
            </a:xfrm>
          </p:grpSpPr>
          <p:grpSp>
            <p:nvGrpSpPr>
              <p:cNvPr id="364" name="Google Shape;364;p25"/>
              <p:cNvGrpSpPr/>
              <p:nvPr/>
            </p:nvGrpSpPr>
            <p:grpSpPr>
              <a:xfrm>
                <a:off x="5493567" y="1800651"/>
                <a:ext cx="2112121" cy="1663766"/>
                <a:chOff x="8195441" y="3648744"/>
                <a:chExt cx="2265671" cy="773002"/>
              </a:xfrm>
            </p:grpSpPr>
            <p:sp>
              <p:nvSpPr>
                <p:cNvPr id="365" name="Google Shape;365;p25"/>
                <p:cNvSpPr/>
                <p:nvPr/>
              </p:nvSpPr>
              <p:spPr>
                <a:xfrm>
                  <a:off x="8195441" y="3648744"/>
                  <a:ext cx="2265671" cy="773002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pid</a:t>
                  </a:r>
                  <a:endParaRPr b="1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5"/>
                <p:cNvSpPr/>
                <p:nvPr/>
              </p:nvSpPr>
              <p:spPr>
                <a:xfrm>
                  <a:off x="8885813" y="3677970"/>
                  <a:ext cx="1450537" cy="254096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* pname</a:t>
                  </a:r>
                  <a:endParaRPr b="1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7" name="Google Shape;367;p25"/>
              <p:cNvSpPr/>
              <p:nvPr/>
            </p:nvSpPr>
            <p:spPr>
              <a:xfrm>
                <a:off x="6137151" y="2445812"/>
                <a:ext cx="1352231" cy="435483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dateofBirth</a:t>
                </a:r>
                <a:endParaRPr b="1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6137151" y="2932811"/>
                <a:ext cx="1352231" cy="435483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paddress</a:t>
                </a:r>
                <a:endParaRPr b="1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9" name="Google Shape;369;p25"/>
            <p:cNvCxnSpPr>
              <a:stCxn id="366" idx="3"/>
              <a:endCxn id="370" idx="1"/>
            </p:cNvCxnSpPr>
            <p:nvPr/>
          </p:nvCxnSpPr>
          <p:spPr>
            <a:xfrm flipH="1" rot="10800000">
              <a:off x="10954235" y="3505213"/>
              <a:ext cx="380400" cy="2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0" name="Google Shape;370;p25"/>
            <p:cNvSpPr/>
            <p:nvPr/>
          </p:nvSpPr>
          <p:spPr>
            <a:xfrm>
              <a:off x="11334491" y="3277005"/>
              <a:ext cx="677571" cy="45626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endParaRPr/>
            </a:p>
          </p:txBody>
        </p:sp>
        <p:cxnSp>
          <p:nvCxnSpPr>
            <p:cNvPr id="371" name="Google Shape;371;p25"/>
            <p:cNvCxnSpPr>
              <a:stCxn id="367" idx="3"/>
            </p:cNvCxnSpPr>
            <p:nvPr/>
          </p:nvCxnSpPr>
          <p:spPr>
            <a:xfrm>
              <a:off x="10954235" y="3968793"/>
              <a:ext cx="349500" cy="63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2" name="Google Shape;372;p25"/>
            <p:cNvSpPr/>
            <p:nvPr/>
          </p:nvSpPr>
          <p:spPr>
            <a:xfrm>
              <a:off x="11342381" y="3765464"/>
              <a:ext cx="677571" cy="45626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cxnSp>
          <p:nvCxnSpPr>
            <p:cNvPr id="373" name="Google Shape;373;p25"/>
            <p:cNvCxnSpPr>
              <a:stCxn id="368" idx="3"/>
              <a:endCxn id="374" idx="1"/>
            </p:cNvCxnSpPr>
            <p:nvPr/>
          </p:nvCxnSpPr>
          <p:spPr>
            <a:xfrm>
              <a:off x="10954235" y="4375080"/>
              <a:ext cx="300000" cy="10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4" name="Google Shape;374;p25"/>
            <p:cNvSpPr/>
            <p:nvPr/>
          </p:nvSpPr>
          <p:spPr>
            <a:xfrm>
              <a:off x="11254154" y="4254839"/>
              <a:ext cx="857508" cy="45626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380" name="Google Shape;38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381" name="Google Shape;38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26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83" name="Google Shape;383;p26"/>
          <p:cNvGrpSpPr/>
          <p:nvPr/>
        </p:nvGrpSpPr>
        <p:grpSpPr>
          <a:xfrm>
            <a:off x="6318558" y="1316798"/>
            <a:ext cx="4584084" cy="1481337"/>
            <a:chOff x="5935271" y="3449654"/>
            <a:chExt cx="4584084" cy="1481337"/>
          </a:xfrm>
        </p:grpSpPr>
        <p:grpSp>
          <p:nvGrpSpPr>
            <p:cNvPr id="384" name="Google Shape;384;p26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385" name="Google Shape;385;p26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386" name="Google Shape;386;p26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387" name="Google Shape;387;p26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388" name="Google Shape;388;p26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389" name="Google Shape;389;p26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0" name="Google Shape;390;p26"/>
                <p:cNvCxnSpPr>
                  <a:stCxn id="386" idx="3"/>
                  <a:endCxn id="389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391" name="Google Shape;391;p26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5" name="Google Shape;395;p26"/>
            <p:cNvCxnSpPr>
              <a:stCxn id="386" idx="0"/>
              <a:endCxn id="392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26"/>
            <p:cNvCxnSpPr>
              <a:stCxn id="386" idx="2"/>
              <a:endCxn id="394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7" name="Google Shape;39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Call functions of composed classes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name *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date *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address * paddress;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person(int pid, char*fn, char*ln, int d, int m, int y, char*city, char*country,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int street, int house)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   pname =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name(fn, ln);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dateofBirth =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date(d, m, y);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paddress =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address(city, country, street, house);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this-&gt;pid=pid;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parameterized constructors for dynamic objects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403" name="Google Shape;40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404" name="Google Shape;40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6" name="Google Shape;406;p27"/>
          <p:cNvGrpSpPr/>
          <p:nvPr/>
        </p:nvGrpSpPr>
        <p:grpSpPr>
          <a:xfrm>
            <a:off x="6318558" y="1316798"/>
            <a:ext cx="4584084" cy="1481337"/>
            <a:chOff x="5935271" y="3449654"/>
            <a:chExt cx="4584084" cy="1481337"/>
          </a:xfrm>
        </p:grpSpPr>
        <p:grpSp>
          <p:nvGrpSpPr>
            <p:cNvPr id="407" name="Google Shape;407;p27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408" name="Google Shape;408;p27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409" name="Google Shape;409;p27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410" name="Google Shape;410;p27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411" name="Google Shape;411;p27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412" name="Google Shape;412;p27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3" name="Google Shape;413;p27"/>
                <p:cNvCxnSpPr>
                  <a:stCxn id="409" idx="3"/>
                  <a:endCxn id="412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414" name="Google Shape;414;p27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27"/>
            <p:cNvCxnSpPr>
              <a:stCxn id="409" idx="0"/>
              <a:endCxn id="415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27"/>
            <p:cNvCxnSpPr>
              <a:stCxn id="409" idx="2"/>
              <a:endCxn id="417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0" name="Google Shape;420;p27"/>
          <p:cNvSpPr txBox="1"/>
          <p:nvPr>
            <p:ph idx="1" type="body"/>
          </p:nvPr>
        </p:nvSpPr>
        <p:spPr>
          <a:xfrm>
            <a:off x="838200" y="15349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Call functions of composed classes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name *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date *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address * paddress;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void setName(char*fn, char*ln){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pname-&gt;setname(fn, ln);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void setDateofBirth(int d, int m, int y){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dateofBirth-&gt;setDate(d,m,y);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void setAddress(char*city, char*country, int street, int house){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paddress-&gt;setaddress(city, country, street, house);</a:t>
            </a:r>
            <a:endParaRPr sz="17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//Reuse functions of defined objects in person class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426" name="Google Shape;4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427" name="Google Shape;42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28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29" name="Google Shape;429;p28"/>
          <p:cNvGrpSpPr/>
          <p:nvPr/>
        </p:nvGrpSpPr>
        <p:grpSpPr>
          <a:xfrm>
            <a:off x="6318558" y="1316798"/>
            <a:ext cx="4584084" cy="1481337"/>
            <a:chOff x="5935271" y="3449654"/>
            <a:chExt cx="4584084" cy="1481337"/>
          </a:xfrm>
        </p:grpSpPr>
        <p:grpSp>
          <p:nvGrpSpPr>
            <p:cNvPr id="430" name="Google Shape;430;p28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431" name="Google Shape;431;p28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432" name="Google Shape;432;p28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433" name="Google Shape;433;p28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434" name="Google Shape;434;p28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435" name="Google Shape;435;p28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36" name="Google Shape;436;p28"/>
                <p:cNvCxnSpPr>
                  <a:stCxn id="432" idx="3"/>
                  <a:endCxn id="435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437" name="Google Shape;437;p28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1" name="Google Shape;441;p28"/>
            <p:cNvCxnSpPr>
              <a:stCxn id="432" idx="0"/>
              <a:endCxn id="438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28"/>
            <p:cNvCxnSpPr>
              <a:stCxn id="432" idx="2"/>
              <a:endCxn id="440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3" name="Google Shape;44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 functions of composed classes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name *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date *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address * paddress;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7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~person()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  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pname;</a:t>
            </a:r>
            <a:endParaRPr sz="17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dateofBirth ;</a:t>
            </a:r>
            <a:endParaRPr sz="17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paddress;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7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destructors of composed objects within destructor of person, sequence is controlled by programmer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449" name="Google Shape;44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450" name="Google Shape;45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29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52" name="Google Shape;452;p29"/>
          <p:cNvGrpSpPr/>
          <p:nvPr/>
        </p:nvGrpSpPr>
        <p:grpSpPr>
          <a:xfrm>
            <a:off x="6318558" y="1316798"/>
            <a:ext cx="4584084" cy="1481337"/>
            <a:chOff x="5935271" y="3449654"/>
            <a:chExt cx="4584084" cy="1481337"/>
          </a:xfrm>
        </p:grpSpPr>
        <p:grpSp>
          <p:nvGrpSpPr>
            <p:cNvPr id="453" name="Google Shape;453;p29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454" name="Google Shape;454;p29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455" name="Google Shape;455;p29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456" name="Google Shape;456;p29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457" name="Google Shape;457;p29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458" name="Google Shape;458;p29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9" name="Google Shape;459;p29"/>
                <p:cNvCxnSpPr>
                  <a:stCxn id="455" idx="3"/>
                  <a:endCxn id="458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460" name="Google Shape;460;p29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4" name="Google Shape;464;p29"/>
            <p:cNvCxnSpPr>
              <a:stCxn id="455" idx="0"/>
              <a:endCxn id="461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29"/>
            <p:cNvCxnSpPr>
              <a:stCxn id="455" idx="2"/>
              <a:endCxn id="463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6" name="Google Shape;466;p29"/>
          <p:cNvSpPr txBox="1"/>
          <p:nvPr>
            <p:ph idx="1" type="body"/>
          </p:nvPr>
        </p:nvSpPr>
        <p:spPr>
          <a:xfrm>
            <a:off x="838200" y="15349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name *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date *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address * paddress;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main(){Person p;}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Calling sequence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System will only call constructors and destructor of Person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Programmer controls the ordering and call of constructors and destructor, for composed objects.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472" name="Google Shape;472;p30"/>
          <p:cNvSpPr txBox="1"/>
          <p:nvPr>
            <p:ph idx="1" type="body"/>
          </p:nvPr>
        </p:nvSpPr>
        <p:spPr>
          <a:xfrm>
            <a:off x="890780" y="1656598"/>
            <a:ext cx="5102024" cy="478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One to many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Room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int rid;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float size; </a:t>
            </a:r>
            <a:r>
              <a:rPr lang="en-US" sz="1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//in sqfeet</a:t>
            </a:r>
            <a:endParaRPr sz="1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Room(int t=0, float s=0.0f){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tid=t;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Size = s;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main(){ House h1(2, 4); }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3" name="Google Shape;47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474" name="Google Shape;4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30"/>
          <p:cNvSpPr txBox="1"/>
          <p:nvPr/>
        </p:nvSpPr>
        <p:spPr>
          <a:xfrm>
            <a:off x="5758336" y="1351096"/>
            <a:ext cx="5906210" cy="5448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House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hid;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noofrooms;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Room ** rList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//pointers list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House(int id=0, int rooms=2){</a:t>
            </a:r>
            <a:endParaRPr b="0" i="0" sz="16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hid = 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noofrooms = rooms;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rList = new Room*[noofrooms];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for(int i=0; i&lt;noofrooms; i++)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    rList[i] = new Room(i+1, i+10*i+10);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//create part with whole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~House(){</a:t>
            </a:r>
            <a:endParaRPr/>
          </a:p>
          <a:p>
            <a: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for(int i=0; i&lt;noofrooms; i++)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delete rList[i];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delete [] rList;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//destroy part with whole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6" name="Google Shape;476;p30"/>
          <p:cNvCxnSpPr/>
          <p:nvPr/>
        </p:nvCxnSpPr>
        <p:spPr>
          <a:xfrm>
            <a:off x="5499279" y="1650654"/>
            <a:ext cx="0" cy="446681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77" name="Google Shape;477;p30"/>
          <p:cNvGrpSpPr/>
          <p:nvPr/>
        </p:nvGrpSpPr>
        <p:grpSpPr>
          <a:xfrm>
            <a:off x="838200" y="1429640"/>
            <a:ext cx="4429258" cy="453915"/>
            <a:chOff x="3336702" y="1511075"/>
            <a:chExt cx="4429258" cy="579550"/>
          </a:xfrm>
        </p:grpSpPr>
        <p:grpSp>
          <p:nvGrpSpPr>
            <p:cNvPr id="478" name="Google Shape;478;p30"/>
            <p:cNvGrpSpPr/>
            <p:nvPr/>
          </p:nvGrpSpPr>
          <p:grpSpPr>
            <a:xfrm>
              <a:off x="3336702" y="1511075"/>
              <a:ext cx="4429258" cy="579550"/>
              <a:chOff x="4811767" y="1918951"/>
              <a:chExt cx="5527312" cy="579550"/>
            </a:xfrm>
          </p:grpSpPr>
          <p:sp>
            <p:nvSpPr>
              <p:cNvPr id="479" name="Google Shape;479;p30"/>
              <p:cNvSpPr/>
              <p:nvPr/>
            </p:nvSpPr>
            <p:spPr>
              <a:xfrm>
                <a:off x="4811767" y="1918952"/>
                <a:ext cx="1971350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House</a:t>
                </a: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8378725" y="1918951"/>
                <a:ext cx="1960354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Room</a:t>
                </a:r>
                <a:endParaRPr/>
              </a:p>
            </p:txBody>
          </p:sp>
        </p:grpSp>
        <p:grpSp>
          <p:nvGrpSpPr>
            <p:cNvPr id="481" name="Google Shape;481;p30"/>
            <p:cNvGrpSpPr/>
            <p:nvPr/>
          </p:nvGrpSpPr>
          <p:grpSpPr>
            <a:xfrm>
              <a:off x="4916424" y="1593293"/>
              <a:ext cx="1270934" cy="399936"/>
              <a:chOff x="4058183" y="4770819"/>
              <a:chExt cx="1270934" cy="399936"/>
            </a:xfrm>
          </p:grpSpPr>
          <p:sp>
            <p:nvSpPr>
              <p:cNvPr id="482" name="Google Shape;482;p30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3" name="Google Shape;483;p30"/>
              <p:cNvCxnSpPr>
                <a:stCxn id="479" idx="3"/>
                <a:endCxn id="482" idx="1"/>
              </p:cNvCxnSpPr>
              <p:nvPr/>
            </p:nvCxnSpPr>
            <p:spPr>
              <a:xfrm flipH="1" rot="10800000">
                <a:off x="4058183" y="4970876"/>
                <a:ext cx="621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516531"/>
            <a:ext cx="10515600" cy="4665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Subset of aggregation relation where </a:t>
            </a:r>
            <a:r>
              <a:rPr lang="en-US">
                <a:solidFill>
                  <a:srgbClr val="FF0000"/>
                </a:solidFill>
              </a:rPr>
              <a:t>ownership </a:t>
            </a:r>
            <a:r>
              <a:rPr lang="en-US"/>
              <a:t>is involved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Strong relation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 of one class can contain object(s) of other class(s) for lifetime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one-to-one,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one-to-many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Unidirectional object of container class knows about its parts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have dependent </a:t>
            </a:r>
            <a:r>
              <a:rPr lang="en-US">
                <a:solidFill>
                  <a:srgbClr val="FF0000"/>
                </a:solidFill>
              </a:rPr>
              <a:t>life time </a:t>
            </a:r>
            <a:r>
              <a:rPr lang="en-US"/>
              <a:t>(creation and destruction)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whole destroy part is also destroyed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Creation and destruction of part is controlled by whole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Part object can belong only to one whole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01" name="Google Shape;101;p14"/>
          <p:cNvPicPr preferRelativeResize="0"/>
          <p:nvPr/>
        </p:nvPicPr>
        <p:blipFill rotWithShape="1">
          <a:blip r:embed="rId3">
            <a:alphaModFix/>
          </a:blip>
          <a:srcRect b="2404" l="-1140" r="1139" t="78127"/>
          <a:stretch/>
        </p:blipFill>
        <p:spPr>
          <a:xfrm>
            <a:off x="7067065" y="734806"/>
            <a:ext cx="4516527" cy="5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80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278514"/>
            <a:ext cx="108171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House cannot exist without rooms.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Book cannot exist without author(s), ISBN, publisher, pages.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Person cannot exist without name, date of birth, ID, address.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3436414" y="1822679"/>
            <a:ext cx="4429258" cy="453915"/>
            <a:chOff x="3336702" y="1511075"/>
            <a:chExt cx="4429258" cy="579550"/>
          </a:xfrm>
        </p:grpSpPr>
        <p:grpSp>
          <p:nvGrpSpPr>
            <p:cNvPr id="111" name="Google Shape;111;p15"/>
            <p:cNvGrpSpPr/>
            <p:nvPr/>
          </p:nvGrpSpPr>
          <p:grpSpPr>
            <a:xfrm>
              <a:off x="3336702" y="1511075"/>
              <a:ext cx="4429258" cy="579550"/>
              <a:chOff x="4811767" y="1918951"/>
              <a:chExt cx="5527312" cy="579550"/>
            </a:xfrm>
          </p:grpSpPr>
          <p:sp>
            <p:nvSpPr>
              <p:cNvPr id="112" name="Google Shape;112;p15"/>
              <p:cNvSpPr/>
              <p:nvPr/>
            </p:nvSpPr>
            <p:spPr>
              <a:xfrm>
                <a:off x="4811767" y="1918952"/>
                <a:ext cx="1971350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House</a:t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8378725" y="1918951"/>
                <a:ext cx="1960354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Room</a:t>
                </a:r>
                <a:endParaRPr/>
              </a:p>
            </p:txBody>
          </p:sp>
        </p:grpSp>
        <p:grpSp>
          <p:nvGrpSpPr>
            <p:cNvPr id="114" name="Google Shape;114;p15"/>
            <p:cNvGrpSpPr/>
            <p:nvPr/>
          </p:nvGrpSpPr>
          <p:grpSpPr>
            <a:xfrm>
              <a:off x="4916424" y="1593293"/>
              <a:ext cx="1270934" cy="399936"/>
              <a:chOff x="4058183" y="4770819"/>
              <a:chExt cx="1270934" cy="399936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" name="Google Shape;116;p15"/>
              <p:cNvCxnSpPr>
                <a:stCxn id="112" idx="3"/>
                <a:endCxn id="115" idx="1"/>
              </p:cNvCxnSpPr>
              <p:nvPr/>
            </p:nvCxnSpPr>
            <p:spPr>
              <a:xfrm flipH="1" rot="10800000">
                <a:off x="4058183" y="4970876"/>
                <a:ext cx="621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17" name="Google Shape;117;p15"/>
          <p:cNvGrpSpPr/>
          <p:nvPr/>
        </p:nvGrpSpPr>
        <p:grpSpPr>
          <a:xfrm>
            <a:off x="3204453" y="4870991"/>
            <a:ext cx="4584084" cy="1481337"/>
            <a:chOff x="5935271" y="3449654"/>
            <a:chExt cx="4584084" cy="1481337"/>
          </a:xfrm>
        </p:grpSpPr>
        <p:grpSp>
          <p:nvGrpSpPr>
            <p:cNvPr id="118" name="Google Shape;118;p15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119" name="Google Shape;119;p15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120" name="Google Shape;120;p15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122" name="Google Shape;122;p15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123" name="Google Shape;123;p15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4" name="Google Shape;124;p15"/>
                <p:cNvCxnSpPr>
                  <a:stCxn id="120" idx="3"/>
                  <a:endCxn id="123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25" name="Google Shape;125;p15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p15"/>
            <p:cNvCxnSpPr>
              <a:stCxn id="120" idx="0"/>
              <a:endCxn id="126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5"/>
            <p:cNvCxnSpPr>
              <a:stCxn id="120" idx="2"/>
              <a:endCxn id="128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1" name="Google Shape;131;p15"/>
          <p:cNvGrpSpPr/>
          <p:nvPr/>
        </p:nvGrpSpPr>
        <p:grpSpPr>
          <a:xfrm>
            <a:off x="3269268" y="2833124"/>
            <a:ext cx="4584084" cy="1481337"/>
            <a:chOff x="5935271" y="3449654"/>
            <a:chExt cx="4584084" cy="1481337"/>
          </a:xfrm>
        </p:grpSpPr>
        <p:grpSp>
          <p:nvGrpSpPr>
            <p:cNvPr id="132" name="Google Shape;132;p15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133" name="Google Shape;133;p15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134" name="Google Shape;134;p15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Book</a:t>
                  </a:r>
                  <a:endParaRPr/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Publisher</a:t>
                  </a:r>
                  <a:endParaRPr/>
                </a:p>
              </p:txBody>
            </p:sp>
          </p:grpSp>
          <p:grpSp>
            <p:nvGrpSpPr>
              <p:cNvPr id="136" name="Google Shape;136;p15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137" name="Google Shape;137;p15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8" name="Google Shape;138;p15"/>
                <p:cNvCxnSpPr>
                  <a:stCxn id="134" idx="3"/>
                  <a:endCxn id="137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39" name="Google Shape;139;p15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Author</a:t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Page</a:t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3" name="Google Shape;143;p15"/>
            <p:cNvCxnSpPr>
              <a:stCxn id="134" idx="0"/>
              <a:endCxn id="140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5"/>
            <p:cNvCxnSpPr>
              <a:stCxn id="134" idx="2"/>
              <a:endCxn id="142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38200" y="3173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Implementation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476518" y="1385919"/>
            <a:ext cx="5517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 object variable as </a:t>
            </a:r>
            <a:r>
              <a:rPr b="1" lang="en-US" sz="2400">
                <a:solidFill>
                  <a:srgbClr val="FF0000"/>
                </a:solidFill>
              </a:rPr>
              <a:t>data member </a:t>
            </a:r>
            <a:r>
              <a:rPr lang="en-US" sz="2400"/>
              <a:t>of class.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 a, a2(3, 4);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object of A is created object of B is created inside A too.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object of A is destroyed part object B is also destroyed.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6048075" y="1540376"/>
            <a:ext cx="5890639" cy="505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this-&gt;b=b;}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  objB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//variable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int b=0)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:objB(b)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this-&gt;a=a;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 of part</a:t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~A(){}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//nothing to do with part destroyed automatically</a:t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1780021" y="1319362"/>
            <a:ext cx="2910626" cy="453915"/>
            <a:chOff x="3882460" y="1511075"/>
            <a:chExt cx="2910626" cy="579550"/>
          </a:xfrm>
        </p:grpSpPr>
        <p:grpSp>
          <p:nvGrpSpPr>
            <p:cNvPr id="155" name="Google Shape;155;p16"/>
            <p:cNvGrpSpPr/>
            <p:nvPr/>
          </p:nvGrpSpPr>
          <p:grpSpPr>
            <a:xfrm>
              <a:off x="3882460" y="1511075"/>
              <a:ext cx="2910626" cy="579550"/>
              <a:chOff x="5492817" y="1918951"/>
              <a:chExt cx="3632197" cy="579550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5492817" y="1918952"/>
                <a:ext cx="792073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8369122" y="1918951"/>
                <a:ext cx="755892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158" name="Google Shape;158;p16"/>
            <p:cNvGrpSpPr/>
            <p:nvPr/>
          </p:nvGrpSpPr>
          <p:grpSpPr>
            <a:xfrm>
              <a:off x="4517180" y="1593293"/>
              <a:ext cx="1670178" cy="399936"/>
              <a:chOff x="3658939" y="4770819"/>
              <a:chExt cx="1670178" cy="399936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0" name="Google Shape;160;p16"/>
              <p:cNvCxnSpPr>
                <a:stCxn id="156" idx="3"/>
                <a:endCxn id="159" idx="1"/>
              </p:cNvCxnSpPr>
              <p:nvPr/>
            </p:nvCxnSpPr>
            <p:spPr>
              <a:xfrm flipH="1" rot="10800000">
                <a:off x="3658939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61" name="Google Shape;161;p16"/>
          <p:cNvCxnSpPr/>
          <p:nvPr/>
        </p:nvCxnSpPr>
        <p:spPr>
          <a:xfrm>
            <a:off x="5994150" y="1690688"/>
            <a:ext cx="0" cy="484822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Implementation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716816" y="1391637"/>
            <a:ext cx="51559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 </a:t>
            </a:r>
            <a:r>
              <a:rPr b="1" lang="en-US" sz="2400">
                <a:solidFill>
                  <a:srgbClr val="FF0000"/>
                </a:solidFill>
              </a:rPr>
              <a:t>Pointer</a:t>
            </a:r>
            <a:r>
              <a:rPr lang="en-US" sz="2400"/>
              <a:t> to part object as member of class.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 a, a2(3, 4);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object of A is created object of B is created inside A too.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object of A is destroyed part object B is also destroyed.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6048076" y="1554512"/>
            <a:ext cx="5649532" cy="5026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this-&gt;b=b;}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 * objB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//pointer</a:t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a=0, int b=0){</a:t>
            </a:r>
            <a:endParaRPr b="0" i="0" sz="21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this-&gt;a=a;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objB = new B(b);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//create part with whole</a:t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~A(){ 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delete objB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//destroy part with whole</a:t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17"/>
          <p:cNvGrpSpPr/>
          <p:nvPr/>
        </p:nvGrpSpPr>
        <p:grpSpPr>
          <a:xfrm>
            <a:off x="1576237" y="1327242"/>
            <a:ext cx="2910626" cy="453915"/>
            <a:chOff x="3882460" y="1511075"/>
            <a:chExt cx="2910626" cy="579550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3882460" y="1511075"/>
              <a:ext cx="2910626" cy="579550"/>
              <a:chOff x="5492817" y="1918951"/>
              <a:chExt cx="3632197" cy="579550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5492817" y="1918952"/>
                <a:ext cx="792073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369122" y="1918951"/>
                <a:ext cx="755892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175" name="Google Shape;175;p17"/>
            <p:cNvGrpSpPr/>
            <p:nvPr/>
          </p:nvGrpSpPr>
          <p:grpSpPr>
            <a:xfrm>
              <a:off x="4517180" y="1593293"/>
              <a:ext cx="1670178" cy="399936"/>
              <a:chOff x="3658939" y="4770819"/>
              <a:chExt cx="1670178" cy="399936"/>
            </a:xfrm>
          </p:grpSpPr>
          <p:sp>
            <p:nvSpPr>
              <p:cNvPr id="176" name="Google Shape;176;p17"/>
              <p:cNvSpPr/>
              <p:nvPr/>
            </p:nvSpPr>
            <p:spPr>
              <a:xfrm>
                <a:off x="4679675" y="4770819"/>
                <a:ext cx="649442" cy="399936"/>
              </a:xfrm>
              <a:prstGeom prst="flowChartDecision">
                <a:avLst/>
              </a:pr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7" name="Google Shape;177;p17"/>
              <p:cNvCxnSpPr>
                <a:stCxn id="173" idx="3"/>
                <a:endCxn id="176" idx="1"/>
              </p:cNvCxnSpPr>
              <p:nvPr/>
            </p:nvCxnSpPr>
            <p:spPr>
              <a:xfrm flipH="1" rot="10800000">
                <a:off x="3658939" y="4970876"/>
                <a:ext cx="1020600" cy="7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8" name="Google Shape;178;p17"/>
          <p:cNvCxnSpPr/>
          <p:nvPr/>
        </p:nvCxnSpPr>
        <p:spPr>
          <a:xfrm>
            <a:off x="5847008" y="2086377"/>
            <a:ext cx="25758" cy="36508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717406" y="1252180"/>
            <a:ext cx="5507678" cy="5110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Single class person controls every thing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Name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 fname;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 lname;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//Date of Birth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day;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mon;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year;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//Address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 city;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*country;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streetNo;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houseNo;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9082331" y="777456"/>
            <a:ext cx="1799737" cy="43650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6170343" y="1463886"/>
            <a:ext cx="51559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scalable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prone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reusable in other class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Redefine all attributes and functions separately for other classes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student, doctor teacher, and patient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8"/>
          <p:cNvCxnSpPr/>
          <p:nvPr/>
        </p:nvCxnSpPr>
        <p:spPr>
          <a:xfrm>
            <a:off x="6085001" y="1743080"/>
            <a:ext cx="44111" cy="41048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654832" y="1246156"/>
            <a:ext cx="3827016" cy="48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Design separate classes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 fname;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 lname;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day;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mon;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year;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 city;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char *country;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streetNo;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int houseNo;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4609396" y="1561420"/>
            <a:ext cx="5155950" cy="469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name pname;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date dateofBirth;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address paddress;</a:t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objects as variables in class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Error prone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in other classes such as student, doctor and teacher, patient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redefine all attributes and functions separately for other classes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19"/>
          <p:cNvCxnSpPr/>
          <p:nvPr/>
        </p:nvCxnSpPr>
        <p:spPr>
          <a:xfrm>
            <a:off x="4577670" y="1432151"/>
            <a:ext cx="0" cy="484822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02" name="Google Shape;202;p19"/>
          <p:cNvGrpSpPr/>
          <p:nvPr/>
        </p:nvGrpSpPr>
        <p:grpSpPr>
          <a:xfrm>
            <a:off x="7473304" y="1265283"/>
            <a:ext cx="4584084" cy="1481337"/>
            <a:chOff x="5935271" y="3449654"/>
            <a:chExt cx="4584084" cy="1481337"/>
          </a:xfrm>
        </p:grpSpPr>
        <p:grpSp>
          <p:nvGrpSpPr>
            <p:cNvPr id="203" name="Google Shape;203;p19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204" name="Google Shape;204;p19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205" name="Google Shape;205;p19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206" name="Google Shape;206;p19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207" name="Google Shape;207;p19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208" name="Google Shape;208;p19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9" name="Google Shape;209;p19"/>
                <p:cNvCxnSpPr>
                  <a:stCxn id="205" idx="3"/>
                  <a:endCxn id="208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10" name="Google Shape;210;p19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Google Shape;214;p19"/>
            <p:cNvCxnSpPr>
              <a:stCxn id="205" idx="0"/>
              <a:endCxn id="211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9"/>
            <p:cNvCxnSpPr>
              <a:stCxn id="205" idx="2"/>
              <a:endCxn id="213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221" name="Google Shape;2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4" name="Google Shape;224;p20"/>
          <p:cNvGrpSpPr/>
          <p:nvPr/>
        </p:nvGrpSpPr>
        <p:grpSpPr>
          <a:xfrm>
            <a:off x="6318558" y="1316798"/>
            <a:ext cx="4584084" cy="1481337"/>
            <a:chOff x="5935271" y="3449654"/>
            <a:chExt cx="4584084" cy="1481337"/>
          </a:xfrm>
        </p:grpSpPr>
        <p:grpSp>
          <p:nvGrpSpPr>
            <p:cNvPr id="225" name="Google Shape;225;p20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226" name="Google Shape;226;p20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227" name="Google Shape;227;p20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228" name="Google Shape;228;p20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229" name="Google Shape;229;p20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230" name="Google Shape;230;p20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1" name="Google Shape;231;p20"/>
                <p:cNvCxnSpPr>
                  <a:stCxn id="227" idx="3"/>
                  <a:endCxn id="230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32" name="Google Shape;232;p20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6" name="Google Shape;236;p20"/>
            <p:cNvCxnSpPr>
              <a:stCxn id="227" idx="0"/>
              <a:endCxn id="233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0"/>
            <p:cNvCxnSpPr>
              <a:stCxn id="227" idx="2"/>
              <a:endCxn id="235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 functions of composed classes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name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date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address paddress;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7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person(int pid, char*fn, char*ln, int d, int m, int y, char*city, char*country, int street, int house)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:pname(fn,ln), dateofBirth(d,m,y), paddress(city, country, street, house)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this-&gt;pid=pid;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7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parameterized constructors for object separately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Composition</a:t>
            </a:r>
            <a:r>
              <a:rPr lang="en-US"/>
              <a:t> (</a:t>
            </a:r>
            <a:r>
              <a:rPr b="1" lang="en-US">
                <a:solidFill>
                  <a:srgbClr val="FF0000"/>
                </a:solidFill>
              </a:rPr>
              <a:t>whole-part</a:t>
            </a:r>
            <a:r>
              <a:rPr lang="en-US"/>
              <a:t>) Example</a:t>
            </a:r>
            <a:endParaRPr/>
          </a:p>
        </p:txBody>
      </p:sp>
      <p:sp>
        <p:nvSpPr>
          <p:cNvPr id="244" name="Google Shape;2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5/18/2021</a:t>
            </a:r>
            <a:endParaRPr/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6043770" y="1755084"/>
            <a:ext cx="5649532" cy="464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7" name="Google Shape;247;p21"/>
          <p:cNvGrpSpPr/>
          <p:nvPr/>
        </p:nvGrpSpPr>
        <p:grpSpPr>
          <a:xfrm>
            <a:off x="6318558" y="1316798"/>
            <a:ext cx="4584084" cy="1481337"/>
            <a:chOff x="5935271" y="3449654"/>
            <a:chExt cx="4584084" cy="1481337"/>
          </a:xfrm>
        </p:grpSpPr>
        <p:grpSp>
          <p:nvGrpSpPr>
            <p:cNvPr id="248" name="Google Shape;248;p21"/>
            <p:cNvGrpSpPr/>
            <p:nvPr/>
          </p:nvGrpSpPr>
          <p:grpSpPr>
            <a:xfrm>
              <a:off x="5935271" y="3987325"/>
              <a:ext cx="4571205" cy="442217"/>
              <a:chOff x="3502022" y="1503487"/>
              <a:chExt cx="4571205" cy="587137"/>
            </a:xfrm>
          </p:grpSpPr>
          <p:grpSp>
            <p:nvGrpSpPr>
              <p:cNvPr id="249" name="Google Shape;249;p21"/>
              <p:cNvGrpSpPr/>
              <p:nvPr/>
            </p:nvGrpSpPr>
            <p:grpSpPr>
              <a:xfrm>
                <a:off x="3502022" y="1503487"/>
                <a:ext cx="4571205" cy="587137"/>
                <a:chOff x="5018066" y="1911363"/>
                <a:chExt cx="5704450" cy="587137"/>
              </a:xfrm>
            </p:grpSpPr>
            <p:sp>
              <p:nvSpPr>
                <p:cNvPr id="250" name="Google Shape;250;p21"/>
                <p:cNvSpPr/>
                <p:nvPr/>
              </p:nvSpPr>
              <p:spPr>
                <a:xfrm>
                  <a:off x="5018066" y="1911363"/>
                  <a:ext cx="224590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251" name="Google Shape;251;p21"/>
                <p:cNvSpPr/>
                <p:nvPr/>
              </p:nvSpPr>
              <p:spPr>
                <a:xfrm>
                  <a:off x="8408712" y="1918951"/>
                  <a:ext cx="2313804" cy="579549"/>
                </a:xfrm>
                <a:prstGeom prst="rect">
                  <a:avLst/>
                </a:prstGeom>
                <a:solidFill>
                  <a:schemeClr val="accent5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Name</a:t>
                  </a:r>
                  <a:endParaRPr/>
                </a:p>
              </p:txBody>
            </p:sp>
          </p:grpSp>
          <p:grpSp>
            <p:nvGrpSpPr>
              <p:cNvPr id="252" name="Google Shape;252;p21"/>
              <p:cNvGrpSpPr/>
              <p:nvPr/>
            </p:nvGrpSpPr>
            <p:grpSpPr>
              <a:xfrm>
                <a:off x="5301759" y="1593293"/>
                <a:ext cx="885599" cy="399936"/>
                <a:chOff x="4443518" y="4770819"/>
                <a:chExt cx="885599" cy="399936"/>
              </a:xfrm>
            </p:grpSpPr>
            <p:sp>
              <p:nvSpPr>
                <p:cNvPr id="253" name="Google Shape;253;p21"/>
                <p:cNvSpPr/>
                <p:nvPr/>
              </p:nvSpPr>
              <p:spPr>
                <a:xfrm>
                  <a:off x="4679675" y="4770819"/>
                  <a:ext cx="649442" cy="399936"/>
                </a:xfrm>
                <a:prstGeom prst="flowChartDecision">
                  <a:avLst/>
                </a:prstGeom>
                <a:solidFill>
                  <a:schemeClr val="dk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4" name="Google Shape;254;p21"/>
                <p:cNvCxnSpPr>
                  <a:stCxn id="250" idx="3"/>
                  <a:endCxn id="253" idx="1"/>
                </p:cNvCxnSpPr>
                <p:nvPr/>
              </p:nvCxnSpPr>
              <p:spPr>
                <a:xfrm>
                  <a:off x="4443518" y="4970788"/>
                  <a:ext cx="236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255" name="Google Shape;255;p21"/>
            <p:cNvSpPr/>
            <p:nvPr/>
          </p:nvSpPr>
          <p:spPr>
            <a:xfrm>
              <a:off x="8665211" y="3449654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7992325" y="3526482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8639194" y="4494489"/>
              <a:ext cx="1854144" cy="436502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7946264" y="4545975"/>
              <a:ext cx="649442" cy="301222"/>
            </a:xfrm>
            <a:prstGeom prst="flowChartDecision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Google Shape;259;p21"/>
            <p:cNvCxnSpPr>
              <a:stCxn id="250" idx="0"/>
              <a:endCxn id="256" idx="1"/>
            </p:cNvCxnSpPr>
            <p:nvPr/>
          </p:nvCxnSpPr>
          <p:spPr>
            <a:xfrm rot="-5400000">
              <a:off x="7258589" y="3253675"/>
              <a:ext cx="310200" cy="11571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1"/>
            <p:cNvCxnSpPr>
              <a:stCxn id="250" idx="2"/>
              <a:endCxn id="258" idx="1"/>
            </p:cNvCxnSpPr>
            <p:nvPr/>
          </p:nvCxnSpPr>
          <p:spPr>
            <a:xfrm flipH="1" rot="-5400000">
              <a:off x="7254389" y="4004577"/>
              <a:ext cx="272700" cy="1111200"/>
            </a:xfrm>
            <a:prstGeom prst="bent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838200" y="15349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Call functions of composed classes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name pname;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date dateofBirth;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address paddress;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void setName(char*fn, char*ln){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pname.setname(fn, ln);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void setDateofBirth(int d, int m, int y){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dateofBirth.setDate(d,m,y);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void setAddress(char*city, char*country, int street, int house){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paddress.setaddress(city, country, street, house);</a:t>
            </a:r>
            <a:endParaRPr sz="17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7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//Reuse functions of defined objects in person class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