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838200" y="1194561"/>
            <a:ext cx="10515600" cy="74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74" name="Google Shape;27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Copy Constructors</a:t>
            </a:r>
            <a:endParaRPr sz="2800"/>
          </a:p>
        </p:txBody>
      </p:sp>
      <p:sp>
        <p:nvSpPr>
          <p:cNvPr id="277" name="Google Shape;277;p22"/>
          <p:cNvSpPr txBox="1"/>
          <p:nvPr/>
        </p:nvSpPr>
        <p:spPr>
          <a:xfrm>
            <a:off x="955110" y="1842083"/>
            <a:ext cx="5052109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C(const C&amp; obj)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:B(obj)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 = obj.c;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5578848" y="1759482"/>
            <a:ext cx="4701238" cy="42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c2 (c1);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copy constructor of C, B’s copy constructor is called by C, and A’s copy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2"/>
          <p:cNvCxnSpPr/>
          <p:nvPr/>
        </p:nvCxnSpPr>
        <p:spPr>
          <a:xfrm>
            <a:off x="5578848" y="1827664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80" name="Google Shape;280;p22"/>
          <p:cNvGrpSpPr/>
          <p:nvPr/>
        </p:nvGrpSpPr>
        <p:grpSpPr>
          <a:xfrm>
            <a:off x="10653555" y="1827664"/>
            <a:ext cx="700245" cy="2896551"/>
            <a:chOff x="7005449" y="2575811"/>
            <a:chExt cx="700245" cy="2896551"/>
          </a:xfrm>
        </p:grpSpPr>
        <p:grpSp>
          <p:nvGrpSpPr>
            <p:cNvPr id="281" name="Google Shape;281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82" name="Google Shape;282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83" name="Google Shape;283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84" name="Google Shape;284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85" name="Google Shape;285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7" name="Google Shape;287;p22"/>
                <p:cNvCxnSpPr>
                  <a:stCxn id="286" idx="3"/>
                  <a:endCxn id="28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8" name="Google Shape;288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1" name="Google Shape;291;p22"/>
              <p:cNvCxnSpPr>
                <a:stCxn id="290" idx="3"/>
                <a:endCxn id="28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92" name="Google Shape;292;p22"/>
          <p:cNvGrpSpPr/>
          <p:nvPr/>
        </p:nvGrpSpPr>
        <p:grpSpPr>
          <a:xfrm>
            <a:off x="8091680" y="2665735"/>
            <a:ext cx="2265671" cy="773002"/>
            <a:chOff x="8195441" y="3648744"/>
            <a:chExt cx="2265671" cy="773002"/>
          </a:xfrm>
        </p:grpSpPr>
        <p:sp>
          <p:nvSpPr>
            <p:cNvPr id="293" name="Google Shape;293;p22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  <p:grpSp>
        <p:nvGrpSpPr>
          <p:cNvPr id="297" name="Google Shape;297;p22"/>
          <p:cNvGrpSpPr/>
          <p:nvPr/>
        </p:nvGrpSpPr>
        <p:grpSpPr>
          <a:xfrm>
            <a:off x="8091680" y="1824759"/>
            <a:ext cx="2265671" cy="773002"/>
            <a:chOff x="8195441" y="3648744"/>
            <a:chExt cx="2265671" cy="773002"/>
          </a:xfrm>
        </p:grpSpPr>
        <p:sp>
          <p:nvSpPr>
            <p:cNvPr id="298" name="Google Shape;298;p22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99" name="Google Shape;299;p22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00" name="Google Shape;300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sz="2800"/>
          </a:p>
        </p:txBody>
      </p:sp>
      <p:sp>
        <p:nvSpPr>
          <p:cNvPr id="309" name="Google Shape;309;p23"/>
          <p:cNvSpPr txBox="1"/>
          <p:nvPr/>
        </p:nvSpPr>
        <p:spPr>
          <a:xfrm>
            <a:off x="838200" y="1597845"/>
            <a:ext cx="9694162" cy="3901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Inherited functions may have limited functionality related to base class members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add more instructions in functions for derived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Redefining inherited function in derived class with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Same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Same number, type, and order of parameters.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function overriding.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Google Shape;31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956063" y="1415274"/>
            <a:ext cx="381982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24"/>
          <p:cNvCxnSpPr/>
          <p:nvPr/>
        </p:nvCxnSpPr>
        <p:spPr>
          <a:xfrm>
            <a:off x="4893754" y="1653238"/>
            <a:ext cx="0" cy="44930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24"/>
          <p:cNvSpPr txBox="1"/>
          <p:nvPr/>
        </p:nvSpPr>
        <p:spPr>
          <a:xfrm>
            <a:off x="5150054" y="1693282"/>
            <a:ext cx="5992898" cy="445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prints a’s data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of A is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print a’s data not b’s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of A is called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print a’s data not of c and b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Base class function is limited to its members printing only.</a:t>
            </a:r>
            <a:endParaRPr b="1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21" name="Google Shape;321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22" name="Google Shape;322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23" name="Google Shape;323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25" name="Google Shape;325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26" name="Google Shape;326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7" name="Google Shape;327;p24"/>
                <p:cNvCxnSpPr>
                  <a:stCxn id="326" idx="3"/>
                  <a:endCxn id="32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8" name="Google Shape;328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9" name="Google Shape;329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" name="Google Shape;331;p24"/>
              <p:cNvCxnSpPr>
                <a:stCxn id="330" idx="3"/>
                <a:endCxn id="32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32" name="Google Shape;332;p24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33" name="Google Shape;333;p24"/>
          <p:cNvGrpSpPr/>
          <p:nvPr/>
        </p:nvGrpSpPr>
        <p:grpSpPr>
          <a:xfrm>
            <a:off x="8842831" y="2617699"/>
            <a:ext cx="1468191" cy="694563"/>
            <a:chOff x="9548716" y="4459501"/>
            <a:chExt cx="1468191" cy="694563"/>
          </a:xfrm>
        </p:grpSpPr>
        <p:sp>
          <p:nvSpPr>
            <p:cNvPr id="334" name="Google Shape;334;p24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8522919" y="3674502"/>
            <a:ext cx="2141360" cy="773002"/>
            <a:chOff x="8319752" y="3648744"/>
            <a:chExt cx="2141360" cy="773002"/>
          </a:xfrm>
        </p:grpSpPr>
        <p:sp>
          <p:nvSpPr>
            <p:cNvPr id="337" name="Google Shape;337;p24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38" name="Google Shape;338;p24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39" name="Google Shape;339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47" name="Google Shape;34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795798" y="1447951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9" name="Google Shape;349;p25"/>
          <p:cNvCxnSpPr/>
          <p:nvPr/>
        </p:nvCxnSpPr>
        <p:spPr>
          <a:xfrm>
            <a:off x="4860666" y="1543285"/>
            <a:ext cx="0" cy="46030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5"/>
          <p:cNvSpPr txBox="1"/>
          <p:nvPr/>
        </p:nvSpPr>
        <p:spPr>
          <a:xfrm>
            <a:off x="5150054" y="1693283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 print b’s data only not a’s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Redefine code only no change in function name and parameters.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Google Shape;351;p25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52" name="Google Shape;352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53" name="Google Shape;353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54" name="Google Shape;354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55" name="Google Shape;355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6" name="Google Shape;356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7" name="Google Shape;357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8" name="Google Shape;358;p25"/>
                <p:cNvCxnSpPr>
                  <a:stCxn id="357" idx="3"/>
                  <a:endCxn id="35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9" name="Google Shape;359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2" name="Google Shape;362;p25"/>
              <p:cNvCxnSpPr>
                <a:stCxn id="361" idx="3"/>
                <a:endCxn id="36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63" name="Google Shape;363;p25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64" name="Google Shape;364;p25"/>
          <p:cNvGrpSpPr/>
          <p:nvPr/>
        </p:nvGrpSpPr>
        <p:grpSpPr>
          <a:xfrm>
            <a:off x="8638356" y="3147691"/>
            <a:ext cx="1468191" cy="694563"/>
            <a:chOff x="9548716" y="4459501"/>
            <a:chExt cx="1468191" cy="694563"/>
          </a:xfrm>
        </p:grpSpPr>
        <p:sp>
          <p:nvSpPr>
            <p:cNvPr id="365" name="Google Shape;365;p25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2" name="Google Shape;3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6"/>
          <p:cNvSpPr txBox="1"/>
          <p:nvPr/>
        </p:nvSpPr>
        <p:spPr>
          <a:xfrm>
            <a:off x="564080" y="1282532"/>
            <a:ext cx="4556517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b=0):A(a){this-&gt;b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//calls base class print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375" name="Google Shape;375;p26"/>
          <p:cNvCxnSpPr/>
          <p:nvPr/>
        </p:nvCxnSpPr>
        <p:spPr>
          <a:xfrm flipH="1">
            <a:off x="5125982" y="1653238"/>
            <a:ext cx="13303" cy="449305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26"/>
          <p:cNvSpPr txBox="1"/>
          <p:nvPr/>
        </p:nvSpPr>
        <p:spPr>
          <a:xfrm>
            <a:off x="5231059" y="1653238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A’s print to print a’s data then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Can call inherited function of base class.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 of base class, scope resolution operator :: , name of function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26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78" name="Google Shape;378;p2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2" name="Google Shape;382;p2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3" name="Google Shape;383;p2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4" name="Google Shape;384;p26"/>
                <p:cNvCxnSpPr>
                  <a:stCxn id="383" idx="3"/>
                  <a:endCxn id="38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5" name="Google Shape;385;p2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6" name="Google Shape;386;p2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8" name="Google Shape;388;p26"/>
              <p:cNvCxnSpPr>
                <a:stCxn id="387" idx="3"/>
                <a:endCxn id="38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9" name="Google Shape;389;p26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90" name="Google Shape;390;p26"/>
          <p:cNvGrpSpPr/>
          <p:nvPr/>
        </p:nvGrpSpPr>
        <p:grpSpPr>
          <a:xfrm>
            <a:off x="8656698" y="2962477"/>
            <a:ext cx="1468191" cy="694563"/>
            <a:chOff x="9548716" y="4459501"/>
            <a:chExt cx="1468191" cy="694563"/>
          </a:xfrm>
        </p:grpSpPr>
        <p:sp>
          <p:nvSpPr>
            <p:cNvPr id="391" name="Google Shape;391;p2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Google Shape;3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99" name="Google Shape;3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572001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//calls base class print for base class data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Google Shape;401;p27"/>
          <p:cNvCxnSpPr/>
          <p:nvPr/>
        </p:nvCxnSpPr>
        <p:spPr>
          <a:xfrm>
            <a:off x="4860666" y="1543285"/>
            <a:ext cx="0" cy="46030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7"/>
          <p:cNvSpPr txBox="1"/>
          <p:nvPr/>
        </p:nvSpPr>
        <p:spPr>
          <a:xfrm>
            <a:off x="5150054" y="1693283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B’s print to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then print c’s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27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404" name="Google Shape;404;p2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05" name="Google Shape;405;p2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06" name="Google Shape;406;p2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07" name="Google Shape;407;p2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08" name="Google Shape;408;p2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09" name="Google Shape;409;p2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0" name="Google Shape;410;p27"/>
                <p:cNvCxnSpPr>
                  <a:stCxn id="409" idx="3"/>
                  <a:endCxn id="40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11" name="Google Shape;411;p2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12" name="Google Shape;412;p2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" name="Google Shape;414;p27"/>
              <p:cNvCxnSpPr>
                <a:stCxn id="413" idx="3"/>
                <a:endCxn id="41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5" name="Google Shape;415;p27"/>
          <p:cNvGrpSpPr/>
          <p:nvPr/>
        </p:nvGrpSpPr>
        <p:grpSpPr>
          <a:xfrm>
            <a:off x="8209374" y="1669312"/>
            <a:ext cx="2141360" cy="773002"/>
            <a:chOff x="8319752" y="3648744"/>
            <a:chExt cx="2141360" cy="773002"/>
          </a:xfrm>
        </p:grpSpPr>
        <p:sp>
          <p:nvSpPr>
            <p:cNvPr id="416" name="Google Shape;416;p2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417" name="Google Shape;417;p2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18" name="Google Shape;418;p2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25" name="Google Shape;42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sz="2800"/>
          </a:p>
        </p:txBody>
      </p:sp>
      <p:sp>
        <p:nvSpPr>
          <p:cNvPr id="427" name="Google Shape;427;p28"/>
          <p:cNvSpPr txBox="1"/>
          <p:nvPr/>
        </p:nvSpPr>
        <p:spPr>
          <a:xfrm>
            <a:off x="838200" y="1597846"/>
            <a:ext cx="9694162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overload base class inherited function in derived class to add some functionality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Overload function with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Same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 parameters type, number or order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631452" y="393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3" name="Google Shape;4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34" name="Google Shape;43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650541" y="1272619"/>
            <a:ext cx="5080956" cy="5083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 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A::print();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1"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436" name="Google Shape;436;p29"/>
          <p:cNvCxnSpPr/>
          <p:nvPr/>
        </p:nvCxnSpPr>
        <p:spPr>
          <a:xfrm>
            <a:off x="5284255" y="1653238"/>
            <a:ext cx="0" cy="449305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29"/>
          <p:cNvSpPr txBox="1"/>
          <p:nvPr/>
        </p:nvSpPr>
        <p:spPr>
          <a:xfrm>
            <a:off x="5261628" y="1670608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A’s print to print a’s data then print b’s data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function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a1.print(10);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//overloaded function is not part of base class error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29"/>
          <p:cNvGrpSpPr/>
          <p:nvPr/>
        </p:nvGrpSpPr>
        <p:grpSpPr>
          <a:xfrm>
            <a:off x="11003677" y="527711"/>
            <a:ext cx="700245" cy="2896551"/>
            <a:chOff x="7005449" y="2575811"/>
            <a:chExt cx="700245" cy="2896551"/>
          </a:xfrm>
        </p:grpSpPr>
        <p:grpSp>
          <p:nvGrpSpPr>
            <p:cNvPr id="439" name="Google Shape;439;p2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40" name="Google Shape;440;p2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1" name="Google Shape;441;p2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2" name="Google Shape;442;p2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3" name="Google Shape;443;p2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4" name="Google Shape;444;p2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5" name="Google Shape;445;p29"/>
                <p:cNvCxnSpPr>
                  <a:stCxn id="444" idx="3"/>
                  <a:endCxn id="44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6" name="Google Shape;446;p2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47" name="Google Shape;447;p2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" name="Google Shape;449;p29"/>
              <p:cNvCxnSpPr>
                <a:stCxn id="448" idx="3"/>
                <a:endCxn id="44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50" name="Google Shape;450;p29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>
            <a:off x="8769440" y="2703006"/>
            <a:ext cx="1468191" cy="694563"/>
            <a:chOff x="9548716" y="4459501"/>
            <a:chExt cx="1468191" cy="694563"/>
          </a:xfrm>
        </p:grpSpPr>
        <p:sp>
          <p:nvSpPr>
            <p:cNvPr id="452" name="Google Shape;452;p29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type="title"/>
          </p:nvPr>
        </p:nvSpPr>
        <p:spPr>
          <a:xfrm>
            <a:off x="488077" y="3677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9" name="Google Shape;45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60" name="Google Shape;4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752142" y="1543285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B</a:t>
            </a:r>
            <a:endParaRPr b="1" sz="2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inherited function from B</a:t>
            </a:r>
            <a:endParaRPr sz="2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2" name="Google Shape;462;p30"/>
          <p:cNvCxnSpPr/>
          <p:nvPr/>
        </p:nvCxnSpPr>
        <p:spPr>
          <a:xfrm>
            <a:off x="5038219" y="1693282"/>
            <a:ext cx="0" cy="453055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p30"/>
          <p:cNvSpPr txBox="1"/>
          <p:nvPr/>
        </p:nvSpPr>
        <p:spPr>
          <a:xfrm>
            <a:off x="5092235" y="1617796"/>
            <a:ext cx="5992898" cy="445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B’s print to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then print c’s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c1.print(9);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function of B is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c1.print(9, 10);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function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//overloaded function is not part of B and A class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465" name="Google Shape;465;p3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66" name="Google Shape;466;p3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67" name="Google Shape;467;p3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68" name="Google Shape;468;p3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69" name="Google Shape;469;p3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70" name="Google Shape;470;p3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1" name="Google Shape;471;p30"/>
                <p:cNvCxnSpPr>
                  <a:stCxn id="470" idx="3"/>
                  <a:endCxn id="46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72" name="Google Shape;472;p3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5" name="Google Shape;475;p30"/>
              <p:cNvCxnSpPr>
                <a:stCxn id="474" idx="3"/>
                <a:endCxn id="47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6" name="Google Shape;476;p30"/>
          <p:cNvGrpSpPr/>
          <p:nvPr/>
        </p:nvGrpSpPr>
        <p:grpSpPr>
          <a:xfrm>
            <a:off x="8088684" y="1910228"/>
            <a:ext cx="2141360" cy="773002"/>
            <a:chOff x="8319752" y="3648744"/>
            <a:chExt cx="2141360" cy="773002"/>
          </a:xfrm>
        </p:grpSpPr>
        <p:sp>
          <p:nvSpPr>
            <p:cNvPr id="477" name="Google Shape;477;p30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478" name="Google Shape;478;p30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Members that are not Inherited from base class are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70C0"/>
                </a:solidFill>
              </a:rPr>
              <a:t>Constructors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FFC000"/>
                </a:solidFill>
              </a:rPr>
              <a:t>Destructor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7030A0"/>
                </a:solidFill>
              </a:rPr>
              <a:t>Assignment operator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B050"/>
                </a:solidFill>
              </a:rPr>
              <a:t>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Derived class constructors, destructor and assignment operators can call Base class constructors, destructor and assignment operators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Non-inherited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416205"/>
            <a:ext cx="10515600" cy="48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Chain of constructor calls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Derived-class constructor invokes base class constructor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Implicitly by system default constructor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Explicitly by programmer parametrized or copy constructor.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Base of inheritance hierarchy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Last constructor called in chain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First constructor body to finish executing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Initializing data members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Each base-class constructor initializes its own data members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Inherited by derived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Constructors in Derived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Default Constructors</a:t>
            </a:r>
            <a:endParaRPr sz="2800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014115" y="1415273"/>
            <a:ext cx="369930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A(){ this-&gt;a=0;}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B(){ this-&gt;b = 0;}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C(){ this-&gt;c = 0;}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5150054" y="1693283"/>
            <a:ext cx="5073186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 default constructor called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and A’s default constructor is implicitly called by system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//C’s, B’s and A’s default constructor is implicitly called by system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1" name="Google Shape;121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" name="Google Shape;126;p16"/>
                <p:cNvCxnSpPr>
                  <a:stCxn id="125" idx="3"/>
                  <a:endCxn id="123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7" name="Google Shape;127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0" name="Google Shape;130;p16"/>
              <p:cNvCxnSpPr>
                <a:stCxn id="129" idx="3"/>
                <a:endCxn id="128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1" name="Google Shape;131;p16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523937" y="2662586"/>
            <a:ext cx="1468191" cy="694563"/>
            <a:chOff x="9548716" y="4459501"/>
            <a:chExt cx="1468191" cy="694563"/>
          </a:xfrm>
        </p:grpSpPr>
        <p:sp>
          <p:nvSpPr>
            <p:cNvPr id="133" name="Google Shape;133;p1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8297038" y="3969104"/>
            <a:ext cx="2141360" cy="773002"/>
            <a:chOff x="8319752" y="3648744"/>
            <a:chExt cx="2141360" cy="773002"/>
          </a:xfrm>
        </p:grpSpPr>
        <p:sp>
          <p:nvSpPr>
            <p:cNvPr id="136" name="Google Shape;136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838200" y="1256644"/>
            <a:ext cx="10515600" cy="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Parametrized Constructors</a:t>
            </a:r>
            <a:endParaRPr sz="2800"/>
          </a:p>
        </p:txBody>
      </p:sp>
      <p:sp>
        <p:nvSpPr>
          <p:cNvPr id="148" name="Google Shape;148;p17"/>
          <p:cNvSpPr txBox="1"/>
          <p:nvPr/>
        </p:nvSpPr>
        <p:spPr>
          <a:xfrm>
            <a:off x="1059436" y="1807233"/>
            <a:ext cx="3980037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206900" y="2140104"/>
            <a:ext cx="5156900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//Explicitly call parametrized constructor of B,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 initializer syntax used to call the parameterized constructor of base class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>
            <a:off x="5039474" y="1733745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17"/>
          <p:cNvGrpSpPr/>
          <p:nvPr/>
        </p:nvGrpSpPr>
        <p:grpSpPr>
          <a:xfrm>
            <a:off x="10280086" y="2148764"/>
            <a:ext cx="700245" cy="1756606"/>
            <a:chOff x="8816986" y="1767975"/>
            <a:chExt cx="700245" cy="1756606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" name="Google Shape;157;p17"/>
              <p:cNvCxnSpPr>
                <a:stCxn id="156" idx="3"/>
                <a:endCxn id="154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8" name="Google Shape;158;p17"/>
          <p:cNvSpPr/>
          <p:nvPr/>
        </p:nvSpPr>
        <p:spPr>
          <a:xfrm>
            <a:off x="8096098" y="230168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763885" y="2991632"/>
            <a:ext cx="1468191" cy="694563"/>
            <a:chOff x="9548716" y="4459501"/>
            <a:chExt cx="1468191" cy="694563"/>
          </a:xfrm>
        </p:grpSpPr>
        <p:sp>
          <p:nvSpPr>
            <p:cNvPr id="160" name="Google Shape;160;p17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38200" y="1194561"/>
            <a:ext cx="10515600" cy="74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lang="en-US" sz="2800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Parametrized Constructors</a:t>
            </a:r>
            <a:endParaRPr sz="2800"/>
          </a:p>
        </p:txBody>
      </p:sp>
      <p:sp>
        <p:nvSpPr>
          <p:cNvPr id="170" name="Google Shape;170;p18"/>
          <p:cNvSpPr txBox="1"/>
          <p:nvPr/>
        </p:nvSpPr>
        <p:spPr>
          <a:xfrm>
            <a:off x="966846" y="1827664"/>
            <a:ext cx="5052109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578848" y="1759482"/>
            <a:ext cx="4701238" cy="42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parametrized constructor of B, A’s constructor is called by B too.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5578848" y="1827664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73" name="Google Shape;173;p18"/>
          <p:cNvGrpSpPr/>
          <p:nvPr/>
        </p:nvGrpSpPr>
        <p:grpSpPr>
          <a:xfrm>
            <a:off x="10653555" y="1827664"/>
            <a:ext cx="700245" cy="2896551"/>
            <a:chOff x="7005449" y="2575811"/>
            <a:chExt cx="700245" cy="2896551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8" name="Google Shape;178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9" name="Google Shape;179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0" name="Google Shape;180;p18"/>
                <p:cNvCxnSpPr>
                  <a:stCxn id="179" idx="3"/>
                  <a:endCxn id="1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1" name="Google Shape;181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" name="Google Shape;184;p18"/>
              <p:cNvCxnSpPr>
                <a:stCxn id="183" idx="3"/>
                <a:endCxn id="1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5" name="Google Shape;185;p18"/>
          <p:cNvSpPr/>
          <p:nvPr/>
        </p:nvSpPr>
        <p:spPr>
          <a:xfrm>
            <a:off x="8610600" y="1725761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8308414" y="2430063"/>
            <a:ext cx="1468191" cy="694563"/>
            <a:chOff x="9548716" y="4459501"/>
            <a:chExt cx="1468191" cy="694563"/>
          </a:xfrm>
        </p:grpSpPr>
        <p:sp>
          <p:nvSpPr>
            <p:cNvPr id="187" name="Google Shape;187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7929467" y="3795207"/>
            <a:ext cx="2265671" cy="773002"/>
            <a:chOff x="8195441" y="3648744"/>
            <a:chExt cx="2265671" cy="773002"/>
          </a:xfrm>
        </p:grpSpPr>
        <p:sp>
          <p:nvSpPr>
            <p:cNvPr id="190" name="Google Shape;190;p18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191" name="Google Shape;191;p18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Constructors in Derived Classes</a:t>
            </a:r>
            <a:endParaRPr sz="2800"/>
          </a:p>
        </p:txBody>
      </p:sp>
      <p:sp>
        <p:nvSpPr>
          <p:cNvPr id="201" name="Google Shape;201;p19"/>
          <p:cNvSpPr txBox="1"/>
          <p:nvPr/>
        </p:nvSpPr>
        <p:spPr>
          <a:xfrm>
            <a:off x="838200" y="1597846"/>
            <a:ext cx="9694162" cy="418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Constructor Calling Implicit or Explicit: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1)C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2)B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3)A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Constructor Execution: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reverse order of inheritance from derived to base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1)A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2)B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3)C</a:t>
            </a:r>
            <a:endParaRPr/>
          </a:p>
        </p:txBody>
      </p:sp>
      <p:grpSp>
        <p:nvGrpSpPr>
          <p:cNvPr id="202" name="Google Shape;202;p19"/>
          <p:cNvGrpSpPr/>
          <p:nvPr/>
        </p:nvGrpSpPr>
        <p:grpSpPr>
          <a:xfrm>
            <a:off x="10651825" y="1344436"/>
            <a:ext cx="700245" cy="2896551"/>
            <a:chOff x="7005449" y="2575811"/>
            <a:chExt cx="700245" cy="2896551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4" name="Google Shape;204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07" name="Google Shape;207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08" name="Google Shape;208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9" name="Google Shape;209;p19"/>
                <p:cNvCxnSpPr>
                  <a:stCxn id="208" idx="3"/>
                  <a:endCxn id="20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10" name="Google Shape;210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1" name="Google Shape;211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" name="Google Shape;213;p19"/>
              <p:cNvCxnSpPr>
                <a:stCxn id="212" idx="3"/>
                <a:endCxn id="21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4" name="Google Shape;214;p19"/>
          <p:cNvGrpSpPr/>
          <p:nvPr/>
        </p:nvGrpSpPr>
        <p:grpSpPr>
          <a:xfrm>
            <a:off x="7716529" y="1344436"/>
            <a:ext cx="2265671" cy="773002"/>
            <a:chOff x="8195441" y="3648744"/>
            <a:chExt cx="2265671" cy="773002"/>
          </a:xfrm>
        </p:grpSpPr>
        <p:sp>
          <p:nvSpPr>
            <p:cNvPr id="215" name="Google Shape;215;p19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Destructor in Derived Classes</a:t>
            </a:r>
            <a:endParaRPr sz="2800"/>
          </a:p>
        </p:txBody>
      </p:sp>
      <p:sp>
        <p:nvSpPr>
          <p:cNvPr id="226" name="Google Shape;226;p20"/>
          <p:cNvSpPr txBox="1"/>
          <p:nvPr/>
        </p:nvSpPr>
        <p:spPr>
          <a:xfrm>
            <a:off x="838200" y="1597846"/>
            <a:ext cx="9694162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Destructor Call and Execution: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reverse order of inheritance from derived to base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First destroy derived objects then base inherited objects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1)~C 	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2)~B	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3)~A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10651825" y="1344436"/>
            <a:ext cx="700245" cy="2896551"/>
            <a:chOff x="7005449" y="2575811"/>
            <a:chExt cx="700245" cy="2896551"/>
          </a:xfrm>
        </p:grpSpPr>
        <p:grpSp>
          <p:nvGrpSpPr>
            <p:cNvPr id="228" name="Google Shape;228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29" name="Google Shape;229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0" name="Google Shape;230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2" name="Google Shape;232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33" name="Google Shape;233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4" name="Google Shape;234;p20"/>
                <p:cNvCxnSpPr>
                  <a:stCxn id="233" idx="3"/>
                  <a:endCxn id="23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5" name="Google Shape;235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8" name="Google Shape;238;p20"/>
              <p:cNvCxnSpPr>
                <a:stCxn id="237" idx="3"/>
                <a:endCxn id="23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9" name="Google Shape;239;p20"/>
          <p:cNvGrpSpPr/>
          <p:nvPr/>
        </p:nvGrpSpPr>
        <p:grpSpPr>
          <a:xfrm>
            <a:off x="7716529" y="1344436"/>
            <a:ext cx="2265671" cy="773002"/>
            <a:chOff x="8195441" y="3648744"/>
            <a:chExt cx="2265671" cy="773002"/>
          </a:xfrm>
        </p:grpSpPr>
        <p:sp>
          <p:nvSpPr>
            <p:cNvPr id="240" name="Google Shape;240;p20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41" name="Google Shape;241;p20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838200" y="1194561"/>
            <a:ext cx="10515600" cy="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49" name="Google Shape;2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Copy Constructors</a:t>
            </a:r>
            <a:endParaRPr sz="2800"/>
          </a:p>
        </p:txBody>
      </p:sp>
      <p:sp>
        <p:nvSpPr>
          <p:cNvPr id="252" name="Google Shape;252;p21"/>
          <p:cNvSpPr txBox="1"/>
          <p:nvPr/>
        </p:nvSpPr>
        <p:spPr>
          <a:xfrm>
            <a:off x="702527" y="1733745"/>
            <a:ext cx="4336947" cy="476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A(const A&amp; obj){ a = obj.a;}</a:t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B(const B&amp; obj)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:A(obj)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= obj.b;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206900" y="2148764"/>
            <a:ext cx="5073186" cy="394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b2 (b1);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//Explicitly call copy constructor of B, A’s copy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1"/>
          <p:cNvCxnSpPr/>
          <p:nvPr/>
        </p:nvCxnSpPr>
        <p:spPr>
          <a:xfrm>
            <a:off x="5039474" y="1733745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55" name="Google Shape;255;p21"/>
          <p:cNvGrpSpPr/>
          <p:nvPr/>
        </p:nvGrpSpPr>
        <p:grpSpPr>
          <a:xfrm>
            <a:off x="10280086" y="2148764"/>
            <a:ext cx="700245" cy="1756606"/>
            <a:chOff x="8816986" y="1767975"/>
            <a:chExt cx="700245" cy="1756606"/>
          </a:xfrm>
        </p:grpSpPr>
        <p:grpSp>
          <p:nvGrpSpPr>
            <p:cNvPr id="256" name="Google Shape;256;p21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57" name="Google Shape;257;p21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59" name="Google Shape;259;p21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" name="Google Shape;261;p21"/>
              <p:cNvCxnSpPr>
                <a:stCxn id="260" idx="3"/>
                <a:endCxn id="258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2" name="Google Shape;262;p21"/>
          <p:cNvSpPr/>
          <p:nvPr/>
        </p:nvSpPr>
        <p:spPr>
          <a:xfrm>
            <a:off x="8096098" y="230168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263" name="Google Shape;263;p21"/>
          <p:cNvGrpSpPr/>
          <p:nvPr/>
        </p:nvGrpSpPr>
        <p:grpSpPr>
          <a:xfrm>
            <a:off x="7763885" y="2991632"/>
            <a:ext cx="1468191" cy="694563"/>
            <a:chOff x="9548716" y="4459501"/>
            <a:chExt cx="1468191" cy="694563"/>
          </a:xfrm>
        </p:grpSpPr>
        <p:sp>
          <p:nvSpPr>
            <p:cNvPr id="264" name="Google Shape;264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  <p:grpSp>
        <p:nvGrpSpPr>
          <p:cNvPr id="266" name="Google Shape;266;p21"/>
          <p:cNvGrpSpPr/>
          <p:nvPr/>
        </p:nvGrpSpPr>
        <p:grpSpPr>
          <a:xfrm>
            <a:off x="7775349" y="3847768"/>
            <a:ext cx="1468191" cy="694563"/>
            <a:chOff x="9548716" y="4459501"/>
            <a:chExt cx="1468191" cy="694563"/>
          </a:xfrm>
        </p:grpSpPr>
        <p:sp>
          <p:nvSpPr>
            <p:cNvPr id="267" name="Google Shape;267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