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3BAEEA-0D72-4D4C-84DA-354FC1E3641D}">
  <a:tblStyle styleId="{3C3BAEEA-0D72-4D4C-84DA-354FC1E364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Polymorphism and Run Time Binding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34" name="Google Shape;3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Destructor should be called according to object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Derived class dynamic members need to be deallocated.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a1;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a2;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called, should call b’s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a3;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called, should call c’s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10683210" y="611120"/>
            <a:ext cx="700245" cy="2896551"/>
            <a:chOff x="7005449" y="2575811"/>
            <a:chExt cx="700245" cy="2896551"/>
          </a:xfrm>
        </p:grpSpPr>
        <p:grpSp>
          <p:nvGrpSpPr>
            <p:cNvPr id="338" name="Google Shape;338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39" name="Google Shape;339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40" name="Google Shape;340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41" name="Google Shape;341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42" name="Google Shape;342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43" name="Google Shape;343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4" name="Google Shape;344;p22"/>
                <p:cNvCxnSpPr>
                  <a:stCxn id="343" idx="3"/>
                  <a:endCxn id="34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45" name="Google Shape;345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46" name="Google Shape;346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8" name="Google Shape;348;p22"/>
              <p:cNvCxnSpPr>
                <a:stCxn id="347" idx="3"/>
                <a:endCxn id="34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22"/>
          <p:cNvGrpSpPr/>
          <p:nvPr/>
        </p:nvGrpSpPr>
        <p:grpSpPr>
          <a:xfrm>
            <a:off x="6498439" y="2720458"/>
            <a:ext cx="1546141" cy="342604"/>
            <a:chOff x="7969752" y="2431977"/>
            <a:chExt cx="1546141" cy="342604"/>
          </a:xfrm>
        </p:grpSpPr>
        <p:sp>
          <p:nvSpPr>
            <p:cNvPr id="350" name="Google Shape;350;p22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352" name="Google Shape;352;p22"/>
            <p:cNvCxnSpPr>
              <a:stCxn id="351" idx="3"/>
              <a:endCxn id="350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53" name="Google Shape;353;p22"/>
          <p:cNvGrpSpPr/>
          <p:nvPr/>
        </p:nvGrpSpPr>
        <p:grpSpPr>
          <a:xfrm>
            <a:off x="6498439" y="4520592"/>
            <a:ext cx="2906555" cy="463383"/>
            <a:chOff x="8279042" y="4497841"/>
            <a:chExt cx="2906555" cy="463383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56" name="Google Shape;356;p22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57" name="Google Shape;357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59" name="Google Shape;359;p22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0" name="Google Shape;360;p22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6498439" y="3589627"/>
            <a:ext cx="2306689" cy="416362"/>
            <a:chOff x="7639172" y="3718263"/>
            <a:chExt cx="2306689" cy="416362"/>
          </a:xfrm>
        </p:grpSpPr>
        <p:grpSp>
          <p:nvGrpSpPr>
            <p:cNvPr id="362" name="Google Shape;362;p22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63" name="Google Shape;363;p22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64" name="Google Shape;364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366" name="Google Shape;366;p22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67" name="Google Shape;367;p22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73" name="Google Shape;3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74" name="Google Shape;3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23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23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77" name="Google Shape;377;p23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378" name="Google Shape;378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9" name="Google Shape;379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80" name="Google Shape;380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2" name="Google Shape;382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3" name="Google Shape;383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4" name="Google Shape;384;p23"/>
                <p:cNvCxnSpPr>
                  <a:stCxn id="383" idx="3"/>
                  <a:endCxn id="38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5" name="Google Shape;385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6" name="Google Shape;386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8" name="Google Shape;388;p23"/>
              <p:cNvCxnSpPr>
                <a:stCxn id="387" idx="3"/>
                <a:endCxn id="38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9" name="Google Shape;389;p23"/>
          <p:cNvSpPr txBox="1"/>
          <p:nvPr/>
        </p:nvSpPr>
        <p:spPr>
          <a:xfrm>
            <a:off x="4860666" y="1528226"/>
            <a:ext cx="6562111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Make destructor virtual too.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Destructor is not inherited so make is virtual in all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95" name="Google Shape;39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96" name="Google Shape;39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Destructor should be called according to object type.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a1;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a2;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destructor called, which also calls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a3;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destructor called, which also calls B’s then A’s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398" name="Google Shape;398;p24"/>
          <p:cNvGrpSpPr/>
          <p:nvPr/>
        </p:nvGrpSpPr>
        <p:grpSpPr>
          <a:xfrm>
            <a:off x="10062404" y="637324"/>
            <a:ext cx="700245" cy="2896551"/>
            <a:chOff x="7005449" y="2575811"/>
            <a:chExt cx="700245" cy="2896551"/>
          </a:xfrm>
        </p:grpSpPr>
        <p:grpSp>
          <p:nvGrpSpPr>
            <p:cNvPr id="399" name="Google Shape;399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00" name="Google Shape;400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01" name="Google Shape;401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03" name="Google Shape;403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04" name="Google Shape;404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5" name="Google Shape;405;p24"/>
                <p:cNvCxnSpPr>
                  <a:stCxn id="404" idx="3"/>
                  <a:endCxn id="40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06" name="Google Shape;406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9" name="Google Shape;409;p24"/>
              <p:cNvCxnSpPr>
                <a:stCxn id="408" idx="3"/>
                <a:endCxn id="40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0" name="Google Shape;410;p24"/>
          <p:cNvGrpSpPr/>
          <p:nvPr/>
        </p:nvGrpSpPr>
        <p:grpSpPr>
          <a:xfrm>
            <a:off x="6497696" y="2440781"/>
            <a:ext cx="1546141" cy="342604"/>
            <a:chOff x="7969752" y="2431977"/>
            <a:chExt cx="1546141" cy="342604"/>
          </a:xfrm>
        </p:grpSpPr>
        <p:sp>
          <p:nvSpPr>
            <p:cNvPr id="411" name="Google Shape;411;p24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413" name="Google Shape;413;p24"/>
            <p:cNvCxnSpPr>
              <a:stCxn id="412" idx="3"/>
              <a:endCxn id="411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14" name="Google Shape;414;p24"/>
          <p:cNvGrpSpPr/>
          <p:nvPr/>
        </p:nvGrpSpPr>
        <p:grpSpPr>
          <a:xfrm>
            <a:off x="6497696" y="4240915"/>
            <a:ext cx="2906555" cy="463383"/>
            <a:chOff x="8279042" y="4497841"/>
            <a:chExt cx="2906555" cy="463383"/>
          </a:xfrm>
        </p:grpSpPr>
        <p:grpSp>
          <p:nvGrpSpPr>
            <p:cNvPr id="415" name="Google Shape;415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16" name="Google Shape;416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417" name="Google Shape;417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18" name="Google Shape;418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419" name="Google Shape;419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420" name="Google Shape;420;p24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21" name="Google Shape;421;p24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497696" y="3309950"/>
            <a:ext cx="2306689" cy="416362"/>
            <a:chOff x="7639172" y="3718263"/>
            <a:chExt cx="2306689" cy="416362"/>
          </a:xfrm>
        </p:grpSpPr>
        <p:grpSp>
          <p:nvGrpSpPr>
            <p:cNvPr id="423" name="Google Shape;423;p24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424" name="Google Shape;424;p24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425" name="Google Shape;425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426" name="Google Shape;426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427" name="Google Shape;427;p24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28" name="Google Shape;428;p24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436" name="Google Shape;436;p25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b2 = new C(5, 60, 70);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b1;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destructor called, which also calls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b2;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destructor called, which also calls B’s then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437" name="Google Shape;437;p25"/>
          <p:cNvGrpSpPr/>
          <p:nvPr/>
        </p:nvGrpSpPr>
        <p:grpSpPr>
          <a:xfrm>
            <a:off x="10826161" y="568232"/>
            <a:ext cx="700245" cy="2896551"/>
            <a:chOff x="7005449" y="2575811"/>
            <a:chExt cx="700245" cy="2896551"/>
          </a:xfrm>
        </p:grpSpPr>
        <p:grpSp>
          <p:nvGrpSpPr>
            <p:cNvPr id="438" name="Google Shape;438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39" name="Google Shape;439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0" name="Google Shape;440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1" name="Google Shape;441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2" name="Google Shape;442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3" name="Google Shape;443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4" name="Google Shape;444;p25"/>
                <p:cNvCxnSpPr>
                  <a:stCxn id="443" idx="3"/>
                  <a:endCxn id="44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5" name="Google Shape;445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46" name="Google Shape;446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8" name="Google Shape;448;p25"/>
              <p:cNvCxnSpPr>
                <a:stCxn id="447" idx="3"/>
                <a:endCxn id="44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49" name="Google Shape;449;p25"/>
          <p:cNvGrpSpPr/>
          <p:nvPr/>
        </p:nvGrpSpPr>
        <p:grpSpPr>
          <a:xfrm>
            <a:off x="7519478" y="2324838"/>
            <a:ext cx="2306689" cy="416362"/>
            <a:chOff x="7639172" y="3718263"/>
            <a:chExt cx="2306689" cy="416362"/>
          </a:xfrm>
        </p:grpSpPr>
        <p:grpSp>
          <p:nvGrpSpPr>
            <p:cNvPr id="450" name="Google Shape;450;p25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451" name="Google Shape;451;p25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454" name="Google Shape;454;p25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55" name="Google Shape;455;p25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7519478" y="3122739"/>
            <a:ext cx="2906555" cy="463383"/>
            <a:chOff x="8279042" y="4497841"/>
            <a:chExt cx="2906555" cy="463383"/>
          </a:xfrm>
        </p:grpSpPr>
        <p:grpSp>
          <p:nvGrpSpPr>
            <p:cNvPr id="457" name="Google Shape;457;p2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459" name="Google Shape;459;p2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60" name="Google Shape;460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461" name="Google Shape;461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462" name="Google Shape;462;p25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3" name="Google Shape;463;p25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469" name="Google Shape;4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70" name="Google Shape;47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598818" y="1361945"/>
            <a:ext cx="378679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Account{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accountNo;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amount;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Debit and Credit functions according to derived classes.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debit(float);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credit (float);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accountNo 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amount &lt;&lt;endl;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26"/>
          <p:cNvCxnSpPr/>
          <p:nvPr/>
        </p:nvCxnSpPr>
        <p:spPr>
          <a:xfrm>
            <a:off x="4534283" y="1572004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26"/>
          <p:cNvSpPr txBox="1"/>
          <p:nvPr/>
        </p:nvSpPr>
        <p:spPr>
          <a:xfrm>
            <a:off x="4879053" y="1332972"/>
            <a:ext cx="5992898" cy="5244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Current: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serviceCharges;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minBalance;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Account::print();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cout&lt;&lt;serviceCharges;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//Use inherited Debit and Credit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Saving: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interestRate;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override{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Account::print();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cout&lt;&lt;interestRate;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Saving(){}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Debit and Credit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debit(float) override;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credit (float) override;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74" name="Google Shape;474;p26"/>
          <p:cNvGrpSpPr/>
          <p:nvPr/>
        </p:nvGrpSpPr>
        <p:grpSpPr>
          <a:xfrm>
            <a:off x="9367381" y="287832"/>
            <a:ext cx="2626507" cy="1924807"/>
            <a:chOff x="7445544" y="1589136"/>
            <a:chExt cx="2626507" cy="1924807"/>
          </a:xfrm>
        </p:grpSpPr>
        <p:grpSp>
          <p:nvGrpSpPr>
            <p:cNvPr id="475" name="Google Shape;475;p26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476" name="Google Shape;476;p26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477" name="Google Shape;477;p26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479" name="Google Shape;479;p26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480" name="Google Shape;480;p26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1" name="Google Shape;481;p26"/>
                <p:cNvCxnSpPr>
                  <a:stCxn id="480" idx="3"/>
                  <a:endCxn id="478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82" name="Google Shape;482;p26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483" name="Google Shape;483;p26"/>
            <p:cNvCxnSpPr>
              <a:stCxn id="482" idx="0"/>
              <a:endCxn id="480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489" name="Google Shape;48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9335454" y="365125"/>
            <a:ext cx="2626507" cy="1924807"/>
            <a:chOff x="7445544" y="1589136"/>
            <a:chExt cx="2626507" cy="1924807"/>
          </a:xfrm>
        </p:grpSpPr>
        <p:grpSp>
          <p:nvGrpSpPr>
            <p:cNvPr id="492" name="Google Shape;492;p27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493" name="Google Shape;493;p27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494" name="Google Shape;494;p27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495" name="Google Shape;495;p27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496" name="Google Shape;496;p27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497" name="Google Shape;497;p27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98" name="Google Shape;498;p27"/>
                <p:cNvCxnSpPr>
                  <a:stCxn id="497" idx="3"/>
                  <a:endCxn id="495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99" name="Google Shape;499;p27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00" name="Google Shape;500;p27"/>
            <p:cNvCxnSpPr>
              <a:stCxn id="499" idx="0"/>
              <a:endCxn id="497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1" name="Google Shape;501;p27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Call the function according to the type of object not pointer.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Debit, credit and print function is different for different accounts.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 a1 = new Saving;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pointer to derived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a1-&gt;debit(300);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Debit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a1-&gt;credit(900);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credit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 a2 = new Current;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//Base pointer to derived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//Current’s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a2-&gt;debit(500);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//Current’s Debit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a2-&gt;credit(30085);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Current’s credit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a1; //Saving destructor called, then Account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a2; //Current destructor called, then Account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07" name="Google Shape;50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08" name="Google Shape;50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9374090" y="163873"/>
            <a:ext cx="2626507" cy="1924807"/>
            <a:chOff x="7445544" y="1589136"/>
            <a:chExt cx="2626507" cy="1924807"/>
          </a:xfrm>
        </p:grpSpPr>
        <p:grpSp>
          <p:nvGrpSpPr>
            <p:cNvPr id="510" name="Google Shape;510;p28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511" name="Google Shape;511;p28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514" name="Google Shape;514;p28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515" name="Google Shape;515;p28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6" name="Google Shape;516;p28"/>
                <p:cNvCxnSpPr>
                  <a:stCxn id="515" idx="3"/>
                  <a:endCxn id="513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17" name="Google Shape;517;p28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18" name="Google Shape;518;p28"/>
            <p:cNvCxnSpPr>
              <a:stCxn id="517" idx="0"/>
              <a:endCxn id="515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9" name="Google Shape;519;p28"/>
          <p:cNvSpPr txBox="1"/>
          <p:nvPr>
            <p:ph idx="1" type="body"/>
          </p:nvPr>
        </p:nvSpPr>
        <p:spPr>
          <a:xfrm>
            <a:off x="838200" y="1339403"/>
            <a:ext cx="10515600" cy="519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Maintain a single array of Account instead of two separate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//Array of base pointers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** alist = new Account*[10];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alist[0] = new Saving;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alist[1] = new Current;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alist[2] = new Account;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….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data of all accounts polymorphic behavior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alist[i]-&gt;print();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//credit and debit polymorphic behavior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alist[0]-&gt;credit(50);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alist[2]-&gt;debit(333);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25" name="Google Shape;5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26" name="Google Shape;5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9399847" y="438846"/>
            <a:ext cx="2626507" cy="1924807"/>
            <a:chOff x="7445544" y="1589136"/>
            <a:chExt cx="2626507" cy="1924807"/>
          </a:xfrm>
        </p:grpSpPr>
        <p:grpSp>
          <p:nvGrpSpPr>
            <p:cNvPr id="528" name="Google Shape;528;p29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529" name="Google Shape;529;p29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530" name="Google Shape;530;p29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531" name="Google Shape;531;p29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532" name="Google Shape;532;p29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533" name="Google Shape;533;p29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34" name="Google Shape;534;p29"/>
                <p:cNvCxnSpPr>
                  <a:stCxn id="533" idx="3"/>
                  <a:endCxn id="531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35" name="Google Shape;535;p29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36" name="Google Shape;536;p29"/>
            <p:cNvCxnSpPr>
              <a:stCxn id="535" idx="0"/>
              <a:endCxn id="533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764113" y="1328301"/>
            <a:ext cx="10515600" cy="519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Maintain a single array of Account instead of two separate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//Destructors show polymorphic behavior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//Destructors are called according to object type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//Destroy all accounts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delete alist[i];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//Deallocate array of pointers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[] alist;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43" name="Google Shape;54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44" name="Google Shape;5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30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payroll program for 3 types of employees, paid monthly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Salaried (fixed salary, no matter the hours)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Hourly (overtime [&gt;40 hours] pays time and a half)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Commission (paid percentage of sales)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Each employee’s pay will be calculated in different way.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Override calculatePay function in all employees accordingly.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Convert the binding to Runtime in employee class.</a:t>
            </a:r>
            <a:endParaRPr b="1" sz="1800">
              <a:solidFill>
                <a:srgbClr val="00206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float calculatePay()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46" name="Google Shape;546;p30"/>
          <p:cNvGrpSpPr/>
          <p:nvPr/>
        </p:nvGrpSpPr>
        <p:grpSpPr>
          <a:xfrm>
            <a:off x="6616659" y="3773113"/>
            <a:ext cx="5268693" cy="2516543"/>
            <a:chOff x="6771206" y="297846"/>
            <a:chExt cx="5268693" cy="2516543"/>
          </a:xfrm>
        </p:grpSpPr>
        <p:grpSp>
          <p:nvGrpSpPr>
            <p:cNvPr id="547" name="Google Shape;547;p30"/>
            <p:cNvGrpSpPr/>
            <p:nvPr/>
          </p:nvGrpSpPr>
          <p:grpSpPr>
            <a:xfrm>
              <a:off x="8506884" y="297846"/>
              <a:ext cx="3533015" cy="2516543"/>
              <a:chOff x="7501235" y="1510909"/>
              <a:chExt cx="2490445" cy="2003034"/>
            </a:xfrm>
          </p:grpSpPr>
          <p:grpSp>
            <p:nvGrpSpPr>
              <p:cNvPr id="548" name="Google Shape;548;p30"/>
              <p:cNvGrpSpPr/>
              <p:nvPr/>
            </p:nvGrpSpPr>
            <p:grpSpPr>
              <a:xfrm>
                <a:off x="7501235" y="1510909"/>
                <a:ext cx="1214487" cy="2003034"/>
                <a:chOff x="7921061" y="1740156"/>
                <a:chExt cx="1214487" cy="2003034"/>
              </a:xfrm>
            </p:grpSpPr>
            <p:grpSp>
              <p:nvGrpSpPr>
                <p:cNvPr id="549" name="Google Shape;549;p30"/>
                <p:cNvGrpSpPr/>
                <p:nvPr/>
              </p:nvGrpSpPr>
              <p:grpSpPr>
                <a:xfrm>
                  <a:off x="7921061" y="1740156"/>
                  <a:ext cx="1214487" cy="2003034"/>
                  <a:chOff x="8941370" y="1657585"/>
                  <a:chExt cx="1515571" cy="2003034"/>
                </a:xfrm>
              </p:grpSpPr>
              <p:sp>
                <p:nvSpPr>
                  <p:cNvPr id="550" name="Google Shape;550;p30"/>
                  <p:cNvSpPr/>
                  <p:nvPr/>
                </p:nvSpPr>
                <p:spPr>
                  <a:xfrm>
                    <a:off x="8941370" y="1657585"/>
                    <a:ext cx="1515571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Employee</a:t>
                    </a:r>
                    <a:endParaRPr/>
                  </a:p>
                </p:txBody>
              </p:sp>
              <p:sp>
                <p:nvSpPr>
                  <p:cNvPr id="551" name="Google Shape;551;p30"/>
                  <p:cNvSpPr/>
                  <p:nvPr/>
                </p:nvSpPr>
                <p:spPr>
                  <a:xfrm>
                    <a:off x="9032608" y="3081070"/>
                    <a:ext cx="1333097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Salaried Employee</a:t>
                    </a:r>
                    <a:endParaRPr/>
                  </a:p>
                </p:txBody>
              </p:sp>
            </p:grpSp>
            <p:grpSp>
              <p:nvGrpSpPr>
                <p:cNvPr id="552" name="Google Shape;552;p30"/>
                <p:cNvGrpSpPr/>
                <p:nvPr/>
              </p:nvGrpSpPr>
              <p:grpSpPr>
                <a:xfrm>
                  <a:off x="8347692" y="2319705"/>
                  <a:ext cx="361223" cy="843946"/>
                  <a:chOff x="8137832" y="5374858"/>
                  <a:chExt cx="361223" cy="843946"/>
                </a:xfrm>
              </p:grpSpPr>
              <p:sp>
                <p:nvSpPr>
                  <p:cNvPr id="553" name="Google Shape;553;p30"/>
                  <p:cNvSpPr/>
                  <p:nvPr/>
                </p:nvSpPr>
                <p:spPr>
                  <a:xfrm>
                    <a:off x="8137832" y="5374858"/>
                    <a:ext cx="361223" cy="261946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54" name="Google Shape;554;p30"/>
                  <p:cNvCxnSpPr>
                    <a:stCxn id="553" idx="3"/>
                    <a:endCxn id="551" idx="0"/>
                  </p:cNvCxnSpPr>
                  <p:nvPr/>
                </p:nvCxnSpPr>
                <p:spPr>
                  <a:xfrm>
                    <a:off x="8318444" y="5636804"/>
                    <a:ext cx="0" cy="582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55" name="Google Shape;555;p30"/>
              <p:cNvSpPr/>
              <p:nvPr/>
            </p:nvSpPr>
            <p:spPr>
              <a:xfrm>
                <a:off x="8762917" y="2934392"/>
                <a:ext cx="122876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Hourly Employee</a:t>
                </a:r>
                <a:endParaRPr/>
              </a:p>
            </p:txBody>
          </p:sp>
          <p:cxnSp>
            <p:nvCxnSpPr>
              <p:cNvPr id="556" name="Google Shape;556;p30"/>
              <p:cNvCxnSpPr>
                <a:stCxn id="555" idx="0"/>
                <a:endCxn id="553" idx="3"/>
              </p:cNvCxnSpPr>
              <p:nvPr/>
            </p:nvCxnSpPr>
            <p:spPr>
              <a:xfrm rot="10800000">
                <a:off x="8108599" y="2352392"/>
                <a:ext cx="1268700" cy="58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57" name="Google Shape;557;p30"/>
            <p:cNvSpPr/>
            <p:nvPr/>
          </p:nvSpPr>
          <p:spPr>
            <a:xfrm>
              <a:off x="6771206" y="2086261"/>
              <a:ext cx="1743158" cy="72812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Commission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</a:t>
              </a:r>
              <a:endParaRPr/>
            </a:p>
          </p:txBody>
        </p:sp>
        <p:cxnSp>
          <p:nvCxnSpPr>
            <p:cNvPr id="558" name="Google Shape;558;p30"/>
            <p:cNvCxnSpPr>
              <a:stCxn id="557" idx="0"/>
              <a:endCxn id="553" idx="3"/>
            </p:cNvCxnSpPr>
            <p:nvPr/>
          </p:nvCxnSpPr>
          <p:spPr>
            <a:xfrm flipH="1" rot="10800000">
              <a:off x="7642785" y="1355161"/>
              <a:ext cx="1725600" cy="731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Poly</a:t>
            </a:r>
            <a:r>
              <a:rPr lang="en-US">
                <a:solidFill>
                  <a:srgbClr val="FFC000"/>
                </a:solidFill>
              </a:rPr>
              <a:t> means “Many”</a:t>
            </a:r>
            <a:r>
              <a:rPr lang="en-US"/>
              <a:t>  </a:t>
            </a:r>
            <a:r>
              <a:rPr b="1" lang="en-US">
                <a:solidFill>
                  <a:srgbClr val="00B050"/>
                </a:solidFill>
              </a:rPr>
              <a:t>Morphism</a:t>
            </a:r>
            <a:r>
              <a:rPr lang="en-US">
                <a:solidFill>
                  <a:srgbClr val="00B050"/>
                </a:solidFill>
              </a:rPr>
              <a:t> mean “Forms”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Same base type behavior will be changed according to object of derived class.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Command and use objects without knowing their types explicitly.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Extend the program with more functionalities through derive classes.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Need one single array of base class to collect all different objects of derive.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Base class represent a larger set for all objects (base and derived)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4077646" y="3941137"/>
            <a:ext cx="4234026" cy="2130010"/>
            <a:chOff x="7619990" y="1717866"/>
            <a:chExt cx="4234026" cy="2130010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105" name="Google Shape;105;p14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106" name="Google Shape;106;p14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107" name="Google Shape;107;p14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108" name="Google Shape;108;p14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109" name="Google Shape;109;p14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10" name="Google Shape;110;p14"/>
                    <p:cNvCxnSpPr>
                      <a:stCxn id="109" idx="3"/>
                      <a:endCxn id="107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11" name="Google Shape;111;p14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112" name="Google Shape;112;p14"/>
                <p:cNvCxnSpPr>
                  <a:stCxn id="111" idx="0"/>
                  <a:endCxn id="109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" name="Google Shape;113;p14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114" name="Google Shape;114;p14"/>
              <p:cNvCxnSpPr>
                <a:stCxn id="113" idx="0"/>
                <a:endCxn id="109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5" name="Google Shape;115;p14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400997" y="3977897"/>
            <a:ext cx="3467546" cy="2119010"/>
            <a:chOff x="1155934" y="2487678"/>
            <a:chExt cx="3467546" cy="2119010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118" name="Google Shape;118;p14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119" name="Google Shape;119;p14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120" name="Google Shape;120;p14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122" name="Google Shape;122;p14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123" name="Google Shape;123;p14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124" name="Google Shape;124;p14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5" name="Google Shape;125;p14"/>
                    <p:cNvCxnSpPr>
                      <a:stCxn id="124" idx="3"/>
                      <a:endCxn id="126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27" name="Google Shape;127;p14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128" name="Google Shape;128;p14"/>
                <p:cNvCxnSpPr>
                  <a:stCxn id="127" idx="0"/>
                  <a:endCxn id="124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6" name="Google Shape;126;p14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129" name="Google Shape;129;p14"/>
              <p:cNvCxnSpPr>
                <a:stCxn id="124" idx="3"/>
                <a:endCxn id="122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0" name="Google Shape;130;p14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8442368" y="3879139"/>
            <a:ext cx="3282001" cy="2148174"/>
            <a:chOff x="7836399" y="1717866"/>
            <a:chExt cx="3282001" cy="2148174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133" name="Google Shape;133;p14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134" name="Google Shape;134;p14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135" name="Google Shape;135;p14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136" name="Google Shape;136;p14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137" name="Google Shape;137;p14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138" name="Google Shape;138;p14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139" name="Google Shape;139;p14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40" name="Google Shape;140;p14"/>
                    <p:cNvCxnSpPr>
                      <a:stCxn id="139" idx="3"/>
                      <a:endCxn id="137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41" name="Google Shape;141;p14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142" name="Google Shape;142;p14"/>
                <p:cNvCxnSpPr>
                  <a:stCxn id="141" idx="0"/>
                  <a:endCxn id="139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3" name="Google Shape;143;p14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144" name="Google Shape;144;p14"/>
              <p:cNvCxnSpPr>
                <a:stCxn id="143" idx="0"/>
                <a:endCxn id="139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4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One object can show different behaviors.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message, “print”, given to many objects all through a base pointer.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Message takes on “many forms”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//Should call B’s print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//Should call C’s print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8610600" y="3181752"/>
            <a:ext cx="1546141" cy="342604"/>
            <a:chOff x="7969752" y="2431977"/>
            <a:chExt cx="1546141" cy="342604"/>
          </a:xfrm>
        </p:grpSpPr>
        <p:sp>
          <p:nvSpPr>
            <p:cNvPr id="155" name="Google Shape;155;p15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157" name="Google Shape;157;p15"/>
            <p:cNvCxnSpPr>
              <a:stCxn id="156" idx="3"/>
              <a:endCxn id="155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8" name="Google Shape;158;p15"/>
          <p:cNvGrpSpPr/>
          <p:nvPr/>
        </p:nvGrpSpPr>
        <p:grpSpPr>
          <a:xfrm>
            <a:off x="8655067" y="4956476"/>
            <a:ext cx="2906555" cy="463383"/>
            <a:chOff x="8279042" y="4497841"/>
            <a:chExt cx="2906555" cy="463383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164" name="Google Shape;164;p15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8655067" y="4121724"/>
            <a:ext cx="2306689" cy="416362"/>
            <a:chOff x="7639172" y="3718263"/>
            <a:chExt cx="2306689" cy="416362"/>
          </a:xfrm>
        </p:grpSpPr>
        <p:grpSp>
          <p:nvGrpSpPr>
            <p:cNvPr id="167" name="Google Shape;167;p15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169" name="Google Shape;169;p1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171" name="Google Shape;171;p15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72" name="Google Shape;172;p15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1050737" y="595527"/>
            <a:ext cx="700245" cy="2896551"/>
            <a:chOff x="7005449" y="2575811"/>
            <a:chExt cx="700245" cy="2896551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5" name="Google Shape;175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6" name="Google Shape;176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8" name="Google Shape;178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9" name="Google Shape;179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0" name="Google Shape;180;p15"/>
                <p:cNvCxnSpPr>
                  <a:stCxn id="179" idx="3"/>
                  <a:endCxn id="1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1" name="Google Shape;181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" name="Google Shape;184;p15"/>
              <p:cNvCxnSpPr>
                <a:stCxn id="183" idx="3"/>
                <a:endCxn id="1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C000"/>
                </a:solidFill>
              </a:rPr>
              <a:t>Only base class inherited functions can be called through base pointer.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70C0"/>
                </a:solidFill>
              </a:rPr>
              <a:t>Override base class function in derived classes.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Change Compile time binding of functions to Run time binding,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Run time binding: </a:t>
            </a:r>
            <a:r>
              <a:rPr lang="en-US"/>
              <a:t>Call functions according to </a:t>
            </a:r>
            <a:r>
              <a:rPr lang="en-US">
                <a:solidFill>
                  <a:srgbClr val="00B050"/>
                </a:solidFill>
              </a:rPr>
              <a:t>object type </a:t>
            </a:r>
            <a:r>
              <a:rPr lang="en-US"/>
              <a:t>not pointer type.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Make functions </a:t>
            </a:r>
            <a:r>
              <a:rPr b="1" lang="en-US">
                <a:solidFill>
                  <a:srgbClr val="FF0000"/>
                </a:solidFill>
              </a:rPr>
              <a:t>virtual</a:t>
            </a:r>
            <a:r>
              <a:rPr lang="en-US"/>
              <a:t> in base class.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Inherited as virtual in all derived classes, no need to make virtual again.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 virtual functions binding change to runtime.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void print(){ cout&lt;&lt;a;}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11134656" y="847592"/>
            <a:ext cx="700245" cy="2896551"/>
            <a:chOff x="7005449" y="2575811"/>
            <a:chExt cx="700245" cy="2896551"/>
          </a:xfrm>
        </p:grpSpPr>
        <p:grpSp>
          <p:nvGrpSpPr>
            <p:cNvPr id="194" name="Google Shape;194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95" name="Google Shape;195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96" name="Google Shape;196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97" name="Google Shape;197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98" name="Google Shape;198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9" name="Google Shape;199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0" name="Google Shape;200;p16"/>
                <p:cNvCxnSpPr>
                  <a:stCxn id="199" idx="3"/>
                  <a:endCxn id="19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1" name="Google Shape;201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02" name="Google Shape;202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" name="Google Shape;204;p16"/>
              <p:cNvCxnSpPr>
                <a:stCxn id="203" idx="3"/>
                <a:endCxn id="20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0" name="Google Shape;2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28789" y="1415274"/>
            <a:ext cx="4675031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213" name="Google Shape;213;p17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14" name="Google Shape;214;p17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15" name="Google Shape;215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16" name="Google Shape;216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17" name="Google Shape;217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8" name="Google Shape;218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9" name="Google Shape;219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20" name="Google Shape;220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1" name="Google Shape;221;p17"/>
                <p:cNvCxnSpPr>
                  <a:stCxn id="220" idx="3"/>
                  <a:endCxn id="21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2" name="Google Shape;222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5" name="Google Shape;225;p17"/>
              <p:cNvCxnSpPr>
                <a:stCxn id="224" idx="3"/>
                <a:endCxn id="22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6" name="Google Shape;226;p17"/>
          <p:cNvSpPr txBox="1"/>
          <p:nvPr/>
        </p:nvSpPr>
        <p:spPr>
          <a:xfrm>
            <a:off x="4860666" y="1528226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funb() { cout&lt;&lt;“funb”&lt;&lt;endl};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Google Shape;2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35" name="Google Shape;235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6" name="Google Shape;236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7" name="Google Shape;237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8" name="Google Shape;238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9" name="Google Shape;239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40" name="Google Shape;240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1" name="Google Shape;241;p18"/>
                <p:cNvCxnSpPr>
                  <a:stCxn id="240" idx="3"/>
                  <a:endCxn id="23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2" name="Google Shape;242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5" name="Google Shape;245;p18"/>
              <p:cNvCxnSpPr>
                <a:stCxn id="244" idx="3"/>
                <a:endCxn id="24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6" name="Google Shape;246;p18"/>
          <p:cNvSpPr txBox="1"/>
          <p:nvPr/>
        </p:nvSpPr>
        <p:spPr>
          <a:xfrm>
            <a:off x="1104205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B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func(){ cout&lt;&lt; “func” &lt;&lt;endl; }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a2-&gt;funb(); a2-&gt;print(3);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a3-&gt;funb(); a3-&gt;print(3);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a3-&gt;func(); a3-&gt;print(3,8);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11232483" y="578277"/>
            <a:ext cx="700245" cy="2896551"/>
            <a:chOff x="7005449" y="2575811"/>
            <a:chExt cx="700245" cy="2896551"/>
          </a:xfrm>
        </p:grpSpPr>
        <p:grpSp>
          <p:nvGrpSpPr>
            <p:cNvPr id="256" name="Google Shape;256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57" name="Google Shape;257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58" name="Google Shape;258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59" name="Google Shape;259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60" name="Google Shape;260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61" name="Google Shape;261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2" name="Google Shape;262;p19"/>
                <p:cNvCxnSpPr>
                  <a:stCxn id="261" idx="3"/>
                  <a:endCxn id="25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3" name="Google Shape;263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" name="Google Shape;266;p19"/>
              <p:cNvCxnSpPr>
                <a:stCxn id="265" idx="3"/>
                <a:endCxn id="26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7" name="Google Shape;267;p19"/>
          <p:cNvGrpSpPr/>
          <p:nvPr/>
        </p:nvGrpSpPr>
        <p:grpSpPr>
          <a:xfrm>
            <a:off x="8697707" y="2042744"/>
            <a:ext cx="1546141" cy="342604"/>
            <a:chOff x="7969752" y="2431977"/>
            <a:chExt cx="1546141" cy="342604"/>
          </a:xfrm>
        </p:grpSpPr>
        <p:sp>
          <p:nvSpPr>
            <p:cNvPr id="268" name="Google Shape;268;p19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270" name="Google Shape;270;p19"/>
            <p:cNvCxnSpPr>
              <a:stCxn id="269" idx="3"/>
              <a:endCxn id="268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71" name="Google Shape;271;p19"/>
          <p:cNvGrpSpPr/>
          <p:nvPr/>
        </p:nvGrpSpPr>
        <p:grpSpPr>
          <a:xfrm>
            <a:off x="8697946" y="4173473"/>
            <a:ext cx="2906555" cy="463383"/>
            <a:chOff x="8279042" y="4497841"/>
            <a:chExt cx="2906555" cy="463383"/>
          </a:xfrm>
        </p:grpSpPr>
        <p:grpSp>
          <p:nvGrpSpPr>
            <p:cNvPr id="272" name="Google Shape;272;p19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273" name="Google Shape;273;p19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274" name="Google Shape;274;p19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275" name="Google Shape;275;p19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276" name="Google Shape;276;p19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277" name="Google Shape;277;p19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8" name="Google Shape;278;p19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8696988" y="3021236"/>
            <a:ext cx="2306689" cy="416362"/>
            <a:chOff x="7639172" y="3718263"/>
            <a:chExt cx="2306689" cy="416362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81" name="Google Shape;281;p19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282" name="Google Shape;282;p19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283" name="Google Shape;283;p19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284" name="Google Shape;284;p19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85" name="Google Shape;285;p19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91" name="Google Shape;2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838200" y="3673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b2 = new C(5, 60, 70);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b2-&gt;funb(); b2-&gt;print(3);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b2-&gt;func(); b2-&gt;print(3,8);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>
            <a:off x="11105097" y="500242"/>
            <a:ext cx="700245" cy="2896551"/>
            <a:chOff x="7005449" y="2575811"/>
            <a:chExt cx="700245" cy="2896551"/>
          </a:xfrm>
        </p:grpSpPr>
        <p:grpSp>
          <p:nvGrpSpPr>
            <p:cNvPr id="295" name="Google Shape;295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96" name="Google Shape;296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97" name="Google Shape;297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98" name="Google Shape;298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99" name="Google Shape;299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1" name="Google Shape;301;p20"/>
                <p:cNvCxnSpPr>
                  <a:stCxn id="300" idx="3"/>
                  <a:endCxn id="29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2" name="Google Shape;302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03" name="Google Shape;303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5" name="Google Shape;305;p20"/>
              <p:cNvCxnSpPr>
                <a:stCxn id="304" idx="3"/>
                <a:endCxn id="30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6" name="Google Shape;306;p20"/>
          <p:cNvGrpSpPr/>
          <p:nvPr/>
        </p:nvGrpSpPr>
        <p:grpSpPr>
          <a:xfrm>
            <a:off x="8476217" y="1699956"/>
            <a:ext cx="2306689" cy="416362"/>
            <a:chOff x="7639172" y="3718263"/>
            <a:chExt cx="2306689" cy="416362"/>
          </a:xfrm>
        </p:grpSpPr>
        <p:grpSp>
          <p:nvGrpSpPr>
            <p:cNvPr id="307" name="Google Shape;307;p20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08" name="Google Shape;308;p20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09" name="Google Shape;309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310" name="Google Shape;310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311" name="Google Shape;311;p20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12" name="Google Shape;312;p20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7991567" y="3458833"/>
            <a:ext cx="2906555" cy="463383"/>
            <a:chOff x="8279042" y="4497841"/>
            <a:chExt cx="2906555" cy="463383"/>
          </a:xfrm>
        </p:grpSpPr>
        <p:grpSp>
          <p:nvGrpSpPr>
            <p:cNvPr id="314" name="Google Shape;314;p20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15" name="Google Shape;315;p20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16" name="Google Shape;316;p20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17" name="Google Shape;317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18" name="Google Shape;318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19" name="Google Shape;319;p20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0" name="Google Shape;320;p20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38200" y="3136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/>
          </a:p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838200" y="1337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{3C3BAEEA-0D72-4D4C-84DA-354FC1E3641D}</a:tableStyleId>
              </a:tblPr>
              <a:tblGrid>
                <a:gridCol w="3720675"/>
                <a:gridCol w="2556375"/>
                <a:gridCol w="4720425"/>
              </a:tblGrid>
              <a:tr h="446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13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</a:rPr>
                        <a:t>Derived class static object</a:t>
                      </a:r>
                      <a:endParaRPr b="1" i="0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5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Slicing Issue </a:t>
                      </a:r>
                      <a:r>
                        <a:rPr lang="en-US" sz="1800" u="none" cap="none" strike="noStrike"/>
                        <a:t>only copies base data in base object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4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3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Call derived class overridden functions that exist in base.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