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Questrial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lang="en-US" b="1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lang="en-US" sz="4800" b="1">
                <a:solidFill>
                  <a:srgbClr val="FF0000"/>
                </a:solidFill>
              </a:rPr>
              <a:t>Inheritance and Identifiers</a:t>
            </a:r>
            <a:endParaRPr sz="4800" b="1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change the specific inherited members access specifiers (private, protected or public) in derived class.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done by adding a </a:t>
            </a:r>
            <a:r>
              <a:rPr lang="en-US" b="1">
                <a:solidFill>
                  <a:srgbClr val="FF0000"/>
                </a:solidFill>
              </a:rPr>
              <a:t>using</a:t>
            </a:r>
            <a:r>
              <a:rPr lang="en-US"/>
              <a:t> declaration under the new access specifier.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Usage: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Can make inherited members </a:t>
            </a:r>
            <a:r>
              <a:rPr lang="en-US" b="1">
                <a:solidFill>
                  <a:srgbClr val="00B050"/>
                </a:solidFill>
              </a:rPr>
              <a:t>public</a:t>
            </a:r>
            <a:r>
              <a:rPr lang="en-US"/>
              <a:t> in derived class to provide access through derived class object.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Can make inherited members </a:t>
            </a:r>
            <a:r>
              <a:rPr lang="en-US" b="1">
                <a:solidFill>
                  <a:srgbClr val="FF0000"/>
                </a:solidFill>
              </a:rPr>
              <a:t>private</a:t>
            </a:r>
            <a:r>
              <a:rPr lang="en-US"/>
              <a:t> or </a:t>
            </a:r>
            <a:r>
              <a:rPr lang="en-US" b="1">
                <a:solidFill>
                  <a:srgbClr val="0070C0"/>
                </a:solidFill>
              </a:rPr>
              <a:t>protected</a:t>
            </a:r>
            <a:r>
              <a:rPr lang="en-US"/>
              <a:t> to restrict the user access on inherited members from derived class objects.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515155" y="1415274"/>
            <a:ext cx="497124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1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1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A::print</a:t>
            </a:r>
            <a:r>
              <a:rPr lang="en-US" sz="21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lang="en-US" sz="21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note: no parenthesis here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1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5265525" y="1528226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58" name="Google Shape;258;p23"/>
          <p:cNvGrpSpPr/>
          <p:nvPr/>
        </p:nvGrpSpPr>
        <p:grpSpPr>
          <a:xfrm>
            <a:off x="10722532" y="989260"/>
            <a:ext cx="700245" cy="1756606"/>
            <a:chOff x="8816986" y="1767975"/>
            <a:chExt cx="700245" cy="1756606"/>
          </a:xfrm>
        </p:grpSpPr>
        <p:grpSp>
          <p:nvGrpSpPr>
            <p:cNvPr id="259" name="Google Shape;259;p23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60" name="Google Shape;260;p23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62" name="Google Shape;262;p23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4" name="Google Shape;264;p23"/>
              <p:cNvCxnSpPr>
                <a:stCxn id="263" idx="3"/>
                <a:endCxn id="261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5" name="Google Shape;265;p23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5360902" y="1644409"/>
            <a:ext cx="5140755" cy="429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call A’s print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//can call A’s print through b’s object made public in Derived class</a:t>
            </a: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9436711" y="1695925"/>
            <a:ext cx="700244" cy="57954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8733843" y="3395888"/>
            <a:ext cx="1468191" cy="694563"/>
            <a:chOff x="9548716" y="4459501"/>
            <a:chExt cx="1468191" cy="694563"/>
          </a:xfrm>
        </p:grpSpPr>
        <p:sp>
          <p:nvSpPr>
            <p:cNvPr id="269" name="Google Shape;269;p23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515155" y="1415274"/>
            <a:ext cx="497124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hide;</a:t>
            </a:r>
            <a:endParaRPr sz="23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3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A::print;</a:t>
            </a:r>
            <a:r>
              <a:rPr lang="en-US" sz="23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23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A::hide;</a:t>
            </a:r>
            <a:r>
              <a:rPr lang="en-US" sz="23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3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4"/>
          <p:cNvCxnSpPr/>
          <p:nvPr/>
        </p:nvCxnSpPr>
        <p:spPr>
          <a:xfrm>
            <a:off x="5265525" y="1528226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80" name="Google Shape;280;p24"/>
          <p:cNvGrpSpPr/>
          <p:nvPr/>
        </p:nvGrpSpPr>
        <p:grpSpPr>
          <a:xfrm>
            <a:off x="10722532" y="989260"/>
            <a:ext cx="700245" cy="1756606"/>
            <a:chOff x="8816986" y="1767975"/>
            <a:chExt cx="700245" cy="1756606"/>
          </a:xfrm>
        </p:grpSpPr>
        <p:grpSp>
          <p:nvGrpSpPr>
            <p:cNvPr id="281" name="Google Shape;281;p24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w="12700" cap="flat" cmpd="sng">
                <a:solidFill>
                  <a:srgbClr val="517E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84" name="Google Shape;284;p24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85" name="Google Shape;285;p24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6" name="Google Shape;286;p24"/>
              <p:cNvCxnSpPr>
                <a:stCxn id="285" idx="3"/>
                <a:endCxn id="283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87" name="Google Shape;287;p24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5360902" y="1644409"/>
            <a:ext cx="5140755" cy="429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1.hide = 50;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access hide from A’s Object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call A’s inherited  print hidden in class B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b1.hide = 30;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//can access hide through b’s object made public in Derived class</a:t>
            </a:r>
            <a:endParaRPr sz="19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900" b="0" i="0" u="none" strike="noStrike" cap="none" dirty="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9344838" y="1757405"/>
            <a:ext cx="1216844" cy="6945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Hide = ?</a:t>
            </a:r>
            <a:endParaRPr/>
          </a:p>
        </p:txBody>
      </p:sp>
      <p:grpSp>
        <p:nvGrpSpPr>
          <p:cNvPr id="290" name="Google Shape;290;p24"/>
          <p:cNvGrpSpPr/>
          <p:nvPr/>
        </p:nvGrpSpPr>
        <p:grpSpPr>
          <a:xfrm>
            <a:off x="8520251" y="3242556"/>
            <a:ext cx="2091844" cy="923863"/>
            <a:chOff x="8746290" y="3046303"/>
            <a:chExt cx="2091844" cy="1037425"/>
          </a:xfrm>
        </p:grpSpPr>
        <p:sp>
          <p:nvSpPr>
            <p:cNvPr id="291" name="Google Shape;291;p24"/>
            <p:cNvSpPr/>
            <p:nvPr/>
          </p:nvSpPr>
          <p:spPr>
            <a:xfrm>
              <a:off x="8746290" y="3046303"/>
              <a:ext cx="2091844" cy="103742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rgbClr val="517E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9421339" y="3193019"/>
              <a:ext cx="1378264" cy="69456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Hide = 30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derived class can override, inherited virtual functions.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the return type, name and parameters should same.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If by mistake the programmer change return type, name or parameters the program may generate logical errors.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avoid this issue the identifier </a:t>
            </a:r>
            <a:r>
              <a:rPr lang="en-US" b="1"/>
              <a:t>override</a:t>
            </a:r>
            <a:r>
              <a:rPr lang="en-US"/>
              <a:t> is added at end of virtual overridden function header.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Compiler will generate an error message, if function is not properly overridden in derived class.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Programmer can visualize the overridden virtual functions directly by looking at derived class implementation.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12" name="Google Shape;112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15" name="Google Shape;115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16" name="Google Shape;116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7" name="Google Shape;117;p15"/>
                <p:cNvCxnSpPr>
                  <a:stCxn id="116" idx="3"/>
                  <a:endCxn id="1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8" name="Google Shape;118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" name="Google Shape;121;p15"/>
              <p:cNvCxnSpPr>
                <a:stCxn id="120" idx="3"/>
                <a:endCxn id="1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2" name="Google Shape;122;p15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change return type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32" name="Google Shape;132;p16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7" name="Google Shape;137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8" name="Google Shape;138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9" name="Google Shape;139;p16"/>
                <p:cNvCxnSpPr>
                  <a:stCxn id="138" idx="3"/>
                  <a:endCxn id="13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40" name="Google Shape;140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3" name="Google Shape;143;p16"/>
              <p:cNvCxnSpPr>
                <a:stCxn id="142" idx="3"/>
                <a:endCxn id="14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4" name="Google Shape;144;p16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Not override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</a:t>
            </a:r>
            <a:r>
              <a:rPr lang="en-US" sz="1800" b="1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54" name="Google Shape;154;p17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6" name="Google Shape;156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7" name="Google Shape;157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8" name="Google Shape;158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59" name="Google Shape;159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60" name="Google Shape;160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1" name="Google Shape;161;p17"/>
                <p:cNvCxnSpPr>
                  <a:stCxn id="160" idx="3"/>
                  <a:endCxn id="15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62" name="Google Shape;162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" name="Google Shape;165;p17"/>
              <p:cNvCxnSpPr>
                <a:stCxn id="164" idx="3"/>
                <a:endCxn id="16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66" name="Google Shape;166;p17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Not override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 </a:t>
            </a:r>
            <a:r>
              <a:rPr lang="en-US" sz="1800" b="1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stop a derive class to override an inherited function.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 b="1">
                <a:solidFill>
                  <a:srgbClr val="FFC000"/>
                </a:solidFill>
              </a:rPr>
              <a:t>Add final keyword at end of the function header.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b="1">
                <a:solidFill>
                  <a:srgbClr val="0070C0"/>
                </a:solidFill>
              </a:rPr>
              <a:t>Compiler will generate an error and will not allow to override a final function.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solidFill>
                <a:srgbClr val="0070C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stop inheritance of a class.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 b="1">
                <a:solidFill>
                  <a:srgbClr val="FFC000"/>
                </a:solidFill>
              </a:rPr>
              <a:t>Define the class as final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b="1">
                <a:solidFill>
                  <a:srgbClr val="00B050"/>
                </a:solidFill>
              </a:rPr>
              <a:t>Compiler will generate an error and will not allow to derive a class from final class.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function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184" name="Google Shape;184;p19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87" name="Google Shape;187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89" name="Google Shape;189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0" name="Google Shape;190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1" name="Google Shape;191;p19"/>
                <p:cNvCxnSpPr>
                  <a:stCxn id="190" idx="3"/>
                  <a:endCxn id="18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92" name="Google Shape;192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" name="Google Shape;195;p19"/>
              <p:cNvCxnSpPr>
                <a:stCxn id="194" idx="3"/>
                <a:endCxn id="19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96" name="Google Shape;196;p19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override print function inherited from class B as declared final in class B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Class</a:t>
            </a: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914281" y="1625333"/>
            <a:ext cx="4584879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cout&lt;&lt;a;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06" name="Google Shape;206;p20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8" name="Google Shape;208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9" name="Google Shape;209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0" name="Google Shape;210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1" name="Google Shape;211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12" name="Google Shape;212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3" name="Google Shape;213;p20"/>
                <p:cNvCxnSpPr>
                  <a:stCxn id="212" idx="3"/>
                  <a:endCxn id="21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14" name="Google Shape;214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7" name="Google Shape;217;p20"/>
              <p:cNvCxnSpPr>
                <a:stCxn id="216" idx="3"/>
                <a:endCxn id="21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18" name="Google Shape;218;p20"/>
          <p:cNvSpPr txBox="1"/>
          <p:nvPr/>
        </p:nvSpPr>
        <p:spPr>
          <a:xfrm>
            <a:off x="4860667" y="1528226"/>
            <a:ext cx="4896100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derive from final class A</a:t>
            </a:r>
            <a:endParaRPr sz="3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Inheritance (</a:t>
            </a:r>
            <a:r>
              <a:rPr lang="en-US" b="1">
                <a:solidFill>
                  <a:srgbClr val="FF0000"/>
                </a:solidFill>
              </a:rPr>
              <a:t>is-a</a:t>
            </a:r>
            <a:r>
              <a:rPr lang="en-US" b="1"/>
              <a:t>)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Class</a:t>
            </a: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6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1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228" name="Google Shape;228;p21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29" name="Google Shape;229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0" name="Google Shape;230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1" name="Google Shape;231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2" name="Google Shape;232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w="12700" cap="flat" cmpd="sng">
                  <a:solidFill>
                    <a:srgbClr val="517E3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1" i="0" u="none" strike="noStrike" cap="non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3" name="Google Shape;233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34" name="Google Shape;234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5" name="Google Shape;235;p21"/>
                <p:cNvCxnSpPr>
                  <a:stCxn id="234" idx="3"/>
                  <a:endCxn id="23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36" name="Google Shape;236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37" name="Google Shape;237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w="12700" cap="flat" cmpd="sng">
                <a:solidFill>
                  <a:srgbClr val="BA8C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9" name="Google Shape;239;p21"/>
              <p:cNvCxnSpPr>
                <a:stCxn id="238" idx="3"/>
                <a:endCxn id="23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40" name="Google Shape;240;p21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derive from final class B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Microsoft Office PowerPoint</Application>
  <PresentationFormat>Widescreen</PresentationFormat>
  <Paragraphs>320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Questrial</vt:lpstr>
      <vt:lpstr>Times New Roman</vt:lpstr>
      <vt:lpstr>Consolas</vt:lpstr>
      <vt:lpstr>Courier New</vt:lpstr>
      <vt:lpstr>Calibri</vt:lpstr>
      <vt:lpstr>Arial</vt:lpstr>
      <vt:lpstr>Office Theme</vt:lpstr>
      <vt:lpstr>Class/Object Relationships Inheritance and Identifiers</vt:lpstr>
      <vt:lpstr>Inheritance (is-a) Identifier override</vt:lpstr>
      <vt:lpstr>Inheritance (is-a) Identifier override</vt:lpstr>
      <vt:lpstr>Inheritance (is-a) Identifier override</vt:lpstr>
      <vt:lpstr>Inheritance (is-a) Identifier override</vt:lpstr>
      <vt:lpstr>Inheritance (is-a) Identifier final</vt:lpstr>
      <vt:lpstr>Inheritance (is-a) Identifier final function</vt:lpstr>
      <vt:lpstr>Inheritance (is-a) Identifier final Class</vt:lpstr>
      <vt:lpstr>Inheritance (is-a) Identifier final Class</vt:lpstr>
      <vt:lpstr>Inheritance (is-a) Identifier using</vt:lpstr>
      <vt:lpstr>Inheritance (is-a) Identifier using</vt:lpstr>
      <vt:lpstr>Inheritance (is-a) Identifier 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Class/Object Relationships Inheritance and Identifiers</dc:title>
  <cp:lastModifiedBy>Muhammad Usman Zahid</cp:lastModifiedBy>
  <cp:revision>1</cp:revision>
  <dcterms:modified xsi:type="dcterms:W3CDTF">2021-06-03T18:11:06Z</dcterms:modified>
</cp:coreProperties>
</file>