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Questria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estrial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Exception Handling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838200" y="1339404"/>
            <a:ext cx="10688392" cy="5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System will find and execute catch with matching argument.</a:t>
            </a:r>
            <a:endParaRPr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"Start“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cout &lt;&lt; "Inside try block\n";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100;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throw an error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"This will not execute";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i)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catch an error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"Caught an exception -- value is: “ &lt;&lt; i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catch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i)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catch an error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"Caught an exception -- value is: “ &lt;&lt; i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"End”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Example: Division by zero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838200" y="1339404"/>
            <a:ext cx="10688392" cy="517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"Enter two numbers“ &lt;&lt;endl;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cin &gt;&gt; x &gt;&gt; y;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start a try block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 != 0)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cout &lt;&lt; "Div = " &lt;&lt; x / y &lt;&lt; endl;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y;	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y)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catch an error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"Caught Division by " &lt;&lt; y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"Out of try catch block "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0498" y="1547350"/>
            <a:ext cx="2812026" cy="136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10904" t="0"/>
          <a:stretch/>
        </p:blipFill>
        <p:spPr>
          <a:xfrm>
            <a:off x="8420498" y="3434300"/>
            <a:ext cx="2812026" cy="133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838200" y="1339404"/>
            <a:ext cx="10250510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exception can also occur inside a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 sz="2400">
                <a:solidFill>
                  <a:srgbClr val="00B050"/>
                </a:solidFill>
              </a:rPr>
              <a:t>A function can either handle the exception by adding local try catch blocks.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 sz="2400">
                <a:solidFill>
                  <a:srgbClr val="FFC000"/>
                </a:solidFill>
              </a:rPr>
              <a:t>Or the function can simply throw the exception.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b="1" lang="en-US" sz="2000">
                <a:solidFill>
                  <a:srgbClr val="FFC000"/>
                </a:solidFill>
              </a:rPr>
              <a:t>The caller will be responsible for catching and handling the thrown exception.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If multiple functions calls are made and a function throws the exception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Then there must be at least one caller, which should catch and handle that exception.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If all functions simply throw the exception and no one handle the exception, then program will be terminated by system abnormally.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b="1" lang="en-US" sz="2000">
                <a:solidFill>
                  <a:srgbClr val="002060"/>
                </a:solidFill>
              </a:rPr>
              <a:t>Stack unwinding: </a:t>
            </a:r>
            <a:r>
              <a:rPr lang="en-US" sz="2000"/>
              <a:t>System will search of matching catch block in all functions and executes, if finds one otherwise may abnormally terminate the program.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729266" y="1403798"/>
            <a:ext cx="5704268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function can handle the exception by adding local try catch blocks.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Divide(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  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 != 0)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return x / y;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y;	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y)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catch an error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cout &lt;&lt; " Inside Divide" &lt;&lt; endl;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cout &lt;&lt; "Caught Division by " 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&lt;&lt; y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97" name="Google Shape;197;p25"/>
          <p:cNvSpPr txBox="1"/>
          <p:nvPr/>
        </p:nvSpPr>
        <p:spPr>
          <a:xfrm>
            <a:off x="6542468" y="1604739"/>
            <a:ext cx="5525037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"Enter two numbers" &lt;&lt;endl;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cin &gt;&gt; x &gt;&gt; y;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"Div = " &lt;&lt; Divide(x, y);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5"/>
          <p:cNvCxnSpPr/>
          <p:nvPr/>
        </p:nvCxnSpPr>
        <p:spPr>
          <a:xfrm>
            <a:off x="6433534" y="1545924"/>
            <a:ext cx="0" cy="455330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142" y="3789002"/>
            <a:ext cx="2983940" cy="105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141" y="4933440"/>
            <a:ext cx="2983941" cy="150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37882" y="1403798"/>
            <a:ext cx="6001555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function can simply throw the exception.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Divide(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 != 0)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return x / y;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09" name="Google Shape;209;p26"/>
          <p:cNvSpPr txBox="1"/>
          <p:nvPr/>
        </p:nvSpPr>
        <p:spPr>
          <a:xfrm>
            <a:off x="6338282" y="1380188"/>
            <a:ext cx="5525037" cy="513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caller will be responsible for catching and handling the thrown exception.</a:t>
            </a:r>
            <a:endParaRPr b="1" i="0" sz="20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"Enter two numbers" &lt;&lt;endl;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cin &gt;&gt; x &gt;&gt; y;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try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"Div = " &lt;&lt; Divide(x, y);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y) {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catch an error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cout &lt;&lt; "Inside Caller" &lt;&lt; endl;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cout &lt;&lt; "Caught Division by " 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&lt;&lt; y &lt;&lt; endl;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6"/>
          <p:cNvCxnSpPr/>
          <p:nvPr/>
        </p:nvCxnSpPr>
        <p:spPr>
          <a:xfrm>
            <a:off x="6439062" y="1577443"/>
            <a:ext cx="0" cy="477224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46" y="3970225"/>
            <a:ext cx="3515262" cy="139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 Stack Unwinding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729266" y="1403798"/>
            <a:ext cx="5697292" cy="495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multiple functions calls are made and a function throws the exception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Divide3(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 != 0)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return x / y;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Divide2(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Divide3(x, y);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Divide(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Divide2(x, y);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20" name="Google Shape;220;p27"/>
          <p:cNvSpPr txBox="1"/>
          <p:nvPr/>
        </p:nvSpPr>
        <p:spPr>
          <a:xfrm>
            <a:off x="6246254" y="1403798"/>
            <a:ext cx="5525037" cy="513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Then there must be at least one caller, which should catch and handle that exception.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"Enter two numbers" &lt;&lt;endl;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cin &gt;&gt; x &gt;&gt; y;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try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"Div = " &lt;&lt; Divide(x, y);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y) {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catch an error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cout &lt;&lt; "Inside Caller" &lt;&lt; endl;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cout &lt;&lt; "Caught Division by " 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&lt;&lt; y &lt;&lt; endl;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7"/>
          <p:cNvCxnSpPr/>
          <p:nvPr/>
        </p:nvCxnSpPr>
        <p:spPr>
          <a:xfrm>
            <a:off x="6246254" y="1690688"/>
            <a:ext cx="0" cy="455330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System defined exception classes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838200" y="1355090"/>
            <a:ext cx="10874188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a base class which contains virtual function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derived classes can override.</a:t>
            </a:r>
            <a:endParaRPr b="1"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catch handler catches </a:t>
            </a:r>
            <a:r>
              <a:rPr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reference of base-class type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 can also catch a reference to all derived classes objects, which allows for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polymorphic processing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related errors.</a:t>
            </a:r>
            <a:endParaRPr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294244" y="2733513"/>
            <a:ext cx="11603511" cy="3336715"/>
            <a:chOff x="295823" y="2742122"/>
            <a:chExt cx="11603511" cy="3336715"/>
          </a:xfrm>
        </p:grpSpPr>
        <p:grpSp>
          <p:nvGrpSpPr>
            <p:cNvPr id="231" name="Google Shape;231;p28"/>
            <p:cNvGrpSpPr/>
            <p:nvPr/>
          </p:nvGrpSpPr>
          <p:grpSpPr>
            <a:xfrm>
              <a:off x="295823" y="2742122"/>
              <a:ext cx="11603511" cy="3336715"/>
              <a:chOff x="295823" y="2742122"/>
              <a:chExt cx="11603511" cy="3336715"/>
            </a:xfrm>
          </p:grpSpPr>
          <p:grpSp>
            <p:nvGrpSpPr>
              <p:cNvPr id="232" name="Google Shape;232;p28"/>
              <p:cNvGrpSpPr/>
              <p:nvPr/>
            </p:nvGrpSpPr>
            <p:grpSpPr>
              <a:xfrm>
                <a:off x="295823" y="2742122"/>
                <a:ext cx="11603511" cy="3336715"/>
                <a:chOff x="575448" y="2030396"/>
                <a:chExt cx="11603511" cy="3336715"/>
              </a:xfrm>
            </p:grpSpPr>
            <p:grpSp>
              <p:nvGrpSpPr>
                <p:cNvPr id="233" name="Google Shape;233;p28"/>
                <p:cNvGrpSpPr/>
                <p:nvPr/>
              </p:nvGrpSpPr>
              <p:grpSpPr>
                <a:xfrm>
                  <a:off x="575448" y="2030396"/>
                  <a:ext cx="11603511" cy="3336715"/>
                  <a:chOff x="747944" y="1787713"/>
                  <a:chExt cx="11603511" cy="2515340"/>
                </a:xfrm>
              </p:grpSpPr>
              <p:grpSp>
                <p:nvGrpSpPr>
                  <p:cNvPr id="234" name="Google Shape;234;p28"/>
                  <p:cNvGrpSpPr/>
                  <p:nvPr/>
                </p:nvGrpSpPr>
                <p:grpSpPr>
                  <a:xfrm>
                    <a:off x="2174079" y="1787713"/>
                    <a:ext cx="10177376" cy="2515339"/>
                    <a:chOff x="2174079" y="1787713"/>
                    <a:chExt cx="10177376" cy="2515339"/>
                  </a:xfrm>
                </p:grpSpPr>
                <p:grpSp>
                  <p:nvGrpSpPr>
                    <p:cNvPr id="235" name="Google Shape;235;p28"/>
                    <p:cNvGrpSpPr/>
                    <p:nvPr/>
                  </p:nvGrpSpPr>
                  <p:grpSpPr>
                    <a:xfrm>
                      <a:off x="2174079" y="1787713"/>
                      <a:ext cx="8984755" cy="1509912"/>
                      <a:chOff x="4185329" y="2019510"/>
                      <a:chExt cx="11733092" cy="2325152"/>
                    </a:xfrm>
                  </p:grpSpPr>
                  <p:grpSp>
                    <p:nvGrpSpPr>
                      <p:cNvPr id="236" name="Google Shape;236;p28"/>
                      <p:cNvGrpSpPr/>
                      <p:nvPr/>
                    </p:nvGrpSpPr>
                    <p:grpSpPr>
                      <a:xfrm>
                        <a:off x="4185329" y="2019510"/>
                        <a:ext cx="11733092" cy="2325152"/>
                        <a:chOff x="3604687" y="2488545"/>
                        <a:chExt cx="11733092" cy="2325152"/>
                      </a:xfrm>
                    </p:grpSpPr>
                    <p:grpSp>
                      <p:nvGrpSpPr>
                        <p:cNvPr id="237" name="Google Shape;237;p28"/>
                        <p:cNvGrpSpPr/>
                        <p:nvPr/>
                      </p:nvGrpSpPr>
                      <p:grpSpPr>
                        <a:xfrm>
                          <a:off x="3604687" y="2488545"/>
                          <a:ext cx="6273158" cy="2324304"/>
                          <a:chOff x="4103674" y="1685577"/>
                          <a:chExt cx="6273158" cy="2324304"/>
                        </a:xfrm>
                      </p:grpSpPr>
                      <p:grpSp>
                        <p:nvGrpSpPr>
                          <p:cNvPr id="238" name="Google Shape;238;p28"/>
                          <p:cNvGrpSpPr/>
                          <p:nvPr/>
                        </p:nvGrpSpPr>
                        <p:grpSpPr>
                          <a:xfrm>
                            <a:off x="4103674" y="1685577"/>
                            <a:ext cx="6273158" cy="2310184"/>
                            <a:chOff x="4523500" y="1914824"/>
                            <a:chExt cx="6273158" cy="2310184"/>
                          </a:xfrm>
                        </p:grpSpPr>
                        <p:grpSp>
                          <p:nvGrpSpPr>
                            <p:cNvPr id="239" name="Google Shape;239;p28"/>
                            <p:cNvGrpSpPr/>
                            <p:nvPr/>
                          </p:nvGrpSpPr>
                          <p:grpSpPr>
                            <a:xfrm>
                              <a:off x="4523500" y="1914824"/>
                              <a:ext cx="6273158" cy="2310184"/>
                              <a:chOff x="4701518" y="1832253"/>
                              <a:chExt cx="7828335" cy="2310184"/>
                            </a:xfrm>
                          </p:grpSpPr>
                          <p:sp>
                            <p:nvSpPr>
                              <p:cNvPr id="240" name="Google Shape;240;p28"/>
                              <p:cNvSpPr/>
                              <p:nvPr/>
                            </p:nvSpPr>
                            <p:spPr>
                              <a:xfrm>
                                <a:off x="10558624" y="1832253"/>
                                <a:ext cx="1971229" cy="38712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 cap="flat" cmpd="sng" w="12700">
                                <a:solidFill>
                                  <a:srgbClr val="42719B"/>
                                </a:solidFill>
                                <a:prstDash val="solid"/>
                                <a:miter lim="800000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45700" lIns="91425" spcFirstLastPara="1" rIns="91425" wrap="square" tIns="45700">
                                <a:noAutofit/>
                              </a:bodyPr>
                              <a:lstStyle/>
                              <a:p>
                                <a:pPr indent="0" lvl="0" marL="0" marR="0" rtl="0" algn="ctr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b="1" lang="en-US" sz="1800">
                                    <a:solidFill>
                                      <a:schemeClr val="lt1"/>
                                    </a:solidFill>
                                    <a:latin typeface="Calibri"/>
                                    <a:ea typeface="Calibri"/>
                                    <a:cs typeface="Calibri"/>
                                    <a:sym typeface="Calibri"/>
                                  </a:rPr>
                                  <a:t>exception</a:t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241" name="Google Shape;241;p28"/>
                              <p:cNvSpPr/>
                              <p:nvPr/>
                            </p:nvSpPr>
                            <p:spPr>
                              <a:xfrm>
                                <a:off x="4701518" y="3703721"/>
                                <a:ext cx="2733042" cy="43871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/>
                              </a:solidFill>
                              <a:ln cap="flat" cmpd="sng" w="12700">
                                <a:solidFill>
                                  <a:srgbClr val="AC5B23"/>
                                </a:solidFill>
                                <a:prstDash val="solid"/>
                                <a:miter lim="800000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45700" lIns="91425" spcFirstLastPara="1" rIns="91425" wrap="square" tIns="45700">
                                <a:noAutofit/>
                              </a:bodyPr>
                              <a:lstStyle/>
                              <a:p>
                                <a:pPr indent="0" lvl="0" marL="0" marR="0" rtl="0" algn="ctr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b="1" lang="en-US" sz="1800">
                                    <a:solidFill>
                                      <a:schemeClr val="lt1"/>
                                    </a:solidFill>
                                    <a:latin typeface="Calibri"/>
                                    <a:ea typeface="Calibri"/>
                                    <a:cs typeface="Calibri"/>
                                    <a:sym typeface="Calibri"/>
                                  </a:rPr>
                                  <a:t>runtime_error</a:t>
                                </a:r>
                                <a:endParaRPr b="1" sz="1800">
                                  <a:solidFill>
                                    <a:schemeClr val="lt1"/>
                                  </a:solidFill>
                                  <a:latin typeface="Calibri"/>
                                  <a:ea typeface="Calibri"/>
                                  <a:cs typeface="Calibri"/>
                                  <a:sym typeface="Calibri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42" name="Google Shape;242;p28"/>
                            <p:cNvSpPr/>
                            <p:nvPr/>
                          </p:nvSpPr>
                          <p:spPr>
                            <a:xfrm>
                              <a:off x="9826241" y="2368507"/>
                              <a:ext cx="361223" cy="261947"/>
                            </a:xfrm>
                            <a:prstGeom prst="triangle">
                              <a:avLst>
                                <a:gd fmla="val 50000" name="adj"/>
                              </a:avLst>
                            </a:prstGeom>
                            <a:solidFill>
                              <a:schemeClr val="lt1"/>
                            </a:solidFill>
                            <a:ln cap="flat" cmpd="sng" w="28575">
                              <a:solidFill>
                                <a:schemeClr val="dk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400">
                                <a:solidFill>
                                  <a:schemeClr val="lt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43" name="Google Shape;243;p28"/>
                          <p:cNvSpPr/>
                          <p:nvPr/>
                        </p:nvSpPr>
                        <p:spPr>
                          <a:xfrm>
                            <a:off x="6352661" y="3554959"/>
                            <a:ext cx="1482279" cy="454922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 cap="flat" cmpd="sng" w="12700">
                            <a:solidFill>
                              <a:srgbClr val="517E33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1" lang="en-US" sz="1800">
                                <a:solidFill>
                                  <a:schemeClr val="lt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bad_alloc</a:t>
                            </a:r>
                            <a:endParaRPr b="1" sz="1800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44" name="Google Shape;244;p28"/>
                        <p:cNvSpPr/>
                        <p:nvPr/>
                      </p:nvSpPr>
                      <p:spPr>
                        <a:xfrm>
                          <a:off x="13043447" y="4342315"/>
                          <a:ext cx="2294332" cy="471382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 cap="flat" cmpd="sng" w="12700">
                          <a:solidFill>
                            <a:srgbClr val="BA8C0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1" lang="en-US" sz="1800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logic_error</a:t>
                          </a:r>
                          <a:endParaRPr b="1"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45" name="Google Shape;245;p28"/>
                      <p:cNvSpPr/>
                      <p:nvPr/>
                    </p:nvSpPr>
                    <p:spPr>
                      <a:xfrm>
                        <a:off x="10324906" y="2147019"/>
                        <a:ext cx="4446349" cy="231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lang="en-US" sz="1800">
                            <a:solidFill>
                              <a:srgbClr val="FF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virtual </a:t>
                        </a:r>
                        <a:r>
                          <a:rPr b="1" lang="en-US" sz="1800">
                            <a:solidFill>
                              <a:srgbClr val="00206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const char *what() const;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246" name="Google Shape;246;p28"/>
                    <p:cNvGrpSpPr/>
                    <p:nvPr/>
                  </p:nvGrpSpPr>
                  <p:grpSpPr>
                    <a:xfrm>
                      <a:off x="7438952" y="3303607"/>
                      <a:ext cx="4912503" cy="999445"/>
                      <a:chOff x="5899092" y="2635726"/>
                      <a:chExt cx="6415176" cy="1539071"/>
                    </a:xfrm>
                  </p:grpSpPr>
                  <p:grpSp>
                    <p:nvGrpSpPr>
                      <p:cNvPr id="247" name="Google Shape;247;p28"/>
                      <p:cNvGrpSpPr/>
                      <p:nvPr/>
                    </p:nvGrpSpPr>
                    <p:grpSpPr>
                      <a:xfrm>
                        <a:off x="5899092" y="2635726"/>
                        <a:ext cx="4377289" cy="1539071"/>
                        <a:chOff x="6398079" y="1832758"/>
                        <a:chExt cx="4377289" cy="1539071"/>
                      </a:xfrm>
                    </p:grpSpPr>
                    <p:grpSp>
                      <p:nvGrpSpPr>
                        <p:cNvPr id="248" name="Google Shape;248;p28"/>
                        <p:cNvGrpSpPr/>
                        <p:nvPr/>
                      </p:nvGrpSpPr>
                      <p:grpSpPr>
                        <a:xfrm>
                          <a:off x="6398079" y="1832758"/>
                          <a:ext cx="3891194" cy="1539071"/>
                          <a:chOff x="6817905" y="2062005"/>
                          <a:chExt cx="3891194" cy="1539071"/>
                        </a:xfrm>
                      </p:grpSpPr>
                      <p:sp>
                        <p:nvSpPr>
                          <p:cNvPr id="249" name="Google Shape;249;p28"/>
                          <p:cNvSpPr/>
                          <p:nvPr/>
                        </p:nvSpPr>
                        <p:spPr>
                          <a:xfrm>
                            <a:off x="6817905" y="3210176"/>
                            <a:ext cx="2495543" cy="39090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 cap="flat" cmpd="sng" w="12700">
                            <a:solidFill>
                              <a:srgbClr val="BA8C00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1" lang="en-US" sz="1800">
                                <a:solidFill>
                                  <a:schemeClr val="lt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invalid_argument</a:t>
                            </a:r>
                            <a:endParaRPr b="1" sz="1800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0" name="Google Shape;250;p28"/>
                          <p:cNvSpPr/>
                          <p:nvPr/>
                        </p:nvSpPr>
                        <p:spPr>
                          <a:xfrm>
                            <a:off x="10347876" y="2062005"/>
                            <a:ext cx="361223" cy="261947"/>
                          </a:xfrm>
                          <a:prstGeom prst="triangle">
                            <a:avLst>
                              <a:gd fmla="val 50000" name="adj"/>
                            </a:avLst>
                          </a:prstGeom>
                          <a:solidFill>
                            <a:schemeClr val="lt1"/>
                          </a:solidFill>
                          <a:ln cap="flat" cmpd="sng" w="28575">
                            <a:solidFill>
                              <a:schemeClr val="dk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400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51" name="Google Shape;251;p28"/>
                        <p:cNvSpPr/>
                        <p:nvPr/>
                      </p:nvSpPr>
                      <p:spPr>
                        <a:xfrm>
                          <a:off x="8953646" y="2970401"/>
                          <a:ext cx="1821722" cy="3909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 cap="flat" cmpd="sng" w="12700">
                          <a:solidFill>
                            <a:srgbClr val="BA8C0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1" lang="en-US" sz="1800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length_error</a:t>
                          </a:r>
                          <a:endParaRPr b="1"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52" name="Google Shape;252;p28"/>
                      <p:cNvSpPr/>
                      <p:nvPr/>
                    </p:nvSpPr>
                    <p:spPr>
                      <a:xfrm>
                        <a:off x="10330914" y="3754790"/>
                        <a:ext cx="1983354" cy="409479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 cap="flat" cmpd="sng" w="12700">
                        <a:solidFill>
                          <a:srgbClr val="BA8C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lang="en-US"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out_of_range</a:t>
                        </a:r>
                        <a:endParaRPr b="1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253" name="Google Shape;253;p28"/>
                  <p:cNvSpPr/>
                  <p:nvPr/>
                </p:nvSpPr>
                <p:spPr>
                  <a:xfrm>
                    <a:off x="747944" y="4009051"/>
                    <a:ext cx="1627622" cy="287164"/>
                  </a:xfrm>
                  <a:prstGeom prst="rect">
                    <a:avLst/>
                  </a:prstGeom>
                  <a:solidFill>
                    <a:schemeClr val="accent2"/>
                  </a:solidFill>
                  <a:ln cap="flat" cmpd="sng" w="12700">
                    <a:solidFill>
                      <a:srgbClr val="AC5B2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overflow_error</a:t>
                    </a:r>
                    <a:endParaRPr b="1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28"/>
                  <p:cNvSpPr/>
                  <p:nvPr/>
                </p:nvSpPr>
                <p:spPr>
                  <a:xfrm>
                    <a:off x="2727040" y="3303609"/>
                    <a:ext cx="276611" cy="170103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28"/>
                  <p:cNvSpPr/>
                  <p:nvPr/>
                </p:nvSpPr>
                <p:spPr>
                  <a:xfrm>
                    <a:off x="2441422" y="4017278"/>
                    <a:ext cx="1814509" cy="285775"/>
                  </a:xfrm>
                  <a:prstGeom prst="rect">
                    <a:avLst/>
                  </a:prstGeom>
                  <a:solidFill>
                    <a:schemeClr val="accent2"/>
                  </a:solidFill>
                  <a:ln cap="flat" cmpd="sng" w="12700">
                    <a:solidFill>
                      <a:srgbClr val="AC5B2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underflow_error</a:t>
                    </a:r>
                    <a:endParaRPr b="1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256;p28"/>
                  <p:cNvSpPr/>
                  <p:nvPr/>
                </p:nvSpPr>
                <p:spPr>
                  <a:xfrm>
                    <a:off x="5062991" y="2991518"/>
                    <a:ext cx="1135072" cy="29095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bad_cast</a:t>
                    </a:r>
                    <a:endParaRPr b="1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28"/>
                  <p:cNvSpPr/>
                  <p:nvPr/>
                </p:nvSpPr>
                <p:spPr>
                  <a:xfrm>
                    <a:off x="6251907" y="2991520"/>
                    <a:ext cx="1412287" cy="306105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bad_type_id</a:t>
                    </a:r>
                    <a:endParaRPr b="1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28"/>
                  <p:cNvSpPr/>
                  <p:nvPr/>
                </p:nvSpPr>
                <p:spPr>
                  <a:xfrm>
                    <a:off x="7716169" y="2991520"/>
                    <a:ext cx="1633778" cy="306105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bad_exception</a:t>
                    </a:r>
                    <a:endParaRPr b="1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259" name="Google Shape;259;p28"/>
                <p:cNvCxnSpPr>
                  <a:stCxn id="242" idx="3"/>
                  <a:endCxn id="244" idx="0"/>
                </p:cNvCxnSpPr>
                <p:nvPr/>
              </p:nvCxnSpPr>
              <p:spPr>
                <a:xfrm flipH="1" rot="-5400000">
                  <a:off x="7664075" y="1183315"/>
                  <a:ext cx="980400" cy="3907500"/>
                </a:xfrm>
                <a:prstGeom prst="bentConnector3">
                  <a:avLst>
                    <a:gd fmla="val -22593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0" name="Google Shape;260;p28"/>
                <p:cNvCxnSpPr>
                  <a:stCxn id="241" idx="0"/>
                  <a:endCxn id="242" idx="3"/>
                </p:cNvCxnSpPr>
                <p:nvPr/>
              </p:nvCxnSpPr>
              <p:spPr>
                <a:xfrm rot="-5400000">
                  <a:off x="4022429" y="1464545"/>
                  <a:ext cx="995700" cy="3360300"/>
                </a:xfrm>
                <a:prstGeom prst="bentConnector3">
                  <a:avLst>
                    <a:gd fmla="val 121481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1" name="Google Shape;261;p28"/>
                <p:cNvCxnSpPr>
                  <a:stCxn id="243" idx="0"/>
                  <a:endCxn id="242" idx="3"/>
                </p:cNvCxnSpPr>
                <p:nvPr/>
              </p:nvCxnSpPr>
              <p:spPr>
                <a:xfrm rot="-5400000">
                  <a:off x="4748958" y="2189198"/>
                  <a:ext cx="993900" cy="1909200"/>
                </a:xfrm>
                <a:prstGeom prst="bentConnector3">
                  <a:avLst>
                    <a:gd fmla="val 121611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2" name="Google Shape;262;p28"/>
                <p:cNvCxnSpPr>
                  <a:stCxn id="253" idx="0"/>
                  <a:endCxn id="254" idx="3"/>
                </p:cNvCxnSpPr>
                <p:nvPr/>
              </p:nvCxnSpPr>
              <p:spPr>
                <a:xfrm rot="-5400000">
                  <a:off x="1685959" y="3970304"/>
                  <a:ext cx="710100" cy="1303500"/>
                </a:xfrm>
                <a:prstGeom prst="bentConnector3">
                  <a:avLst>
                    <a:gd fmla="val 149338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3" name="Google Shape;263;p28"/>
                <p:cNvCxnSpPr>
                  <a:stCxn id="254" idx="3"/>
                  <a:endCxn id="255" idx="0"/>
                </p:cNvCxnSpPr>
                <p:nvPr/>
              </p:nvCxnSpPr>
              <p:spPr>
                <a:xfrm flipH="1" rot="-5400000">
                  <a:off x="2573900" y="4385902"/>
                  <a:ext cx="721200" cy="483300"/>
                </a:xfrm>
                <a:prstGeom prst="bentConnector3">
                  <a:avLst>
                    <a:gd fmla="val -50570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4" name="Google Shape;264;p28"/>
                <p:cNvCxnSpPr>
                  <a:stCxn id="252" idx="0"/>
                  <a:endCxn id="250" idx="3"/>
                </p:cNvCxnSpPr>
                <p:nvPr/>
              </p:nvCxnSpPr>
              <p:spPr>
                <a:xfrm flipH="1" rot="5400000">
                  <a:off x="10394620" y="3980351"/>
                  <a:ext cx="738300" cy="1311600"/>
                </a:xfrm>
                <a:prstGeom prst="bentConnector3">
                  <a:avLst>
                    <a:gd fmla="val 144573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5" name="Google Shape;265;p28"/>
                <p:cNvCxnSpPr>
                  <a:stCxn id="251" idx="0"/>
                  <a:endCxn id="250" idx="3"/>
                </p:cNvCxnSpPr>
                <p:nvPr/>
              </p:nvCxnSpPr>
              <p:spPr>
                <a:xfrm rot="-5400000">
                  <a:off x="9637118" y="4550605"/>
                  <a:ext cx="754500" cy="186900"/>
                </a:xfrm>
                <a:prstGeom prst="bentConnector3">
                  <a:avLst>
                    <a:gd fmla="val 144349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6" name="Google Shape;266;p28"/>
                <p:cNvCxnSpPr>
                  <a:stCxn id="249" idx="0"/>
                  <a:endCxn id="250" idx="3"/>
                </p:cNvCxnSpPr>
                <p:nvPr/>
              </p:nvCxnSpPr>
              <p:spPr>
                <a:xfrm rot="-5400000">
                  <a:off x="8783103" y="3705725"/>
                  <a:ext cx="763500" cy="1885800"/>
                </a:xfrm>
                <a:prstGeom prst="bentConnector3">
                  <a:avLst>
                    <a:gd fmla="val 143228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7" name="Google Shape;267;p28"/>
                <p:cNvCxnSpPr>
                  <a:stCxn id="256" idx="0"/>
                  <a:endCxn id="242" idx="3"/>
                </p:cNvCxnSpPr>
                <p:nvPr/>
              </p:nvCxnSpPr>
              <p:spPr>
                <a:xfrm rot="-5400000">
                  <a:off x="5339081" y="2765849"/>
                  <a:ext cx="980400" cy="742500"/>
                </a:xfrm>
                <a:prstGeom prst="bentConnector3">
                  <a:avLst>
                    <a:gd fmla="val 122593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8" name="Google Shape;268;p28"/>
                <p:cNvCxnSpPr>
                  <a:stCxn id="257" idx="0"/>
                  <a:endCxn id="242" idx="3"/>
                </p:cNvCxnSpPr>
                <p:nvPr/>
              </p:nvCxnSpPr>
              <p:spPr>
                <a:xfrm flipH="1" rot="5400000">
                  <a:off x="6002855" y="2844602"/>
                  <a:ext cx="980400" cy="585000"/>
                </a:xfrm>
                <a:prstGeom prst="bentConnector3">
                  <a:avLst>
                    <a:gd fmla="val 122593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9" name="Google Shape;269;p28"/>
                <p:cNvCxnSpPr>
                  <a:stCxn id="258" idx="0"/>
                  <a:endCxn id="242" idx="3"/>
                </p:cNvCxnSpPr>
                <p:nvPr/>
              </p:nvCxnSpPr>
              <p:spPr>
                <a:xfrm flipH="1" rot="5400000">
                  <a:off x="6790362" y="2057102"/>
                  <a:ext cx="980400" cy="2160000"/>
                </a:xfrm>
                <a:prstGeom prst="bentConnector3">
                  <a:avLst>
                    <a:gd fmla="val 122593" name="adj1"/>
                  </a:avLst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70" name="Google Shape;270;p28"/>
              <p:cNvSpPr/>
              <p:nvPr/>
            </p:nvSpPr>
            <p:spPr>
              <a:xfrm>
                <a:off x="3862964" y="5688829"/>
                <a:ext cx="1324834" cy="379094"/>
              </a:xfrm>
              <a:prstGeom prst="rect">
                <a:avLst/>
              </a:prstGeom>
              <a:solidFill>
                <a:schemeClr val="accent2"/>
              </a:solidFill>
              <a:ln cap="flat" cmpd="sng" w="12700">
                <a:solidFill>
                  <a:srgbClr val="AC5B2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range_error</a:t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1" name="Google Shape;271;p28"/>
              <p:cNvCxnSpPr>
                <a:stCxn id="254" idx="3"/>
                <a:endCxn id="270" idx="0"/>
              </p:cNvCxnSpPr>
              <p:nvPr/>
            </p:nvCxnSpPr>
            <p:spPr>
              <a:xfrm flipH="1" rot="-5400000">
                <a:off x="3114325" y="4277578"/>
                <a:ext cx="710100" cy="2112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72" name="Google Shape;272;p28"/>
            <p:cNvSpPr/>
            <p:nvPr/>
          </p:nvSpPr>
          <p:spPr>
            <a:xfrm>
              <a:off x="5375754" y="5742099"/>
              <a:ext cx="1535082" cy="336735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domain_error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" name="Google Shape;273;p28"/>
            <p:cNvCxnSpPr>
              <a:stCxn id="272" idx="0"/>
              <a:endCxn id="250" idx="3"/>
            </p:cNvCxnSpPr>
            <p:nvPr/>
          </p:nvCxnSpPr>
          <p:spPr>
            <a:xfrm rot="-5400000">
              <a:off x="7603995" y="3517899"/>
              <a:ext cx="763500" cy="3684900"/>
            </a:xfrm>
            <a:prstGeom prst="bentConnector3">
              <a:avLst>
                <a:gd fmla="val 48872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System defined exception classes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838200" y="1339404"/>
            <a:ext cx="10712824" cy="51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bad_alloc</a:t>
            </a:r>
            <a:r>
              <a:rPr lang="en-US" sz="2000"/>
              <a:t> is thrown by </a:t>
            </a: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2000"/>
              <a:t>when memory is not allocated properly.</a:t>
            </a:r>
            <a:endParaRPr b="1"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bad_cast</a:t>
            </a:r>
            <a:r>
              <a:rPr b="1" lang="en-US" sz="2000"/>
              <a:t> </a:t>
            </a:r>
            <a:r>
              <a:rPr lang="en-US" sz="2000"/>
              <a:t>is thrown by </a:t>
            </a:r>
            <a:r>
              <a:rPr b="1" lang="en-US" sz="2000">
                <a:solidFill>
                  <a:srgbClr val="7030A0"/>
                </a:solidFill>
              </a:rPr>
              <a:t>dynamic_cast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bad_typeid</a:t>
            </a:r>
            <a:r>
              <a:rPr b="1" lang="en-US" sz="2000"/>
              <a:t> </a:t>
            </a:r>
            <a:r>
              <a:rPr lang="en-US" sz="2000"/>
              <a:t>is thrown by </a:t>
            </a:r>
            <a:r>
              <a:rPr b="1" lang="en-US" sz="2000">
                <a:solidFill>
                  <a:srgbClr val="7030A0"/>
                </a:solidFill>
              </a:rPr>
              <a:t>typeid</a:t>
            </a:r>
            <a:endParaRPr b="1" sz="2000"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logic_error</a:t>
            </a:r>
            <a:r>
              <a:rPr lang="en-US" sz="2000"/>
              <a:t> is the base class of other exception classes that indicate errors in program logic.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invalid_argument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/>
              <a:t>when an attempt is made to pass an invalid value to function.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length_error</a:t>
            </a:r>
            <a:r>
              <a:rPr b="1" lang="en-US" sz="1800"/>
              <a:t> </a:t>
            </a:r>
            <a:r>
              <a:rPr lang="en-US" sz="2000"/>
              <a:t>indicates that a length larger than the maximum size allowed for the object (being manipulated) was used.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out_of_range</a:t>
            </a:r>
            <a:r>
              <a:rPr lang="en-US" sz="2000"/>
              <a:t> indicates that a value, such as a subscript into an array, exceeded its allowed range of 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runtime_error</a:t>
            </a:r>
            <a:r>
              <a:rPr lang="en-US" sz="2000"/>
              <a:t> is the base class of other exception classes that indicate execution-time errors.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overflow_error</a:t>
            </a:r>
            <a:r>
              <a:rPr lang="en-US" sz="2000"/>
              <a:t> the result of an arithmetic operation is larger than the largest number that can be stored in a given numeric type.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underflow_error </a:t>
            </a:r>
            <a:r>
              <a:rPr lang="en-US" sz="2000"/>
              <a:t>the result of an arithmetic operation is smaller than the smallest number that can be stored in a given numeric type.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 </a:t>
            </a: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exception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838200" y="1339404"/>
            <a:ext cx="11196918" cy="5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"Enter two numbers" &lt;&lt;endl;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cin &gt;&gt; x &gt;&gt; y;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 == 0)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exception ("Division by zero!");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throw exception object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 &lt; 0)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	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exception ("Negative Number!");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throw exception object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cout &lt;&lt; "Div = " &lt;&lt; x / y &lt;&lt; endl;	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(exception e)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catch exception object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e.what() &lt;&lt;endl;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"Out of try catch block " &lt;&lt; endl;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809" y="1624659"/>
            <a:ext cx="2675834" cy="115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5809" y="3945284"/>
            <a:ext cx="2549937" cy="124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297" name="Google Shape;29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 </a:t>
            </a: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bad_alloc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838200" y="1339404"/>
            <a:ext cx="11196918" cy="5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* arr[5];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try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i = 0; i &lt; 5; i++)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	arr[i] =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[100000000];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cout &lt;&lt; "done";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(bad_alloc b){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cout &lt;&lt; b.what() &lt;&lt;endl;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cout &lt;&lt; "Out of try catch block " &lt;&lt; endl;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1391" y="2007012"/>
            <a:ext cx="3482409" cy="806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of Errors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339404"/>
            <a:ext cx="10515600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Compile time Errors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Compile time errors are syntactic errors which occurs during writing of the program.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Common examples are missing semicolon, missing comma, etc.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They occurs due to </a:t>
            </a:r>
            <a:r>
              <a:rPr i="1" lang="en-US" sz="2000">
                <a:solidFill>
                  <a:srgbClr val="FF0000"/>
                </a:solidFill>
              </a:rPr>
              <a:t>poor understanding of language</a:t>
            </a:r>
            <a:r>
              <a:rPr lang="en-US" sz="2000"/>
              <a:t>. 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2.   Logical Errors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They occur due to </a:t>
            </a:r>
            <a:r>
              <a:rPr i="1" lang="en-US" sz="2000">
                <a:solidFill>
                  <a:srgbClr val="FF0000"/>
                </a:solidFill>
              </a:rPr>
              <a:t>improper understanding of the program logic</a:t>
            </a:r>
            <a:r>
              <a:rPr lang="en-US" sz="2000"/>
              <a:t>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Logical errors cause the unexpected behavior and output of program.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3.   Run time Errors or Exceptions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They </a:t>
            </a:r>
            <a:r>
              <a:rPr i="1" lang="en-US" sz="2000">
                <a:solidFill>
                  <a:srgbClr val="FF0000"/>
                </a:solidFill>
              </a:rPr>
              <a:t>occurs accidentally</a:t>
            </a:r>
            <a:r>
              <a:rPr lang="en-US" sz="2000"/>
              <a:t>  which may result in abnormal termination of the program.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Common examples are division by zero, opening file to read which does not exist, insufficient memory, violating array bounds,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 </a:t>
            </a: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bad_alloc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838200" y="1339404"/>
            <a:ext cx="11196918" cy="5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Add general base exception objects after derived ones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* arr[5];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try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i = 0; i &lt; 5;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	arr[i] =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[100000000];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cout &lt;&lt; "done";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catch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(exception e) 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cout &lt;&lt; e.what() &lt;&lt;endl;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cout &lt;&lt; "base class dominates" &lt;&lt;endl;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(bad_alloc b){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cout &lt;&lt; b.what() &lt;&lt;endl;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cout &lt;&lt; </a:t>
            </a:r>
            <a:r>
              <a:rPr lang="en-US" sz="2000"/>
              <a:t>"Out of try catch block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/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9" name="Google Shape;3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476" y="2496195"/>
            <a:ext cx="3412834" cy="100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315" name="Google Shape;31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Exception class inheritance</a:t>
            </a:r>
            <a:endParaRPr/>
          </a:p>
        </p:txBody>
      </p:sp>
      <p:sp>
        <p:nvSpPr>
          <p:cNvPr id="317" name="Google Shape;317;p33"/>
          <p:cNvSpPr txBox="1"/>
          <p:nvPr>
            <p:ph idx="1" type="body"/>
          </p:nvPr>
        </p:nvSpPr>
        <p:spPr>
          <a:xfrm>
            <a:off x="838200" y="1339404"/>
            <a:ext cx="10228729" cy="484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exception class can be inherited to handle different type of exceptions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Override what function according to the class requirements.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class arrayIndexoutofBound :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exception{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// call the Constructor of base class exception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arrayIndexoutofBound(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 msg) :exception(msg){}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// override the what function.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char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* what(){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cout &lt;&lt; "Array index out of Bound!" &lt;&lt; 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return exception::what();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323" name="Google Shape;32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Exception class inheritance</a:t>
            </a:r>
            <a:endParaRPr/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838200" y="1339404"/>
            <a:ext cx="11196918" cy="5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arr[5] = { 1, 2, 3, 4, 5 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try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cin &gt;&gt; i;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if (i &gt;= 5 || i &lt;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arrayIndexoutofBound("Index out of bound");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arr[i] = 100;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cout &lt;&lt; arr[i];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(arrayIndexoutofBound a)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cout &lt;&lt; a.what() &lt;&lt; 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return;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3411" y="3563471"/>
            <a:ext cx="3778317" cy="101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332" name="Google Shape;33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 catch block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838200" y="1339404"/>
            <a:ext cx="10596240" cy="517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catch block can take no arguments but three dots and it can catch all type of exceptions.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"Enter a number" &lt;&lt;endl;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cin &gt;&gt; x 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start a try block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(x == 0)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 throw x;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 if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(x == 1)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runtime_error(" runtime ");	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(x == 2)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logic_error(" logic ");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Generic catch with three dots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"Exception occurred !" &lt;&lt; endl;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"What type I dont know!" &lt;&lt; endl;	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2036" y="2170724"/>
            <a:ext cx="2711998" cy="98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2036" y="4452292"/>
            <a:ext cx="2702293" cy="104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2036" y="3363974"/>
            <a:ext cx="2702293" cy="88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38200" y="1339404"/>
            <a:ext cx="10515600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Exception handling is the process to handle the exception </a:t>
            </a:r>
            <a:r>
              <a:rPr i="1" lang="en-US"/>
              <a:t>if generated </a:t>
            </a:r>
            <a:r>
              <a:rPr lang="en-US"/>
              <a:t>by the program at runtime.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aim is to write code, which passes exception to a routine.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routine can handle the exception and can take suitable action.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Exception Handling Steps are: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Step 1 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/>
              <a:t>Writing try block.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Step 2 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/>
              <a:t>Throwing an exception.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Step 3 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/>
              <a:t>Catching and handling the exception thrown.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C++ provides exception handling mechanism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trap different exceptions in programs.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make programs running smoothly after catching the exception.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Boys throwing and catching ball in the field - Download Free ...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3369" y="3224235"/>
            <a:ext cx="3597617" cy="210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Step 1 : Writing try block.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838199" y="1339404"/>
            <a:ext cx="10791423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piece of code in which exception can occur should be written in a try block.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variables created in try block are local to that block.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They are out of scope when try block ends.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Exception can occur at any statement in try block.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code following that statement is ignored by system.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Statement 1;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Statement 2;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Statement 3;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descr="Try PNG Images | Vector and PSD Files | Free Download on Pngtree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4403" y="2544987"/>
            <a:ext cx="2316944" cy="2316945"/>
          </a:xfrm>
          <a:prstGeom prst="ellipse">
            <a:avLst/>
          </a:prstGeom>
          <a:noFill/>
          <a:ln cap="rnd" cmpd="sng" w="190500">
            <a:solidFill>
              <a:srgbClr val="C8C6BD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bl">
              <a:srgbClr val="00000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Step 2 : Throwing an exception.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38200" y="1339404"/>
            <a:ext cx="10688392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An exception is an </a:t>
            </a:r>
            <a:r>
              <a:rPr b="1" lang="en-US" sz="2600">
                <a:solidFill>
                  <a:srgbClr val="FF0000"/>
                </a:solidFill>
              </a:rPr>
              <a:t>object</a:t>
            </a:r>
            <a:r>
              <a:rPr lang="en-US" sz="2600"/>
              <a:t> so we can say that an exception object is thrown.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Whenever an exception is generated in the try block, it is thrown.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/>
              <a:t> is reserve word in C++.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throwing an exception        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1"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exception/variable/value;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re-throwing an exception   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Statement 1;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Statement 2;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Statement 3;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5; </a:t>
            </a:r>
            <a:r>
              <a:rPr lang="en-US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//Could be any data type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3905" y="4129221"/>
            <a:ext cx="3418095" cy="272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Step 3 : Catching the exception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38200" y="1339404"/>
            <a:ext cx="10958848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 try block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Must have </a:t>
            </a:r>
            <a:r>
              <a:rPr b="1" lang="en-US" sz="2000"/>
              <a:t>at least one matching</a:t>
            </a:r>
            <a:r>
              <a:rPr lang="en-US" sz="2000"/>
              <a:t> catch block.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 have more than one catch blocks for catching different types of exceptions.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catch block must have a </a:t>
            </a:r>
            <a:r>
              <a:rPr b="1" lang="en-US" sz="2400"/>
              <a:t>try block prior written </a:t>
            </a:r>
            <a:r>
              <a:rPr lang="en-US" sz="2400"/>
              <a:t>which will throw an exception.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catch block should have only </a:t>
            </a:r>
            <a:r>
              <a:rPr b="1" lang="en-US" sz="2400"/>
              <a:t>one argument</a:t>
            </a:r>
            <a:r>
              <a:rPr lang="en-US" sz="24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exception thrown by try block is caught and handled by the catch block.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exception thrown </a:t>
            </a:r>
            <a:r>
              <a:rPr b="1" lang="en-US">
                <a:solidFill>
                  <a:srgbClr val="00B050"/>
                </a:solidFill>
              </a:rPr>
              <a:t>matches with the argument </a:t>
            </a:r>
            <a:r>
              <a:rPr lang="en-US"/>
              <a:t>in the catch block,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Then exception will be caught successfully by the catch block.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After successful execution of the catch block any code written after the catch block will be executed.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argument </a:t>
            </a:r>
            <a:r>
              <a:rPr b="1" lang="en-US">
                <a:solidFill>
                  <a:srgbClr val="FF0000"/>
                </a:solidFill>
              </a:rPr>
              <a:t>does not match </a:t>
            </a:r>
            <a:r>
              <a:rPr lang="en-US"/>
              <a:t>with the exception thrown,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Then the catch block cannot handle it and this may results in abnormal program termination.</a:t>
            </a:r>
            <a:endParaRPr/>
          </a:p>
        </p:txBody>
      </p:sp>
      <p:pic>
        <p:nvPicPr>
          <p:cNvPr descr="Animation Library Sticker for iOS &amp; Android | GIPHY"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9762" y="1149777"/>
            <a:ext cx="2010101" cy="170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Step 3 : Catch the exception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38200" y="1339404"/>
            <a:ext cx="10688392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exception thrown by try block is caught and handled by the catch block.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Statement 1;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Statement 2;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exception;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//Could be any variable of any data type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//No code should be written between try and catch blocks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(dataType1 identifier){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//Catch takes only </a:t>
            </a:r>
            <a:r>
              <a:rPr b="1"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single argument, which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should match to thrown object data type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statements for handling the exception;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(dataType2 identifier) {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statements for handling the exception;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//Code after catch block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Butterfly-catcher by samiatay on DeviantArt"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970138" y="4255171"/>
            <a:ext cx="2666274" cy="246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838200" y="1339404"/>
            <a:ext cx="10688392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"Start“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start a try block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"Inside try block\n";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100;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throws an error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"This will not execute";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i)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catch an error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"Caught an exception -- value is: “ &lt;&lt; i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"End”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26135"/>
          <a:stretch/>
        </p:blipFill>
        <p:spPr>
          <a:xfrm>
            <a:off x="7530353" y="2483868"/>
            <a:ext cx="4108739" cy="144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6/2/2021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Exception Handling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38200" y="1339404"/>
            <a:ext cx="10688392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Catch argument does not match with thrown value abnormal behavior.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"Start“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cout &lt;&lt; "Inside try block\n";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throw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100;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throw an error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"This will not execute";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i) {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catch an error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"Caught an exception -- value is: “ &lt;&lt; i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cout &lt;&lt; "End” &lt;&lt; endl;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