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 Templates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838199" y="1227383"/>
            <a:ext cx="10714150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templates are called </a:t>
            </a:r>
            <a:r>
              <a:rPr i="1" lang="en-US"/>
              <a:t>parameterized types.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Provide name of data type as </a:t>
            </a:r>
            <a:r>
              <a:rPr b="1" lang="en-US" sz="3000">
                <a:solidFill>
                  <a:srgbClr val="00B0F0"/>
                </a:solidFill>
              </a:rPr>
              <a:t>&lt;datatype&gt; </a:t>
            </a:r>
            <a:r>
              <a:rPr lang="en-US" sz="3000"/>
              <a:t>when object is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At compile time, when compiler finds an object creation of specific type,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It generates the complete copy of template class by replacing the type parameters with the provided datatypes of object.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This is called </a:t>
            </a:r>
            <a:r>
              <a:rPr i="1" lang="en-US" sz="2600"/>
              <a:t>implicit specialization </a:t>
            </a:r>
            <a:r>
              <a:rPr lang="en-US" sz="2600"/>
              <a:t>or </a:t>
            </a:r>
            <a:r>
              <a:rPr i="1" lang="en-US" sz="2600"/>
              <a:t>class template instance</a:t>
            </a:r>
            <a:r>
              <a:rPr lang="en-US" sz="26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If class object is not created, then no copy of template class is created by compiler.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class definition and implementation should be in same 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Compiler need access to all functions for replacing type parameter.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Runtime function linking is not possible with template classes.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Compiler will generate three copies of myArray class template for </a:t>
            </a:r>
            <a:r>
              <a:rPr b="1" lang="en-US" sz="2400">
                <a:solidFill>
                  <a:srgbClr val="0070C0"/>
                </a:solidFill>
              </a:rPr>
              <a:t>int</a:t>
            </a:r>
            <a:r>
              <a:rPr lang="en-US" sz="2400"/>
              <a:t>, </a:t>
            </a:r>
            <a:r>
              <a:rPr b="1" lang="en-US" sz="2400">
                <a:solidFill>
                  <a:srgbClr val="0070C0"/>
                </a:solidFill>
              </a:rPr>
              <a:t>char, </a:t>
            </a:r>
            <a:r>
              <a:rPr lang="en-US" sz="2400"/>
              <a:t> and </a:t>
            </a:r>
            <a:r>
              <a:rPr b="1" lang="en-US" sz="2400">
                <a:solidFill>
                  <a:srgbClr val="0070C0"/>
                </a:solidFill>
              </a:rPr>
              <a:t>const</a:t>
            </a:r>
            <a:r>
              <a:rPr lang="en-US" sz="2400"/>
              <a:t> </a:t>
            </a:r>
            <a:r>
              <a:rPr b="1" lang="en-US" sz="2400">
                <a:solidFill>
                  <a:srgbClr val="0070C0"/>
                </a:solidFill>
              </a:rPr>
              <a:t>char *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arr(4);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arr.setValue(1, 0);  arr.setValue(9, 1); arr.setValue(5, 2); arr.setValue(8,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arr.printArray();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arr2.setValue('a', 0); arr2.setValue('b', 1); arr2.setValue('c', 2);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arr2.printArray();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&lt;const 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arr3(3);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const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arr3.setValue("abc", 0); arr3.setValue("xyz", 1); arr3.setValue("def", 2);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arr3.printArray();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 as Type parameters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Compiler will generate copy of myArray class template for </a:t>
            </a:r>
            <a:r>
              <a:rPr b="1" lang="en-US" sz="2400">
                <a:solidFill>
                  <a:srgbClr val="0070C0"/>
                </a:solidFill>
              </a:rPr>
              <a:t>Point</a:t>
            </a:r>
            <a:r>
              <a:rPr lang="en-US" sz="2400"/>
              <a:t> objects.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&lt;Point&gt;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arr(4);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Point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(2, 3), 0);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 Parametrized constructor on Point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(), 	1);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 Default constructor on Point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(5, 5), 2);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 Parametrized constructor on Point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(9, 3), 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 Parametrized constructor on Point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arr.printArray();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 class must implement cout operator as used in function printArray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Default value of Parameters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838199" y="1227383"/>
            <a:ext cx="10515601" cy="499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 template class can has, default arguments associated with a template type parameter.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Here, the type </a:t>
            </a:r>
            <a:r>
              <a:rPr b="1" lang="en-US" sz="2400">
                <a:solidFill>
                  <a:srgbClr val="FF0000"/>
                </a:solidFill>
              </a:rPr>
              <a:t>int</a:t>
            </a:r>
            <a:r>
              <a:rPr b="1" lang="en-US" sz="2400"/>
              <a:t> </a:t>
            </a:r>
            <a:r>
              <a:rPr lang="en-US" sz="2400"/>
              <a:t>will be used if no other type is specified, when an object is created.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= int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dataType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arr(5);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object type int by default</a:t>
            </a:r>
            <a:endParaRPr b="1"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&lt;char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&gt; arr2(5);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&lt;float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&gt; arr3(4);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float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Non-Type Parameters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38199" y="1200216"/>
            <a:ext cx="10515600" cy="55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A template class can have non-type parameters along type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Their scope is global in class accessible in all 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Non-type parameters can be integers, pointers, or references only.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Non-type parameters are considered as constants, since their values cannot be changed.</a:t>
            </a:r>
            <a:endParaRPr sz="3400">
              <a:solidFill>
                <a:srgbClr val="7030A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900">
                <a:latin typeface="Consolas"/>
                <a:ea typeface="Consolas"/>
                <a:cs typeface="Consolas"/>
                <a:sym typeface="Consolas"/>
              </a:rPr>
              <a:t>T, </a:t>
            </a: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arr[size]; </a:t>
            </a:r>
            <a:r>
              <a:rPr lang="en-US" sz="2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Non-Type Parameter as size of array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 only used to create static arrays, not dynamic ones.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2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printArray();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Template header is now changed for all functions too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900">
                <a:latin typeface="Consolas"/>
                <a:ea typeface="Consolas"/>
                <a:cs typeface="Consolas"/>
                <a:sym typeface="Consolas"/>
              </a:rPr>
              <a:t>T, </a:t>
            </a: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myArray </a:t>
            </a:r>
            <a:r>
              <a:rPr b="1"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&lt;T,int&gt;:: 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printArray(){</a:t>
            </a:r>
            <a:r>
              <a:rPr lang="en-US" sz="2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class name is also changed according to template header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i = 0; i &lt; </a:t>
            </a:r>
            <a:r>
              <a:rPr b="1"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; i++)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		cout &lt;&lt; arr[i] &lt;&lt; " ";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cout &lt;&lt; endl;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9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Non-Type Parameters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38199" y="1227383"/>
            <a:ext cx="11049001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 template class can have non-type parameters along type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Their scope is global in class accessible in all 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Non-type parameters can be integers, pointers, or references only.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Non-type parameters are considered as constants, since their values cannot be changed.</a:t>
            </a:r>
            <a:endParaRPr sz="2100">
              <a:solidFill>
                <a:srgbClr val="7030A0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&lt;int, 10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&gt; arr;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object type int with static array of size 10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&lt;float, 15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&gt; arr3;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float array size 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38198" y="228647"/>
            <a:ext cx="107270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Non-Type Parameters with Default value 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38199" y="1227383"/>
            <a:ext cx="11049001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= int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 = 5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arr[size];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Non-Type Parameter as size of array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 only create static arrays, not dynamic ones.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arr;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object type int, size is 5 by default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&lt;float, 15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&gt; arr3;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float array size 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Non-member friend functions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38199" y="1227383"/>
            <a:ext cx="10515601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definition of non-member friend functions in class definition.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each instance of class an instance of friend function is created.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3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= int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dataType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Generic function for All classes</a:t>
            </a:r>
            <a:endParaRPr sz="23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ostream&amp; operator&lt;&lt;( ostream&amp; out, </a:t>
            </a: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&amp; obj){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(obj.ptr != nullptr)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i = 0; i &lt; obj.size; 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			out &lt;&lt; obj.ptr[i] &lt;&lt; " ";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		out &lt;&lt; endl;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out;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Static members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38199" y="1227383"/>
            <a:ext cx="11100516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/>
              <a:t>In Non-template class </a:t>
            </a: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3100"/>
              <a:t> data members are shared between all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/>
              <a:t>In template class </a:t>
            </a: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3100"/>
              <a:t> data members are not shared between all different class instances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/>
              <a:t>Class-template specialization (Implicit by compiler, or Explicit by Programmer)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Each specialized instance of class owns copy of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600"/>
              <a:t> member functions and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600"/>
              <a:t> data members,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That is shared among all objects, that belong to specialized instance of class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a(4);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int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b(5);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int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objects a and b share single static data member, as they belong to same class type.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&lt;char&gt;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c(3);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&lt;char&gt;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d(3);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objects c and d share single static data member, as they belong to same class type.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All objects not share single static member due to difference in type of specialized classes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4" name="Google Shape;24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Composition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838199" y="1240261"/>
            <a:ext cx="11100516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We can compose a template class object in another template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With specific specialized datatype,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Or as general template object, type is decided, when whole class object is created.</a:t>
            </a:r>
            <a:endParaRPr sz="19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//Composed in template class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Compose{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abc;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//General template type object, type is decided by type of Compose object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myArray&lt;U&gt;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l1;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char specialized object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myArray&lt;char&gt;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l2;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Compose </a:t>
            </a:r>
            <a:r>
              <a:rPr b="1"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Specialized object type int, l1 type is also int and l2 type is char.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3" name="Google Shape;25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Template?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339404"/>
            <a:ext cx="10739908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b="1" lang="en-US">
                <a:solidFill>
                  <a:srgbClr val="FF0000"/>
                </a:solidFill>
              </a:rPr>
              <a:t>template</a:t>
            </a:r>
            <a:r>
              <a:rPr lang="en-US"/>
              <a:t> is a model or mold that can be used as a guide to create similar things.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 template is like a stencil ruler by using that we can draw same shape with different colors.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Once the stencil is created, it can be used many times for drawing shapes.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Stencils GEOMETRIC SHAPES 4pc - Greenbean Learning Resources ...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3023" y="3524934"/>
            <a:ext cx="3258354" cy="301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Composition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838199" y="1240261"/>
            <a:ext cx="11100516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We can compose template class object in another Normal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With specific specialized datatypes only,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600"/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//Composed in template class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Compose2{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float specialized object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myArray&lt;float&gt;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l1;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char specialized object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myArray&lt;char&gt;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l2;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Compose2 c;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600"/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Normal object with composed types, float for l1 and char for l2.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2" name="Google Shape;2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Inheritance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838199" y="1240261"/>
            <a:ext cx="11100516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We can inherit from a template class in another template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With specific specialized datatype of base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General template class, base class type is decided according to derived class object type.</a:t>
            </a:r>
            <a:endParaRPr sz="19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//Inherited as general base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derived_MyArray :public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myArray&lt;U&gt;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{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//Inherited as specialized char base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derived_MyArray2 :public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myArray&lt;char&gt;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{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derived_MyArray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d1;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Derive object type int with base type int</a:t>
            </a:r>
            <a:endParaRPr sz="19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derived_MyArray2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d2;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Derive object type int, but base type is char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1" name="Google Shape;2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Inheritance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838199" y="1240261"/>
            <a:ext cx="11100516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We can inherit from a template class in another Normal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With specific specialized datatypes only.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900"/>
              <a:buNone/>
            </a:pP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//Inherited as specialized base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derived_MyArray :public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myArray&lt;float&gt;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{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derived_MyArray d1;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Normal derived object with base object type float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0" name="Google Shape;28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Templates in C++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555169"/>
            <a:ext cx="10515600" cy="458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template</a:t>
            </a:r>
            <a:r>
              <a:rPr lang="en-US"/>
              <a:t> is one of C++'s most sophisticated and high-powered features that is used for generic programming.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a mechanism for </a:t>
            </a:r>
            <a:r>
              <a:rPr lang="en-US">
                <a:solidFill>
                  <a:srgbClr val="FF0000"/>
                </a:solidFill>
              </a:rPr>
              <a:t>automatic code generation</a:t>
            </a:r>
            <a:r>
              <a:rPr lang="en-US"/>
              <a:t>, and allows for substantial improvements in programming efficiency.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templates, we can create.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Generic functions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Generic classes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a generic function or class, the type of data upon which the function or class operates is specified as a parameter.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can use one function or class with several different types of data without explicitly recode specific versions for each data type. </a:t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555168"/>
            <a:ext cx="10515600" cy="480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Class templates</a:t>
            </a:r>
            <a:r>
              <a:rPr lang="en-US"/>
              <a:t> are special classes that serve as a framework or mold for creating other similar classes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without explicitly recoding specific versions for each data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class template is defined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keep all the algorithms and generic logic used by that class at one place.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actual type of data is specified as a parameter, when objects of that class are created.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 we have created a class myArray.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common functions related to array can be defined in the generic template class.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data type of actual objects of  myArray can be different.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for dynamic 1-D Array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Template header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439258"/>
            <a:ext cx="10515600" cy="4917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 write keyword </a:t>
            </a:r>
            <a:r>
              <a:rPr b="1"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400"/>
              <a:t>followed by List of template type parameters in angle brackets (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/>
              <a:t> and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parameter is preceded by keyword </a:t>
            </a:r>
            <a:r>
              <a:rPr b="1"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/>
              <a:t> or </a:t>
            </a:r>
            <a:r>
              <a:rPr b="1"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endParaRPr b="1" sz="2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typename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Type 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typename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Type1,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Type2&gt;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labels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Type, Type1, Type2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are called a </a:t>
            </a:r>
            <a:r>
              <a:rPr i="1" lang="en-US" sz="2000">
                <a:solidFill>
                  <a:srgbClr val="0070C0"/>
                </a:solidFill>
              </a:rPr>
              <a:t>template type parameters</a:t>
            </a:r>
            <a:r>
              <a:rPr i="1" lang="en-US" sz="20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Type parameter is simply a placeholder or label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that is replaced by an actual datatype, when specific </a:t>
            </a:r>
            <a:r>
              <a:rPr b="1" lang="en-US" sz="2000"/>
              <a:t>object of that class </a:t>
            </a:r>
            <a:r>
              <a:rPr lang="en-US" sz="2000"/>
              <a:t>is created.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 parameters can be used as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Data members of class.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Arguments of class functions.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Local variable in class functions.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Return type of class fucntions.</a:t>
            </a:r>
            <a:endParaRPr/>
          </a:p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Definition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8199" y="1439258"/>
            <a:ext cx="11126273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header before class definition.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Define class functions with generic code, use type parameter in place of actual datatype.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Template class definition for myArray.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900"/>
              <a:buNone/>
            </a:pPr>
            <a:r>
              <a:rPr b="1"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for dynamic 1-D Array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//No code should be written between template header and class definition</a:t>
            </a:r>
            <a:endParaRPr/>
          </a:p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Definition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38199" y="1227383"/>
            <a:ext cx="10515601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dataType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setValue(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Argument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getValue(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return type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printArray();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~myArray();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//All function of class myArray now become template 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 Implementation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8199" y="1227383"/>
            <a:ext cx="105918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600"/>
              <a:t>Add template header before every function of class to define it outside.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600"/>
              <a:t>Add template type </a:t>
            </a:r>
            <a:r>
              <a:rPr b="1" lang="en-US" sz="2600">
                <a:solidFill>
                  <a:srgbClr val="FF0000"/>
                </a:solidFill>
              </a:rPr>
              <a:t>&lt;type&gt; </a:t>
            </a:r>
            <a:r>
              <a:rPr lang="en-US" sz="2600"/>
              <a:t>with class name to resolve scope of member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size)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(size &gt;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	ptr = new T[size];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-&gt;size = size;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Destructor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myArray&lt;T&gt;::~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(ptr !=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[]ptr;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5912098" y="1992092"/>
            <a:ext cx="6055590" cy="426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 data of Array</a:t>
            </a:r>
            <a:endParaRPr b="0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printArray()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size; i++)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cout &lt;&lt; ptr[i] &lt;&lt; " 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cout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53" name="Google Shape;153;p20"/>
          <p:cNvCxnSpPr/>
          <p:nvPr/>
        </p:nvCxnSpPr>
        <p:spPr>
          <a:xfrm>
            <a:off x="5731099" y="2228045"/>
            <a:ext cx="695" cy="382723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 Implementation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838199" y="1227383"/>
            <a:ext cx="10591801" cy="503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header before every function of class to define it outside.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type </a:t>
            </a:r>
            <a:r>
              <a:rPr b="1" lang="en-US" sz="2400">
                <a:solidFill>
                  <a:srgbClr val="FF0000"/>
                </a:solidFill>
              </a:rPr>
              <a:t>&lt;type&gt; </a:t>
            </a:r>
            <a:r>
              <a:rPr lang="en-US" sz="2400"/>
              <a:t>with class name to resolve scope of member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Setter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myArray&lt;T&gt;::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setValue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	ptr[index] = value;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6/15/2021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136410" y="1998627"/>
            <a:ext cx="6055590" cy="426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Getter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myArray&lt;T&gt;::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getValue(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ptr[index];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64" name="Google Shape;164;p21"/>
          <p:cNvCxnSpPr/>
          <p:nvPr/>
        </p:nvCxnSpPr>
        <p:spPr>
          <a:xfrm>
            <a:off x="5859887" y="2408349"/>
            <a:ext cx="13574" cy="365346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