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6858000" cx="12192000"/>
  <p:notesSz cx="6858000" cy="9144000"/>
  <p:embeddedFontLst>
    <p:embeddedFont>
      <p:font typeface="Questrial"/>
      <p:regular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Questrial-regular.fntdata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5" name="Google Shape;175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4" name="Google Shape;184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3" name="Google Shape;193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4" name="Google Shape;204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1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3" name="Google Shape;213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1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" name="Google Shape;95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" name="Google Shape;115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Google Shape;126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" name="Google Shape;135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Google Shape;145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5" name="Google Shape;155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5" name="Google Shape;165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2D050"/>
              </a:buClr>
              <a:buSzPts val="6000"/>
              <a:buFont typeface="Calibri"/>
              <a:buNone/>
            </a:pPr>
            <a:r>
              <a:rPr b="1" lang="en-US">
                <a:solidFill>
                  <a:srgbClr val="92D050"/>
                </a:solidFill>
              </a:rPr>
              <a:t>Class Templates</a:t>
            </a:r>
            <a:br>
              <a:rPr b="1" lang="en-US">
                <a:solidFill>
                  <a:srgbClr val="92D050"/>
                </a:solidFill>
              </a:rPr>
            </a:br>
            <a:r>
              <a:rPr b="1" lang="en-US">
                <a:solidFill>
                  <a:srgbClr val="FF0000"/>
                </a:solidFill>
              </a:rPr>
              <a:t>Specialization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90" name="Google Shape;90;p13"/>
          <p:cNvSpPr txBox="1"/>
          <p:nvPr>
            <p:ph idx="1" type="subTitle"/>
          </p:nvPr>
        </p:nvSpPr>
        <p:spPr>
          <a:xfrm>
            <a:off x="1913586" y="3509963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CS(217) Object Oriented Programming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Abeeda Akram</a:t>
            </a:r>
            <a:endParaRPr>
              <a:solidFill>
                <a:srgbClr val="2E75B5"/>
              </a:solidFill>
            </a:endParaRPr>
          </a:p>
        </p:txBody>
      </p:sp>
      <p:sp>
        <p:nvSpPr>
          <p:cNvPr id="91" name="Google Shape;91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6/16/2021</a:t>
            </a:r>
            <a:endParaRPr/>
          </a:p>
        </p:txBody>
      </p:sp>
      <p:sp>
        <p:nvSpPr>
          <p:cNvPr id="92" name="Google Shape;92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2"/>
          <p:cNvSpPr txBox="1"/>
          <p:nvPr>
            <p:ph type="title"/>
          </p:nvPr>
        </p:nvSpPr>
        <p:spPr>
          <a:xfrm>
            <a:off x="838199" y="22864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Class Templates </a:t>
            </a:r>
            <a:r>
              <a:rPr b="1" lang="en-US" sz="2800">
                <a:solidFill>
                  <a:srgbClr val="FF0000"/>
                </a:solidFill>
                <a:latin typeface="Questrial"/>
                <a:ea typeface="Questrial"/>
                <a:cs typeface="Questrial"/>
                <a:sym typeface="Questrial"/>
              </a:rPr>
              <a:t>Specialization</a:t>
            </a:r>
            <a:endParaRPr/>
          </a:p>
        </p:txBody>
      </p:sp>
      <p:sp>
        <p:nvSpPr>
          <p:cNvPr id="179" name="Google Shape;179;p22"/>
          <p:cNvSpPr txBox="1"/>
          <p:nvPr>
            <p:ph idx="1" type="body"/>
          </p:nvPr>
        </p:nvSpPr>
        <p:spPr>
          <a:xfrm>
            <a:off x="838199" y="1227383"/>
            <a:ext cx="10591801" cy="5031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Template classes do not work well for all data types.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Explicit specialization of template classes is made, when some datatypes require different logic and implementation of class functions.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Class template specialization is to design an explicitly specialized class for a particular datatype along with existing template class.</a:t>
            </a:r>
            <a:endParaRPr/>
          </a:p>
          <a:p>
            <a:pPr indent="-514350" lvl="1" marL="9715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/>
              <a:t>Add empty template header before specialized template class</a:t>
            </a:r>
            <a:endParaRPr/>
          </a:p>
          <a:p>
            <a:pPr indent="0" lvl="2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030A0"/>
              </a:buClr>
              <a:buSzPts val="2000"/>
              <a:buNone/>
            </a:pPr>
            <a:r>
              <a:rPr b="1" lang="en-US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template </a:t>
            </a:r>
            <a:r>
              <a:rPr b="1" lang="en-US">
                <a:latin typeface="Consolas"/>
                <a:ea typeface="Consolas"/>
                <a:cs typeface="Consolas"/>
                <a:sym typeface="Consolas"/>
              </a:rPr>
              <a:t>&lt;&gt;</a:t>
            </a:r>
            <a:endParaRPr/>
          </a:p>
          <a:p>
            <a:pPr indent="-4572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/>
              <a:t>Add datatype name for specialization after class name &lt;&gt;</a:t>
            </a:r>
            <a:endParaRPr/>
          </a:p>
          <a:p>
            <a:pPr indent="0" lvl="2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030A0"/>
              </a:buClr>
              <a:buSzPts val="2000"/>
              <a:buNone/>
            </a:pPr>
            <a:r>
              <a:rPr b="1" lang="en-US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template </a:t>
            </a:r>
            <a:r>
              <a:rPr b="1" lang="en-US">
                <a:latin typeface="Consolas"/>
                <a:ea typeface="Consolas"/>
                <a:cs typeface="Consolas"/>
                <a:sym typeface="Consolas"/>
              </a:rPr>
              <a:t>&lt;&gt;</a:t>
            </a:r>
            <a:endParaRPr b="1"/>
          </a:p>
          <a:p>
            <a:pPr indent="0" lvl="2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2000"/>
              <a:buNone/>
            </a:pPr>
            <a:r>
              <a:rPr b="1" lang="en-US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1" lang="en-US">
                <a:latin typeface="Consolas"/>
                <a:ea typeface="Consolas"/>
                <a:cs typeface="Consolas"/>
                <a:sym typeface="Consolas"/>
              </a:rPr>
              <a:t> classname</a:t>
            </a:r>
            <a:r>
              <a:rPr b="1" lang="en-US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&lt; datatypename &gt; </a:t>
            </a:r>
            <a:r>
              <a:rPr b="1" lang="en-US"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0" lvl="2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B050"/>
              </a:buClr>
              <a:buSzPts val="2000"/>
              <a:buNone/>
            </a:pPr>
            <a:r>
              <a:rPr b="1" lang="en-US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	// class definition</a:t>
            </a:r>
            <a:endParaRPr/>
          </a:p>
          <a:p>
            <a:pPr indent="0" lvl="2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en-US">
                <a:latin typeface="Consolas"/>
                <a:ea typeface="Consolas"/>
                <a:cs typeface="Consolas"/>
                <a:sym typeface="Consolas"/>
              </a:rPr>
              <a:t>};</a:t>
            </a:r>
            <a:endParaRPr/>
          </a:p>
          <a:p>
            <a:pPr indent="0" lvl="2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b="1" sz="18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0" name="Google Shape;180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6/16/2021</a:t>
            </a:r>
            <a:endParaRPr/>
          </a:p>
        </p:txBody>
      </p:sp>
      <p:sp>
        <p:nvSpPr>
          <p:cNvPr id="181" name="Google Shape;181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3"/>
          <p:cNvSpPr txBox="1"/>
          <p:nvPr>
            <p:ph type="title"/>
          </p:nvPr>
        </p:nvSpPr>
        <p:spPr>
          <a:xfrm>
            <a:off x="838199" y="22864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Class Templates </a:t>
            </a:r>
            <a:r>
              <a:rPr b="1" lang="en-US" sz="2800">
                <a:solidFill>
                  <a:srgbClr val="FF0000"/>
                </a:solidFill>
                <a:latin typeface="Questrial"/>
                <a:ea typeface="Questrial"/>
                <a:cs typeface="Questrial"/>
                <a:sym typeface="Questrial"/>
              </a:rPr>
              <a:t>Specialization</a:t>
            </a:r>
            <a:endParaRPr/>
          </a:p>
        </p:txBody>
      </p:sp>
      <p:sp>
        <p:nvSpPr>
          <p:cNvPr id="188" name="Google Shape;188;p23"/>
          <p:cNvSpPr txBox="1"/>
          <p:nvPr>
            <p:ph idx="1" type="body"/>
          </p:nvPr>
        </p:nvSpPr>
        <p:spPr>
          <a:xfrm>
            <a:off x="838199" y="1227383"/>
            <a:ext cx="10591801" cy="53022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25000" lnSpcReduction="20000"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sz="9600"/>
              <a:t>Add specialized template class to handle shallow copy issue of </a:t>
            </a:r>
            <a:r>
              <a:rPr b="1" lang="en-US" sz="9600">
                <a:solidFill>
                  <a:srgbClr val="FF0000"/>
                </a:solidFill>
              </a:rPr>
              <a:t>char *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sz="9600"/>
              <a:t>Specialized class can have different implementation of all functions.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030A0"/>
              </a:buClr>
              <a:buSzPct val="100000"/>
              <a:buNone/>
            </a:pPr>
            <a:r>
              <a:rPr lang="en-US" sz="64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template </a:t>
            </a:r>
            <a:r>
              <a:rPr lang="en-US" sz="6400">
                <a:latin typeface="Consolas"/>
                <a:ea typeface="Consolas"/>
                <a:cs typeface="Consolas"/>
                <a:sym typeface="Consolas"/>
              </a:rPr>
              <a:t>&lt;&gt;</a:t>
            </a:r>
            <a:r>
              <a:rPr lang="en-US" sz="6400"/>
              <a:t> </a:t>
            </a:r>
            <a:r>
              <a:rPr lang="en-US" sz="64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64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6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myArray&lt;char*&gt;</a:t>
            </a:r>
            <a:r>
              <a:rPr lang="en-US" sz="6400"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ct val="100000"/>
              <a:buNone/>
            </a:pPr>
            <a:r>
              <a:rPr lang="en-US" sz="64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-US" sz="6400">
                <a:latin typeface="Consolas"/>
                <a:ea typeface="Consolas"/>
                <a:cs typeface="Consolas"/>
                <a:sym typeface="Consolas"/>
              </a:rPr>
              <a:t>size; </a:t>
            </a:r>
            <a:r>
              <a:rPr lang="en-US" sz="64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 Array size always int</a:t>
            </a:r>
            <a:endParaRPr sz="6400"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ct val="100000"/>
              <a:buNone/>
            </a:pPr>
            <a:r>
              <a:rPr b="1" lang="en-US" sz="6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char*</a:t>
            </a:r>
            <a:r>
              <a:rPr lang="en-US" sz="64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6400">
                <a:latin typeface="Consolas"/>
                <a:ea typeface="Consolas"/>
                <a:cs typeface="Consolas"/>
                <a:sym typeface="Consolas"/>
              </a:rPr>
              <a:t>*ptr; </a:t>
            </a:r>
            <a:r>
              <a:rPr lang="en-US" sz="64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 char * as specialized dataType</a:t>
            </a:r>
            <a:endParaRPr sz="6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ct val="100000"/>
              <a:buNone/>
            </a:pPr>
            <a:r>
              <a:rPr lang="en-US" sz="64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public: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6400">
                <a:latin typeface="Consolas"/>
                <a:ea typeface="Consolas"/>
                <a:cs typeface="Consolas"/>
                <a:sym typeface="Consolas"/>
              </a:rPr>
              <a:t>myArray() { size=0; ptr=nullptr; }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6400">
                <a:latin typeface="Consolas"/>
                <a:ea typeface="Consolas"/>
                <a:cs typeface="Consolas"/>
                <a:sym typeface="Consolas"/>
              </a:rPr>
              <a:t>myArray(</a:t>
            </a:r>
            <a:r>
              <a:rPr lang="en-US" sz="64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6400">
                <a:latin typeface="Consolas"/>
                <a:ea typeface="Consolas"/>
                <a:cs typeface="Consolas"/>
                <a:sym typeface="Consolas"/>
              </a:rPr>
              <a:t> size); 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6400">
                <a:latin typeface="Consolas"/>
                <a:ea typeface="Consolas"/>
                <a:cs typeface="Consolas"/>
                <a:sym typeface="Consolas"/>
              </a:rPr>
              <a:t>~myArray(); 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ct val="100000"/>
              <a:buNone/>
            </a:pPr>
            <a:r>
              <a:rPr lang="en-US" sz="64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6400">
                <a:latin typeface="Consolas"/>
                <a:ea typeface="Consolas"/>
                <a:cs typeface="Consolas"/>
                <a:sym typeface="Consolas"/>
              </a:rPr>
              <a:t> setValue(</a:t>
            </a:r>
            <a:r>
              <a:rPr b="1" lang="en-US" sz="6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char*</a:t>
            </a:r>
            <a:r>
              <a:rPr lang="en-US" sz="64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6400">
                <a:latin typeface="Consolas"/>
                <a:ea typeface="Consolas"/>
                <a:cs typeface="Consolas"/>
                <a:sym typeface="Consolas"/>
              </a:rPr>
              <a:t>value, </a:t>
            </a:r>
            <a:r>
              <a:rPr lang="en-US" sz="64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-US" sz="6400">
                <a:latin typeface="Consolas"/>
                <a:ea typeface="Consolas"/>
                <a:cs typeface="Consolas"/>
                <a:sym typeface="Consolas"/>
              </a:rPr>
              <a:t>index); </a:t>
            </a:r>
            <a:r>
              <a:rPr lang="en-US" sz="64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 Should perform deep copy of char*</a:t>
            </a:r>
            <a:endParaRPr sz="6400"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ct val="100000"/>
              <a:buNone/>
            </a:pPr>
            <a:r>
              <a:rPr lang="en-US" sz="64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char*</a:t>
            </a:r>
            <a:r>
              <a:rPr lang="en-US" sz="6400">
                <a:latin typeface="Consolas"/>
                <a:ea typeface="Consolas"/>
                <a:cs typeface="Consolas"/>
                <a:sym typeface="Consolas"/>
              </a:rPr>
              <a:t> getValue(</a:t>
            </a:r>
            <a:r>
              <a:rPr lang="en-US" sz="64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-US" sz="6400">
                <a:latin typeface="Consolas"/>
                <a:ea typeface="Consolas"/>
                <a:cs typeface="Consolas"/>
                <a:sym typeface="Consolas"/>
              </a:rPr>
              <a:t>index); 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ct val="100000"/>
              <a:buNone/>
            </a:pPr>
            <a:r>
              <a:rPr lang="en-US" sz="64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bool</a:t>
            </a:r>
            <a:r>
              <a:rPr lang="en-US" sz="64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64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operator</a:t>
            </a:r>
            <a:r>
              <a:rPr lang="en-US" sz="6400">
                <a:latin typeface="Consolas"/>
                <a:ea typeface="Consolas"/>
                <a:cs typeface="Consolas"/>
                <a:sym typeface="Consolas"/>
              </a:rPr>
              <a:t>==(</a:t>
            </a:r>
            <a:r>
              <a:rPr lang="en-US" sz="64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const </a:t>
            </a:r>
            <a:r>
              <a:rPr lang="en-US" sz="6400">
                <a:latin typeface="Consolas"/>
                <a:ea typeface="Consolas"/>
                <a:cs typeface="Consolas"/>
                <a:sym typeface="Consolas"/>
              </a:rPr>
              <a:t>myArray &amp;); </a:t>
            </a:r>
            <a:r>
              <a:rPr lang="en-US" sz="64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//should compare strings instead of addresses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6400">
              <a:solidFill>
                <a:srgbClr val="00B05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B050"/>
              </a:buClr>
              <a:buSzPct val="100000"/>
              <a:buNone/>
            </a:pPr>
            <a:r>
              <a:rPr lang="en-US" sz="64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//Add friend functions for class char* explicitly</a:t>
            </a:r>
            <a:endParaRPr sz="6400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  <a:buNone/>
            </a:pPr>
            <a:r>
              <a:rPr lang="en-US" sz="64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friend</a:t>
            </a:r>
            <a:r>
              <a:rPr lang="en-US" sz="6400">
                <a:latin typeface="Consolas"/>
                <a:ea typeface="Consolas"/>
                <a:cs typeface="Consolas"/>
                <a:sym typeface="Consolas"/>
              </a:rPr>
              <a:t> ostream&amp; operator&lt;&lt;( ostream &amp; out, </a:t>
            </a:r>
            <a:r>
              <a:rPr b="1" lang="en-US" sz="6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myArray&lt;char *&gt;</a:t>
            </a:r>
            <a:r>
              <a:rPr lang="en-US" sz="6400">
                <a:latin typeface="Consolas"/>
                <a:ea typeface="Consolas"/>
                <a:cs typeface="Consolas"/>
                <a:sym typeface="Consolas"/>
              </a:rPr>
              <a:t> &amp; obj){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6400">
                <a:latin typeface="Consolas"/>
                <a:ea typeface="Consolas"/>
                <a:cs typeface="Consolas"/>
                <a:sym typeface="Consolas"/>
              </a:rPr>
              <a:t>	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6400">
                <a:latin typeface="Consolas"/>
                <a:ea typeface="Consolas"/>
                <a:cs typeface="Consolas"/>
                <a:sym typeface="Consolas"/>
              </a:rPr>
              <a:t>	cout &lt;&lt; "Special: ";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  <a:buNone/>
            </a:pPr>
            <a:r>
              <a:rPr lang="en-US" sz="64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	if</a:t>
            </a:r>
            <a:r>
              <a:rPr lang="en-US" sz="6400">
                <a:latin typeface="Consolas"/>
                <a:ea typeface="Consolas"/>
                <a:cs typeface="Consolas"/>
                <a:sym typeface="Consolas"/>
              </a:rPr>
              <a:t> (obj.ptr != nullptr)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6400"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64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-US" sz="6400"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US" sz="64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6400">
                <a:latin typeface="Consolas"/>
                <a:ea typeface="Consolas"/>
                <a:cs typeface="Consolas"/>
                <a:sym typeface="Consolas"/>
              </a:rPr>
              <a:t> i = 0; i &lt; obj.size; i++)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6400">
                <a:latin typeface="Consolas"/>
                <a:ea typeface="Consolas"/>
                <a:cs typeface="Consolas"/>
                <a:sym typeface="Consolas"/>
              </a:rPr>
              <a:t>			out &lt;&lt; obj.ptr[i] &lt;&lt; " "; out &lt;&lt; endl;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6400">
                <a:latin typeface="Consolas"/>
                <a:ea typeface="Consolas"/>
                <a:cs typeface="Consolas"/>
                <a:sym typeface="Consolas"/>
              </a:rPr>
              <a:t>	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64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64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6400">
                <a:latin typeface="Consolas"/>
                <a:ea typeface="Consolas"/>
                <a:cs typeface="Consolas"/>
                <a:sym typeface="Consolas"/>
              </a:rPr>
              <a:t> out;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6400"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6400">
                <a:latin typeface="Consolas"/>
                <a:ea typeface="Consolas"/>
                <a:cs typeface="Consolas"/>
                <a:sym typeface="Consolas"/>
              </a:rPr>
              <a:t>};</a:t>
            </a:r>
            <a:endParaRPr/>
          </a:p>
        </p:txBody>
      </p:sp>
      <p:sp>
        <p:nvSpPr>
          <p:cNvPr id="189" name="Google Shape;189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6/16/2021</a:t>
            </a:r>
            <a:endParaRPr/>
          </a:p>
        </p:txBody>
      </p:sp>
      <p:sp>
        <p:nvSpPr>
          <p:cNvPr id="190" name="Google Shape;190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4"/>
          <p:cNvSpPr txBox="1"/>
          <p:nvPr>
            <p:ph type="title"/>
          </p:nvPr>
        </p:nvSpPr>
        <p:spPr>
          <a:xfrm>
            <a:off x="838199" y="22864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Class Templates </a:t>
            </a:r>
            <a:r>
              <a:rPr b="1" lang="en-US" sz="2800">
                <a:solidFill>
                  <a:srgbClr val="FF0000"/>
                </a:solidFill>
                <a:latin typeface="Questrial"/>
                <a:ea typeface="Questrial"/>
                <a:cs typeface="Questrial"/>
                <a:sym typeface="Questrial"/>
              </a:rPr>
              <a:t>Specialization</a:t>
            </a:r>
            <a:endParaRPr/>
          </a:p>
        </p:txBody>
      </p:sp>
      <p:sp>
        <p:nvSpPr>
          <p:cNvPr id="197" name="Google Shape;197;p24"/>
          <p:cNvSpPr txBox="1"/>
          <p:nvPr>
            <p:ph idx="1" type="body"/>
          </p:nvPr>
        </p:nvSpPr>
        <p:spPr>
          <a:xfrm>
            <a:off x="838199" y="1227383"/>
            <a:ext cx="10591801" cy="46910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200"/>
              <a:t>Do not add empty template header before any function of class, compile time error.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200"/>
              <a:t>Add Complete name of class with data type to resolve scope for member functions.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1700">
              <a:solidFill>
                <a:srgbClr val="7030A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ct val="100000"/>
              <a:buNone/>
            </a:pPr>
            <a:r>
              <a:rPr lang="en-US" sz="17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 Constructor</a:t>
            </a:r>
            <a:endParaRPr sz="1700">
              <a:latin typeface="Consolas"/>
              <a:ea typeface="Consolas"/>
              <a:cs typeface="Consolas"/>
              <a:sym typeface="Consolas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None/>
            </a:pPr>
            <a:r>
              <a:rPr lang="en-US" sz="17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myArray&lt;char *&gt;::</a:t>
            </a:r>
            <a:r>
              <a:rPr lang="en-US" sz="1700">
                <a:latin typeface="Consolas"/>
                <a:ea typeface="Consolas"/>
                <a:cs typeface="Consolas"/>
                <a:sym typeface="Consolas"/>
              </a:rPr>
              <a:t>myArray(</a:t>
            </a:r>
            <a:r>
              <a:rPr lang="en-US" sz="17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700">
                <a:latin typeface="Consolas"/>
                <a:ea typeface="Consolas"/>
                <a:cs typeface="Consolas"/>
                <a:sym typeface="Consolas"/>
              </a:rPr>
              <a:t> size) {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700">
                <a:latin typeface="Consolas"/>
                <a:ea typeface="Consolas"/>
                <a:cs typeface="Consolas"/>
                <a:sym typeface="Consolas"/>
              </a:rPr>
              <a:t>	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700">
                <a:latin typeface="Consolas"/>
                <a:ea typeface="Consolas"/>
                <a:cs typeface="Consolas"/>
                <a:sym typeface="Consolas"/>
              </a:rPr>
              <a:t>	ptr = nullptr;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  <a:buNone/>
            </a:pPr>
            <a:r>
              <a:rPr lang="en-US" sz="17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	this</a:t>
            </a:r>
            <a:r>
              <a:rPr lang="en-US" sz="1700">
                <a:latin typeface="Consolas"/>
                <a:ea typeface="Consolas"/>
                <a:cs typeface="Consolas"/>
                <a:sym typeface="Consolas"/>
              </a:rPr>
              <a:t>-&gt;size = size;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  <a:buNone/>
            </a:pPr>
            <a:r>
              <a:rPr lang="en-US" sz="17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	if</a:t>
            </a:r>
            <a:r>
              <a:rPr lang="en-US" sz="1700">
                <a:latin typeface="Consolas"/>
                <a:ea typeface="Consolas"/>
                <a:cs typeface="Consolas"/>
                <a:sym typeface="Consolas"/>
              </a:rPr>
              <a:t> (size &gt; 0){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700">
                <a:latin typeface="Consolas"/>
                <a:ea typeface="Consolas"/>
                <a:cs typeface="Consolas"/>
                <a:sym typeface="Consolas"/>
              </a:rPr>
              <a:t>		ptr = </a:t>
            </a:r>
            <a:r>
              <a:rPr lang="en-US" sz="17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sz="17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7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char*</a:t>
            </a:r>
            <a:r>
              <a:rPr lang="en-US" sz="1700">
                <a:latin typeface="Consolas"/>
                <a:ea typeface="Consolas"/>
                <a:cs typeface="Consolas"/>
                <a:sym typeface="Consolas"/>
              </a:rPr>
              <a:t>[size];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  <a:buNone/>
            </a:pPr>
            <a:r>
              <a:rPr lang="en-US" sz="17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		for</a:t>
            </a:r>
            <a:r>
              <a:rPr lang="en-US" sz="1700"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US" sz="17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700">
                <a:latin typeface="Consolas"/>
                <a:ea typeface="Consolas"/>
                <a:cs typeface="Consolas"/>
                <a:sym typeface="Consolas"/>
              </a:rPr>
              <a:t> i = 0; i &lt; size; i++)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700">
                <a:latin typeface="Consolas"/>
                <a:ea typeface="Consolas"/>
                <a:cs typeface="Consolas"/>
                <a:sym typeface="Consolas"/>
              </a:rPr>
              <a:t>		ptr[i] = nullptr;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700">
                <a:latin typeface="Consolas"/>
                <a:ea typeface="Consolas"/>
                <a:cs typeface="Consolas"/>
                <a:sym typeface="Consolas"/>
              </a:rPr>
              <a:t>	}</a:t>
            </a:r>
            <a:r>
              <a:rPr lang="en-US" sz="17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ct val="100000"/>
              <a:buNone/>
            </a:pPr>
            <a:r>
              <a:rPr lang="en-US" sz="17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 Empty Array of pointers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ct val="100000"/>
              <a:buNone/>
            </a:pPr>
            <a:r>
              <a:rPr lang="en-US" sz="17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initialized with nullptr</a:t>
            </a:r>
            <a:endParaRPr sz="1700">
              <a:latin typeface="Consolas"/>
              <a:ea typeface="Consolas"/>
              <a:cs typeface="Consolas"/>
              <a:sym typeface="Consolas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700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1700">
              <a:solidFill>
                <a:srgbClr val="00B05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ct val="100000"/>
              <a:buNone/>
            </a:pPr>
            <a:r>
              <a:rPr lang="en-US" sz="17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 Destructor</a:t>
            </a:r>
            <a:endParaRPr sz="1700">
              <a:latin typeface="Consolas"/>
              <a:ea typeface="Consolas"/>
              <a:cs typeface="Consolas"/>
              <a:sym typeface="Consolas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None/>
            </a:pPr>
            <a:r>
              <a:rPr lang="en-US" sz="17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myArray&lt;char *&gt;::~</a:t>
            </a:r>
            <a:r>
              <a:rPr lang="en-US" sz="1700">
                <a:latin typeface="Consolas"/>
                <a:ea typeface="Consolas"/>
                <a:cs typeface="Consolas"/>
                <a:sym typeface="Consolas"/>
              </a:rPr>
              <a:t>myArray()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ct val="100000"/>
              <a:buNone/>
            </a:pPr>
            <a:r>
              <a:rPr lang="en-US" sz="17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7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7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700">
                <a:latin typeface="Consolas"/>
                <a:ea typeface="Consolas"/>
                <a:cs typeface="Consolas"/>
                <a:sym typeface="Consolas"/>
              </a:rPr>
              <a:t>(ptr != </a:t>
            </a:r>
            <a:r>
              <a:rPr lang="en-US" sz="17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nullptr</a:t>
            </a:r>
            <a:r>
              <a:rPr lang="en-US" sz="1700"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ct val="100000"/>
              <a:buNone/>
            </a:pPr>
            <a:r>
              <a:rPr lang="en-US" sz="17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7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delete </a:t>
            </a:r>
            <a:r>
              <a:rPr lang="en-US" sz="1700">
                <a:latin typeface="Consolas"/>
                <a:ea typeface="Consolas"/>
                <a:cs typeface="Consolas"/>
                <a:sym typeface="Consolas"/>
              </a:rPr>
              <a:t>[] ptr;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ct val="100000"/>
              <a:buNone/>
            </a:pPr>
            <a:r>
              <a:rPr lang="en-US" sz="17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sp>
        <p:nvSpPr>
          <p:cNvPr id="198" name="Google Shape;198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6/16/2021</a:t>
            </a:r>
            <a:endParaRPr/>
          </a:p>
        </p:txBody>
      </p:sp>
      <p:sp>
        <p:nvSpPr>
          <p:cNvPr id="199" name="Google Shape;199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0" name="Google Shape;200;p24"/>
          <p:cNvSpPr txBox="1"/>
          <p:nvPr/>
        </p:nvSpPr>
        <p:spPr>
          <a:xfrm>
            <a:off x="5354364" y="1813711"/>
            <a:ext cx="6685236" cy="46181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 Getter</a:t>
            </a:r>
            <a:endParaRPr b="0" i="0" sz="1600" u="none" cap="none" strike="noStrike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char *</a:t>
            </a:r>
            <a:r>
              <a:rPr b="0" i="0" lang="en-US" sz="16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myArray&lt;char *&gt;::</a:t>
            </a: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getValue(</a:t>
            </a:r>
            <a:r>
              <a:rPr b="0" i="0" lang="en-US" sz="16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index){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0" i="0" lang="en-US" sz="16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(ptr != nullptr) {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b="0" i="0" lang="en-US" sz="16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(index &lt; size &amp;&amp; index &gt;=0)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	</a:t>
            </a:r>
            <a:r>
              <a:rPr b="0" i="0" lang="en-US" sz="16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ptr[index];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}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	else</a:t>
            </a: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		return</a:t>
            </a: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nullptr;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 Setter performing deep copy of data</a:t>
            </a:r>
            <a:endParaRPr b="0" i="0" sz="16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b="0" i="0" lang="en-US" sz="16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myArray&lt;char *&gt;:: </a:t>
            </a: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setValue (</a:t>
            </a:r>
            <a:r>
              <a:rPr b="0" i="0" lang="en-US" sz="16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char* </a:t>
            </a: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value, </a:t>
            </a:r>
            <a:r>
              <a:rPr b="0" i="0" lang="en-US" sz="16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index){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0" i="0" lang="en-US" sz="16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(ptr != nullptr) {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b="0" i="0" lang="en-US" sz="16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(index &lt; size &amp;&amp; index &gt;=0){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	</a:t>
            </a:r>
            <a:r>
              <a:rPr b="0" i="0" lang="en-US" sz="16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(ptr[index] != nullptr) 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		</a:t>
            </a:r>
            <a:r>
              <a:rPr b="0" i="0" lang="en-US" sz="16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delete</a:t>
            </a: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[] ptr[index];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	ptr[index] = </a:t>
            </a:r>
            <a:r>
              <a:rPr b="0" i="0" lang="en-US" sz="16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char[strlen(value)+1];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	strcpy(ptr[index], value);	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}	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b="0" i="0" lang="en-US" sz="16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01" name="Google Shape;201;p24"/>
          <p:cNvCxnSpPr/>
          <p:nvPr/>
        </p:nvCxnSpPr>
        <p:spPr>
          <a:xfrm>
            <a:off x="5268477" y="1988681"/>
            <a:ext cx="0" cy="3767336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dash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5"/>
          <p:cNvSpPr txBox="1"/>
          <p:nvPr>
            <p:ph type="title"/>
          </p:nvPr>
        </p:nvSpPr>
        <p:spPr>
          <a:xfrm>
            <a:off x="838199" y="22864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Class Templates </a:t>
            </a:r>
            <a:r>
              <a:rPr b="1" lang="en-US" sz="2800">
                <a:solidFill>
                  <a:srgbClr val="FF0000"/>
                </a:solidFill>
                <a:latin typeface="Questrial"/>
                <a:ea typeface="Questrial"/>
                <a:cs typeface="Questrial"/>
                <a:sym typeface="Questrial"/>
              </a:rPr>
              <a:t>Specialization</a:t>
            </a:r>
            <a:endParaRPr/>
          </a:p>
        </p:txBody>
      </p:sp>
      <p:sp>
        <p:nvSpPr>
          <p:cNvPr id="208" name="Google Shape;208;p25"/>
          <p:cNvSpPr txBox="1"/>
          <p:nvPr>
            <p:ph idx="1" type="body"/>
          </p:nvPr>
        </p:nvSpPr>
        <p:spPr>
          <a:xfrm>
            <a:off x="838199" y="1227383"/>
            <a:ext cx="10591801" cy="5031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Do not add empty template header before any function of class, compile time error.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Add Complete name of class with data type to resolve scope for member functions.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>
              <a:solidFill>
                <a:srgbClr val="00B05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>
              <a:solidFill>
                <a:srgbClr val="00B05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800"/>
              <a:buNone/>
            </a:pPr>
            <a:r>
              <a:rPr lang="en-US" sz="18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 Compare deeply data of all char *</a:t>
            </a:r>
            <a:endParaRPr sz="1800">
              <a:solidFill>
                <a:srgbClr val="7030A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None/>
            </a:pPr>
            <a:r>
              <a:rPr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bool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myArray&lt;char *&gt;::</a:t>
            </a:r>
            <a:r>
              <a:rPr lang="en-US" sz="18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operator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==(</a:t>
            </a:r>
            <a:r>
              <a:rPr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const 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myArray &amp; obj){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(size != obj.size)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None/>
            </a:pPr>
            <a:r>
              <a:rPr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		return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false;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None/>
            </a:pPr>
            <a:r>
              <a:rPr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None/>
            </a:pPr>
            <a:r>
              <a:rPr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	if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(ptr != </a:t>
            </a:r>
            <a:r>
              <a:rPr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nullptr &amp;&amp; 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obj.ptr != </a:t>
            </a:r>
            <a:r>
              <a:rPr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nullptr 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)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		for (</a:t>
            </a:r>
            <a:r>
              <a:rPr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i = 0; i &lt; size; i++){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			</a:t>
            </a:r>
            <a:r>
              <a:rPr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(strcmp(ptr[i], obj.ptr[i]) != 0)</a:t>
            </a:r>
            <a:r>
              <a:rPr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								return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false;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		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	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None/>
            </a:pPr>
            <a:r>
              <a:rPr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	return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true;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-101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</p:txBody>
      </p:sp>
      <p:sp>
        <p:nvSpPr>
          <p:cNvPr id="209" name="Google Shape;209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6/16/2021</a:t>
            </a:r>
            <a:endParaRPr/>
          </a:p>
        </p:txBody>
      </p:sp>
      <p:sp>
        <p:nvSpPr>
          <p:cNvPr id="210" name="Google Shape;210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6"/>
          <p:cNvSpPr txBox="1"/>
          <p:nvPr>
            <p:ph type="title"/>
          </p:nvPr>
        </p:nvSpPr>
        <p:spPr>
          <a:xfrm>
            <a:off x="838199" y="22864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Class Templates </a:t>
            </a:r>
            <a:r>
              <a:rPr b="1" lang="en-US" sz="2800">
                <a:solidFill>
                  <a:srgbClr val="FF0000"/>
                </a:solidFill>
                <a:latin typeface="Questrial"/>
                <a:ea typeface="Questrial"/>
                <a:cs typeface="Questrial"/>
                <a:sym typeface="Questrial"/>
              </a:rPr>
              <a:t>Specialization</a:t>
            </a:r>
            <a:endParaRPr/>
          </a:p>
        </p:txBody>
      </p:sp>
      <p:sp>
        <p:nvSpPr>
          <p:cNvPr id="217" name="Google Shape;217;p26"/>
          <p:cNvSpPr txBox="1"/>
          <p:nvPr>
            <p:ph idx="1" type="body"/>
          </p:nvPr>
        </p:nvSpPr>
        <p:spPr>
          <a:xfrm>
            <a:off x="603695" y="1156549"/>
            <a:ext cx="10984607" cy="51289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None/>
            </a:pPr>
            <a:r>
              <a:rPr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void 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main(){</a:t>
            </a:r>
            <a:endParaRPr sz="1800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None/>
            </a:pPr>
            <a:r>
              <a:rPr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	char** 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ptr =</a:t>
            </a:r>
            <a:r>
              <a:rPr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new char* 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[3];</a:t>
            </a:r>
            <a:endParaRPr/>
          </a:p>
          <a:p>
            <a:pPr indent="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None/>
            </a:pPr>
            <a:r>
              <a:rPr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	for 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i = 0; i &lt; 3; i++)</a:t>
            </a:r>
            <a:endParaRPr/>
          </a:p>
          <a:p>
            <a:pPr indent="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None/>
            </a:pPr>
            <a:r>
              <a:rPr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ptr[i] = </a:t>
            </a:r>
            <a:r>
              <a:rPr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new char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[4];</a:t>
            </a:r>
            <a:endParaRPr sz="1800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None/>
            </a:pPr>
            <a:r>
              <a:rPr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strcpy(ptr[0], "abc"); strcpy(ptr[1], "def"); strcpy(ptr[2], "ghi"); 		</a:t>
            </a:r>
            <a:r>
              <a:rPr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2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None/>
            </a:pPr>
            <a:r>
              <a:rPr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myArray </a:t>
            </a:r>
            <a:r>
              <a:rPr b="1"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&lt;char *&gt; 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arr(3), arr2(3); </a:t>
            </a:r>
            <a:r>
              <a:rPr lang="en-US" sz="18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 object type char *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2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arr.setValue(ptr[0], 0); arr.setValue(ptr[1], 1); arr.setValue(ptr[2], 2);</a:t>
            </a:r>
            <a:endParaRPr/>
          </a:p>
          <a:p>
            <a:pPr indent="0" lvl="2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arr2.setValue(ptr[0], 0); arr2.setValue(ptr[1], 1); arr2.setValue(ptr[2], 2);</a:t>
            </a:r>
            <a:endParaRPr/>
          </a:p>
          <a:p>
            <a:pPr indent="0" lvl="2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2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cout &lt;&lt; arr  &lt;&lt; arr2; </a:t>
            </a:r>
            <a:endParaRPr sz="1800">
              <a:solidFill>
                <a:srgbClr val="00B05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2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cout &lt;&lt;</a:t>
            </a:r>
            <a:r>
              <a:rPr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(arr == arr2) &lt;&lt; endl; </a:t>
            </a:r>
            <a:r>
              <a:rPr b="1"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// Compare data</a:t>
            </a:r>
            <a:endParaRPr b="1" sz="18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2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strcpy(ptr[0], "aaa");</a:t>
            </a:r>
            <a:endParaRPr/>
          </a:p>
          <a:p>
            <a:pPr indent="0" lvl="2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cout &lt;&lt; arr  &lt;&lt; arr2;</a:t>
            </a:r>
            <a:endParaRPr/>
          </a:p>
          <a:p>
            <a:pPr indent="0" lvl="2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arr2.setValue(ptr[0], 0);</a:t>
            </a:r>
            <a:endParaRPr/>
          </a:p>
          <a:p>
            <a:pPr indent="0" lvl="2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cout &lt;&lt; arr &lt;&lt; arr2;</a:t>
            </a:r>
            <a:endParaRPr/>
          </a:p>
          <a:p>
            <a:pPr indent="0" lvl="2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cout &lt;&lt; (arr == arr2) &lt;&lt; endl; </a:t>
            </a:r>
            <a:r>
              <a:rPr b="1"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// Compare data</a:t>
            </a:r>
            <a:endParaRPr sz="1800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sp>
        <p:nvSpPr>
          <p:cNvPr id="218" name="Google Shape;218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6/16/2021</a:t>
            </a:r>
            <a:endParaRPr/>
          </a:p>
        </p:txBody>
      </p:sp>
      <p:sp>
        <p:nvSpPr>
          <p:cNvPr id="219" name="Google Shape;219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20" name="Google Shape;220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52946" y="3721032"/>
            <a:ext cx="2910760" cy="237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4"/>
          <p:cNvSpPr txBox="1"/>
          <p:nvPr>
            <p:ph type="title"/>
          </p:nvPr>
        </p:nvSpPr>
        <p:spPr>
          <a:xfrm>
            <a:off x="838199" y="22864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Class Templates </a:t>
            </a:r>
            <a:r>
              <a:rPr b="1" lang="en-US" sz="2800">
                <a:solidFill>
                  <a:srgbClr val="FF0000"/>
                </a:solidFill>
                <a:latin typeface="Questrial"/>
                <a:ea typeface="Questrial"/>
                <a:cs typeface="Questrial"/>
                <a:sym typeface="Questrial"/>
              </a:rPr>
              <a:t>Definition</a:t>
            </a:r>
            <a:endParaRPr/>
          </a:p>
        </p:txBody>
      </p:sp>
      <p:sp>
        <p:nvSpPr>
          <p:cNvPr id="99" name="Google Shape;99;p14"/>
          <p:cNvSpPr txBox="1"/>
          <p:nvPr>
            <p:ph idx="1" type="body"/>
          </p:nvPr>
        </p:nvSpPr>
        <p:spPr>
          <a:xfrm>
            <a:off x="838199" y="1227383"/>
            <a:ext cx="10515601" cy="48686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ct val="100000"/>
              <a:buNone/>
            </a:pPr>
            <a:r>
              <a:rPr lang="en-US" sz="20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template </a:t>
            </a: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20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 typename</a:t>
            </a: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 T&gt;</a:t>
            </a:r>
            <a:endParaRPr sz="20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ct val="100000"/>
              <a:buNone/>
            </a:pPr>
            <a:r>
              <a:rPr lang="en-US" sz="20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 myArray{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ct val="100000"/>
              <a:buNone/>
            </a:pPr>
            <a:r>
              <a:rPr lang="en-US" sz="20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size; </a:t>
            </a:r>
            <a:r>
              <a:rPr lang="en-US" sz="20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 Array size always int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ct val="100000"/>
              <a:buNone/>
            </a:pPr>
            <a:r>
              <a:rPr lang="en-US" sz="20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T </a:t>
            </a: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*ptr; </a:t>
            </a:r>
            <a:r>
              <a:rPr lang="en-US" sz="20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 Type parameter as dataType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ct val="100000"/>
              <a:buNone/>
            </a:pPr>
            <a:r>
              <a:rPr lang="en-US" sz="20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public: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myArray() { size=0; ptr=nullptr; }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myArray(</a:t>
            </a:r>
            <a:r>
              <a:rPr lang="en-US" sz="20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 size); 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~myArray(); 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ct val="100000"/>
              <a:buNone/>
            </a:pPr>
            <a:r>
              <a:rPr lang="en-US" sz="20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 setValue(</a:t>
            </a:r>
            <a:r>
              <a:rPr lang="en-US" sz="20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T </a:t>
            </a: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value, </a:t>
            </a:r>
            <a:r>
              <a:rPr lang="en-US" sz="20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index); </a:t>
            </a:r>
            <a:r>
              <a:rPr lang="en-US" sz="20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 Type parameter as Argument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ct val="100000"/>
              <a:buNone/>
            </a:pPr>
            <a:r>
              <a:rPr lang="en-US" sz="20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 getValue(</a:t>
            </a:r>
            <a:r>
              <a:rPr lang="en-US" sz="20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index); </a:t>
            </a:r>
            <a:r>
              <a:rPr lang="en-US" sz="20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 Type parameter as return type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ct val="100000"/>
              <a:buNone/>
            </a:pPr>
            <a:r>
              <a:rPr lang="en-US" sz="20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 printArray();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000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ct val="100000"/>
              <a:buNone/>
            </a:pPr>
            <a:r>
              <a:rPr lang="en-US" sz="20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bool</a:t>
            </a: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operator</a:t>
            </a: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==(</a:t>
            </a:r>
            <a:r>
              <a:rPr lang="en-US" sz="20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const </a:t>
            </a: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myArray &amp;); </a:t>
            </a:r>
            <a:r>
              <a:rPr lang="en-US" sz="20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//compare size and data of all elements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};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00000"/>
              <a:buNone/>
            </a:pPr>
            <a:r>
              <a:rPr b="1" lang="en-US" sz="2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//Add new operator function for comparison of two arrays.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000"/>
          </a:p>
          <a:p>
            <a:pPr indent="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0" name="Google Shape;100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6/16/2021</a:t>
            </a:r>
            <a:endParaRPr/>
          </a:p>
        </p:txBody>
      </p:sp>
      <p:sp>
        <p:nvSpPr>
          <p:cNvPr id="101" name="Google Shape;101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5"/>
          <p:cNvSpPr txBox="1"/>
          <p:nvPr>
            <p:ph type="title"/>
          </p:nvPr>
        </p:nvSpPr>
        <p:spPr>
          <a:xfrm>
            <a:off x="838199" y="22864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Class Templates </a:t>
            </a:r>
            <a:r>
              <a:rPr b="1" lang="en-US" sz="2800">
                <a:solidFill>
                  <a:srgbClr val="FF0000"/>
                </a:solidFill>
                <a:latin typeface="Questrial"/>
                <a:ea typeface="Questrial"/>
                <a:cs typeface="Questrial"/>
                <a:sym typeface="Questrial"/>
              </a:rPr>
              <a:t>Functions Implementation</a:t>
            </a:r>
            <a:endParaRPr/>
          </a:p>
        </p:txBody>
      </p:sp>
      <p:sp>
        <p:nvSpPr>
          <p:cNvPr id="108" name="Google Shape;108;p15"/>
          <p:cNvSpPr txBox="1"/>
          <p:nvPr>
            <p:ph idx="1" type="body"/>
          </p:nvPr>
        </p:nvSpPr>
        <p:spPr>
          <a:xfrm>
            <a:off x="838199" y="1227383"/>
            <a:ext cx="10591801" cy="46910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sz="2600"/>
              <a:t>Add template header before every function of class to define it outside.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sz="2600"/>
              <a:t>Add template type </a:t>
            </a:r>
            <a:r>
              <a:rPr b="1" lang="en-US" sz="2600">
                <a:solidFill>
                  <a:srgbClr val="FF0000"/>
                </a:solidFill>
              </a:rPr>
              <a:t>&lt;type&gt; </a:t>
            </a:r>
            <a:r>
              <a:rPr lang="en-US" sz="2600"/>
              <a:t>with class name to resolve scope of member function.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200">
              <a:solidFill>
                <a:srgbClr val="7030A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030A0"/>
              </a:buClr>
              <a:buSzPct val="100000"/>
              <a:buNone/>
            </a:pPr>
            <a:r>
              <a:rPr lang="en-US" sz="19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template </a:t>
            </a:r>
            <a:r>
              <a:rPr lang="en-US" sz="1900"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9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 typename</a:t>
            </a:r>
            <a:r>
              <a:rPr lang="en-US" sz="1900">
                <a:latin typeface="Consolas"/>
                <a:ea typeface="Consolas"/>
                <a:cs typeface="Consolas"/>
                <a:sym typeface="Consolas"/>
              </a:rPr>
              <a:t> T&gt; </a:t>
            </a:r>
            <a:r>
              <a:rPr lang="en-US" sz="19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 Constructor</a:t>
            </a:r>
            <a:endParaRPr sz="1900">
              <a:latin typeface="Consolas"/>
              <a:ea typeface="Consolas"/>
              <a:cs typeface="Consolas"/>
              <a:sym typeface="Consolas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00000"/>
              <a:buNone/>
            </a:pPr>
            <a:r>
              <a:rPr lang="en-US" sz="19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myArray&lt;T&gt;::</a:t>
            </a:r>
            <a:r>
              <a:rPr lang="en-US" sz="1900">
                <a:latin typeface="Consolas"/>
                <a:ea typeface="Consolas"/>
                <a:cs typeface="Consolas"/>
                <a:sym typeface="Consolas"/>
              </a:rPr>
              <a:t>myArray(</a:t>
            </a:r>
            <a:r>
              <a:rPr lang="en-US" sz="19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900">
                <a:latin typeface="Consolas"/>
                <a:ea typeface="Consolas"/>
                <a:cs typeface="Consolas"/>
                <a:sym typeface="Consolas"/>
              </a:rPr>
              <a:t> size) {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9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9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900">
                <a:latin typeface="Consolas"/>
                <a:ea typeface="Consolas"/>
                <a:cs typeface="Consolas"/>
                <a:sym typeface="Consolas"/>
              </a:rPr>
              <a:t> (size &gt; 0)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900">
                <a:latin typeface="Consolas"/>
                <a:ea typeface="Consolas"/>
                <a:cs typeface="Consolas"/>
                <a:sym typeface="Consolas"/>
              </a:rPr>
              <a:t>		ptr = new T[size];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9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9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-US" sz="1900">
                <a:latin typeface="Consolas"/>
                <a:ea typeface="Consolas"/>
                <a:cs typeface="Consolas"/>
                <a:sym typeface="Consolas"/>
              </a:rPr>
              <a:t>-&gt;size = size;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900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030A0"/>
              </a:buClr>
              <a:buSzPct val="100000"/>
              <a:buNone/>
            </a:pPr>
            <a:r>
              <a:rPr lang="en-US" sz="19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template </a:t>
            </a:r>
            <a:r>
              <a:rPr lang="en-US" sz="1900"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9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 typename</a:t>
            </a:r>
            <a:r>
              <a:rPr lang="en-US" sz="1900">
                <a:latin typeface="Consolas"/>
                <a:ea typeface="Consolas"/>
                <a:cs typeface="Consolas"/>
                <a:sym typeface="Consolas"/>
              </a:rPr>
              <a:t> T&gt; </a:t>
            </a:r>
            <a:r>
              <a:rPr lang="en-US" sz="19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 Destructor</a:t>
            </a:r>
            <a:endParaRPr sz="1900">
              <a:latin typeface="Consolas"/>
              <a:ea typeface="Consolas"/>
              <a:cs typeface="Consolas"/>
              <a:sym typeface="Consolas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00000"/>
              <a:buNone/>
            </a:pPr>
            <a:r>
              <a:rPr lang="en-US" sz="19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myArray&lt;T&gt;::~</a:t>
            </a:r>
            <a:r>
              <a:rPr lang="en-US" sz="1900">
                <a:latin typeface="Consolas"/>
                <a:ea typeface="Consolas"/>
                <a:cs typeface="Consolas"/>
                <a:sym typeface="Consolas"/>
              </a:rPr>
              <a:t>myArray()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030A0"/>
              </a:buClr>
              <a:buSzPct val="100000"/>
              <a:buNone/>
            </a:pPr>
            <a:r>
              <a:rPr lang="en-US" sz="19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9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9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900">
                <a:latin typeface="Consolas"/>
                <a:ea typeface="Consolas"/>
                <a:cs typeface="Consolas"/>
                <a:sym typeface="Consolas"/>
              </a:rPr>
              <a:t>(ptr != </a:t>
            </a:r>
            <a:r>
              <a:rPr lang="en-US" sz="19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nullptr</a:t>
            </a:r>
            <a:r>
              <a:rPr lang="en-US" sz="1900"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030A0"/>
              </a:buClr>
              <a:buSzPct val="100000"/>
              <a:buNone/>
            </a:pPr>
            <a:r>
              <a:rPr lang="en-US" sz="19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9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delete </a:t>
            </a:r>
            <a:r>
              <a:rPr lang="en-US" sz="1900">
                <a:latin typeface="Consolas"/>
                <a:ea typeface="Consolas"/>
                <a:cs typeface="Consolas"/>
                <a:sym typeface="Consolas"/>
              </a:rPr>
              <a:t>[]ptr;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030A0"/>
              </a:buClr>
              <a:buSzPct val="100000"/>
              <a:buNone/>
            </a:pPr>
            <a:r>
              <a:rPr lang="en-US" sz="19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sp>
        <p:nvSpPr>
          <p:cNvPr id="109" name="Google Shape;109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6/16/2021</a:t>
            </a:r>
            <a:endParaRPr/>
          </a:p>
        </p:txBody>
      </p:sp>
      <p:sp>
        <p:nvSpPr>
          <p:cNvPr id="110" name="Google Shape;110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1" name="Google Shape;111;p15"/>
          <p:cNvSpPr txBox="1"/>
          <p:nvPr/>
        </p:nvSpPr>
        <p:spPr>
          <a:xfrm>
            <a:off x="5912098" y="1992092"/>
            <a:ext cx="6055590" cy="42605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B05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B05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 Print data of Array</a:t>
            </a:r>
            <a:endParaRPr b="0" i="0" sz="1800" u="none" cap="none" strike="noStrike">
              <a:solidFill>
                <a:srgbClr val="7030A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030A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template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n-US" sz="1800" u="none" cap="none" strike="noStrike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 typename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T&gt;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myArray&lt;T&gt;::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printArray() {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(ptr != </a:t>
            </a: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nullptr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for (</a:t>
            </a: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i = 0; i &lt; size; i++)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	cout &lt;&lt; ptr[i] &lt;&lt; " ";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cout &lt;&lt; endl;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}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cxnSp>
        <p:nvCxnSpPr>
          <p:cNvPr id="112" name="Google Shape;112;p15"/>
          <p:cNvCxnSpPr/>
          <p:nvPr/>
        </p:nvCxnSpPr>
        <p:spPr>
          <a:xfrm>
            <a:off x="5731099" y="2228045"/>
            <a:ext cx="695" cy="3827236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dash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6"/>
          <p:cNvSpPr txBox="1"/>
          <p:nvPr>
            <p:ph type="title"/>
          </p:nvPr>
        </p:nvSpPr>
        <p:spPr>
          <a:xfrm>
            <a:off x="838199" y="22864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Class Templates </a:t>
            </a:r>
            <a:r>
              <a:rPr b="1" lang="en-US" sz="2800">
                <a:solidFill>
                  <a:srgbClr val="FF0000"/>
                </a:solidFill>
                <a:latin typeface="Questrial"/>
                <a:ea typeface="Questrial"/>
                <a:cs typeface="Questrial"/>
                <a:sym typeface="Questrial"/>
              </a:rPr>
              <a:t>Functions Implementation</a:t>
            </a:r>
            <a:endParaRPr/>
          </a:p>
        </p:txBody>
      </p:sp>
      <p:sp>
        <p:nvSpPr>
          <p:cNvPr id="119" name="Google Shape;119;p16"/>
          <p:cNvSpPr txBox="1"/>
          <p:nvPr>
            <p:ph idx="1" type="body"/>
          </p:nvPr>
        </p:nvSpPr>
        <p:spPr>
          <a:xfrm>
            <a:off x="838199" y="1227383"/>
            <a:ext cx="10591801" cy="5031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sz="2400"/>
              <a:t>Add template header before every function of class to define it outside.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sz="2400"/>
              <a:t>Add template type </a:t>
            </a:r>
            <a:r>
              <a:rPr b="1" lang="en-US" sz="2400">
                <a:solidFill>
                  <a:srgbClr val="FF0000"/>
                </a:solidFill>
              </a:rPr>
              <a:t>&lt;type&gt; </a:t>
            </a:r>
            <a:r>
              <a:rPr lang="en-US" sz="2400"/>
              <a:t>with class name to resolve scope of member function.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</a:pPr>
            <a:r>
              <a:t/>
            </a:r>
            <a:endParaRPr sz="1900">
              <a:solidFill>
                <a:srgbClr val="7030A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030A0"/>
              </a:buClr>
              <a:buSzPts val="1800"/>
              <a:buNone/>
            </a:pPr>
            <a:r>
              <a:rPr lang="en-US" sz="18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template 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8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 typename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T&gt; </a:t>
            </a:r>
            <a:r>
              <a:rPr lang="en-US" sz="18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 Setter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1800"/>
              <a:buNone/>
            </a:pPr>
            <a:r>
              <a:rPr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myArray&lt;T&gt;::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setValue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T 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value, </a:t>
            </a:r>
            <a:r>
              <a:rPr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index) {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(ptr != nullptr) {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(index &lt; size &amp;&amp; index &gt;=0)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			ptr[index] = value;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	}	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</p:txBody>
      </p:sp>
      <p:sp>
        <p:nvSpPr>
          <p:cNvPr id="120" name="Google Shape;120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6/16/2021</a:t>
            </a:r>
            <a:endParaRPr/>
          </a:p>
        </p:txBody>
      </p:sp>
      <p:sp>
        <p:nvSpPr>
          <p:cNvPr id="121" name="Google Shape;121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2" name="Google Shape;122;p16"/>
          <p:cNvSpPr txBox="1"/>
          <p:nvPr/>
        </p:nvSpPr>
        <p:spPr>
          <a:xfrm>
            <a:off x="6136410" y="1998627"/>
            <a:ext cx="6055590" cy="42605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7030A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030A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template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n-US" sz="1800" u="none" cap="none" strike="noStrike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 typename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T&gt; </a:t>
            </a:r>
            <a:r>
              <a:rPr b="0" i="0" lang="en-US" sz="1800" u="none" cap="none" strike="noStrike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 Getter</a:t>
            </a:r>
            <a:endParaRPr b="0" i="0" sz="1800" u="none" cap="none" strike="noStrike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b="0" i="0" lang="en-US" sz="18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myArray&lt;T&gt;::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getValue(</a:t>
            </a: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index) {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(ptr != nullptr) {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(index &lt; size &amp;&amp; index &gt;=0)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	</a:t>
            </a: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ptr[index];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}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	else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		return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NULL;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cxnSp>
        <p:nvCxnSpPr>
          <p:cNvPr id="123" name="Google Shape;123;p16"/>
          <p:cNvCxnSpPr/>
          <p:nvPr/>
        </p:nvCxnSpPr>
        <p:spPr>
          <a:xfrm>
            <a:off x="5859887" y="2408349"/>
            <a:ext cx="13574" cy="3653467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dash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7"/>
          <p:cNvSpPr txBox="1"/>
          <p:nvPr>
            <p:ph type="title"/>
          </p:nvPr>
        </p:nvSpPr>
        <p:spPr>
          <a:xfrm>
            <a:off x="838199" y="22864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Class Templates </a:t>
            </a:r>
            <a:r>
              <a:rPr b="1" lang="en-US" sz="2800">
                <a:solidFill>
                  <a:srgbClr val="FF0000"/>
                </a:solidFill>
                <a:latin typeface="Questrial"/>
                <a:ea typeface="Questrial"/>
                <a:cs typeface="Questrial"/>
                <a:sym typeface="Questrial"/>
              </a:rPr>
              <a:t>Implementation</a:t>
            </a:r>
            <a:endParaRPr/>
          </a:p>
        </p:txBody>
      </p:sp>
      <p:sp>
        <p:nvSpPr>
          <p:cNvPr id="130" name="Google Shape;130;p17"/>
          <p:cNvSpPr txBox="1"/>
          <p:nvPr>
            <p:ph idx="1" type="body"/>
          </p:nvPr>
        </p:nvSpPr>
        <p:spPr>
          <a:xfrm>
            <a:off x="838199" y="1227383"/>
            <a:ext cx="10591801" cy="46910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000"/>
              <a:buNone/>
            </a:pPr>
            <a:r>
              <a:rPr lang="en-US" sz="20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 Compare data of myArray objects</a:t>
            </a:r>
            <a:endParaRPr sz="2000">
              <a:solidFill>
                <a:srgbClr val="7030A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030A0"/>
              </a:buClr>
              <a:buSzPts val="2000"/>
              <a:buNone/>
            </a:pPr>
            <a:r>
              <a:rPr lang="en-US" sz="20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template </a:t>
            </a: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20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 typename</a:t>
            </a: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 T&gt; </a:t>
            </a:r>
            <a:endParaRPr sz="20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2000"/>
              <a:buNone/>
            </a:pPr>
            <a:r>
              <a:rPr lang="en-US" sz="20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bool</a:t>
            </a: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myArray&lt;T&gt;::</a:t>
            </a:r>
            <a:r>
              <a:rPr lang="en-US" sz="20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 operator</a:t>
            </a: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==(</a:t>
            </a:r>
            <a:r>
              <a:rPr lang="en-US" sz="20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const </a:t>
            </a: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myArray &amp; obj){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20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(size != obj.size) </a:t>
            </a:r>
            <a:r>
              <a:rPr lang="en-US" sz="20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 false;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2000"/>
              <a:buNone/>
            </a:pPr>
            <a:r>
              <a:rPr lang="en-US" sz="20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	if</a:t>
            </a: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 (ptr != </a:t>
            </a:r>
            <a:r>
              <a:rPr lang="en-US" sz="20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nullptr &amp;&amp; </a:t>
            </a: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obj.ptr != </a:t>
            </a:r>
            <a:r>
              <a:rPr lang="en-US" sz="20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nullptr </a:t>
            </a: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)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		for (</a:t>
            </a:r>
            <a:r>
              <a:rPr lang="en-US" sz="20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 i = 0; i &lt; size; i++){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			</a:t>
            </a:r>
            <a:r>
              <a:rPr lang="en-US" sz="20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(ptr[i] != obj.ptr[i])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2000"/>
              <a:buNone/>
            </a:pPr>
            <a:r>
              <a:rPr lang="en-US" sz="20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				return</a:t>
            </a: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 false;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		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	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2000"/>
              <a:buNone/>
            </a:pPr>
            <a:r>
              <a:rPr lang="en-US" sz="20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	return</a:t>
            </a: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 true;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sp>
        <p:nvSpPr>
          <p:cNvPr id="131" name="Google Shape;131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6/16/2021</a:t>
            </a:r>
            <a:endParaRPr/>
          </a:p>
        </p:txBody>
      </p:sp>
      <p:sp>
        <p:nvSpPr>
          <p:cNvPr id="132" name="Google Shape;132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8"/>
          <p:cNvSpPr txBox="1"/>
          <p:nvPr>
            <p:ph type="title"/>
          </p:nvPr>
        </p:nvSpPr>
        <p:spPr>
          <a:xfrm>
            <a:off x="838199" y="22864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Class Templates </a:t>
            </a:r>
            <a:r>
              <a:rPr b="1" lang="en-US" sz="2800">
                <a:solidFill>
                  <a:srgbClr val="FF0000"/>
                </a:solidFill>
                <a:latin typeface="Questrial"/>
                <a:ea typeface="Questrial"/>
                <a:cs typeface="Questrial"/>
                <a:sym typeface="Questrial"/>
              </a:rPr>
              <a:t>Objects</a:t>
            </a:r>
            <a:endParaRPr/>
          </a:p>
        </p:txBody>
      </p:sp>
      <p:sp>
        <p:nvSpPr>
          <p:cNvPr id="139" name="Google Shape;139;p18"/>
          <p:cNvSpPr txBox="1"/>
          <p:nvPr>
            <p:ph idx="1" type="body"/>
          </p:nvPr>
        </p:nvSpPr>
        <p:spPr>
          <a:xfrm>
            <a:off x="838199" y="1227383"/>
            <a:ext cx="10727029" cy="51289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None/>
            </a:pPr>
            <a:r>
              <a:rPr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main(){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None/>
            </a:pPr>
            <a:r>
              <a:rPr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myArray </a:t>
            </a:r>
            <a:r>
              <a:rPr b="1"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&lt;int&gt; 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arr(4); </a:t>
            </a:r>
            <a:r>
              <a:rPr lang="en-US" sz="18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 object type int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arr.setValue(1, 0);  arr.setValue(9, 1); arr.setValue(5, 2); arr.setValue(8, 3);</a:t>
            </a:r>
            <a:endParaRPr/>
          </a:p>
          <a:p>
            <a:pPr indent="0" lvl="1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None/>
            </a:pPr>
            <a:r>
              <a:rPr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myArray </a:t>
            </a:r>
            <a:r>
              <a:rPr b="1"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&lt;int&gt; 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arr2(arr); //</a:t>
            </a:r>
            <a:r>
              <a:rPr lang="en-US" sz="18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Copy Constructor called on arr2</a:t>
            </a:r>
            <a:endParaRPr/>
          </a:p>
          <a:p>
            <a:pPr indent="0" lvl="1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cout &lt;&lt; arr  &lt;&lt; arr2;</a:t>
            </a:r>
            <a:endParaRPr sz="1800">
              <a:solidFill>
                <a:srgbClr val="00B05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cout &lt;&lt;</a:t>
            </a:r>
            <a:r>
              <a:rPr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(arr == arr2) &lt;&lt; endl; </a:t>
            </a:r>
            <a:r>
              <a:rPr lang="en-US" sz="18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 Compare called</a:t>
            </a:r>
            <a:endParaRPr/>
          </a:p>
          <a:p>
            <a:pPr indent="0" lvl="1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arr.setValue(15, 3);</a:t>
            </a:r>
            <a:endParaRPr/>
          </a:p>
          <a:p>
            <a:pPr indent="0" lvl="1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cout &lt;&lt; arr  &lt;&lt; arr2;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cout &lt;&lt; (arr == arr2) &lt;&lt; endl; </a:t>
            </a:r>
            <a:r>
              <a:rPr lang="en-US" sz="18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 Compare called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sp>
        <p:nvSpPr>
          <p:cNvPr id="140" name="Google Shape;140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6/16/2021</a:t>
            </a:r>
            <a:endParaRPr/>
          </a:p>
        </p:txBody>
      </p:sp>
      <p:sp>
        <p:nvSpPr>
          <p:cNvPr id="141" name="Google Shape;141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42" name="Google Shape;142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07200" y="3192542"/>
            <a:ext cx="2148580" cy="19633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9"/>
          <p:cNvSpPr txBox="1"/>
          <p:nvPr>
            <p:ph type="title"/>
          </p:nvPr>
        </p:nvSpPr>
        <p:spPr>
          <a:xfrm>
            <a:off x="838199" y="22864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Class Templates </a:t>
            </a:r>
            <a:r>
              <a:rPr b="1" lang="en-US" sz="2800">
                <a:solidFill>
                  <a:srgbClr val="FF0000"/>
                </a:solidFill>
                <a:latin typeface="Questrial"/>
                <a:ea typeface="Questrial"/>
                <a:cs typeface="Questrial"/>
                <a:sym typeface="Questrial"/>
              </a:rPr>
              <a:t>Objects</a:t>
            </a:r>
            <a:endParaRPr/>
          </a:p>
        </p:txBody>
      </p:sp>
      <p:sp>
        <p:nvSpPr>
          <p:cNvPr id="149" name="Google Shape;149;p19"/>
          <p:cNvSpPr txBox="1"/>
          <p:nvPr>
            <p:ph idx="1" type="body"/>
          </p:nvPr>
        </p:nvSpPr>
        <p:spPr>
          <a:xfrm>
            <a:off x="838199" y="1227383"/>
            <a:ext cx="10727029" cy="51289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None/>
            </a:pPr>
            <a:r>
              <a:rPr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main(){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None/>
            </a:pPr>
            <a:r>
              <a:rPr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myArray </a:t>
            </a:r>
            <a:r>
              <a:rPr b="1"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&lt;char&gt; 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arr(4); </a:t>
            </a:r>
            <a:r>
              <a:rPr lang="en-US" sz="18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 object type int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arr.setValue('a', 0);  arr.setValue('b', 1); arr.setValue('c', 2); arr.setValue('d', 3);</a:t>
            </a:r>
            <a:endParaRPr/>
          </a:p>
          <a:p>
            <a:pPr indent="0" lvl="1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None/>
            </a:pPr>
            <a:r>
              <a:rPr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myArray </a:t>
            </a:r>
            <a:r>
              <a:rPr b="1"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&lt;char&gt; 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arr2(arr); //</a:t>
            </a:r>
            <a:r>
              <a:rPr lang="en-US" sz="18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Copy Constructor called on arr2</a:t>
            </a:r>
            <a:endParaRPr/>
          </a:p>
          <a:p>
            <a:pPr indent="0" lvl="1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cout &lt;&lt; arr  &lt;&lt; arr2;</a:t>
            </a:r>
            <a:endParaRPr sz="1800">
              <a:solidFill>
                <a:srgbClr val="00B05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cout &lt;&lt;</a:t>
            </a:r>
            <a:r>
              <a:rPr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(arr == arr2) &lt;&lt; endl; </a:t>
            </a:r>
            <a:r>
              <a:rPr lang="en-US" sz="18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 Compare called</a:t>
            </a:r>
            <a:endParaRPr/>
          </a:p>
          <a:p>
            <a:pPr indent="0" lvl="1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arr.setValue('k', 3);</a:t>
            </a:r>
            <a:endParaRPr/>
          </a:p>
          <a:p>
            <a:pPr indent="0" lvl="1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cout &lt;&lt; arr  &lt;&lt; arr2;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cout &lt;&lt; (arr == arr2) &lt;&lt; endl; </a:t>
            </a:r>
            <a:r>
              <a:rPr lang="en-US" sz="18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 Compare called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sp>
        <p:nvSpPr>
          <p:cNvPr id="150" name="Google Shape;150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6/16/2021</a:t>
            </a:r>
            <a:endParaRPr/>
          </a:p>
        </p:txBody>
      </p:sp>
      <p:sp>
        <p:nvSpPr>
          <p:cNvPr id="151" name="Google Shape;151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52" name="Google Shape;152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67569" y="3496376"/>
            <a:ext cx="1984895" cy="20230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0"/>
          <p:cNvSpPr txBox="1"/>
          <p:nvPr>
            <p:ph type="title"/>
          </p:nvPr>
        </p:nvSpPr>
        <p:spPr>
          <a:xfrm>
            <a:off x="838199" y="22864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Class Templates </a:t>
            </a:r>
            <a:r>
              <a:rPr b="1" lang="en-US" sz="2800">
                <a:solidFill>
                  <a:srgbClr val="FF0000"/>
                </a:solidFill>
                <a:latin typeface="Questrial"/>
                <a:ea typeface="Questrial"/>
                <a:cs typeface="Questrial"/>
                <a:sym typeface="Questrial"/>
              </a:rPr>
              <a:t>Objects</a:t>
            </a:r>
            <a:endParaRPr/>
          </a:p>
        </p:txBody>
      </p:sp>
      <p:sp>
        <p:nvSpPr>
          <p:cNvPr id="159" name="Google Shape;159;p20"/>
          <p:cNvSpPr txBox="1"/>
          <p:nvPr>
            <p:ph idx="1" type="body"/>
          </p:nvPr>
        </p:nvSpPr>
        <p:spPr>
          <a:xfrm>
            <a:off x="838199" y="1227383"/>
            <a:ext cx="10727029" cy="51289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None/>
            </a:pPr>
            <a:r>
              <a:rPr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main(){</a:t>
            </a:r>
            <a:endParaRPr/>
          </a:p>
          <a:p>
            <a:pPr indent="0" lvl="1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None/>
            </a:pPr>
            <a:r>
              <a:rPr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myArray </a:t>
            </a:r>
            <a:r>
              <a:rPr b="1"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&lt;const char *&gt; 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arr(3); </a:t>
            </a:r>
            <a:r>
              <a:rPr lang="en-US" sz="18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 object type const char *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arr.setValue("abc", 0); arr.setValue("xyz", 1); arr.setValue("def", 2);</a:t>
            </a:r>
            <a:endParaRPr/>
          </a:p>
          <a:p>
            <a:pPr indent="0" lvl="1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None/>
            </a:pPr>
            <a:r>
              <a:rPr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myArray </a:t>
            </a:r>
            <a:r>
              <a:rPr b="1"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&lt;const char *&gt; 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arr2(3); </a:t>
            </a:r>
            <a:r>
              <a:rPr lang="en-US" sz="18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 object type const char *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arr2.setValue("abc", 0); arr2.setValue("xyz", 1); arr2.setValue("def", 2);</a:t>
            </a:r>
            <a:endParaRPr/>
          </a:p>
          <a:p>
            <a:pPr indent="0" lvl="1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solidFill>
                <a:srgbClr val="00B05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cout &lt;&lt; arr  &lt;&lt; arr2;</a:t>
            </a:r>
            <a:endParaRPr sz="1800">
              <a:solidFill>
                <a:srgbClr val="00B05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cout &lt;&lt;</a:t>
            </a:r>
            <a:r>
              <a:rPr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(arr == arr2) &lt;&lt;endl; </a:t>
            </a:r>
            <a:r>
              <a:rPr b="1"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// Compare addresses instead of data</a:t>
            </a:r>
            <a:endParaRPr/>
          </a:p>
          <a:p>
            <a:pPr indent="0" lvl="1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arr.setValue ("ghk", 1);</a:t>
            </a:r>
            <a:endParaRPr/>
          </a:p>
          <a:p>
            <a:pPr indent="0" lvl="1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cout &lt;&lt; arr  &lt;&lt; arr2;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cout &lt;&lt; (arr == arr2) &lt;&lt;endl; </a:t>
            </a:r>
            <a:r>
              <a:rPr b="1"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// Compare addresses instead of data</a:t>
            </a:r>
            <a:endParaRPr sz="1800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}</a:t>
            </a:r>
            <a:endParaRPr/>
          </a:p>
        </p:txBody>
      </p:sp>
      <p:sp>
        <p:nvSpPr>
          <p:cNvPr id="160" name="Google Shape;160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6/16/2021</a:t>
            </a:r>
            <a:endParaRPr/>
          </a:p>
        </p:txBody>
      </p:sp>
      <p:sp>
        <p:nvSpPr>
          <p:cNvPr id="161" name="Google Shape;161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62" name="Google Shape;162;p20"/>
          <p:cNvPicPr preferRelativeResize="0"/>
          <p:nvPr/>
        </p:nvPicPr>
        <p:blipFill rotWithShape="1">
          <a:blip r:embed="rId3">
            <a:alphaModFix/>
          </a:blip>
          <a:srcRect b="6171" l="0" r="21552" t="0"/>
          <a:stretch/>
        </p:blipFill>
        <p:spPr>
          <a:xfrm>
            <a:off x="9820687" y="3168202"/>
            <a:ext cx="1914113" cy="19575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1"/>
          <p:cNvSpPr txBox="1"/>
          <p:nvPr>
            <p:ph type="title"/>
          </p:nvPr>
        </p:nvSpPr>
        <p:spPr>
          <a:xfrm>
            <a:off x="838199" y="22864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Class Templates </a:t>
            </a:r>
            <a:r>
              <a:rPr b="1" lang="en-US" sz="2800">
                <a:solidFill>
                  <a:srgbClr val="FF0000"/>
                </a:solidFill>
                <a:latin typeface="Questrial"/>
                <a:ea typeface="Questrial"/>
                <a:cs typeface="Questrial"/>
                <a:sym typeface="Questrial"/>
              </a:rPr>
              <a:t>Objects</a:t>
            </a:r>
            <a:endParaRPr/>
          </a:p>
        </p:txBody>
      </p:sp>
      <p:sp>
        <p:nvSpPr>
          <p:cNvPr id="169" name="Google Shape;169;p21"/>
          <p:cNvSpPr txBox="1"/>
          <p:nvPr>
            <p:ph idx="1" type="body"/>
          </p:nvPr>
        </p:nvSpPr>
        <p:spPr>
          <a:xfrm>
            <a:off x="603695" y="1156549"/>
            <a:ext cx="10984607" cy="51289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None/>
            </a:pPr>
            <a:r>
              <a:rPr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void 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main(){</a:t>
            </a:r>
            <a:endParaRPr sz="1800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None/>
            </a:pPr>
            <a:r>
              <a:rPr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	char** 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ptr =</a:t>
            </a:r>
            <a:r>
              <a:rPr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new char* 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[3];</a:t>
            </a:r>
            <a:endParaRPr/>
          </a:p>
          <a:p>
            <a:pPr indent="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None/>
            </a:pPr>
            <a:r>
              <a:rPr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	for 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i = 0; i &lt; 3; i++)</a:t>
            </a:r>
            <a:endParaRPr/>
          </a:p>
          <a:p>
            <a:pPr indent="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None/>
            </a:pPr>
            <a:r>
              <a:rPr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ptr[i] = </a:t>
            </a:r>
            <a:r>
              <a:rPr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new char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[4];</a:t>
            </a:r>
            <a:endParaRPr sz="1800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None/>
            </a:pPr>
            <a:r>
              <a:rPr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strcpy(ptr[0], "abc"); strcpy(ptr[1], "def"); strcpy(ptr[2], "ghi"); 		</a:t>
            </a:r>
            <a:r>
              <a:rPr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2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None/>
            </a:pPr>
            <a:r>
              <a:rPr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myArray </a:t>
            </a:r>
            <a:r>
              <a:rPr b="1"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&lt;char *&gt; 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arr(3), arr2(3); </a:t>
            </a:r>
            <a:r>
              <a:rPr lang="en-US" sz="18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 object type char *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2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arr.setValue(ptr[0], 0); arr.setValue(ptr[1], 1); arr.setValue(ptr[2], 2);</a:t>
            </a:r>
            <a:endParaRPr/>
          </a:p>
          <a:p>
            <a:pPr indent="0" lvl="2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arr2.setValue(ptr[0], 0); arr2.setValue(ptr[1], 1); arr2.setValue(ptr[2], 2);</a:t>
            </a:r>
            <a:endParaRPr/>
          </a:p>
          <a:p>
            <a:pPr indent="0" lvl="2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</a:pPr>
            <a:r>
              <a:rPr b="1"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// Shallow copy of addresses only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2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2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cout &lt;&lt; arr  &lt;&lt; arr2; </a:t>
            </a:r>
            <a:endParaRPr/>
          </a:p>
          <a:p>
            <a:pPr indent="0" lvl="2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cout &lt;&lt;</a:t>
            </a:r>
            <a:r>
              <a:rPr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(arr == arr2) &lt;&lt; endl; </a:t>
            </a:r>
            <a:r>
              <a:rPr b="1"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// Compare addresses instead of data</a:t>
            </a:r>
            <a:endParaRPr b="1" sz="18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2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strcpy(ptr[0], "aaa"); </a:t>
            </a:r>
            <a:endParaRPr/>
          </a:p>
          <a:p>
            <a:pPr indent="0" lvl="2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cout &lt;&lt; arr  &lt;&lt; arr2;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2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cout &lt;&lt; (arr == arr2) &lt;&lt; endl; </a:t>
            </a:r>
            <a:r>
              <a:rPr b="1"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// Compare addresses instead of data</a:t>
            </a:r>
            <a:endParaRPr sz="1800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2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</a:pPr>
            <a:r>
              <a:rPr b="1"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// Shallow copy of data in class objects for char *</a:t>
            </a:r>
            <a:endParaRPr/>
          </a:p>
          <a:p>
            <a:pPr indent="0" lvl="1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sp>
        <p:nvSpPr>
          <p:cNvPr id="170" name="Google Shape;170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6/16/2021</a:t>
            </a:r>
            <a:endParaRPr/>
          </a:p>
        </p:txBody>
      </p:sp>
      <p:sp>
        <p:nvSpPr>
          <p:cNvPr id="171" name="Google Shape;171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72" name="Google Shape;172;p21"/>
          <p:cNvPicPr preferRelativeResize="0"/>
          <p:nvPr/>
        </p:nvPicPr>
        <p:blipFill rotWithShape="1">
          <a:blip r:embed="rId3">
            <a:alphaModFix/>
          </a:blip>
          <a:srcRect b="5061" l="0" r="0" t="0"/>
          <a:stretch/>
        </p:blipFill>
        <p:spPr>
          <a:xfrm>
            <a:off x="10115361" y="4178553"/>
            <a:ext cx="1941995" cy="16058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