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7" r:id="rId5"/>
    <p:sldId id="308" r:id="rId6"/>
    <p:sldId id="259" r:id="rId7"/>
    <p:sldId id="300" r:id="rId8"/>
    <p:sldId id="260" r:id="rId9"/>
    <p:sldId id="261" r:id="rId10"/>
    <p:sldId id="262" r:id="rId11"/>
    <p:sldId id="263" r:id="rId12"/>
    <p:sldId id="269" r:id="rId13"/>
    <p:sldId id="264" r:id="rId14"/>
    <p:sldId id="265" r:id="rId15"/>
    <p:sldId id="266" r:id="rId16"/>
    <p:sldId id="267" r:id="rId17"/>
    <p:sldId id="268" r:id="rId18"/>
    <p:sldId id="270" r:id="rId19"/>
    <p:sldId id="272" r:id="rId20"/>
    <p:sldId id="309" r:id="rId21"/>
    <p:sldId id="273" r:id="rId22"/>
    <p:sldId id="310" r:id="rId23"/>
    <p:sldId id="274" r:id="rId24"/>
    <p:sldId id="311" r:id="rId25"/>
    <p:sldId id="275" r:id="rId26"/>
    <p:sldId id="312" r:id="rId27"/>
    <p:sldId id="276" r:id="rId28"/>
    <p:sldId id="277" r:id="rId29"/>
    <p:sldId id="313" r:id="rId30"/>
    <p:sldId id="278" r:id="rId31"/>
    <p:sldId id="271" r:id="rId32"/>
    <p:sldId id="280" r:id="rId33"/>
    <p:sldId id="282" r:id="rId34"/>
    <p:sldId id="314" r:id="rId35"/>
    <p:sldId id="283" r:id="rId36"/>
    <p:sldId id="315" r:id="rId37"/>
    <p:sldId id="284" r:id="rId38"/>
    <p:sldId id="316" r:id="rId39"/>
    <p:sldId id="285" r:id="rId40"/>
    <p:sldId id="306" r:id="rId41"/>
    <p:sldId id="286" r:id="rId42"/>
    <p:sldId id="287" r:id="rId43"/>
    <p:sldId id="317" r:id="rId44"/>
    <p:sldId id="288" r:id="rId45"/>
    <p:sldId id="289" r:id="rId46"/>
    <p:sldId id="291" r:id="rId47"/>
    <p:sldId id="318" r:id="rId48"/>
    <p:sldId id="292" r:id="rId49"/>
    <p:sldId id="293" r:id="rId50"/>
    <p:sldId id="319" r:id="rId51"/>
    <p:sldId id="294" r:id="rId52"/>
    <p:sldId id="295" r:id="rId53"/>
    <p:sldId id="296" r:id="rId54"/>
    <p:sldId id="297" r:id="rId55"/>
    <p:sldId id="298" r:id="rId56"/>
    <p:sldId id="299" r:id="rId57"/>
    <p:sldId id="302" r:id="rId58"/>
    <p:sldId id="303" r:id="rId59"/>
    <p:sldId id="304" r:id="rId60"/>
    <p:sldId id="305" r:id="rId61"/>
    <p:sldId id="32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varScale="1">
        <p:scale>
          <a:sx n="86" d="100"/>
          <a:sy n="86" d="100"/>
        </p:scale>
        <p:origin x="1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7163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29100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76188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389656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185704-3E7D-4D56-83C1-6A368B83A214}"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40050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185704-3E7D-4D56-83C1-6A368B83A214}"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52350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185704-3E7D-4D56-83C1-6A368B83A214}"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20233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185704-3E7D-4D56-83C1-6A368B83A214}"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218242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5704-3E7D-4D56-83C1-6A368B83A214}"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312091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85704-3E7D-4D56-83C1-6A368B83A214}"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90019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85704-3E7D-4D56-83C1-6A368B83A214}"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400140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5704-3E7D-4D56-83C1-6A368B83A214}"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D6CB0-63A4-42A9-9700-65056210FA20}" type="slidenum">
              <a:rPr lang="en-US" smtClean="0"/>
              <a:t>‹#›</a:t>
            </a:fld>
            <a:endParaRPr lang="en-US"/>
          </a:p>
        </p:txBody>
      </p:sp>
    </p:spTree>
    <p:extLst>
      <p:ext uri="{BB962C8B-B14F-4D97-AF65-F5344CB8AC3E}">
        <p14:creationId xmlns:p14="http://schemas.microsoft.com/office/powerpoint/2010/main" val="4060382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mathcs.emory.edu/~cheung/Courses/355/Syllabus/8-cache/dm.html" TargetMode="External"/><Relationship Id="rId2" Type="http://schemas.openxmlformats.org/officeDocument/2006/relationships/hyperlink" Target="http://upscfever.com/upsc-fever/en/gatecse/en-gatecse-chp167.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Cache Memory</a:t>
            </a:r>
            <a:endParaRPr lang="en-US" dirty="0"/>
          </a:p>
        </p:txBody>
      </p:sp>
      <p:sp>
        <p:nvSpPr>
          <p:cNvPr id="3" name="Subtitle 2"/>
          <p:cNvSpPr>
            <a:spLocks noGrp="1"/>
          </p:cNvSpPr>
          <p:nvPr>
            <p:ph type="subTitle" idx="1"/>
          </p:nvPr>
        </p:nvSpPr>
        <p:spPr/>
        <p:txBody>
          <a:bodyPr/>
          <a:lstStyle/>
          <a:p>
            <a:r>
              <a:rPr lang="en-GB" dirty="0" smtClean="0"/>
              <a:t>COAL FALL 2019</a:t>
            </a:r>
          </a:p>
          <a:p>
            <a:r>
              <a:rPr lang="en-GB" dirty="0" err="1" smtClean="0"/>
              <a:t>Noshaba</a:t>
            </a:r>
            <a:r>
              <a:rPr lang="en-GB" dirty="0" smtClean="0"/>
              <a:t> Nasir</a:t>
            </a:r>
            <a:endParaRPr lang="en-US" dirty="0"/>
          </a:p>
        </p:txBody>
      </p:sp>
    </p:spTree>
    <p:extLst>
      <p:ext uri="{BB962C8B-B14F-4D97-AF65-F5344CB8AC3E}">
        <p14:creationId xmlns:p14="http://schemas.microsoft.com/office/powerpoint/2010/main" val="162606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Access Time</a:t>
            </a:r>
            <a:endParaRPr lang="en-US" dirty="0"/>
          </a:p>
        </p:txBody>
      </p:sp>
      <p:sp>
        <p:nvSpPr>
          <p:cNvPr id="3" name="Content Placeholder 2"/>
          <p:cNvSpPr>
            <a:spLocks noGrp="1"/>
          </p:cNvSpPr>
          <p:nvPr>
            <p:ph idx="1"/>
          </p:nvPr>
        </p:nvSpPr>
        <p:spPr/>
        <p:txBody>
          <a:bodyPr/>
          <a:lstStyle/>
          <a:p>
            <a:r>
              <a:rPr lang="en-GB" dirty="0" smtClean="0"/>
              <a:t>Question: </a:t>
            </a:r>
          </a:p>
          <a:p>
            <a:pPr lvl="1"/>
            <a:r>
              <a:rPr lang="en-GB" dirty="0" smtClean="0"/>
              <a:t>Consider a 3 level memory. It takes 0.001us to read from level 1, 0.01us to read from level 2 and 0.1us from level 3. </a:t>
            </a:r>
          </a:p>
          <a:p>
            <a:pPr lvl="1"/>
            <a:r>
              <a:rPr lang="en-GB" dirty="0" smtClean="0"/>
              <a:t>Data is found in L1 80% of time, out the remaining 20% of time 15% it is found in L2 and 5% data is to be read from L3.</a:t>
            </a:r>
          </a:p>
          <a:p>
            <a:pPr lvl="1"/>
            <a:r>
              <a:rPr lang="en-GB" dirty="0" smtClean="0"/>
              <a:t>What is the average access time?</a:t>
            </a:r>
          </a:p>
          <a:p>
            <a:r>
              <a:rPr lang="en-GB" dirty="0" smtClean="0"/>
              <a:t>Answer:</a:t>
            </a:r>
          </a:p>
          <a:p>
            <a:r>
              <a:rPr lang="en-GB" sz="2000" dirty="0" smtClean="0"/>
              <a:t>Average Access time= 80%(0.001)+ 15%(0.01+0.001)+ 5%(0.1+0.01+0.001)=0.008</a:t>
            </a:r>
            <a:endParaRPr lang="en-US" sz="2000" dirty="0"/>
          </a:p>
        </p:txBody>
      </p:sp>
    </p:spTree>
    <p:extLst>
      <p:ext uri="{BB962C8B-B14F-4D97-AF65-F5344CB8AC3E}">
        <p14:creationId xmlns:p14="http://schemas.microsoft.com/office/powerpoint/2010/main" val="323424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Cache Design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68330" y="1825625"/>
            <a:ext cx="6405852" cy="4161282"/>
          </a:xfrm>
          <a:prstGeom prst="rect">
            <a:avLst/>
          </a:prstGeom>
        </p:spPr>
      </p:pic>
    </p:spTree>
    <p:extLst>
      <p:ext uri="{BB962C8B-B14F-4D97-AF65-F5344CB8AC3E}">
        <p14:creationId xmlns:p14="http://schemas.microsoft.com/office/powerpoint/2010/main" val="247920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952305"/>
              </p:ext>
            </p:extLst>
          </p:nvPr>
        </p:nvGraphicFramePr>
        <p:xfrm>
          <a:off x="7774544" y="2765783"/>
          <a:ext cx="3579256" cy="3471384"/>
        </p:xfrm>
        <a:graphic>
          <a:graphicData uri="http://schemas.openxmlformats.org/drawingml/2006/table">
            <a:tbl>
              <a:tblPr firstRow="1" bandRow="1">
                <a:tableStyleId>{5C22544A-7EE6-4342-B048-85BDC9FD1C3A}</a:tableStyleId>
              </a:tblPr>
              <a:tblGrid>
                <a:gridCol w="894814"/>
                <a:gridCol w="894814"/>
                <a:gridCol w="894814"/>
                <a:gridCol w="894814"/>
              </a:tblGrid>
              <a:tr h="404472">
                <a:tc>
                  <a:txBody>
                    <a:bodyPr/>
                    <a:lstStyle/>
                    <a:p>
                      <a:r>
                        <a:rPr lang="en-GB" dirty="0" smtClean="0">
                          <a:solidFill>
                            <a:schemeClr val="tx1"/>
                          </a:solidFill>
                        </a:rPr>
                        <a:t>Index</a:t>
                      </a:r>
                      <a:endParaRPr lang="en-US" dirty="0">
                        <a:solidFill>
                          <a:schemeClr val="tx1"/>
                        </a:solidFill>
                      </a:endParaRPr>
                    </a:p>
                  </a:txBody>
                  <a:tcPr>
                    <a:noFill/>
                  </a:tcPr>
                </a:tc>
                <a:tc>
                  <a:txBody>
                    <a:bodyPr/>
                    <a:lstStyle/>
                    <a:p>
                      <a:r>
                        <a:rPr lang="en-GB" dirty="0" smtClean="0"/>
                        <a:t>Tag</a:t>
                      </a:r>
                      <a:endParaRPr lang="en-US" dirty="0"/>
                    </a:p>
                  </a:txBody>
                  <a:tcPr/>
                </a:tc>
                <a:tc>
                  <a:txBody>
                    <a:bodyPr/>
                    <a:lstStyle/>
                    <a:p>
                      <a:r>
                        <a:rPr lang="en-GB" dirty="0" smtClean="0"/>
                        <a:t>Data</a:t>
                      </a:r>
                      <a:endParaRPr lang="en-US" dirty="0"/>
                    </a:p>
                  </a:txBody>
                  <a:tcPr/>
                </a:tc>
                <a:tc>
                  <a:txBody>
                    <a:bodyPr/>
                    <a:lstStyle/>
                    <a:p>
                      <a:r>
                        <a:rPr lang="en-GB" dirty="0" smtClean="0"/>
                        <a:t>Value Bit</a:t>
                      </a:r>
                      <a:endParaRPr lang="en-US" dirty="0"/>
                    </a:p>
                  </a:txBody>
                  <a:tcPr/>
                </a:tc>
              </a:tr>
              <a:tr h="404472">
                <a:tc>
                  <a:txBody>
                    <a:bodyPr/>
                    <a:lstStyle/>
                    <a:p>
                      <a:r>
                        <a:rPr lang="en-GB" dirty="0" smtClean="0"/>
                        <a:t>0</a:t>
                      </a:r>
                      <a:endParaRPr lang="en-US" dirty="0"/>
                    </a:p>
                  </a:txBody>
                  <a:tcPr>
                    <a:noFill/>
                  </a:tcPr>
                </a:tc>
                <a:tc>
                  <a:txBody>
                    <a:bodyPr/>
                    <a:lstStyle/>
                    <a:p>
                      <a:endParaRPr lang="en-US" dirty="0"/>
                    </a:p>
                  </a:txBody>
                  <a:tcPr/>
                </a:tc>
                <a:tc>
                  <a:txBody>
                    <a:bodyPr/>
                    <a:lstStyle/>
                    <a:p>
                      <a:endParaRPr lang="en-US" dirty="0"/>
                    </a:p>
                  </a:txBody>
                  <a:tcPr/>
                </a:tc>
                <a:tc>
                  <a:txBody>
                    <a:bodyPr/>
                    <a:lstStyle/>
                    <a:p>
                      <a:endParaRPr lang="en-US" dirty="0"/>
                    </a:p>
                  </a:txBody>
                  <a:tcPr/>
                </a:tc>
              </a:tr>
              <a:tr h="404472">
                <a:tc>
                  <a:txBody>
                    <a:bodyPr/>
                    <a:lstStyle/>
                    <a:p>
                      <a:r>
                        <a:rPr lang="en-GB" dirty="0" smtClean="0"/>
                        <a:t>1</a:t>
                      </a:r>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r>
                        <a:rPr lang="en-GB" dirty="0" smtClean="0"/>
                        <a:t>2</a:t>
                      </a:r>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r>
                        <a:rPr lang="en-GB" dirty="0" smtClean="0"/>
                        <a:t>N</a:t>
                      </a:r>
                      <a:endParaRPr lang="en-US" dirty="0"/>
                    </a:p>
                  </a:txBody>
                  <a:tcPr>
                    <a:noFill/>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Content Placeholder 2"/>
          <p:cNvSpPr txBox="1">
            <a:spLocks/>
          </p:cNvSpPr>
          <p:nvPr/>
        </p:nvSpPr>
        <p:spPr>
          <a:xfrm>
            <a:off x="838200" y="1825625"/>
            <a:ext cx="59489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smtClean="0"/>
              <a:t>Index: </a:t>
            </a:r>
            <a:r>
              <a:rPr lang="en-US" sz="2000" dirty="0" smtClean="0"/>
              <a:t>A number to each block/cell of cache</a:t>
            </a:r>
          </a:p>
          <a:p>
            <a:r>
              <a:rPr lang="en-GB" sz="2000" dirty="0" smtClean="0"/>
              <a:t>Tag: Used to keep complete or part of address of data the was brought from main memory</a:t>
            </a:r>
          </a:p>
          <a:p>
            <a:r>
              <a:rPr lang="en-GB" sz="2000" dirty="0" smtClean="0"/>
              <a:t>Data: To keep data brought from RAM</a:t>
            </a:r>
          </a:p>
          <a:p>
            <a:r>
              <a:rPr lang="en-GB" sz="2000" dirty="0" smtClean="0"/>
              <a:t>Value Bit: A single bit use to show if the data is updated after bringing it in from RAM</a:t>
            </a:r>
          </a:p>
        </p:txBody>
      </p:sp>
    </p:spTree>
    <p:extLst>
      <p:ext uri="{BB962C8B-B14F-4D97-AF65-F5344CB8AC3E}">
        <p14:creationId xmlns:p14="http://schemas.microsoft.com/office/powerpoint/2010/main" val="385813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Addressing</a:t>
            </a:r>
            <a:endParaRPr lang="en-US" dirty="0"/>
          </a:p>
        </p:txBody>
      </p:sp>
      <p:sp>
        <p:nvSpPr>
          <p:cNvPr id="3" name="Content Placeholder 2"/>
          <p:cNvSpPr>
            <a:spLocks noGrp="1"/>
          </p:cNvSpPr>
          <p:nvPr>
            <p:ph idx="1"/>
          </p:nvPr>
        </p:nvSpPr>
        <p:spPr>
          <a:xfrm>
            <a:off x="838200" y="1825625"/>
            <a:ext cx="4776989" cy="4351338"/>
          </a:xfrm>
        </p:spPr>
        <p:txBody>
          <a:bodyPr/>
          <a:lstStyle/>
          <a:p>
            <a:r>
              <a:rPr lang="en-GB" dirty="0" smtClean="0"/>
              <a:t>Logical caches that take Logical address is input</a:t>
            </a:r>
          </a:p>
          <a:p>
            <a:r>
              <a:rPr lang="en-GB" dirty="0" smtClean="0"/>
              <a:t>Physical Caches that takes Physical Address is input </a:t>
            </a:r>
            <a:endParaRPr lang="en-US" dirty="0"/>
          </a:p>
        </p:txBody>
      </p:sp>
      <p:pic>
        <p:nvPicPr>
          <p:cNvPr id="4" name="Picture 3"/>
          <p:cNvPicPr>
            <a:picLocks noChangeAspect="1"/>
          </p:cNvPicPr>
          <p:nvPr/>
        </p:nvPicPr>
        <p:blipFill>
          <a:blip r:embed="rId2"/>
          <a:stretch>
            <a:fillRect/>
          </a:stretch>
        </p:blipFill>
        <p:spPr>
          <a:xfrm>
            <a:off x="5895102" y="1690688"/>
            <a:ext cx="5991225" cy="5029200"/>
          </a:xfrm>
          <a:prstGeom prst="rect">
            <a:avLst/>
          </a:prstGeom>
        </p:spPr>
      </p:pic>
    </p:spTree>
    <p:extLst>
      <p:ext uri="{BB962C8B-B14F-4D97-AF65-F5344CB8AC3E}">
        <p14:creationId xmlns:p14="http://schemas.microsoft.com/office/powerpoint/2010/main" val="25613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Size</a:t>
            </a:r>
            <a:endParaRPr lang="en-US" dirty="0"/>
          </a:p>
        </p:txBody>
      </p:sp>
      <p:sp>
        <p:nvSpPr>
          <p:cNvPr id="3" name="Content Placeholder 2"/>
          <p:cNvSpPr>
            <a:spLocks noGrp="1"/>
          </p:cNvSpPr>
          <p:nvPr>
            <p:ph idx="1"/>
          </p:nvPr>
        </p:nvSpPr>
        <p:spPr/>
        <p:txBody>
          <a:bodyPr>
            <a:normAutofit fontScale="92500" lnSpcReduction="20000"/>
          </a:bodyPr>
          <a:lstStyle/>
          <a:p>
            <a:r>
              <a:rPr lang="en-US" dirty="0"/>
              <a:t>S</a:t>
            </a:r>
            <a:r>
              <a:rPr lang="en-US" dirty="0" smtClean="0"/>
              <a:t>mall enough so that the overall average cost per bit is close to that of main memory alone</a:t>
            </a:r>
          </a:p>
          <a:p>
            <a:r>
              <a:rPr lang="en-US" dirty="0" smtClean="0"/>
              <a:t> </a:t>
            </a:r>
            <a:r>
              <a:rPr lang="en-US" dirty="0"/>
              <a:t>L</a:t>
            </a:r>
            <a:r>
              <a:rPr lang="en-US" dirty="0" smtClean="0"/>
              <a:t>arge enough so that the overall average access time is close to that of the cache alone</a:t>
            </a:r>
          </a:p>
          <a:p>
            <a:r>
              <a:rPr lang="en-US" dirty="0" smtClean="0"/>
              <a:t>There are several other motivations for minimizing cache size.</a:t>
            </a:r>
          </a:p>
          <a:p>
            <a:pPr lvl="1"/>
            <a:r>
              <a:rPr lang="en-US" dirty="0" smtClean="0"/>
              <a:t> The larger the cache, the larger the number of gates involved in addressing the cache. The result is that large caches tend to be slightly slower than small ones—even when built with the same integrated circuit technology and put in the same place on chip and circuit board. </a:t>
            </a:r>
          </a:p>
          <a:p>
            <a:pPr lvl="1"/>
            <a:r>
              <a:rPr lang="en-US" dirty="0" smtClean="0"/>
              <a:t>The available chip and board area also limits cache size. Because the performance of the cache is very sensitive to the nature of the workload, it is impossible to arrive at a single “optimum” cache size.</a:t>
            </a:r>
          </a:p>
          <a:p>
            <a:r>
              <a:rPr lang="en-US" dirty="0" smtClean="0"/>
              <a:t> Table 4.3 lists the cache sizes of some current and past processors.</a:t>
            </a:r>
            <a:endParaRPr lang="en-US" dirty="0"/>
          </a:p>
        </p:txBody>
      </p:sp>
    </p:spTree>
    <p:extLst>
      <p:ext uri="{BB962C8B-B14F-4D97-AF65-F5344CB8AC3E}">
        <p14:creationId xmlns:p14="http://schemas.microsoft.com/office/powerpoint/2010/main" val="40410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GB" sz="3200" dirty="0" smtClean="0"/>
              <a:t>Table 4.3 </a:t>
            </a:r>
            <a:r>
              <a:rPr lang="en-US" sz="3200" dirty="0" smtClean="0"/>
              <a:t>Cache Sizes of Some Processors</a:t>
            </a:r>
            <a:endParaRPr lang="en-US" sz="32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76325"/>
            <a:ext cx="5895975" cy="5781675"/>
          </a:xfrm>
          <a:prstGeom prst="rect">
            <a:avLst/>
          </a:prstGeom>
        </p:spPr>
      </p:pic>
    </p:spTree>
    <p:extLst>
      <p:ext uri="{BB962C8B-B14F-4D97-AF65-F5344CB8AC3E}">
        <p14:creationId xmlns:p14="http://schemas.microsoft.com/office/powerpoint/2010/main" val="410709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Function</a:t>
            </a:r>
            <a:endParaRPr lang="en-US" dirty="0"/>
          </a:p>
        </p:txBody>
      </p:sp>
      <p:sp>
        <p:nvSpPr>
          <p:cNvPr id="3" name="Content Placeholder 2"/>
          <p:cNvSpPr>
            <a:spLocks noGrp="1"/>
          </p:cNvSpPr>
          <p:nvPr>
            <p:ph idx="1"/>
          </p:nvPr>
        </p:nvSpPr>
        <p:spPr/>
        <p:txBody>
          <a:bodyPr/>
          <a:lstStyle/>
          <a:p>
            <a:r>
              <a:rPr lang="en-US" dirty="0" smtClean="0"/>
              <a:t>Because there are fewer cache lines than main memory blocks, an algorithm is needed for mapping main memory blocks into cache lines. Further, a means is needed for determining which main memory block currently occupies a cache line. </a:t>
            </a:r>
          </a:p>
          <a:p>
            <a:r>
              <a:rPr lang="en-US" dirty="0" smtClean="0"/>
              <a:t>The choice of the mapping function dictates how the cache is organized. Three techniques can be used: </a:t>
            </a:r>
          </a:p>
          <a:p>
            <a:pPr lvl="1"/>
            <a:r>
              <a:rPr lang="en-US" dirty="0" smtClean="0"/>
              <a:t>Direct </a:t>
            </a:r>
          </a:p>
          <a:p>
            <a:pPr lvl="1"/>
            <a:r>
              <a:rPr lang="en-US" dirty="0" smtClean="0"/>
              <a:t>Associative</a:t>
            </a:r>
          </a:p>
          <a:p>
            <a:pPr lvl="1"/>
            <a:r>
              <a:rPr lang="en-US" dirty="0" smtClean="0"/>
              <a:t>Set-associative</a:t>
            </a:r>
            <a:endParaRPr lang="en-US" dirty="0"/>
          </a:p>
        </p:txBody>
      </p:sp>
    </p:spTree>
    <p:extLst>
      <p:ext uri="{BB962C8B-B14F-4D97-AF65-F5344CB8AC3E}">
        <p14:creationId xmlns:p14="http://schemas.microsoft.com/office/powerpoint/2010/main" val="306550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Associative Mapping</a:t>
            </a:r>
            <a:endParaRPr lang="en-US" dirty="0"/>
          </a:p>
        </p:txBody>
      </p:sp>
      <p:sp>
        <p:nvSpPr>
          <p:cNvPr id="3" name="Content Placeholder 2"/>
          <p:cNvSpPr>
            <a:spLocks noGrp="1"/>
          </p:cNvSpPr>
          <p:nvPr>
            <p:ph idx="1"/>
          </p:nvPr>
        </p:nvSpPr>
        <p:spPr/>
        <p:txBody>
          <a:bodyPr>
            <a:normAutofit lnSpcReduction="10000"/>
          </a:bodyPr>
          <a:lstStyle/>
          <a:p>
            <a:r>
              <a:rPr lang="en-GB" dirty="0" smtClean="0"/>
              <a:t>Any cell of main memory can be loaded in any cell of Cache</a:t>
            </a:r>
          </a:p>
          <a:p>
            <a:r>
              <a:rPr lang="en-GB" dirty="0" smtClean="0"/>
              <a:t>Addresses of RAM are stored as Tag</a:t>
            </a:r>
          </a:p>
          <a:p>
            <a:r>
              <a:rPr lang="en-US" dirty="0"/>
              <a:t>T</a:t>
            </a:r>
            <a:r>
              <a:rPr lang="en-US" dirty="0" smtClean="0"/>
              <a:t>he cache control logic must simultaneously examine every  tag for a match</a:t>
            </a:r>
          </a:p>
          <a:p>
            <a:r>
              <a:rPr lang="en-GB" dirty="0" smtClean="0"/>
              <a:t>Pros: </a:t>
            </a:r>
          </a:p>
          <a:p>
            <a:pPr lvl="1"/>
            <a:r>
              <a:rPr lang="en-GB" dirty="0" smtClean="0"/>
              <a:t>Flexibility</a:t>
            </a:r>
          </a:p>
          <a:p>
            <a:r>
              <a:rPr lang="en-GB" dirty="0" smtClean="0"/>
              <a:t>Cons:</a:t>
            </a:r>
          </a:p>
          <a:p>
            <a:pPr lvl="1"/>
            <a:r>
              <a:rPr lang="en-GB" dirty="0" smtClean="0"/>
              <a:t>Larger value of tag</a:t>
            </a:r>
          </a:p>
          <a:p>
            <a:pPr lvl="1"/>
            <a:r>
              <a:rPr lang="en-GB" dirty="0"/>
              <a:t>Number of bits required for </a:t>
            </a:r>
            <a:r>
              <a:rPr lang="en-GB" dirty="0" smtClean="0"/>
              <a:t>tag= </a:t>
            </a:r>
            <a:r>
              <a:rPr lang="en-GB" dirty="0" smtClean="0"/>
              <a:t>log2(size of RAM)</a:t>
            </a:r>
          </a:p>
          <a:p>
            <a:pPr lvl="2"/>
            <a:r>
              <a:rPr lang="en-GB" dirty="0" smtClean="0"/>
              <a:t>For 1MB RAM tag size is of 20 bits</a:t>
            </a:r>
          </a:p>
          <a:p>
            <a:pPr lvl="1"/>
            <a:endParaRPr lang="en-US" dirty="0"/>
          </a:p>
        </p:txBody>
      </p:sp>
    </p:spTree>
    <p:extLst>
      <p:ext uri="{BB962C8B-B14F-4D97-AF65-F5344CB8AC3E}">
        <p14:creationId xmlns:p14="http://schemas.microsoft.com/office/powerpoint/2010/main" val="649293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4730722"/>
              </p:ext>
            </p:extLst>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302102630"/>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Tree>
    <p:extLst>
      <p:ext uri="{BB962C8B-B14F-4D97-AF65-F5344CB8AC3E}">
        <p14:creationId xmlns:p14="http://schemas.microsoft.com/office/powerpoint/2010/main" val="117018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756209158"/>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227387" cy="646331"/>
          </a:xfrm>
          <a:prstGeom prst="rect">
            <a:avLst/>
          </a:prstGeom>
        </p:spPr>
        <p:txBody>
          <a:bodyPr wrap="none">
            <a:spAutoFit/>
          </a:bodyPr>
          <a:lstStyle/>
          <a:p>
            <a:r>
              <a:rPr lang="en-GB" dirty="0" smtClean="0"/>
              <a:t>Read  0000</a:t>
            </a:r>
          </a:p>
          <a:p>
            <a:r>
              <a:rPr lang="en-GB" dirty="0" smtClean="0"/>
              <a:t>It’s a miss</a:t>
            </a:r>
            <a:endParaRPr lang="en-US" dirty="0"/>
          </a:p>
        </p:txBody>
      </p:sp>
    </p:spTree>
    <p:extLst>
      <p:ext uri="{BB962C8B-B14F-4D97-AF65-F5344CB8AC3E}">
        <p14:creationId xmlns:p14="http://schemas.microsoft.com/office/powerpoint/2010/main" val="38672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Memory Systems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35" y="1557523"/>
            <a:ext cx="7924729" cy="4619440"/>
          </a:xfrm>
          <a:prstGeom prst="rect">
            <a:avLst/>
          </a:prstGeom>
        </p:spPr>
      </p:pic>
    </p:spTree>
    <p:extLst>
      <p:ext uri="{BB962C8B-B14F-4D97-AF65-F5344CB8AC3E}">
        <p14:creationId xmlns:p14="http://schemas.microsoft.com/office/powerpoint/2010/main" val="353164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2065950" cy="369332"/>
          </a:xfrm>
          <a:prstGeom prst="rect">
            <a:avLst/>
          </a:prstGeom>
        </p:spPr>
        <p:txBody>
          <a:bodyPr wrap="none">
            <a:spAutoFit/>
          </a:bodyPr>
          <a:lstStyle/>
          <a:p>
            <a:r>
              <a:rPr lang="en-GB" dirty="0" smtClean="0"/>
              <a:t>Bring 0000 to Cache</a:t>
            </a:r>
            <a:endParaRPr lang="en-US" dirty="0"/>
          </a:p>
        </p:txBody>
      </p:sp>
    </p:spTree>
    <p:extLst>
      <p:ext uri="{BB962C8B-B14F-4D97-AF65-F5344CB8AC3E}">
        <p14:creationId xmlns:p14="http://schemas.microsoft.com/office/powerpoint/2010/main" val="177298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256674055"/>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227387" cy="923330"/>
          </a:xfrm>
          <a:prstGeom prst="rect">
            <a:avLst/>
          </a:prstGeom>
        </p:spPr>
        <p:txBody>
          <a:bodyPr wrap="none">
            <a:spAutoFit/>
          </a:bodyPr>
          <a:lstStyle/>
          <a:p>
            <a:r>
              <a:rPr lang="en-GB" dirty="0" smtClean="0"/>
              <a:t>Read  0011</a:t>
            </a:r>
          </a:p>
          <a:p>
            <a:r>
              <a:rPr lang="en-GB" dirty="0" smtClean="0"/>
              <a:t>It’s a miss</a:t>
            </a:r>
          </a:p>
          <a:p>
            <a:endParaRPr lang="en-US" dirty="0"/>
          </a:p>
        </p:txBody>
      </p:sp>
    </p:spTree>
    <p:extLst>
      <p:ext uri="{BB962C8B-B14F-4D97-AF65-F5344CB8AC3E}">
        <p14:creationId xmlns:p14="http://schemas.microsoft.com/office/powerpoint/2010/main" val="3399467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2038379" cy="646331"/>
          </a:xfrm>
          <a:prstGeom prst="rect">
            <a:avLst/>
          </a:prstGeom>
        </p:spPr>
        <p:txBody>
          <a:bodyPr wrap="none">
            <a:spAutoFit/>
          </a:bodyPr>
          <a:lstStyle/>
          <a:p>
            <a:r>
              <a:rPr lang="en-GB" dirty="0" smtClean="0"/>
              <a:t>Bring 0011 to cache</a:t>
            </a:r>
            <a:endParaRPr lang="en-GB" dirty="0" smtClean="0"/>
          </a:p>
          <a:p>
            <a:endParaRPr lang="en-US" dirty="0"/>
          </a:p>
        </p:txBody>
      </p:sp>
    </p:spTree>
    <p:extLst>
      <p:ext uri="{BB962C8B-B14F-4D97-AF65-F5344CB8AC3E}">
        <p14:creationId xmlns:p14="http://schemas.microsoft.com/office/powerpoint/2010/main" val="317470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953405232"/>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smtClean="0"/>
              <a:t>Read 1000</a:t>
            </a:r>
          </a:p>
          <a:p>
            <a:r>
              <a:rPr lang="en-GB" dirty="0" smtClean="0"/>
              <a:t>It’s a miss</a:t>
            </a:r>
            <a:endParaRPr lang="en-US" dirty="0"/>
          </a:p>
        </p:txBody>
      </p:sp>
    </p:spTree>
    <p:extLst>
      <p:ext uri="{BB962C8B-B14F-4D97-AF65-F5344CB8AC3E}">
        <p14:creationId xmlns:p14="http://schemas.microsoft.com/office/powerpoint/2010/main" val="339778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663125190"/>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smtClean="0"/>
              <a:t>Read 1000</a:t>
            </a:r>
          </a:p>
          <a:p>
            <a:r>
              <a:rPr lang="en-GB" dirty="0" smtClean="0"/>
              <a:t>It’s a miss</a:t>
            </a:r>
            <a:endParaRPr lang="en-US" dirty="0"/>
          </a:p>
        </p:txBody>
      </p:sp>
    </p:spTree>
    <p:extLst>
      <p:ext uri="{BB962C8B-B14F-4D97-AF65-F5344CB8AC3E}">
        <p14:creationId xmlns:p14="http://schemas.microsoft.com/office/powerpoint/2010/main" val="147397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19902006"/>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2038379" cy="369332"/>
          </a:xfrm>
          <a:prstGeom prst="rect">
            <a:avLst/>
          </a:prstGeom>
        </p:spPr>
        <p:txBody>
          <a:bodyPr wrap="none">
            <a:spAutoFit/>
          </a:bodyPr>
          <a:lstStyle/>
          <a:p>
            <a:r>
              <a:rPr lang="en-GB" dirty="0" smtClean="0"/>
              <a:t>Bring 1010 to cache</a:t>
            </a:r>
            <a:endParaRPr lang="en-GB" dirty="0" smtClean="0"/>
          </a:p>
        </p:txBody>
      </p:sp>
    </p:spTree>
    <p:extLst>
      <p:ext uri="{BB962C8B-B14F-4D97-AF65-F5344CB8AC3E}">
        <p14:creationId xmlns:p14="http://schemas.microsoft.com/office/powerpoint/2010/main" val="3616889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7596695" cy="923330"/>
          </a:xfrm>
          <a:prstGeom prst="rect">
            <a:avLst/>
          </a:prstGeom>
        </p:spPr>
        <p:txBody>
          <a:bodyPr wrap="none">
            <a:spAutoFit/>
          </a:bodyPr>
          <a:lstStyle/>
          <a:p>
            <a:r>
              <a:rPr lang="en-GB" dirty="0"/>
              <a:t>Read 1110</a:t>
            </a:r>
          </a:p>
          <a:p>
            <a:r>
              <a:rPr lang="en-GB" dirty="0"/>
              <a:t>It’s a miss, there is no space in cache so we replace least recently used element</a:t>
            </a:r>
          </a:p>
          <a:p>
            <a:r>
              <a:rPr lang="en-GB" dirty="0"/>
              <a:t>(</a:t>
            </a:r>
            <a:r>
              <a:rPr lang="en-GB" dirty="0" err="1"/>
              <a:t>i.e</a:t>
            </a:r>
            <a:r>
              <a:rPr lang="en-GB" dirty="0"/>
              <a:t> 0000) </a:t>
            </a:r>
            <a:endParaRPr lang="en-US" dirty="0"/>
          </a:p>
        </p:txBody>
      </p:sp>
    </p:spTree>
    <p:extLst>
      <p:ext uri="{BB962C8B-B14F-4D97-AF65-F5344CB8AC3E}">
        <p14:creationId xmlns:p14="http://schemas.microsoft.com/office/powerpoint/2010/main" val="405064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779188247"/>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4028988" cy="369332"/>
          </a:xfrm>
          <a:prstGeom prst="rect">
            <a:avLst/>
          </a:prstGeom>
        </p:spPr>
        <p:txBody>
          <a:bodyPr wrap="none">
            <a:spAutoFit/>
          </a:bodyPr>
          <a:lstStyle/>
          <a:p>
            <a:r>
              <a:rPr lang="en-GB" dirty="0" smtClean="0"/>
              <a:t>Bring 1110 in place of least recently used</a:t>
            </a:r>
            <a:endParaRPr lang="en-US" dirty="0"/>
          </a:p>
        </p:txBody>
      </p:sp>
    </p:spTree>
    <p:extLst>
      <p:ext uri="{BB962C8B-B14F-4D97-AF65-F5344CB8AC3E}">
        <p14:creationId xmlns:p14="http://schemas.microsoft.com/office/powerpoint/2010/main" val="1118004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6082475" cy="1200329"/>
          </a:xfrm>
          <a:prstGeom prst="rect">
            <a:avLst/>
          </a:prstGeom>
        </p:spPr>
        <p:txBody>
          <a:bodyPr wrap="square">
            <a:spAutoFit/>
          </a:bodyPr>
          <a:lstStyle/>
          <a:p>
            <a:r>
              <a:rPr lang="en-GB" dirty="0" smtClean="0"/>
              <a:t>Read 0000</a:t>
            </a:r>
          </a:p>
          <a:p>
            <a:r>
              <a:rPr lang="en-GB" dirty="0" smtClean="0"/>
              <a:t>It’s a miss</a:t>
            </a:r>
          </a:p>
          <a:p>
            <a:r>
              <a:rPr lang="en-GB" dirty="0" smtClean="0"/>
              <a:t>Cache is full so we replace the least recently used </a:t>
            </a:r>
            <a:r>
              <a:rPr lang="en-GB" dirty="0" smtClean="0"/>
              <a:t>element (</a:t>
            </a:r>
            <a:r>
              <a:rPr lang="en-GB" dirty="0" err="1" smtClean="0"/>
              <a:t>i.e</a:t>
            </a:r>
            <a:r>
              <a:rPr lang="en-GB" dirty="0" smtClean="0"/>
              <a:t> 0011), </a:t>
            </a:r>
            <a:endParaRPr lang="en-US" dirty="0"/>
          </a:p>
        </p:txBody>
      </p:sp>
      <p:graphicFrame>
        <p:nvGraphicFramePr>
          <p:cNvPr id="10" name="Content Placeholder 3"/>
          <p:cNvGraphicFramePr>
            <a:graphicFrameLocks/>
          </p:cNvGraphicFramePr>
          <p:nvPr>
            <p:extLst>
              <p:ext uri="{D42A27DB-BD31-4B8C-83A1-F6EECF244321}">
                <p14:modId xmlns:p14="http://schemas.microsoft.com/office/powerpoint/2010/main" val="4240927813"/>
              </p:ext>
            </p:extLst>
          </p:nvPr>
        </p:nvGraphicFramePr>
        <p:xfrm>
          <a:off x="2206258" y="2587082"/>
          <a:ext cx="4470312" cy="1897180"/>
        </p:xfrm>
        <a:graphic>
          <a:graphicData uri="http://schemas.openxmlformats.org/drawingml/2006/table">
            <a:tbl>
              <a:tblPr firstRow="1" bandRow="1">
                <a:tableStyleId>{5C22544A-7EE6-4342-B048-85BDC9FD1C3A}</a:tableStyleId>
              </a:tblPr>
              <a:tblGrid>
                <a:gridCol w="1117578"/>
                <a:gridCol w="1117578"/>
                <a:gridCol w="1117578"/>
                <a:gridCol w="1117578"/>
              </a:tblGrid>
              <a:tr h="158856">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Tree>
    <p:extLst>
      <p:ext uri="{BB962C8B-B14F-4D97-AF65-F5344CB8AC3E}">
        <p14:creationId xmlns:p14="http://schemas.microsoft.com/office/powerpoint/2010/main" val="412958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3727624" cy="1200329"/>
          </a:xfrm>
          <a:prstGeom prst="rect">
            <a:avLst/>
          </a:prstGeom>
        </p:spPr>
        <p:txBody>
          <a:bodyPr wrap="none">
            <a:spAutoFit/>
          </a:bodyPr>
          <a:lstStyle/>
          <a:p>
            <a:r>
              <a:rPr lang="en-GB" dirty="0" smtClean="0"/>
              <a:t>Bring 0000 in cache by replacing </a:t>
            </a:r>
            <a:r>
              <a:rPr lang="en-GB" dirty="0"/>
              <a:t>0011</a:t>
            </a:r>
            <a:endParaRPr lang="en-US" dirty="0"/>
          </a:p>
          <a:p>
            <a:r>
              <a:rPr lang="en-GB" dirty="0" smtClean="0"/>
              <a:t>Note </a:t>
            </a:r>
            <a:r>
              <a:rPr lang="en-GB" dirty="0"/>
              <a:t>the now 0000 </a:t>
            </a:r>
            <a:r>
              <a:rPr lang="en-GB" dirty="0" smtClean="0"/>
              <a:t>is </a:t>
            </a:r>
            <a:r>
              <a:rPr lang="en-GB" dirty="0"/>
              <a:t>on index 1</a:t>
            </a:r>
          </a:p>
          <a:p>
            <a:endParaRPr lang="en-GB" dirty="0" smtClean="0"/>
          </a:p>
          <a:p>
            <a:endParaRPr lang="en-US" dirty="0"/>
          </a:p>
        </p:txBody>
      </p:sp>
      <p:graphicFrame>
        <p:nvGraphicFramePr>
          <p:cNvPr id="9" name="Content Placeholder 3"/>
          <p:cNvGraphicFramePr>
            <a:graphicFrameLocks/>
          </p:cNvGraphicFramePr>
          <p:nvPr>
            <p:extLst>
              <p:ext uri="{D42A27DB-BD31-4B8C-83A1-F6EECF244321}">
                <p14:modId xmlns:p14="http://schemas.microsoft.com/office/powerpoint/2010/main" val="3028645889"/>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Tree>
    <p:extLst>
      <p:ext uri="{BB962C8B-B14F-4D97-AF65-F5344CB8AC3E}">
        <p14:creationId xmlns:p14="http://schemas.microsoft.com/office/powerpoint/2010/main" val="116493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Hierarchy</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79040" y="730408"/>
            <a:ext cx="5763578" cy="5294891"/>
          </a:xfrm>
          <a:prstGeom prst="rect">
            <a:avLst/>
          </a:prstGeom>
        </p:spPr>
      </p:pic>
    </p:spTree>
    <p:extLst>
      <p:ext uri="{BB962C8B-B14F-4D97-AF65-F5344CB8AC3E}">
        <p14:creationId xmlns:p14="http://schemas.microsoft.com/office/powerpoint/2010/main" val="2790733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smtClean="0"/>
              <a:t>Read 0000</a:t>
            </a:r>
          </a:p>
          <a:p>
            <a:r>
              <a:rPr lang="en-GB" dirty="0" smtClean="0"/>
              <a:t>It’s a hit</a:t>
            </a:r>
            <a:endParaRPr lang="en-US" dirty="0"/>
          </a:p>
        </p:txBody>
      </p:sp>
    </p:spTree>
    <p:extLst>
      <p:ext uri="{BB962C8B-B14F-4D97-AF65-F5344CB8AC3E}">
        <p14:creationId xmlns:p14="http://schemas.microsoft.com/office/powerpoint/2010/main" val="208745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Main Memory address is dived into 2 fields</a:t>
            </a:r>
          </a:p>
          <a:p>
            <a:pPr lvl="1"/>
            <a:r>
              <a:rPr lang="en-GB" dirty="0" smtClean="0"/>
              <a:t>Index = Main Memory Address% Size of Cache</a:t>
            </a:r>
          </a:p>
          <a:p>
            <a:pPr lvl="2"/>
            <a:r>
              <a:rPr lang="en-GB" dirty="0" smtClean="0"/>
              <a:t>Data is placed in cache at this index</a:t>
            </a:r>
          </a:p>
          <a:p>
            <a:pPr lvl="1"/>
            <a:r>
              <a:rPr lang="en-GB" dirty="0" smtClean="0"/>
              <a:t>Tag= Main Memory Address / Size of Cache</a:t>
            </a:r>
            <a:endParaRPr lang="en-US" dirty="0" smtClean="0"/>
          </a:p>
          <a:p>
            <a:pPr lvl="2"/>
            <a:r>
              <a:rPr lang="en-GB" dirty="0" smtClean="0"/>
              <a:t>As stored in cache along with data</a:t>
            </a:r>
          </a:p>
          <a:p>
            <a:pPr lvl="1"/>
            <a:r>
              <a:rPr lang="en-GB" dirty="0" smtClean="0"/>
              <a:t>Main Memory Address= Tag*Size of Cache + Index</a:t>
            </a:r>
          </a:p>
        </p:txBody>
      </p:sp>
    </p:spTree>
    <p:extLst>
      <p:ext uri="{BB962C8B-B14F-4D97-AF65-F5344CB8AC3E}">
        <p14:creationId xmlns:p14="http://schemas.microsoft.com/office/powerpoint/2010/main" val="1380900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Tree>
    <p:extLst>
      <p:ext uri="{BB962C8B-B14F-4D97-AF65-F5344CB8AC3E}">
        <p14:creationId xmlns:p14="http://schemas.microsoft.com/office/powerpoint/2010/main" val="4023077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065808246"/>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Read  0000b (0d)</a:t>
            </a:r>
          </a:p>
          <a:p>
            <a:r>
              <a:rPr lang="en-GB" dirty="0" smtClean="0"/>
              <a:t>The tag and index of this address is  </a:t>
            </a:r>
          </a:p>
          <a:p>
            <a:r>
              <a:rPr lang="en-GB" dirty="0" smtClean="0"/>
              <a:t>Tag=00b Index=00b</a:t>
            </a:r>
          </a:p>
          <a:p>
            <a:r>
              <a:rPr lang="en-GB" dirty="0" smtClean="0"/>
              <a:t>It’s a miss</a:t>
            </a:r>
          </a:p>
          <a:p>
            <a:endParaRPr lang="en-US" dirty="0"/>
          </a:p>
        </p:txBody>
      </p:sp>
    </p:spTree>
    <p:extLst>
      <p:ext uri="{BB962C8B-B14F-4D97-AF65-F5344CB8AC3E}">
        <p14:creationId xmlns:p14="http://schemas.microsoft.com/office/powerpoint/2010/main" val="3781310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923330"/>
          </a:xfrm>
          <a:prstGeom prst="rect">
            <a:avLst/>
          </a:prstGeom>
        </p:spPr>
        <p:txBody>
          <a:bodyPr wrap="square">
            <a:spAutoFit/>
          </a:bodyPr>
          <a:lstStyle/>
          <a:p>
            <a:r>
              <a:rPr lang="en-GB" dirty="0" smtClean="0"/>
              <a:t>0000b </a:t>
            </a:r>
            <a:r>
              <a:rPr lang="en-GB" dirty="0" smtClean="0"/>
              <a:t>(0d</a:t>
            </a:r>
            <a:r>
              <a:rPr lang="en-GB" dirty="0" smtClean="0"/>
              <a:t>) will </a:t>
            </a:r>
            <a:r>
              <a:rPr lang="en-GB" dirty="0" smtClean="0"/>
              <a:t>be placed on cache at index 00 and tag 00 will be stored </a:t>
            </a:r>
          </a:p>
          <a:p>
            <a:endParaRPr lang="en-US" dirty="0"/>
          </a:p>
        </p:txBody>
      </p:sp>
    </p:spTree>
    <p:extLst>
      <p:ext uri="{BB962C8B-B14F-4D97-AF65-F5344CB8AC3E}">
        <p14:creationId xmlns:p14="http://schemas.microsoft.com/office/powerpoint/2010/main" val="641393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879344615"/>
              </p:ext>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Read  0100b (4d)</a:t>
            </a:r>
          </a:p>
          <a:p>
            <a:r>
              <a:rPr lang="en-GB" dirty="0" smtClean="0"/>
              <a:t>The tag and index of this address is  </a:t>
            </a:r>
          </a:p>
          <a:p>
            <a:r>
              <a:rPr lang="en-GB" dirty="0" smtClean="0"/>
              <a:t>Tag=01b Index=00b</a:t>
            </a:r>
          </a:p>
          <a:p>
            <a:r>
              <a:rPr lang="en-GB" dirty="0" smtClean="0"/>
              <a:t>It’s a miss</a:t>
            </a:r>
          </a:p>
          <a:p>
            <a:endParaRPr lang="en-US" dirty="0"/>
          </a:p>
        </p:txBody>
      </p:sp>
    </p:spTree>
    <p:extLst>
      <p:ext uri="{BB962C8B-B14F-4D97-AF65-F5344CB8AC3E}">
        <p14:creationId xmlns:p14="http://schemas.microsoft.com/office/powerpoint/2010/main" val="2267337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01</a:t>
                      </a:r>
                      <a:endParaRPr lang="en-US" sz="1200" dirty="0"/>
                    </a:p>
                  </a:txBody>
                  <a:tcPr/>
                </a:tc>
                <a:tc>
                  <a:txBody>
                    <a:bodyPr/>
                    <a:lstStyle/>
                    <a:p>
                      <a:r>
                        <a:rPr lang="en-GB" sz="1200" dirty="0" smtClean="0"/>
                        <a:t>E</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2031325"/>
          </a:xfrm>
          <a:prstGeom prst="rect">
            <a:avLst/>
          </a:prstGeom>
        </p:spPr>
        <p:txBody>
          <a:bodyPr wrap="square">
            <a:spAutoFit/>
          </a:bodyPr>
          <a:lstStyle/>
          <a:p>
            <a:r>
              <a:rPr lang="en-GB" dirty="0" smtClean="0"/>
              <a:t>0100b </a:t>
            </a:r>
            <a:r>
              <a:rPr lang="en-GB" dirty="0" smtClean="0"/>
              <a:t>(</a:t>
            </a:r>
            <a:r>
              <a:rPr lang="en-GB" dirty="0" smtClean="0"/>
              <a:t>4d) will be placed on cache at index 00 and tag 01 will be stored</a:t>
            </a:r>
          </a:p>
          <a:p>
            <a:r>
              <a:rPr lang="en-GB" dirty="0" smtClean="0"/>
              <a:t>But index 00 already has some data, we will replace that </a:t>
            </a:r>
          </a:p>
          <a:p>
            <a:r>
              <a:rPr lang="en-GB" dirty="0" smtClean="0"/>
              <a:t>Note that even rest of the cache is free 0100 will go at index 00b</a:t>
            </a:r>
          </a:p>
          <a:p>
            <a:endParaRPr lang="en-US" dirty="0"/>
          </a:p>
        </p:txBody>
      </p:sp>
    </p:spTree>
    <p:extLst>
      <p:ext uri="{BB962C8B-B14F-4D97-AF65-F5344CB8AC3E}">
        <p14:creationId xmlns:p14="http://schemas.microsoft.com/office/powerpoint/2010/main" val="891544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247824777"/>
              </p:ext>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10</a:t>
                      </a:r>
                      <a:endParaRPr lang="en-US" sz="1200" dirty="0"/>
                    </a:p>
                  </a:txBody>
                  <a:tcPr/>
                </a:tc>
                <a:tc>
                  <a:txBody>
                    <a:bodyPr/>
                    <a:lstStyle/>
                    <a:p>
                      <a:r>
                        <a:rPr lang="en-GB" sz="1200" dirty="0" smtClean="0"/>
                        <a:t>J</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11</a:t>
                      </a:r>
                      <a:endParaRPr lang="en-US" sz="1200" dirty="0"/>
                    </a:p>
                  </a:txBody>
                  <a:tcPr/>
                </a:tc>
                <a:tc>
                  <a:txBody>
                    <a:bodyPr/>
                    <a:lstStyle/>
                    <a:p>
                      <a:r>
                        <a:rPr lang="en-GB" sz="1200" dirty="0" smtClean="0"/>
                        <a:t>?</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Question:</a:t>
            </a:r>
          </a:p>
          <a:p>
            <a:r>
              <a:rPr lang="en-GB" dirty="0" smtClean="0"/>
              <a:t>See the tag at index 2 of cache. What data is placed over there?</a:t>
            </a:r>
          </a:p>
          <a:p>
            <a:endParaRPr lang="en-GB" dirty="0" smtClean="0"/>
          </a:p>
          <a:p>
            <a:endParaRPr lang="en-US" dirty="0"/>
          </a:p>
        </p:txBody>
      </p:sp>
    </p:spTree>
    <p:extLst>
      <p:ext uri="{BB962C8B-B14F-4D97-AF65-F5344CB8AC3E}">
        <p14:creationId xmlns:p14="http://schemas.microsoft.com/office/powerpoint/2010/main" val="3880635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10</a:t>
                      </a:r>
                      <a:endParaRPr lang="en-US" sz="1200" dirty="0"/>
                    </a:p>
                  </a:txBody>
                  <a:tcPr/>
                </a:tc>
                <a:tc>
                  <a:txBody>
                    <a:bodyPr/>
                    <a:lstStyle/>
                    <a:p>
                      <a:r>
                        <a:rPr lang="en-GB" sz="1200" dirty="0" smtClean="0"/>
                        <a:t>J</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11</a:t>
                      </a:r>
                      <a:endParaRPr lang="en-US" sz="1200" dirty="0"/>
                    </a:p>
                  </a:txBody>
                  <a:tcPr/>
                </a:tc>
                <a:tc>
                  <a:txBody>
                    <a:bodyPr/>
                    <a:lstStyle/>
                    <a:p>
                      <a:r>
                        <a:rPr lang="en-GB" sz="1200" dirty="0" smtClean="0"/>
                        <a:t>?</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754326"/>
          </a:xfrm>
          <a:prstGeom prst="rect">
            <a:avLst/>
          </a:prstGeom>
        </p:spPr>
        <p:txBody>
          <a:bodyPr wrap="square">
            <a:spAutoFit/>
          </a:bodyPr>
          <a:lstStyle/>
          <a:p>
            <a:r>
              <a:rPr lang="en-GB" dirty="0" smtClean="0"/>
              <a:t>Question</a:t>
            </a:r>
            <a:r>
              <a:rPr lang="en-GB" dirty="0" smtClean="0"/>
              <a:t>:</a:t>
            </a:r>
            <a:endParaRPr lang="en-GB" dirty="0" smtClean="0"/>
          </a:p>
          <a:p>
            <a:r>
              <a:rPr lang="en-GB" dirty="0" smtClean="0"/>
              <a:t>See the tag at index 2 of cache. What data is placed over there</a:t>
            </a:r>
            <a:r>
              <a:rPr lang="en-GB" dirty="0" smtClean="0"/>
              <a:t>?</a:t>
            </a:r>
          </a:p>
          <a:p>
            <a:r>
              <a:rPr lang="en-GB" dirty="0" smtClean="0"/>
              <a:t>Answer: O </a:t>
            </a:r>
            <a:r>
              <a:rPr lang="en-GB" dirty="0" err="1" smtClean="0"/>
              <a:t>ie</a:t>
            </a:r>
            <a:r>
              <a:rPr lang="en-GB" dirty="0" smtClean="0"/>
              <a:t> data of address 1110</a:t>
            </a:r>
            <a:endParaRPr lang="en-GB" dirty="0" smtClean="0"/>
          </a:p>
          <a:p>
            <a:endParaRPr lang="en-GB" dirty="0" smtClean="0"/>
          </a:p>
          <a:p>
            <a:endParaRPr lang="en-US" dirty="0"/>
          </a:p>
        </p:txBody>
      </p:sp>
    </p:spTree>
    <p:extLst>
      <p:ext uri="{BB962C8B-B14F-4D97-AF65-F5344CB8AC3E}">
        <p14:creationId xmlns:p14="http://schemas.microsoft.com/office/powerpoint/2010/main" val="728161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019057116"/>
              </p:ext>
            </p:extLst>
          </p:nvPr>
        </p:nvGraphicFramePr>
        <p:xfrm>
          <a:off x="3547922" y="243400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Read  1001 (9d)</a:t>
            </a:r>
          </a:p>
          <a:p>
            <a:r>
              <a:rPr lang="en-GB" dirty="0" smtClean="0"/>
              <a:t>The tag and index of this address is  </a:t>
            </a:r>
          </a:p>
          <a:p>
            <a:r>
              <a:rPr lang="en-GB" dirty="0" smtClean="0"/>
              <a:t>Tag=10b Index=01b</a:t>
            </a:r>
          </a:p>
          <a:p>
            <a:r>
              <a:rPr lang="en-GB" dirty="0" smtClean="0"/>
              <a:t>It’s a miss</a:t>
            </a:r>
          </a:p>
          <a:p>
            <a:endParaRPr lang="en-US" dirty="0"/>
          </a:p>
        </p:txBody>
      </p:sp>
    </p:spTree>
    <p:extLst>
      <p:ext uri="{BB962C8B-B14F-4D97-AF65-F5344CB8AC3E}">
        <p14:creationId xmlns:p14="http://schemas.microsoft.com/office/powerpoint/2010/main" val="629475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Sequential </a:t>
            </a:r>
            <a:r>
              <a:rPr lang="en-US" dirty="0" smtClean="0"/>
              <a:t>Access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328987" y="1671637"/>
            <a:ext cx="5534025" cy="3514725"/>
          </a:xfrm>
          <a:prstGeom prst="rect">
            <a:avLst/>
          </a:prstGeom>
        </p:spPr>
      </p:pic>
    </p:spTree>
    <p:extLst>
      <p:ext uri="{BB962C8B-B14F-4D97-AF65-F5344CB8AC3E}">
        <p14:creationId xmlns:p14="http://schemas.microsoft.com/office/powerpoint/2010/main" val="2608065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827457422"/>
              </p:ext>
            </p:extLst>
          </p:nvPr>
        </p:nvGraphicFramePr>
        <p:xfrm>
          <a:off x="3547922" y="243400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US" dirty="0" smtClean="0"/>
                        <a:t>10</a:t>
                      </a:r>
                      <a:endParaRPr lang="en-US" dirty="0"/>
                    </a:p>
                  </a:txBody>
                  <a:tcPr/>
                </a:tc>
                <a:tc>
                  <a:txBody>
                    <a:bodyPr/>
                    <a:lstStyle/>
                    <a:p>
                      <a:r>
                        <a:rPr lang="en-US" dirty="0" smtClean="0"/>
                        <a:t>J</a:t>
                      </a:r>
                      <a:endParaRPr lang="en-US" dirty="0"/>
                    </a:p>
                  </a:txBody>
                  <a:tcPr/>
                </a:tc>
                <a:tc>
                  <a:txBody>
                    <a:bodyPr/>
                    <a:lstStyle/>
                    <a:p>
                      <a:r>
                        <a:rPr lang="en-US" dirty="0" smtClean="0"/>
                        <a:t>0</a:t>
                      </a:r>
                      <a:endParaRPr lang="en-US"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435849" y="791066"/>
            <a:ext cx="6328464" cy="369332"/>
          </a:xfrm>
          <a:prstGeom prst="rect">
            <a:avLst/>
          </a:prstGeom>
        </p:spPr>
        <p:txBody>
          <a:bodyPr wrap="none">
            <a:spAutoFit/>
          </a:bodyPr>
          <a:lstStyle/>
          <a:p>
            <a:r>
              <a:rPr lang="en-GB" dirty="0"/>
              <a:t>1001 </a:t>
            </a:r>
            <a:r>
              <a:rPr lang="en-GB" dirty="0" smtClean="0"/>
              <a:t>will </a:t>
            </a:r>
            <a:r>
              <a:rPr lang="en-GB" dirty="0"/>
              <a:t>be placed on cache at index 01 and tag 10 will be stored</a:t>
            </a:r>
          </a:p>
        </p:txBody>
      </p:sp>
    </p:spTree>
    <p:extLst>
      <p:ext uri="{BB962C8B-B14F-4D97-AF65-F5344CB8AC3E}">
        <p14:creationId xmlns:p14="http://schemas.microsoft.com/office/powerpoint/2010/main" val="1960807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The size of tag will depend of size of cache and size of RAM</a:t>
            </a:r>
          </a:p>
          <a:p>
            <a:pPr lvl="1"/>
            <a:r>
              <a:rPr lang="en-GB" dirty="0" smtClean="0"/>
              <a:t>Number of bits required for tag= </a:t>
            </a:r>
            <a:r>
              <a:rPr lang="en-GB" dirty="0" smtClean="0"/>
              <a:t>log2(size of Ram/ Size of Cache</a:t>
            </a:r>
            <a:r>
              <a:rPr lang="en-GB" dirty="0" smtClean="0"/>
              <a:t>)</a:t>
            </a:r>
          </a:p>
          <a:p>
            <a:pPr lvl="1"/>
            <a:r>
              <a:rPr lang="en-GB" dirty="0"/>
              <a:t>Number of bits required for </a:t>
            </a:r>
            <a:r>
              <a:rPr lang="en-GB" dirty="0" smtClean="0"/>
              <a:t>index= log2(size of cache)</a:t>
            </a:r>
            <a:endParaRPr lang="en-GB" dirty="0" smtClean="0"/>
          </a:p>
          <a:p>
            <a:pPr lvl="1"/>
            <a:endParaRPr lang="en-GB" dirty="0" smtClean="0"/>
          </a:p>
          <a:p>
            <a:r>
              <a:rPr lang="en-GB" dirty="0" smtClean="0"/>
              <a:t>Tip: </a:t>
            </a:r>
          </a:p>
          <a:p>
            <a:pPr lvl="1"/>
            <a:r>
              <a:rPr lang="en-GB" dirty="0" err="1" smtClean="0"/>
              <a:t>Tagb:Indexb</a:t>
            </a:r>
            <a:r>
              <a:rPr lang="en-GB" dirty="0" smtClean="0"/>
              <a:t>= Main Memory Address b</a:t>
            </a:r>
          </a:p>
          <a:p>
            <a:pPr lvl="1"/>
            <a:endParaRPr lang="en-US" dirty="0"/>
          </a:p>
        </p:txBody>
      </p:sp>
    </p:spTree>
    <p:extLst>
      <p:ext uri="{BB962C8B-B14F-4D97-AF65-F5344CB8AC3E}">
        <p14:creationId xmlns:p14="http://schemas.microsoft.com/office/powerpoint/2010/main" val="3631074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Question:</a:t>
            </a:r>
          </a:p>
          <a:p>
            <a:pPr lvl="1"/>
            <a:r>
              <a:rPr lang="en-GB" dirty="0" smtClean="0"/>
              <a:t>If cache is of 8 words and Ram of 16 words</a:t>
            </a:r>
          </a:p>
          <a:p>
            <a:pPr lvl="2"/>
            <a:r>
              <a:rPr lang="en-GB" dirty="0" smtClean="0"/>
              <a:t>What is the size of tag?</a:t>
            </a:r>
          </a:p>
          <a:p>
            <a:pPr lvl="1"/>
            <a:r>
              <a:rPr lang="en-GB" dirty="0" smtClean="0"/>
              <a:t>If cache is of 1k Words and Ram is of 1M words</a:t>
            </a:r>
          </a:p>
          <a:p>
            <a:pPr lvl="2"/>
            <a:r>
              <a:rPr lang="en-GB" dirty="0" smtClean="0"/>
              <a:t>What is the size of tag?</a:t>
            </a:r>
            <a:endParaRPr lang="en-US" dirty="0"/>
          </a:p>
        </p:txBody>
      </p:sp>
    </p:spTree>
    <p:extLst>
      <p:ext uri="{BB962C8B-B14F-4D97-AF65-F5344CB8AC3E}">
        <p14:creationId xmlns:p14="http://schemas.microsoft.com/office/powerpoint/2010/main" val="815319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Question:</a:t>
            </a:r>
          </a:p>
          <a:p>
            <a:pPr lvl="1"/>
            <a:r>
              <a:rPr lang="en-GB" dirty="0" smtClean="0"/>
              <a:t>If cache is of 8 words and Ram of 16 words</a:t>
            </a:r>
          </a:p>
          <a:p>
            <a:pPr lvl="2"/>
            <a:r>
              <a:rPr lang="en-GB" dirty="0" smtClean="0"/>
              <a:t>What is the size of tag</a:t>
            </a:r>
            <a:r>
              <a:rPr lang="en-GB" dirty="0" smtClean="0"/>
              <a:t>?</a:t>
            </a:r>
          </a:p>
          <a:p>
            <a:pPr lvl="2"/>
            <a:r>
              <a:rPr lang="en-GB" dirty="0" smtClean="0"/>
              <a:t>Answer log2(16/8)= 1</a:t>
            </a:r>
            <a:endParaRPr lang="en-GB" dirty="0" smtClean="0"/>
          </a:p>
          <a:p>
            <a:pPr lvl="1"/>
            <a:r>
              <a:rPr lang="en-GB" dirty="0" smtClean="0"/>
              <a:t>If cache is of 1k Words and Ram is of 1M words</a:t>
            </a:r>
          </a:p>
          <a:p>
            <a:pPr lvl="2"/>
            <a:r>
              <a:rPr lang="en-GB" dirty="0" smtClean="0"/>
              <a:t>What is the size of tag</a:t>
            </a:r>
            <a:r>
              <a:rPr lang="en-GB" dirty="0" smtClean="0"/>
              <a:t>?</a:t>
            </a:r>
          </a:p>
          <a:p>
            <a:pPr lvl="2"/>
            <a:r>
              <a:rPr lang="en-GB" dirty="0" err="1" smtClean="0"/>
              <a:t>Answr</a:t>
            </a:r>
            <a:r>
              <a:rPr lang="en-GB" dirty="0"/>
              <a:t> </a:t>
            </a:r>
            <a:r>
              <a:rPr lang="en-GB" dirty="0" smtClean="0"/>
              <a:t>= log 2(2^20/2^10)= 10</a:t>
            </a:r>
            <a:endParaRPr lang="en-US" dirty="0"/>
          </a:p>
        </p:txBody>
      </p:sp>
    </p:spTree>
    <p:extLst>
      <p:ext uri="{BB962C8B-B14F-4D97-AF65-F5344CB8AC3E}">
        <p14:creationId xmlns:p14="http://schemas.microsoft.com/office/powerpoint/2010/main" val="4030994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Associative Mapping</a:t>
            </a:r>
            <a:endParaRPr lang="en-US" dirty="0"/>
          </a:p>
        </p:txBody>
      </p:sp>
      <p:sp>
        <p:nvSpPr>
          <p:cNvPr id="3" name="Content Placeholder 2"/>
          <p:cNvSpPr>
            <a:spLocks noGrp="1"/>
          </p:cNvSpPr>
          <p:nvPr>
            <p:ph idx="1"/>
          </p:nvPr>
        </p:nvSpPr>
        <p:spPr/>
        <p:txBody>
          <a:bodyPr/>
          <a:lstStyle/>
          <a:p>
            <a:r>
              <a:rPr lang="en-GB" dirty="0" smtClean="0"/>
              <a:t>In direct Mapping two words with same index but different tags cannot reside in cache at same time </a:t>
            </a:r>
            <a:endParaRPr lang="en-GB" dirty="0"/>
          </a:p>
          <a:p>
            <a:pPr lvl="1"/>
            <a:r>
              <a:rPr lang="en-GB" dirty="0" smtClean="0"/>
              <a:t>For figure given in slide </a:t>
            </a:r>
            <a:r>
              <a:rPr lang="en-GB" dirty="0" smtClean="0"/>
              <a:t>36, </a:t>
            </a:r>
            <a:r>
              <a:rPr lang="en-GB" dirty="0" smtClean="0"/>
              <a:t>data of address 0000 and 0100 cannot reside in cache at same time</a:t>
            </a:r>
          </a:p>
          <a:p>
            <a:r>
              <a:rPr lang="en-GB" dirty="0" smtClean="0"/>
              <a:t>In set associative mapping there are multiple sets and words with same index but different tags can reside in cache at same time</a:t>
            </a:r>
          </a:p>
          <a:p>
            <a:r>
              <a:rPr lang="en-GB" dirty="0" smtClean="0"/>
              <a:t>If there are k sets then k elements with same index can reside in cache</a:t>
            </a:r>
          </a:p>
          <a:p>
            <a:r>
              <a:rPr lang="en-GB" dirty="0" smtClean="0"/>
              <a:t>All the sets are checked simultaneously to see if the data is in cache</a:t>
            </a:r>
          </a:p>
        </p:txBody>
      </p:sp>
    </p:spTree>
    <p:extLst>
      <p:ext uri="{BB962C8B-B14F-4D97-AF65-F5344CB8AC3E}">
        <p14:creationId xmlns:p14="http://schemas.microsoft.com/office/powerpoint/2010/main" val="25780425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t>                                                                  set 0                                set 1</a:t>
            </a:r>
            <a:endParaRPr lang="en-US" sz="2000" dirty="0"/>
          </a:p>
        </p:txBody>
      </p:sp>
      <p:pic>
        <p:nvPicPr>
          <p:cNvPr id="4" name="Picture 3"/>
          <p:cNvPicPr>
            <a:picLocks noChangeAspect="1"/>
          </p:cNvPicPr>
          <p:nvPr/>
        </p:nvPicPr>
        <p:blipFill>
          <a:blip r:embed="rId2"/>
          <a:stretch>
            <a:fillRect/>
          </a:stretch>
        </p:blipFill>
        <p:spPr>
          <a:xfrm>
            <a:off x="3819525" y="2134394"/>
            <a:ext cx="4552950" cy="3733800"/>
          </a:xfrm>
          <a:prstGeom prst="rect">
            <a:avLst/>
          </a:prstGeom>
        </p:spPr>
      </p:pic>
    </p:spTree>
    <p:extLst>
      <p:ext uri="{BB962C8B-B14F-4D97-AF65-F5344CB8AC3E}">
        <p14:creationId xmlns:p14="http://schemas.microsoft.com/office/powerpoint/2010/main" val="1163451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469028330"/>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Tree>
    <p:extLst>
      <p:ext uri="{BB962C8B-B14F-4D97-AF65-F5344CB8AC3E}">
        <p14:creationId xmlns:p14="http://schemas.microsoft.com/office/powerpoint/2010/main" val="1109504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30279414"/>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1863972" cy="1200329"/>
          </a:xfrm>
          <a:prstGeom prst="rect">
            <a:avLst/>
          </a:prstGeom>
        </p:spPr>
        <p:txBody>
          <a:bodyPr wrap="none">
            <a:spAutoFit/>
          </a:bodyPr>
          <a:lstStyle/>
          <a:p>
            <a:r>
              <a:rPr lang="en-GB" dirty="0" smtClean="0"/>
              <a:t>Read 0000</a:t>
            </a:r>
          </a:p>
          <a:p>
            <a:r>
              <a:rPr lang="en-GB" dirty="0" smtClean="0"/>
              <a:t>Tag= 00 index =</a:t>
            </a:r>
            <a:r>
              <a:rPr lang="en-GB" dirty="0" smtClean="0"/>
              <a:t>00</a:t>
            </a:r>
          </a:p>
          <a:p>
            <a:r>
              <a:rPr lang="en-GB" dirty="0" smtClean="0"/>
              <a:t>It’s a miss</a:t>
            </a:r>
            <a:endParaRPr lang="en-GB" dirty="0" smtClean="0"/>
          </a:p>
          <a:p>
            <a:endParaRPr lang="en-US" dirty="0"/>
          </a:p>
        </p:txBody>
      </p:sp>
    </p:spTree>
    <p:extLst>
      <p:ext uri="{BB962C8B-B14F-4D97-AF65-F5344CB8AC3E}">
        <p14:creationId xmlns:p14="http://schemas.microsoft.com/office/powerpoint/2010/main" val="11579207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38707394"/>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5836341" cy="646331"/>
          </a:xfrm>
          <a:prstGeom prst="rect">
            <a:avLst/>
          </a:prstGeom>
        </p:spPr>
        <p:txBody>
          <a:bodyPr wrap="none">
            <a:spAutoFit/>
          </a:bodyPr>
          <a:lstStyle/>
          <a:p>
            <a:r>
              <a:rPr lang="en-GB" dirty="0" smtClean="0"/>
              <a:t>0000 will be placed  </a:t>
            </a:r>
            <a:r>
              <a:rPr lang="en-GB" dirty="0" smtClean="0"/>
              <a:t>it in index 00 </a:t>
            </a:r>
            <a:r>
              <a:rPr lang="en-GB" dirty="0" smtClean="0"/>
              <a:t>and tag will be equal to 00</a:t>
            </a:r>
          </a:p>
          <a:p>
            <a:r>
              <a:rPr lang="en-GB" dirty="0"/>
              <a:t>We place it in set  because it was empty </a:t>
            </a:r>
            <a:r>
              <a:rPr lang="en-GB" dirty="0" smtClean="0"/>
              <a:t>slot</a:t>
            </a:r>
            <a:endParaRPr lang="en-US" dirty="0"/>
          </a:p>
        </p:txBody>
      </p:sp>
    </p:spTree>
    <p:extLst>
      <p:ext uri="{BB962C8B-B14F-4D97-AF65-F5344CB8AC3E}">
        <p14:creationId xmlns:p14="http://schemas.microsoft.com/office/powerpoint/2010/main" val="3332672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5099650"/>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c>
                  <a:txBody>
                    <a:bodyPr/>
                    <a:lstStyle/>
                    <a:p>
                      <a:r>
                        <a:rPr lang="en-GB" sz="1200" dirty="0" smtClean="0"/>
                        <a:t>01</a:t>
                      </a:r>
                      <a:endParaRPr lang="en-US" sz="1200" dirty="0"/>
                    </a:p>
                  </a:txBody>
                  <a:tcPr/>
                </a:tc>
                <a:tc>
                  <a:txBody>
                    <a:bodyPr/>
                    <a:lstStyle/>
                    <a:p>
                      <a:r>
                        <a:rPr lang="en-GB" sz="1200" dirty="0" smtClean="0"/>
                        <a:t>E</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1863972" cy="923330"/>
          </a:xfrm>
          <a:prstGeom prst="rect">
            <a:avLst/>
          </a:prstGeom>
        </p:spPr>
        <p:txBody>
          <a:bodyPr wrap="none">
            <a:spAutoFit/>
          </a:bodyPr>
          <a:lstStyle/>
          <a:p>
            <a:r>
              <a:rPr lang="en-GB" dirty="0" smtClean="0"/>
              <a:t>Read 0100</a:t>
            </a:r>
          </a:p>
          <a:p>
            <a:r>
              <a:rPr lang="en-GB" dirty="0" smtClean="0"/>
              <a:t>Tag= 01 index =00</a:t>
            </a:r>
          </a:p>
          <a:p>
            <a:r>
              <a:rPr lang="en-GB" dirty="0" smtClean="0"/>
              <a:t>It’s a </a:t>
            </a:r>
            <a:r>
              <a:rPr lang="en-GB" dirty="0" smtClean="0"/>
              <a:t>miss</a:t>
            </a:r>
            <a:endParaRPr lang="en-US" dirty="0"/>
          </a:p>
        </p:txBody>
      </p:sp>
    </p:spTree>
    <p:extLst>
      <p:ext uri="{BB962C8B-B14F-4D97-AF65-F5344CB8AC3E}">
        <p14:creationId xmlns:p14="http://schemas.microsoft.com/office/powerpoint/2010/main" val="1942968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Direct </a:t>
            </a:r>
            <a:r>
              <a:rPr lang="en-US" dirty="0" smtClean="0"/>
              <a:t>Access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52812" y="2057400"/>
            <a:ext cx="5286375" cy="2743200"/>
          </a:xfrm>
          <a:prstGeom prst="rect">
            <a:avLst/>
          </a:prstGeom>
        </p:spPr>
      </p:pic>
    </p:spTree>
    <p:extLst>
      <p:ext uri="{BB962C8B-B14F-4D97-AF65-F5344CB8AC3E}">
        <p14:creationId xmlns:p14="http://schemas.microsoft.com/office/powerpoint/2010/main" val="170970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c>
                  <a:txBody>
                    <a:bodyPr/>
                    <a:lstStyle/>
                    <a:p>
                      <a:r>
                        <a:rPr lang="en-GB" sz="1200" dirty="0" smtClean="0"/>
                        <a:t>01</a:t>
                      </a:r>
                      <a:endParaRPr lang="en-US" sz="1200" dirty="0"/>
                    </a:p>
                  </a:txBody>
                  <a:tcPr/>
                </a:tc>
                <a:tc>
                  <a:txBody>
                    <a:bodyPr/>
                    <a:lstStyle/>
                    <a:p>
                      <a:r>
                        <a:rPr lang="en-GB" sz="1200" dirty="0" smtClean="0"/>
                        <a:t>E</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5181355" cy="646331"/>
          </a:xfrm>
          <a:prstGeom prst="rect">
            <a:avLst/>
          </a:prstGeom>
        </p:spPr>
        <p:txBody>
          <a:bodyPr wrap="none">
            <a:spAutoFit/>
          </a:bodyPr>
          <a:lstStyle/>
          <a:p>
            <a:r>
              <a:rPr lang="en-GB" dirty="0" smtClean="0"/>
              <a:t>0100 will be  placed </a:t>
            </a:r>
            <a:r>
              <a:rPr lang="en-GB" dirty="0" smtClean="0"/>
              <a:t>it in index 00 </a:t>
            </a:r>
            <a:r>
              <a:rPr lang="en-GB" dirty="0" smtClean="0"/>
              <a:t> and tag will be 01</a:t>
            </a:r>
          </a:p>
          <a:p>
            <a:r>
              <a:rPr lang="en-GB" dirty="0" smtClean="0"/>
              <a:t>We place it in set 1 because it was empty slot</a:t>
            </a:r>
            <a:endParaRPr lang="en-US" dirty="0"/>
          </a:p>
        </p:txBody>
      </p:sp>
    </p:spTree>
    <p:extLst>
      <p:ext uri="{BB962C8B-B14F-4D97-AF65-F5344CB8AC3E}">
        <p14:creationId xmlns:p14="http://schemas.microsoft.com/office/powerpoint/2010/main" val="18116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89162" y="568881"/>
            <a:ext cx="7462838" cy="5608082"/>
          </a:xfrm>
          <a:prstGeom prst="rect">
            <a:avLst/>
          </a:prstGeom>
        </p:spPr>
      </p:pic>
    </p:spTree>
    <p:extLst>
      <p:ext uri="{BB962C8B-B14F-4D97-AF65-F5344CB8AC3E}">
        <p14:creationId xmlns:p14="http://schemas.microsoft.com/office/powerpoint/2010/main" val="39522374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Algorithms</a:t>
            </a:r>
            <a:endParaRPr lang="en-US" dirty="0"/>
          </a:p>
        </p:txBody>
      </p:sp>
      <p:sp>
        <p:nvSpPr>
          <p:cNvPr id="3" name="Content Placeholder 2"/>
          <p:cNvSpPr>
            <a:spLocks noGrp="1"/>
          </p:cNvSpPr>
          <p:nvPr>
            <p:ph idx="1"/>
          </p:nvPr>
        </p:nvSpPr>
        <p:spPr/>
        <p:txBody>
          <a:bodyPr/>
          <a:lstStyle/>
          <a:p>
            <a:r>
              <a:rPr lang="en-US" dirty="0" smtClean="0"/>
              <a:t>Once the cache has been filled, when a new block is brought into the cache, one of the existing blocks must be replaced.</a:t>
            </a:r>
          </a:p>
          <a:p>
            <a:r>
              <a:rPr lang="en-US" dirty="0" smtClean="0"/>
              <a:t>For direct mapping, there is only one possible line for any particular block, and no choice is possible. </a:t>
            </a:r>
          </a:p>
          <a:p>
            <a:r>
              <a:rPr lang="en-US" dirty="0" smtClean="0"/>
              <a:t>For the associative and set associative techniques, a replacement algorithm is needed. </a:t>
            </a:r>
          </a:p>
          <a:p>
            <a:r>
              <a:rPr lang="en-US" dirty="0" smtClean="0"/>
              <a:t>To achieve high speed, such an algorithm must be implemented in hardware</a:t>
            </a:r>
            <a:endParaRPr lang="en-US" dirty="0"/>
          </a:p>
        </p:txBody>
      </p:sp>
    </p:spTree>
    <p:extLst>
      <p:ext uri="{BB962C8B-B14F-4D97-AF65-F5344CB8AC3E}">
        <p14:creationId xmlns:p14="http://schemas.microsoft.com/office/powerpoint/2010/main" val="18213576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Replacement Algorithm (LRU)</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Probably the most effective is least recently used (LRU): </a:t>
            </a:r>
          </a:p>
          <a:p>
            <a:pPr lvl="1"/>
            <a:r>
              <a:rPr lang="en-US" dirty="0" smtClean="0"/>
              <a:t>Replace that block in the set that has been in the cache longest with no reference to it. </a:t>
            </a:r>
          </a:p>
          <a:p>
            <a:r>
              <a:rPr lang="en-US" dirty="0" smtClean="0"/>
              <a:t>For two-way set associative, this is easily implemented. </a:t>
            </a:r>
          </a:p>
          <a:p>
            <a:pPr lvl="1"/>
            <a:r>
              <a:rPr lang="en-US" dirty="0" smtClean="0"/>
              <a:t>Each line includes a USE bit. When a line is referenced, its USE bit is set to 1 and the USE bit of the other line in that set is set to 0. </a:t>
            </a:r>
          </a:p>
          <a:p>
            <a:pPr lvl="1"/>
            <a:r>
              <a:rPr lang="en-US" dirty="0" smtClean="0"/>
              <a:t>When a block is to be read into the set, the line whose USE bit is 0 is used. </a:t>
            </a:r>
          </a:p>
          <a:p>
            <a:pPr lvl="1"/>
            <a:r>
              <a:rPr lang="en-US" dirty="0" smtClean="0"/>
              <a:t>Because we are assuming that more recently used memory locations are more likely to be referenced, LRU should give the best hit ratio. </a:t>
            </a:r>
          </a:p>
          <a:p>
            <a:r>
              <a:rPr lang="en-US" dirty="0" smtClean="0"/>
              <a:t>LRU is also relatively easy to implement for a fully associative cache. </a:t>
            </a:r>
          </a:p>
          <a:p>
            <a:pPr lvl="1"/>
            <a:r>
              <a:rPr lang="en-US" dirty="0" smtClean="0"/>
              <a:t>The cache mechanism maintains a separate list of indexes to all the lines in the cache. </a:t>
            </a:r>
          </a:p>
          <a:p>
            <a:pPr lvl="1"/>
            <a:r>
              <a:rPr lang="en-US" dirty="0" smtClean="0"/>
              <a:t>When a line is referenced, it moves to the front of the list. </a:t>
            </a:r>
          </a:p>
          <a:p>
            <a:pPr lvl="1"/>
            <a:r>
              <a:rPr lang="en-US" dirty="0" smtClean="0"/>
              <a:t>For replacement, the line at the back of the list is used. </a:t>
            </a:r>
          </a:p>
          <a:p>
            <a:r>
              <a:rPr lang="en-US" dirty="0" smtClean="0"/>
              <a:t>Because of its simplicity of implementation, LRU is the most popular replacement algorithm.</a:t>
            </a:r>
            <a:endParaRPr lang="en-US" dirty="0"/>
          </a:p>
        </p:txBody>
      </p:sp>
    </p:spTree>
    <p:extLst>
      <p:ext uri="{BB962C8B-B14F-4D97-AF65-F5344CB8AC3E}">
        <p14:creationId xmlns:p14="http://schemas.microsoft.com/office/powerpoint/2010/main" val="2050824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Replacement Policies</a:t>
            </a:r>
            <a:endParaRPr lang="en-US" dirty="0"/>
          </a:p>
        </p:txBody>
      </p:sp>
      <p:sp>
        <p:nvSpPr>
          <p:cNvPr id="3" name="Content Placeholder 2"/>
          <p:cNvSpPr>
            <a:spLocks noGrp="1"/>
          </p:cNvSpPr>
          <p:nvPr>
            <p:ph idx="1"/>
          </p:nvPr>
        </p:nvSpPr>
        <p:spPr/>
        <p:txBody>
          <a:bodyPr>
            <a:normAutofit lnSpcReduction="10000"/>
          </a:bodyPr>
          <a:lstStyle/>
          <a:p>
            <a:r>
              <a:rPr lang="en-US" dirty="0" smtClean="0"/>
              <a:t>First-in-first-out (FIFO): </a:t>
            </a:r>
          </a:p>
          <a:p>
            <a:pPr lvl="1"/>
            <a:r>
              <a:rPr lang="en-US" dirty="0" smtClean="0"/>
              <a:t>Replace that block in the set that has been in the cache longest. </a:t>
            </a:r>
          </a:p>
          <a:p>
            <a:pPr lvl="1"/>
            <a:r>
              <a:rPr lang="en-US" dirty="0" smtClean="0"/>
              <a:t>FIFO is easily implemented as a round-robin or circular buffer technique. </a:t>
            </a:r>
          </a:p>
          <a:p>
            <a:r>
              <a:rPr lang="en-US" dirty="0" smtClean="0"/>
              <a:t>Least frequently used (LFU): </a:t>
            </a:r>
          </a:p>
          <a:p>
            <a:pPr lvl="1"/>
            <a:r>
              <a:rPr lang="en-US" dirty="0" smtClean="0"/>
              <a:t>Replace that block in the set that has experienced the fewest references. </a:t>
            </a:r>
          </a:p>
          <a:p>
            <a:pPr lvl="1"/>
            <a:r>
              <a:rPr lang="en-US" dirty="0" smtClean="0"/>
              <a:t>LFU could be implemented by associating a counter with each line. </a:t>
            </a:r>
          </a:p>
          <a:p>
            <a:r>
              <a:rPr lang="en-US" dirty="0" smtClean="0"/>
              <a:t>Random Replacement</a:t>
            </a:r>
          </a:p>
          <a:p>
            <a:pPr lvl="1"/>
            <a:r>
              <a:rPr lang="en-US" dirty="0" smtClean="0"/>
              <a:t>Pick a line at random from among the candidate lines. </a:t>
            </a:r>
          </a:p>
          <a:p>
            <a:r>
              <a:rPr lang="en-US" dirty="0" smtClean="0"/>
              <a:t>Simulation studies have shown that random replacement provides only slightly inferior performance to an algorithm based on usage [SMIT82].  </a:t>
            </a:r>
            <a:endParaRPr lang="en-US" dirty="0"/>
          </a:p>
        </p:txBody>
      </p:sp>
    </p:spTree>
    <p:extLst>
      <p:ext uri="{BB962C8B-B14F-4D97-AF65-F5344CB8AC3E}">
        <p14:creationId xmlns:p14="http://schemas.microsoft.com/office/powerpoint/2010/main" val="41604560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Policy</a:t>
            </a:r>
            <a:endParaRPr lang="en-US" dirty="0"/>
          </a:p>
        </p:txBody>
      </p:sp>
      <p:sp>
        <p:nvSpPr>
          <p:cNvPr id="3" name="Content Placeholder 2"/>
          <p:cNvSpPr>
            <a:spLocks noGrp="1"/>
          </p:cNvSpPr>
          <p:nvPr>
            <p:ph idx="1"/>
          </p:nvPr>
        </p:nvSpPr>
        <p:spPr/>
        <p:txBody>
          <a:bodyPr/>
          <a:lstStyle/>
          <a:p>
            <a:r>
              <a:rPr lang="en-US" dirty="0" smtClean="0"/>
              <a:t>When a block that is resident in the cache is to be replaced, there are two cases to consider. </a:t>
            </a:r>
          </a:p>
          <a:p>
            <a:pPr lvl="1"/>
            <a:r>
              <a:rPr lang="en-US" dirty="0" smtClean="0"/>
              <a:t>If the old block in the cache has not been altered, then it may be overwritten with a new block without first writing out the old block. </a:t>
            </a:r>
          </a:p>
          <a:p>
            <a:pPr lvl="1"/>
            <a:r>
              <a:rPr lang="en-US" dirty="0" smtClean="0"/>
              <a:t>If at least one write operation has been performed on a word in that line of the cache, then main memory must be updated by writing the line of cache out to the block of memory before bringing in the new block. </a:t>
            </a:r>
            <a:endParaRPr lang="en-US" dirty="0"/>
          </a:p>
        </p:txBody>
      </p:sp>
    </p:spTree>
    <p:extLst>
      <p:ext uri="{BB962C8B-B14F-4D97-AF65-F5344CB8AC3E}">
        <p14:creationId xmlns:p14="http://schemas.microsoft.com/office/powerpoint/2010/main" val="4007290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Policy</a:t>
            </a:r>
            <a:endParaRPr lang="en-US" dirty="0"/>
          </a:p>
        </p:txBody>
      </p:sp>
      <p:sp>
        <p:nvSpPr>
          <p:cNvPr id="3" name="Content Placeholder 2"/>
          <p:cNvSpPr>
            <a:spLocks noGrp="1"/>
          </p:cNvSpPr>
          <p:nvPr>
            <p:ph idx="1"/>
          </p:nvPr>
        </p:nvSpPr>
        <p:spPr/>
        <p:txBody>
          <a:bodyPr>
            <a:normAutofit fontScale="92500"/>
          </a:bodyPr>
          <a:lstStyle/>
          <a:p>
            <a:r>
              <a:rPr lang="en-US" dirty="0" smtClean="0"/>
              <a:t>The simplest technique is called write through. </a:t>
            </a:r>
          </a:p>
          <a:p>
            <a:pPr lvl="1"/>
            <a:r>
              <a:rPr lang="en-US" dirty="0" smtClean="0"/>
              <a:t>Using this technique, all write operations are made to main memory as well as to the cache, ensuring that main memory is always valid.</a:t>
            </a:r>
          </a:p>
          <a:p>
            <a:pPr lvl="1"/>
            <a:r>
              <a:rPr lang="en-US" dirty="0" smtClean="0"/>
              <a:t>Disadvantage of this technique is that it generates substantial memory traffic and may create a bottleneck.</a:t>
            </a:r>
          </a:p>
          <a:p>
            <a:r>
              <a:rPr lang="en-US" dirty="0" smtClean="0"/>
              <a:t>An alternative technique, known as write back, minimizes memory writes. </a:t>
            </a:r>
          </a:p>
          <a:p>
            <a:pPr lvl="1"/>
            <a:r>
              <a:rPr lang="en-US" dirty="0" smtClean="0"/>
              <a:t>With write back, updates are made only in the cache. </a:t>
            </a:r>
          </a:p>
          <a:p>
            <a:pPr lvl="1"/>
            <a:r>
              <a:rPr lang="en-US" dirty="0" smtClean="0"/>
              <a:t>When an update occurs, a dirty bit, or value  bit, associated with the line is set. </a:t>
            </a:r>
            <a:endParaRPr lang="en-US" dirty="0"/>
          </a:p>
          <a:p>
            <a:pPr lvl="1"/>
            <a:r>
              <a:rPr lang="en-US" dirty="0" smtClean="0"/>
              <a:t>When a block is replaced, it is written back to main memory if and only if the dirty bit is set. </a:t>
            </a:r>
          </a:p>
          <a:p>
            <a:pPr lvl="1"/>
            <a:r>
              <a:rPr lang="en-US" dirty="0" smtClean="0"/>
              <a:t>The problem with write back is that portions of main memory are invalid, and hence accesses by I/O modules can be allowed only through the cache.</a:t>
            </a:r>
            <a:endParaRPr lang="en-US" dirty="0"/>
          </a:p>
        </p:txBody>
      </p:sp>
    </p:spTree>
    <p:extLst>
      <p:ext uri="{BB962C8B-B14F-4D97-AF65-F5344CB8AC3E}">
        <p14:creationId xmlns:p14="http://schemas.microsoft.com/office/powerpoint/2010/main" val="3937017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0351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US" dirty="0"/>
          </a:p>
        </p:txBody>
      </p:sp>
      <p:sp>
        <p:nvSpPr>
          <p:cNvPr id="3" name="Content Placeholder 2"/>
          <p:cNvSpPr>
            <a:spLocks noGrp="1"/>
          </p:cNvSpPr>
          <p:nvPr>
            <p:ph idx="1"/>
          </p:nvPr>
        </p:nvSpPr>
        <p:spPr/>
        <p:txBody>
          <a:bodyPr/>
          <a:lstStyle/>
          <a:p>
            <a:r>
              <a:rPr lang="en-GB" dirty="0" smtClean="0"/>
              <a:t>Consider a cache that can store 4 words, </a:t>
            </a:r>
          </a:p>
          <a:p>
            <a:r>
              <a:rPr lang="en-GB" dirty="0" smtClean="0"/>
              <a:t>Consider  a Main Memory of 64 words</a:t>
            </a:r>
          </a:p>
          <a:p>
            <a:r>
              <a:rPr lang="en-US" dirty="0" smtClean="0"/>
              <a:t>For </a:t>
            </a:r>
            <a:r>
              <a:rPr lang="en-US" dirty="0" smtClean="0"/>
              <a:t>the following addresses of RAM accesses, find  the hits and misses using direct mapping:</a:t>
            </a:r>
            <a:endParaRPr lang="en-GB" dirty="0"/>
          </a:p>
          <a:p>
            <a:pPr lvl="1"/>
            <a:r>
              <a:rPr lang="en-GB" dirty="0"/>
              <a:t>10,12,10,12,63,58,34,10,34,63, 33,10, 63</a:t>
            </a:r>
          </a:p>
        </p:txBody>
      </p:sp>
    </p:spTree>
    <p:extLst>
      <p:ext uri="{BB962C8B-B14F-4D97-AF65-F5344CB8AC3E}">
        <p14:creationId xmlns:p14="http://schemas.microsoft.com/office/powerpoint/2010/main" val="1959984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US" dirty="0"/>
          </a:p>
        </p:txBody>
      </p:sp>
      <p:sp>
        <p:nvSpPr>
          <p:cNvPr id="3" name="Content Placeholder 2"/>
          <p:cNvSpPr>
            <a:spLocks noGrp="1"/>
          </p:cNvSpPr>
          <p:nvPr>
            <p:ph idx="1"/>
          </p:nvPr>
        </p:nvSpPr>
        <p:spPr/>
        <p:txBody>
          <a:bodyPr/>
          <a:lstStyle/>
          <a:p>
            <a:r>
              <a:rPr lang="en-GB" dirty="0" smtClean="0"/>
              <a:t>Consider a cache that can store 4 words, </a:t>
            </a:r>
          </a:p>
          <a:p>
            <a:r>
              <a:rPr lang="en-GB" dirty="0" smtClean="0"/>
              <a:t>Consider  a Main Memory of 64 words</a:t>
            </a:r>
          </a:p>
          <a:p>
            <a:r>
              <a:rPr lang="en-GB" dirty="0" smtClean="0"/>
              <a:t>LRU is used as replacement policy.</a:t>
            </a:r>
          </a:p>
          <a:p>
            <a:r>
              <a:rPr lang="en-US" dirty="0" smtClean="0"/>
              <a:t>For the following addresses of RAM accesses, find  the hits and misses using associative mapping:</a:t>
            </a:r>
            <a:endParaRPr lang="en-GB" dirty="0"/>
          </a:p>
          <a:p>
            <a:pPr lvl="1"/>
            <a:r>
              <a:rPr lang="en-GB" dirty="0" smtClean="0"/>
              <a:t> </a:t>
            </a:r>
            <a:r>
              <a:rPr lang="en-GB" dirty="0"/>
              <a:t>10,12,10,12,63,58,34,10,34,63, 33,10, 63</a:t>
            </a:r>
          </a:p>
        </p:txBody>
      </p:sp>
    </p:spTree>
    <p:extLst>
      <p:ext uri="{BB962C8B-B14F-4D97-AF65-F5344CB8AC3E}">
        <p14:creationId xmlns:p14="http://schemas.microsoft.com/office/powerpoint/2010/main" val="1503704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 PRINCIPLES</a:t>
            </a:r>
            <a:endParaRPr lang="en-US" dirty="0"/>
          </a:p>
        </p:txBody>
      </p:sp>
      <p:sp>
        <p:nvSpPr>
          <p:cNvPr id="3" name="Content Placeholder 2"/>
          <p:cNvSpPr>
            <a:spLocks noGrp="1"/>
          </p:cNvSpPr>
          <p:nvPr>
            <p:ph idx="1"/>
          </p:nvPr>
        </p:nvSpPr>
        <p:spPr>
          <a:xfrm>
            <a:off x="838200" y="1825625"/>
            <a:ext cx="6662335" cy="4356234"/>
          </a:xfrm>
        </p:spPr>
        <p:txBody>
          <a:bodyPr>
            <a:normAutofit fontScale="70000" lnSpcReduction="20000"/>
          </a:bodyPr>
          <a:lstStyle/>
          <a:p>
            <a:r>
              <a:rPr lang="en-US" dirty="0" smtClean="0"/>
              <a:t>Cache memory is designed to combine the memory access time of expensive, </a:t>
            </a:r>
            <a:r>
              <a:rPr lang="en-US" dirty="0" err="1" smtClean="0"/>
              <a:t>highspeed</a:t>
            </a:r>
            <a:r>
              <a:rPr lang="en-US" dirty="0" smtClean="0"/>
              <a:t> memory combined with the large memory size of less expensive, lower-speed memory. </a:t>
            </a:r>
          </a:p>
          <a:p>
            <a:r>
              <a:rPr lang="en-US" dirty="0" smtClean="0"/>
              <a:t>The cache contains a copy of portions of main memory. </a:t>
            </a:r>
          </a:p>
          <a:p>
            <a:r>
              <a:rPr lang="en-US" dirty="0" smtClean="0"/>
              <a:t>When the processor attempts to read a word of memory, a check is made to determine if the word is in the cache. </a:t>
            </a:r>
          </a:p>
          <a:p>
            <a:r>
              <a:rPr lang="en-US" dirty="0" smtClean="0"/>
              <a:t>If so, the word is delivered to the processor. </a:t>
            </a:r>
          </a:p>
          <a:p>
            <a:r>
              <a:rPr lang="en-US" dirty="0" smtClean="0"/>
              <a:t>If not, a block of main memory, consisting of some fixed number of words, is read into the cache and then the word is delivered to the processor. </a:t>
            </a:r>
          </a:p>
          <a:p>
            <a:r>
              <a:rPr lang="en-US" dirty="0" smtClean="0"/>
              <a:t>Because of the phenomenon of locality of reference, when a block of data is fetched into the cache to satisfy a single memory reference, it is likely that there will be future references to that same memory location or to other words in the block</a:t>
            </a:r>
          </a:p>
        </p:txBody>
      </p:sp>
      <p:pic>
        <p:nvPicPr>
          <p:cNvPr id="4" name="Picture 3"/>
          <p:cNvPicPr>
            <a:picLocks noChangeAspect="1"/>
          </p:cNvPicPr>
          <p:nvPr/>
        </p:nvPicPr>
        <p:blipFill>
          <a:blip r:embed="rId2"/>
          <a:stretch>
            <a:fillRect/>
          </a:stretch>
        </p:blipFill>
        <p:spPr>
          <a:xfrm>
            <a:off x="7500535" y="3054909"/>
            <a:ext cx="3990975" cy="2886075"/>
          </a:xfrm>
          <a:prstGeom prst="rect">
            <a:avLst/>
          </a:prstGeom>
        </p:spPr>
      </p:pic>
    </p:spTree>
    <p:extLst>
      <p:ext uri="{BB962C8B-B14F-4D97-AF65-F5344CB8AC3E}">
        <p14:creationId xmlns:p14="http://schemas.microsoft.com/office/powerpoint/2010/main" val="2775110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US" dirty="0"/>
          </a:p>
        </p:txBody>
      </p:sp>
      <p:sp>
        <p:nvSpPr>
          <p:cNvPr id="3" name="Content Placeholder 2"/>
          <p:cNvSpPr>
            <a:spLocks noGrp="1"/>
          </p:cNvSpPr>
          <p:nvPr>
            <p:ph idx="1"/>
          </p:nvPr>
        </p:nvSpPr>
        <p:spPr/>
        <p:txBody>
          <a:bodyPr/>
          <a:lstStyle/>
          <a:p>
            <a:r>
              <a:rPr lang="en-GB" dirty="0" smtClean="0"/>
              <a:t>Consider a cache that can store 4 words, </a:t>
            </a:r>
          </a:p>
          <a:p>
            <a:r>
              <a:rPr lang="en-GB" dirty="0" smtClean="0"/>
              <a:t>Consider  a Main Memory of 64 words</a:t>
            </a:r>
          </a:p>
          <a:p>
            <a:r>
              <a:rPr lang="en-GB" dirty="0" smtClean="0"/>
              <a:t>LRU is used as replacement policy.</a:t>
            </a:r>
          </a:p>
          <a:p>
            <a:r>
              <a:rPr lang="en-US" dirty="0" smtClean="0"/>
              <a:t>For the following addresses of RAM accesses, find  the hits and misses using 2 way set associative mapping:</a:t>
            </a:r>
            <a:endParaRPr lang="en-GB" dirty="0"/>
          </a:p>
          <a:p>
            <a:pPr lvl="1"/>
            <a:r>
              <a:rPr lang="en-GB" smtClean="0"/>
              <a:t> 10,12,10,12,63,58,34,10,34,63,33,10</a:t>
            </a:r>
            <a:r>
              <a:rPr lang="en-GB" dirty="0" smtClean="0"/>
              <a:t>, 63</a:t>
            </a:r>
          </a:p>
        </p:txBody>
      </p:sp>
    </p:spTree>
    <p:extLst>
      <p:ext uri="{BB962C8B-B14F-4D97-AF65-F5344CB8AC3E}">
        <p14:creationId xmlns:p14="http://schemas.microsoft.com/office/powerpoint/2010/main" val="2307129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William Stalling chapter 4 </a:t>
            </a:r>
            <a:r>
              <a:rPr lang="en-US" smtClean="0">
                <a:hlinkClick r:id="rId2"/>
              </a:rPr>
              <a:t>Cache Memory Section 4.1, 4.2, 4.3</a:t>
            </a:r>
            <a:endParaRPr lang="en-US" dirty="0">
              <a:hlinkClick r:id="rId2"/>
            </a:endParaRPr>
          </a:p>
          <a:p>
            <a:r>
              <a:rPr lang="en-US" dirty="0" smtClean="0">
                <a:hlinkClick r:id="rId2"/>
              </a:rPr>
              <a:t>http</a:t>
            </a:r>
            <a:r>
              <a:rPr lang="en-US" dirty="0">
                <a:hlinkClick r:id="rId2"/>
              </a:rPr>
              <a:t>://upscfever.com/upsc-fever/en/gatecse/en-gatecse-chp167.html</a:t>
            </a:r>
            <a:endParaRPr lang="en-US" dirty="0"/>
          </a:p>
          <a:p>
            <a:r>
              <a:rPr lang="en-US" dirty="0">
                <a:hlinkClick r:id="rId3"/>
              </a:rPr>
              <a:t>http://www.mathcs.emory.edu/~cheung/Courses/355/Syllabus/8-cache/dm.html</a:t>
            </a:r>
            <a:endParaRPr lang="en-US" dirty="0"/>
          </a:p>
          <a:p>
            <a:endParaRPr lang="en-US" dirty="0"/>
          </a:p>
        </p:txBody>
      </p:sp>
    </p:spTree>
    <p:extLst>
      <p:ext uri="{BB962C8B-B14F-4D97-AF65-F5344CB8AC3E}">
        <p14:creationId xmlns:p14="http://schemas.microsoft.com/office/powerpoint/2010/main" val="177433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 PRINCIPLES</a:t>
            </a:r>
            <a:endParaRPr lang="en-US" dirty="0"/>
          </a:p>
        </p:txBody>
      </p:sp>
      <p:sp>
        <p:nvSpPr>
          <p:cNvPr id="3" name="Content Placeholder 2"/>
          <p:cNvSpPr>
            <a:spLocks noGrp="1"/>
          </p:cNvSpPr>
          <p:nvPr>
            <p:ph idx="1"/>
          </p:nvPr>
        </p:nvSpPr>
        <p:spPr/>
        <p:txBody>
          <a:bodyPr/>
          <a:lstStyle/>
          <a:p>
            <a:r>
              <a:rPr lang="en-US" dirty="0" smtClean="0"/>
              <a:t>Cache hit</a:t>
            </a:r>
          </a:p>
          <a:p>
            <a:pPr lvl="1"/>
            <a:r>
              <a:rPr lang="en-US" dirty="0" smtClean="0"/>
              <a:t>copy is in cache, quick access</a:t>
            </a:r>
          </a:p>
          <a:p>
            <a:endParaRPr lang="en-US" dirty="0" smtClean="0"/>
          </a:p>
          <a:p>
            <a:r>
              <a:rPr lang="en-US" dirty="0" smtClean="0"/>
              <a:t> Cache miss </a:t>
            </a:r>
          </a:p>
          <a:p>
            <a:pPr lvl="1"/>
            <a:r>
              <a:rPr lang="en-US" dirty="0" smtClean="0"/>
              <a:t>copy not in cache, read address and possibly its neighbors into cache</a:t>
            </a:r>
            <a:endParaRPr lang="en-US" dirty="0"/>
          </a:p>
        </p:txBody>
      </p:sp>
    </p:spTree>
    <p:extLst>
      <p:ext uri="{BB962C8B-B14F-4D97-AF65-F5344CB8AC3E}">
        <p14:creationId xmlns:p14="http://schemas.microsoft.com/office/powerpoint/2010/main" val="22226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Access Time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2300"/>
            <a:ext cx="7875184" cy="4418420"/>
          </a:xfrm>
          <a:prstGeom prst="rect">
            <a:avLst/>
          </a:prstGeom>
        </p:spPr>
      </p:pic>
      <p:pic>
        <p:nvPicPr>
          <p:cNvPr id="5" name="Picture 4"/>
          <p:cNvPicPr>
            <a:picLocks noChangeAspect="1"/>
          </p:cNvPicPr>
          <p:nvPr/>
        </p:nvPicPr>
        <p:blipFill>
          <a:blip r:embed="rId3"/>
          <a:stretch>
            <a:fillRect/>
          </a:stretch>
        </p:blipFill>
        <p:spPr>
          <a:xfrm>
            <a:off x="7737309" y="2096294"/>
            <a:ext cx="3981450" cy="3810000"/>
          </a:xfrm>
          <a:prstGeom prst="rect">
            <a:avLst/>
          </a:prstGeom>
        </p:spPr>
      </p:pic>
    </p:spTree>
    <p:extLst>
      <p:ext uri="{BB962C8B-B14F-4D97-AF65-F5344CB8AC3E}">
        <p14:creationId xmlns:p14="http://schemas.microsoft.com/office/powerpoint/2010/main" val="394244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Access Time</a:t>
            </a:r>
            <a:endParaRPr lang="en-US" dirty="0"/>
          </a:p>
        </p:txBody>
      </p:sp>
      <p:sp>
        <p:nvSpPr>
          <p:cNvPr id="3" name="Content Placeholder 2"/>
          <p:cNvSpPr>
            <a:spLocks noGrp="1"/>
          </p:cNvSpPr>
          <p:nvPr>
            <p:ph idx="1"/>
          </p:nvPr>
        </p:nvSpPr>
        <p:spPr/>
        <p:txBody>
          <a:bodyPr/>
          <a:lstStyle/>
          <a:p>
            <a:r>
              <a:rPr lang="en-GB" dirty="0" smtClean="0"/>
              <a:t>Question: </a:t>
            </a:r>
          </a:p>
          <a:p>
            <a:r>
              <a:rPr lang="en-GB" dirty="0" smtClean="0"/>
              <a:t>Consider a 3 level memory. It takes 0.001us to read from level 1, 0.01us to read from level 2 and 0.1us from level 3. </a:t>
            </a:r>
          </a:p>
          <a:p>
            <a:r>
              <a:rPr lang="en-GB" dirty="0" smtClean="0"/>
              <a:t>Data is found in L1 80% of time, out the remaining 20% of time 15% it is found in L2 and 5% data is to be read from L3.</a:t>
            </a:r>
          </a:p>
          <a:p>
            <a:r>
              <a:rPr lang="en-GB" dirty="0" smtClean="0"/>
              <a:t>What is the average access time?</a:t>
            </a:r>
            <a:endParaRPr lang="en-US" dirty="0"/>
          </a:p>
        </p:txBody>
      </p:sp>
    </p:spTree>
    <p:extLst>
      <p:ext uri="{BB962C8B-B14F-4D97-AF65-F5344CB8AC3E}">
        <p14:creationId xmlns:p14="http://schemas.microsoft.com/office/powerpoint/2010/main" val="168723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3599</Words>
  <Application>Microsoft Office PowerPoint</Application>
  <PresentationFormat>Widescreen</PresentationFormat>
  <Paragraphs>1583</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Cache Memory</vt:lpstr>
      <vt:lpstr>Characteristics of Memory Systems</vt:lpstr>
      <vt:lpstr>Memory Hierarchy</vt:lpstr>
      <vt:lpstr>Example of Sequential Access</vt:lpstr>
      <vt:lpstr>Example of  Direct Access</vt:lpstr>
      <vt:lpstr>CACHE MEMORY PRINCIPLES</vt:lpstr>
      <vt:lpstr>CACHE MEMORY PRINCIPLES</vt:lpstr>
      <vt:lpstr>Average Access Time</vt:lpstr>
      <vt:lpstr>Average Access Time</vt:lpstr>
      <vt:lpstr>Average Access Time</vt:lpstr>
      <vt:lpstr>Elements of Cache Design</vt:lpstr>
      <vt:lpstr>Cache Structure</vt:lpstr>
      <vt:lpstr>Cache Addressing</vt:lpstr>
      <vt:lpstr>Cache Size</vt:lpstr>
      <vt:lpstr>Table 4.3 Cache Sizes of Some Processors</vt:lpstr>
      <vt:lpstr>Mapping Function</vt:lpstr>
      <vt:lpstr>Associative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Mapping</vt:lpstr>
      <vt:lpstr>Direct Mapping</vt:lpstr>
      <vt:lpstr>Direct Mapping</vt:lpstr>
      <vt:lpstr>Set Associative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Replacement Algorithms</vt:lpstr>
      <vt:lpstr>Replacement Algorithm (LRU)</vt:lpstr>
      <vt:lpstr>Other Replacement Policies</vt:lpstr>
      <vt:lpstr>Write Policy</vt:lpstr>
      <vt:lpstr>Writing Policy</vt:lpstr>
      <vt:lpstr>Exercise</vt:lpstr>
      <vt:lpstr>Question</vt:lpstr>
      <vt:lpstr>Question</vt:lpstr>
      <vt:lpstr>Question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dc:title>
  <dc:creator>anumnasirbhalli@hotmail.com</dc:creator>
  <cp:lastModifiedBy>noshaba nasir</cp:lastModifiedBy>
  <cp:revision>28</cp:revision>
  <dcterms:created xsi:type="dcterms:W3CDTF">2019-12-01T13:39:35Z</dcterms:created>
  <dcterms:modified xsi:type="dcterms:W3CDTF">2019-12-03T07:32:21Z</dcterms:modified>
</cp:coreProperties>
</file>