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hXaTz0Vlv6JF/4HfcGRi1Sm3r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DA4413-85EB-4809-A88E-4A397D459F3D}">
  <a:tblStyle styleId="{E1DA4413-85EB-4809-A88E-4A397D459F3D}"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34DF63-6D00-47A5-9864-F4570462A54F}"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uter_keyboard" TargetMode="External"/><Relationship Id="rId3" Type="http://schemas.openxmlformats.org/officeDocument/2006/relationships/hyperlink" Target="https://en.wikipedia.org/wiki/Computer"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;interupts </a:t>
            </a:r>
            <a:endParaRPr/>
          </a:p>
          <a:p>
            <a:pPr indent="0" lvl="0" marL="0" rtl="0" algn="l">
              <a:spcBef>
                <a:spcPts val="0"/>
              </a:spcBef>
              <a:spcAft>
                <a:spcPts val="0"/>
              </a:spcAft>
              <a:buNone/>
            </a:pPr>
            <a:r>
              <a:rPr lang="en-US"/>
              <a:t>[org 0x0100]</a:t>
            </a:r>
            <a:endParaRPr/>
          </a:p>
          <a:p>
            <a:pPr indent="0" lvl="0" marL="0" rtl="0" algn="l">
              <a:spcBef>
                <a:spcPts val="0"/>
              </a:spcBef>
              <a:spcAft>
                <a:spcPts val="0"/>
              </a:spcAft>
              <a:buNone/>
            </a:pPr>
            <a:r>
              <a:rPr lang="en-US"/>
              <a:t>jmp start</a:t>
            </a:r>
            <a:endParaRPr/>
          </a:p>
          <a:p>
            <a:pPr indent="0" lvl="0" marL="0" rtl="0" algn="l">
              <a:spcBef>
                <a:spcPts val="0"/>
              </a:spcBef>
              <a:spcAft>
                <a:spcPts val="0"/>
              </a:spcAft>
              <a:buNone/>
            </a:pPr>
            <a:r>
              <a:rPr lang="en-US"/>
              <a:t>message: db 'You divided something by zero.', 0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clrscr: </a:t>
            </a:r>
            <a:endParaRPr/>
          </a:p>
          <a:p>
            <a:pPr indent="0" lvl="0" marL="0" rtl="0" algn="l">
              <a:spcBef>
                <a:spcPts val="0"/>
              </a:spcBef>
              <a:spcAft>
                <a:spcPts val="0"/>
              </a:spcAft>
              <a:buNone/>
            </a:pPr>
            <a:r>
              <a:rPr lang="en-US"/>
              <a:t>	 push es</a:t>
            </a:r>
            <a:endParaRPr/>
          </a:p>
          <a:p>
            <a:pPr indent="0" lvl="0" marL="0" rtl="0" algn="l">
              <a:spcBef>
                <a:spcPts val="0"/>
              </a:spcBef>
              <a:spcAft>
                <a:spcPts val="0"/>
              </a:spcAft>
              <a:buNone/>
            </a:pPr>
            <a:r>
              <a:rPr lang="en-US"/>
              <a:t>	 push ax</a:t>
            </a:r>
            <a:endParaRPr/>
          </a:p>
          <a:p>
            <a:pPr indent="0" lvl="0" marL="0" rtl="0" algn="l">
              <a:spcBef>
                <a:spcPts val="0"/>
              </a:spcBef>
              <a:spcAft>
                <a:spcPts val="0"/>
              </a:spcAft>
              <a:buNone/>
            </a:pPr>
            <a:r>
              <a:rPr lang="en-US"/>
              <a:t>	 push cx</a:t>
            </a:r>
            <a:endParaRPr/>
          </a:p>
          <a:p>
            <a:pPr indent="0" lvl="0" marL="0" rtl="0" algn="l">
              <a:spcBef>
                <a:spcPts val="0"/>
              </a:spcBef>
              <a:spcAft>
                <a:spcPts val="0"/>
              </a:spcAft>
              <a:buNone/>
            </a:pPr>
            <a:r>
              <a:rPr lang="en-US"/>
              <a:t>	 push di</a:t>
            </a:r>
            <a:endParaRPr/>
          </a:p>
          <a:p>
            <a:pPr indent="0" lvl="0" marL="0" rtl="0" algn="l">
              <a:spcBef>
                <a:spcPts val="0"/>
              </a:spcBef>
              <a:spcAft>
                <a:spcPts val="0"/>
              </a:spcAft>
              <a:buNone/>
            </a:pPr>
            <a:r>
              <a:rPr lang="en-US"/>
              <a:t>	 mov ax, 0xb800</a:t>
            </a:r>
            <a:endParaRPr/>
          </a:p>
          <a:p>
            <a:pPr indent="0" lvl="0" marL="0" rtl="0" algn="l">
              <a:spcBef>
                <a:spcPts val="0"/>
              </a:spcBef>
              <a:spcAft>
                <a:spcPts val="0"/>
              </a:spcAft>
              <a:buNone/>
            </a:pPr>
            <a:r>
              <a:rPr lang="en-US"/>
              <a:t>	 mov es, ax ; point es to video base</a:t>
            </a:r>
            <a:endParaRPr/>
          </a:p>
          <a:p>
            <a:pPr indent="0" lvl="0" marL="0" rtl="0" algn="l">
              <a:spcBef>
                <a:spcPts val="0"/>
              </a:spcBef>
              <a:spcAft>
                <a:spcPts val="0"/>
              </a:spcAft>
              <a:buNone/>
            </a:pPr>
            <a:r>
              <a:rPr lang="en-US"/>
              <a:t>	 xor di, di ; point di to top left column</a:t>
            </a:r>
            <a:endParaRPr/>
          </a:p>
          <a:p>
            <a:pPr indent="0" lvl="0" marL="0" rtl="0" algn="l">
              <a:spcBef>
                <a:spcPts val="0"/>
              </a:spcBef>
              <a:spcAft>
                <a:spcPts val="0"/>
              </a:spcAft>
              <a:buNone/>
            </a:pPr>
            <a:r>
              <a:rPr lang="en-US"/>
              <a:t>	 mov ax, 0x0720 ; space char in normal attribute</a:t>
            </a:r>
            <a:endParaRPr/>
          </a:p>
          <a:p>
            <a:pPr indent="0" lvl="0" marL="0" rtl="0" algn="l">
              <a:spcBef>
                <a:spcPts val="0"/>
              </a:spcBef>
              <a:spcAft>
                <a:spcPts val="0"/>
              </a:spcAft>
              <a:buNone/>
            </a:pPr>
            <a:r>
              <a:rPr lang="en-US"/>
              <a:t>	 mov cx, 2000 ; number of screen locations</a:t>
            </a:r>
            <a:endParaRPr/>
          </a:p>
          <a:p>
            <a:pPr indent="0" lvl="0" marL="0" rtl="0" algn="l">
              <a:spcBef>
                <a:spcPts val="0"/>
              </a:spcBef>
              <a:spcAft>
                <a:spcPts val="0"/>
              </a:spcAft>
              <a:buNone/>
            </a:pPr>
            <a:r>
              <a:rPr lang="en-US"/>
              <a:t>	 cld ; auto increment mode</a:t>
            </a:r>
            <a:endParaRPr/>
          </a:p>
          <a:p>
            <a:pPr indent="0" lvl="0" marL="0" rtl="0" algn="l">
              <a:spcBef>
                <a:spcPts val="0"/>
              </a:spcBef>
              <a:spcAft>
                <a:spcPts val="0"/>
              </a:spcAft>
              <a:buNone/>
            </a:pPr>
            <a:r>
              <a:rPr lang="en-US"/>
              <a:t>	 rep stosw ; clear the whole screen</a:t>
            </a:r>
            <a:endParaRPr/>
          </a:p>
          <a:p>
            <a:pPr indent="0" lvl="0" marL="0" rtl="0" algn="l">
              <a:spcBef>
                <a:spcPts val="0"/>
              </a:spcBef>
              <a:spcAft>
                <a:spcPts val="0"/>
              </a:spcAft>
              <a:buNone/>
            </a:pPr>
            <a:r>
              <a:rPr lang="en-US"/>
              <a:t>	 pop di </a:t>
            </a:r>
            <a:endParaRPr/>
          </a:p>
          <a:p>
            <a:pPr indent="0" lvl="0" marL="0" rtl="0" algn="l">
              <a:spcBef>
                <a:spcPts val="0"/>
              </a:spcBef>
              <a:spcAft>
                <a:spcPts val="0"/>
              </a:spcAft>
              <a:buNone/>
            </a:pPr>
            <a:r>
              <a:rPr lang="en-US"/>
              <a:t>	 pop cx</a:t>
            </a:r>
            <a:endParaRPr/>
          </a:p>
          <a:p>
            <a:pPr indent="0" lvl="0" marL="0" rtl="0" algn="l">
              <a:spcBef>
                <a:spcPts val="0"/>
              </a:spcBef>
              <a:spcAft>
                <a:spcPts val="0"/>
              </a:spcAft>
              <a:buNone/>
            </a:pPr>
            <a:r>
              <a:rPr lang="en-US"/>
              <a:t>	 pop ax</a:t>
            </a:r>
            <a:endParaRPr/>
          </a:p>
          <a:p>
            <a:pPr indent="0" lvl="0" marL="0" rtl="0" algn="l">
              <a:spcBef>
                <a:spcPts val="0"/>
              </a:spcBef>
              <a:spcAft>
                <a:spcPts val="0"/>
              </a:spcAft>
              <a:buNone/>
            </a:pPr>
            <a:r>
              <a:rPr lang="en-US"/>
              <a:t>	 pop es</a:t>
            </a:r>
            <a:endParaRPr/>
          </a:p>
          <a:p>
            <a:pPr indent="0" lvl="0" marL="0" rtl="0" algn="l">
              <a:spcBef>
                <a:spcPts val="0"/>
              </a:spcBef>
              <a:spcAft>
                <a:spcPts val="0"/>
              </a:spcAft>
              <a:buNone/>
            </a:pPr>
            <a:r>
              <a:rPr lang="en-US"/>
              <a:t>	 ret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strlen: </a:t>
            </a:r>
            <a:endParaRPr/>
          </a:p>
          <a:p>
            <a:pPr indent="0" lvl="0" marL="0" rtl="0" algn="l">
              <a:spcBef>
                <a:spcPts val="0"/>
              </a:spcBef>
              <a:spcAft>
                <a:spcPts val="0"/>
              </a:spcAft>
              <a:buNone/>
            </a:pPr>
            <a:r>
              <a:rPr lang="en-US"/>
              <a:t>	 push bp</a:t>
            </a:r>
            <a:endParaRPr/>
          </a:p>
          <a:p>
            <a:pPr indent="0" lvl="0" marL="0" rtl="0" algn="l">
              <a:spcBef>
                <a:spcPts val="0"/>
              </a:spcBef>
              <a:spcAft>
                <a:spcPts val="0"/>
              </a:spcAft>
              <a:buNone/>
            </a:pPr>
            <a:r>
              <a:rPr lang="en-US"/>
              <a:t>	 mov bp,sp</a:t>
            </a:r>
            <a:endParaRPr/>
          </a:p>
          <a:p>
            <a:pPr indent="0" lvl="0" marL="0" rtl="0" algn="l">
              <a:spcBef>
                <a:spcPts val="0"/>
              </a:spcBef>
              <a:spcAft>
                <a:spcPts val="0"/>
              </a:spcAft>
              <a:buNone/>
            </a:pPr>
            <a:r>
              <a:rPr lang="en-US"/>
              <a:t>	 push es</a:t>
            </a:r>
            <a:endParaRPr/>
          </a:p>
          <a:p>
            <a:pPr indent="0" lvl="0" marL="0" rtl="0" algn="l">
              <a:spcBef>
                <a:spcPts val="0"/>
              </a:spcBef>
              <a:spcAft>
                <a:spcPts val="0"/>
              </a:spcAft>
              <a:buNone/>
            </a:pPr>
            <a:r>
              <a:rPr lang="en-US"/>
              <a:t>	 push cx</a:t>
            </a:r>
            <a:endParaRPr/>
          </a:p>
          <a:p>
            <a:pPr indent="0" lvl="0" marL="0" rtl="0" algn="l">
              <a:spcBef>
                <a:spcPts val="0"/>
              </a:spcBef>
              <a:spcAft>
                <a:spcPts val="0"/>
              </a:spcAft>
              <a:buNone/>
            </a:pPr>
            <a:r>
              <a:rPr lang="en-US"/>
              <a:t>	 push di</a:t>
            </a:r>
            <a:endParaRPr/>
          </a:p>
          <a:p>
            <a:pPr indent="0" lvl="0" marL="0" rtl="0" algn="l">
              <a:spcBef>
                <a:spcPts val="0"/>
              </a:spcBef>
              <a:spcAft>
                <a:spcPts val="0"/>
              </a:spcAft>
              <a:buNone/>
            </a:pPr>
            <a:r>
              <a:rPr lang="en-US"/>
              <a:t>	 les di, [bp+4] ; point es:di to string</a:t>
            </a:r>
            <a:endParaRPr/>
          </a:p>
          <a:p>
            <a:pPr indent="0" lvl="0" marL="0" rtl="0" algn="l">
              <a:spcBef>
                <a:spcPts val="0"/>
              </a:spcBef>
              <a:spcAft>
                <a:spcPts val="0"/>
              </a:spcAft>
              <a:buNone/>
            </a:pPr>
            <a:r>
              <a:rPr lang="en-US"/>
              <a:t>	 mov cx, 0xffff ; load maximum number in cx</a:t>
            </a:r>
            <a:endParaRPr/>
          </a:p>
          <a:p>
            <a:pPr indent="0" lvl="0" marL="0" rtl="0" algn="l">
              <a:spcBef>
                <a:spcPts val="0"/>
              </a:spcBef>
              <a:spcAft>
                <a:spcPts val="0"/>
              </a:spcAft>
              <a:buNone/>
            </a:pPr>
            <a:r>
              <a:rPr lang="en-US"/>
              <a:t>	 xor al, al ; load a zero in al</a:t>
            </a:r>
            <a:endParaRPr/>
          </a:p>
          <a:p>
            <a:pPr indent="0" lvl="0" marL="0" rtl="0" algn="l">
              <a:spcBef>
                <a:spcPts val="0"/>
              </a:spcBef>
              <a:spcAft>
                <a:spcPts val="0"/>
              </a:spcAft>
              <a:buNone/>
            </a:pPr>
            <a:r>
              <a:rPr lang="en-US"/>
              <a:t>	 repne scasb ; find zero in the string</a:t>
            </a:r>
            <a:endParaRPr/>
          </a:p>
          <a:p>
            <a:pPr indent="0" lvl="0" marL="0" rtl="0" algn="l">
              <a:spcBef>
                <a:spcPts val="0"/>
              </a:spcBef>
              <a:spcAft>
                <a:spcPts val="0"/>
              </a:spcAft>
              <a:buNone/>
            </a:pPr>
            <a:r>
              <a:rPr lang="en-US"/>
              <a:t>	 mov ax, 0xffff ; load maximum number in ax</a:t>
            </a:r>
            <a:endParaRPr/>
          </a:p>
          <a:p>
            <a:pPr indent="0" lvl="0" marL="0" rtl="0" algn="l">
              <a:spcBef>
                <a:spcPts val="0"/>
              </a:spcBef>
              <a:spcAft>
                <a:spcPts val="0"/>
              </a:spcAft>
              <a:buNone/>
            </a:pPr>
            <a:r>
              <a:rPr lang="en-US"/>
              <a:t>	 sub ax, cx ; find change in cx</a:t>
            </a:r>
            <a:endParaRPr/>
          </a:p>
          <a:p>
            <a:pPr indent="0" lvl="0" marL="0" rtl="0" algn="l">
              <a:spcBef>
                <a:spcPts val="0"/>
              </a:spcBef>
              <a:spcAft>
                <a:spcPts val="0"/>
              </a:spcAft>
              <a:buNone/>
            </a:pPr>
            <a:r>
              <a:rPr lang="en-US"/>
              <a:t>	 dec ax ; exclude null from length</a:t>
            </a:r>
            <a:endParaRPr/>
          </a:p>
          <a:p>
            <a:pPr indent="0" lvl="0" marL="0" rtl="0" algn="l">
              <a:spcBef>
                <a:spcPts val="0"/>
              </a:spcBef>
              <a:spcAft>
                <a:spcPts val="0"/>
              </a:spcAft>
              <a:buNone/>
            </a:pPr>
            <a:r>
              <a:rPr lang="en-US"/>
              <a:t>	 pop di</a:t>
            </a:r>
            <a:endParaRPr/>
          </a:p>
          <a:p>
            <a:pPr indent="0" lvl="0" marL="0" rtl="0" algn="l">
              <a:spcBef>
                <a:spcPts val="0"/>
              </a:spcBef>
              <a:spcAft>
                <a:spcPts val="0"/>
              </a:spcAft>
              <a:buNone/>
            </a:pPr>
            <a:r>
              <a:rPr lang="en-US"/>
              <a:t>	 pop cx</a:t>
            </a:r>
            <a:endParaRPr/>
          </a:p>
          <a:p>
            <a:pPr indent="0" lvl="0" marL="0" rtl="0" algn="l">
              <a:spcBef>
                <a:spcPts val="0"/>
              </a:spcBef>
              <a:spcAft>
                <a:spcPts val="0"/>
              </a:spcAft>
              <a:buNone/>
            </a:pPr>
            <a:r>
              <a:rPr lang="en-US"/>
              <a:t>	 pop es</a:t>
            </a:r>
            <a:endParaRPr/>
          </a:p>
          <a:p>
            <a:pPr indent="0" lvl="0" marL="0" rtl="0" algn="l">
              <a:spcBef>
                <a:spcPts val="0"/>
              </a:spcBef>
              <a:spcAft>
                <a:spcPts val="0"/>
              </a:spcAft>
              <a:buNone/>
            </a:pPr>
            <a:r>
              <a:rPr lang="en-US"/>
              <a:t>	 pop bp</a:t>
            </a:r>
            <a:endParaRPr/>
          </a:p>
          <a:p>
            <a:pPr indent="0" lvl="0" marL="0" rtl="0" algn="l">
              <a:spcBef>
                <a:spcPts val="0"/>
              </a:spcBef>
              <a:spcAft>
                <a:spcPts val="0"/>
              </a:spcAft>
              <a:buNone/>
            </a:pPr>
            <a:r>
              <a:rPr lang="en-US"/>
              <a:t>	 ret 4</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subroutine to print </a:t>
            </a:r>
            <a:endParaRPr/>
          </a:p>
          <a:p>
            <a:pPr indent="0" lvl="0" marL="0" rtl="0" algn="l">
              <a:spcBef>
                <a:spcPts val="0"/>
              </a:spcBef>
              <a:spcAft>
                <a:spcPts val="0"/>
              </a:spcAft>
              <a:buNone/>
            </a:pPr>
            <a:r>
              <a:rPr lang="en-US"/>
              <a:t>; subroutine to print a string</a:t>
            </a:r>
            <a:endParaRPr/>
          </a:p>
          <a:p>
            <a:pPr indent="0" lvl="0" marL="0" rtl="0" algn="l">
              <a:spcBef>
                <a:spcPts val="0"/>
              </a:spcBef>
              <a:spcAft>
                <a:spcPts val="0"/>
              </a:spcAft>
              <a:buNone/>
            </a:pPr>
            <a:r>
              <a:rPr lang="en-US"/>
              <a:t>; takes the x position, y position, attribute, and address of a null</a:t>
            </a:r>
            <a:endParaRPr/>
          </a:p>
          <a:p>
            <a:pPr indent="0" lvl="0" marL="0" rtl="0" algn="l">
              <a:spcBef>
                <a:spcPts val="0"/>
              </a:spcBef>
              <a:spcAft>
                <a:spcPts val="0"/>
              </a:spcAft>
              <a:buNone/>
            </a:pPr>
            <a:r>
              <a:rPr lang="en-US"/>
              <a:t>; terminated string as parameters</a:t>
            </a:r>
            <a:endParaRPr/>
          </a:p>
          <a:p>
            <a:pPr indent="0" lvl="0" marL="0" rtl="0" algn="l">
              <a:spcBef>
                <a:spcPts val="0"/>
              </a:spcBef>
              <a:spcAft>
                <a:spcPts val="0"/>
              </a:spcAft>
              <a:buNone/>
            </a:pPr>
            <a:r>
              <a:rPr lang="en-US"/>
              <a:t>printstr: </a:t>
            </a:r>
            <a:endParaRPr/>
          </a:p>
          <a:p>
            <a:pPr indent="0" lvl="0" marL="0" rtl="0" algn="l">
              <a:spcBef>
                <a:spcPts val="0"/>
              </a:spcBef>
              <a:spcAft>
                <a:spcPts val="0"/>
              </a:spcAft>
              <a:buNone/>
            </a:pPr>
            <a:r>
              <a:rPr lang="en-US"/>
              <a:t>	 push bp</a:t>
            </a:r>
            <a:endParaRPr/>
          </a:p>
          <a:p>
            <a:pPr indent="0" lvl="0" marL="0" rtl="0" algn="l">
              <a:spcBef>
                <a:spcPts val="0"/>
              </a:spcBef>
              <a:spcAft>
                <a:spcPts val="0"/>
              </a:spcAft>
              <a:buNone/>
            </a:pPr>
            <a:r>
              <a:rPr lang="en-US"/>
              <a:t>	 mov bp, sp</a:t>
            </a:r>
            <a:endParaRPr/>
          </a:p>
          <a:p>
            <a:pPr indent="0" lvl="0" marL="0" rtl="0" algn="l">
              <a:spcBef>
                <a:spcPts val="0"/>
              </a:spcBef>
              <a:spcAft>
                <a:spcPts val="0"/>
              </a:spcAft>
              <a:buNone/>
            </a:pPr>
            <a:r>
              <a:rPr lang="en-US"/>
              <a:t>	 push es</a:t>
            </a:r>
            <a:endParaRPr/>
          </a:p>
          <a:p>
            <a:pPr indent="0" lvl="0" marL="0" rtl="0" algn="l">
              <a:spcBef>
                <a:spcPts val="0"/>
              </a:spcBef>
              <a:spcAft>
                <a:spcPts val="0"/>
              </a:spcAft>
              <a:buNone/>
            </a:pPr>
            <a:r>
              <a:rPr lang="en-US"/>
              <a:t>	 push ax</a:t>
            </a:r>
            <a:endParaRPr/>
          </a:p>
          <a:p>
            <a:pPr indent="0" lvl="0" marL="0" rtl="0" algn="l">
              <a:spcBef>
                <a:spcPts val="0"/>
              </a:spcBef>
              <a:spcAft>
                <a:spcPts val="0"/>
              </a:spcAft>
              <a:buNone/>
            </a:pPr>
            <a:r>
              <a:rPr lang="en-US"/>
              <a:t>	 push cx</a:t>
            </a:r>
            <a:endParaRPr/>
          </a:p>
          <a:p>
            <a:pPr indent="0" lvl="0" marL="0" rtl="0" algn="l">
              <a:spcBef>
                <a:spcPts val="0"/>
              </a:spcBef>
              <a:spcAft>
                <a:spcPts val="0"/>
              </a:spcAft>
              <a:buNone/>
            </a:pPr>
            <a:r>
              <a:rPr lang="en-US"/>
              <a:t>	 push si</a:t>
            </a:r>
            <a:endParaRPr/>
          </a:p>
          <a:p>
            <a:pPr indent="0" lvl="0" marL="0" rtl="0" algn="l">
              <a:spcBef>
                <a:spcPts val="0"/>
              </a:spcBef>
              <a:spcAft>
                <a:spcPts val="0"/>
              </a:spcAft>
              <a:buNone/>
            </a:pPr>
            <a:r>
              <a:rPr lang="en-US"/>
              <a:t>	 push di</a:t>
            </a:r>
            <a:endParaRPr/>
          </a:p>
          <a:p>
            <a:pPr indent="0" lvl="0" marL="0" rtl="0" algn="l">
              <a:spcBef>
                <a:spcPts val="0"/>
              </a:spcBef>
              <a:spcAft>
                <a:spcPts val="0"/>
              </a:spcAft>
              <a:buNone/>
            </a:pPr>
            <a:r>
              <a:rPr lang="en-US"/>
              <a:t>	 push ds ; push segment of string</a:t>
            </a:r>
            <a:endParaRPr/>
          </a:p>
          <a:p>
            <a:pPr indent="0" lvl="0" marL="0" rtl="0" algn="l">
              <a:spcBef>
                <a:spcPts val="0"/>
              </a:spcBef>
              <a:spcAft>
                <a:spcPts val="0"/>
              </a:spcAft>
              <a:buNone/>
            </a:pPr>
            <a:r>
              <a:rPr lang="en-US"/>
              <a:t>	 mov ax, [bp+4]</a:t>
            </a:r>
            <a:endParaRPr/>
          </a:p>
          <a:p>
            <a:pPr indent="0" lvl="0" marL="0" rtl="0" algn="l">
              <a:spcBef>
                <a:spcPts val="0"/>
              </a:spcBef>
              <a:spcAft>
                <a:spcPts val="0"/>
              </a:spcAft>
              <a:buNone/>
            </a:pPr>
            <a:r>
              <a:rPr lang="en-US"/>
              <a:t>	 push ax ; push offset of string</a:t>
            </a:r>
            <a:endParaRPr/>
          </a:p>
          <a:p>
            <a:pPr indent="0" lvl="0" marL="0" rtl="0" algn="l">
              <a:spcBef>
                <a:spcPts val="0"/>
              </a:spcBef>
              <a:spcAft>
                <a:spcPts val="0"/>
              </a:spcAft>
              <a:buNone/>
            </a:pPr>
            <a:r>
              <a:rPr lang="en-US"/>
              <a:t>	 call strlen ; calculate string length </a:t>
            </a:r>
            <a:endParaRPr/>
          </a:p>
          <a:p>
            <a:pPr indent="0" lvl="0" marL="0" rtl="0" algn="l">
              <a:spcBef>
                <a:spcPts val="0"/>
              </a:spcBef>
              <a:spcAft>
                <a:spcPts val="0"/>
              </a:spcAft>
              <a:buNone/>
            </a:pPr>
            <a:r>
              <a:rPr lang="en-US"/>
              <a:t>	 cmp ax, 0 ; is the string empty</a:t>
            </a:r>
            <a:endParaRPr/>
          </a:p>
          <a:p>
            <a:pPr indent="0" lvl="0" marL="0" rtl="0" algn="l">
              <a:spcBef>
                <a:spcPts val="0"/>
              </a:spcBef>
              <a:spcAft>
                <a:spcPts val="0"/>
              </a:spcAft>
              <a:buNone/>
            </a:pPr>
            <a:r>
              <a:rPr lang="en-US"/>
              <a:t>	 jz exit ; no printing if string is empty</a:t>
            </a:r>
            <a:endParaRPr/>
          </a:p>
          <a:p>
            <a:pPr indent="0" lvl="0" marL="0" rtl="0" algn="l">
              <a:spcBef>
                <a:spcPts val="0"/>
              </a:spcBef>
              <a:spcAft>
                <a:spcPts val="0"/>
              </a:spcAft>
              <a:buNone/>
            </a:pPr>
            <a:r>
              <a:rPr lang="en-US"/>
              <a:t>	 mov cx, ax ; save length in cx</a:t>
            </a:r>
            <a:endParaRPr/>
          </a:p>
          <a:p>
            <a:pPr indent="0" lvl="0" marL="0" rtl="0" algn="l">
              <a:spcBef>
                <a:spcPts val="0"/>
              </a:spcBef>
              <a:spcAft>
                <a:spcPts val="0"/>
              </a:spcAft>
              <a:buNone/>
            </a:pPr>
            <a:r>
              <a:rPr lang="en-US"/>
              <a:t>	 mov ax, 0xb800</a:t>
            </a:r>
            <a:endParaRPr/>
          </a:p>
          <a:p>
            <a:pPr indent="0" lvl="0" marL="0" rtl="0" algn="l">
              <a:spcBef>
                <a:spcPts val="0"/>
              </a:spcBef>
              <a:spcAft>
                <a:spcPts val="0"/>
              </a:spcAft>
              <a:buNone/>
            </a:pPr>
            <a:r>
              <a:rPr lang="en-US"/>
              <a:t>	 mov es, ax ; point es to video base</a:t>
            </a:r>
            <a:endParaRPr/>
          </a:p>
          <a:p>
            <a:pPr indent="0" lvl="0" marL="0" rtl="0" algn="l">
              <a:spcBef>
                <a:spcPts val="0"/>
              </a:spcBef>
              <a:spcAft>
                <a:spcPts val="0"/>
              </a:spcAft>
              <a:buNone/>
            </a:pPr>
            <a:r>
              <a:rPr lang="en-US"/>
              <a:t>	 mov al, 80 ; load al with columns per row</a:t>
            </a:r>
            <a:endParaRPr/>
          </a:p>
          <a:p>
            <a:pPr indent="0" lvl="0" marL="0" rtl="0" algn="l">
              <a:spcBef>
                <a:spcPts val="0"/>
              </a:spcBef>
              <a:spcAft>
                <a:spcPts val="0"/>
              </a:spcAft>
              <a:buNone/>
            </a:pPr>
            <a:r>
              <a:rPr lang="en-US"/>
              <a:t>	 mul byte [bp+8] ; multiply with y position</a:t>
            </a:r>
            <a:endParaRPr/>
          </a:p>
          <a:p>
            <a:pPr indent="0" lvl="0" marL="0" rtl="0" algn="l">
              <a:spcBef>
                <a:spcPts val="0"/>
              </a:spcBef>
              <a:spcAft>
                <a:spcPts val="0"/>
              </a:spcAft>
              <a:buNone/>
            </a:pPr>
            <a:r>
              <a:rPr lang="en-US"/>
              <a:t>	 add ax, [bp+10] ; add x position</a:t>
            </a:r>
            <a:endParaRPr/>
          </a:p>
          <a:p>
            <a:pPr indent="0" lvl="0" marL="0" rtl="0" algn="l">
              <a:spcBef>
                <a:spcPts val="0"/>
              </a:spcBef>
              <a:spcAft>
                <a:spcPts val="0"/>
              </a:spcAft>
              <a:buNone/>
            </a:pPr>
            <a:r>
              <a:rPr lang="en-US"/>
              <a:t>	 shl ax, 1 ; turn into byte offset</a:t>
            </a:r>
            <a:endParaRPr/>
          </a:p>
          <a:p>
            <a:pPr indent="0" lvl="0" marL="0" rtl="0" algn="l">
              <a:spcBef>
                <a:spcPts val="0"/>
              </a:spcBef>
              <a:spcAft>
                <a:spcPts val="0"/>
              </a:spcAft>
              <a:buNone/>
            </a:pPr>
            <a:r>
              <a:rPr lang="en-US"/>
              <a:t>	 mov di,ax ; point di to required location</a:t>
            </a:r>
            <a:endParaRPr/>
          </a:p>
          <a:p>
            <a:pPr indent="0" lvl="0" marL="0" rtl="0" algn="l">
              <a:spcBef>
                <a:spcPts val="0"/>
              </a:spcBef>
              <a:spcAft>
                <a:spcPts val="0"/>
              </a:spcAft>
              <a:buNone/>
            </a:pPr>
            <a:r>
              <a:rPr lang="en-US"/>
              <a:t>	 mov si, [bp+4] ; point si to string</a:t>
            </a:r>
            <a:endParaRPr/>
          </a:p>
          <a:p>
            <a:pPr indent="0" lvl="0" marL="0" rtl="0" algn="l">
              <a:spcBef>
                <a:spcPts val="0"/>
              </a:spcBef>
              <a:spcAft>
                <a:spcPts val="0"/>
              </a:spcAft>
              <a:buNone/>
            </a:pPr>
            <a:r>
              <a:rPr lang="en-US"/>
              <a:t>	 mov ah, [bp+6] ; load attribute in ah</a:t>
            </a:r>
            <a:endParaRPr/>
          </a:p>
          <a:p>
            <a:pPr indent="0" lvl="0" marL="0" rtl="0" algn="l">
              <a:spcBef>
                <a:spcPts val="0"/>
              </a:spcBef>
              <a:spcAft>
                <a:spcPts val="0"/>
              </a:spcAft>
              <a:buNone/>
            </a:pPr>
            <a:r>
              <a:rPr lang="en-US"/>
              <a:t>	 cld ; auto increment mode</a:t>
            </a:r>
            <a:endParaRPr/>
          </a:p>
          <a:p>
            <a:pPr indent="0" lvl="0" marL="0" rtl="0" algn="l">
              <a:spcBef>
                <a:spcPts val="0"/>
              </a:spcBef>
              <a:spcAft>
                <a:spcPts val="0"/>
              </a:spcAft>
              <a:buNone/>
            </a:pPr>
            <a:r>
              <a:rPr lang="en-US"/>
              <a:t>	nextchar: lodsb ; load next char in al</a:t>
            </a:r>
            <a:endParaRPr/>
          </a:p>
          <a:p>
            <a:pPr indent="0" lvl="0" marL="0" rtl="0" algn="l">
              <a:spcBef>
                <a:spcPts val="0"/>
              </a:spcBef>
              <a:spcAft>
                <a:spcPts val="0"/>
              </a:spcAft>
              <a:buNone/>
            </a:pPr>
            <a:r>
              <a:rPr lang="en-US"/>
              <a:t>	 stosw ; print char/attribute pair</a:t>
            </a:r>
            <a:endParaRPr/>
          </a:p>
          <a:p>
            <a:pPr indent="0" lvl="0" marL="0" rtl="0" algn="l">
              <a:spcBef>
                <a:spcPts val="0"/>
              </a:spcBef>
              <a:spcAft>
                <a:spcPts val="0"/>
              </a:spcAft>
              <a:buNone/>
            </a:pPr>
            <a:r>
              <a:rPr lang="en-US"/>
              <a:t>	 loop nextchar ; repeat for the whole string</a:t>
            </a:r>
            <a:endParaRPr/>
          </a:p>
          <a:p>
            <a:pPr indent="0" lvl="0" marL="0" rtl="0" algn="l">
              <a:spcBef>
                <a:spcPts val="0"/>
              </a:spcBef>
              <a:spcAft>
                <a:spcPts val="0"/>
              </a:spcAft>
              <a:buNone/>
            </a:pPr>
            <a:r>
              <a:rPr lang="en-US"/>
              <a:t>	exit: pop di</a:t>
            </a:r>
            <a:endParaRPr/>
          </a:p>
          <a:p>
            <a:pPr indent="0" lvl="0" marL="0" rtl="0" algn="l">
              <a:spcBef>
                <a:spcPts val="0"/>
              </a:spcBef>
              <a:spcAft>
                <a:spcPts val="0"/>
              </a:spcAft>
              <a:buNone/>
            </a:pPr>
            <a:r>
              <a:rPr lang="en-US"/>
              <a:t>	 pop si</a:t>
            </a:r>
            <a:endParaRPr/>
          </a:p>
          <a:p>
            <a:pPr indent="0" lvl="0" marL="0" rtl="0" algn="l">
              <a:spcBef>
                <a:spcPts val="0"/>
              </a:spcBef>
              <a:spcAft>
                <a:spcPts val="0"/>
              </a:spcAft>
              <a:buNone/>
            </a:pPr>
            <a:r>
              <a:rPr lang="en-US"/>
              <a:t>	 pop cx</a:t>
            </a:r>
            <a:endParaRPr/>
          </a:p>
          <a:p>
            <a:pPr indent="0" lvl="0" marL="0" rtl="0" algn="l">
              <a:spcBef>
                <a:spcPts val="0"/>
              </a:spcBef>
              <a:spcAft>
                <a:spcPts val="0"/>
              </a:spcAft>
              <a:buNone/>
            </a:pPr>
            <a:r>
              <a:rPr lang="en-US"/>
              <a:t>	 pop ax</a:t>
            </a:r>
            <a:endParaRPr/>
          </a:p>
          <a:p>
            <a:pPr indent="0" lvl="0" marL="0" rtl="0" algn="l">
              <a:spcBef>
                <a:spcPts val="0"/>
              </a:spcBef>
              <a:spcAft>
                <a:spcPts val="0"/>
              </a:spcAft>
              <a:buNone/>
            </a:pPr>
            <a:r>
              <a:rPr lang="en-US"/>
              <a:t>	 pop es</a:t>
            </a:r>
            <a:endParaRPr/>
          </a:p>
          <a:p>
            <a:pPr indent="0" lvl="0" marL="0" rtl="0" algn="l">
              <a:spcBef>
                <a:spcPts val="0"/>
              </a:spcBef>
              <a:spcAft>
                <a:spcPts val="0"/>
              </a:spcAft>
              <a:buNone/>
            </a:pPr>
            <a:r>
              <a:rPr lang="en-US"/>
              <a:t>	 pop bp</a:t>
            </a:r>
            <a:endParaRPr/>
          </a:p>
          <a:p>
            <a:pPr indent="0" lvl="0" marL="0" rtl="0" algn="l">
              <a:spcBef>
                <a:spcPts val="0"/>
              </a:spcBef>
              <a:spcAft>
                <a:spcPts val="0"/>
              </a:spcAft>
              <a:buNone/>
            </a:pPr>
            <a:r>
              <a:rPr lang="en-US"/>
              <a:t>	 ret 8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divide by zero interrupt handler</a:t>
            </a:r>
            <a:endParaRPr/>
          </a:p>
          <a:p>
            <a:pPr indent="0" lvl="0" marL="0" rtl="0" algn="l">
              <a:spcBef>
                <a:spcPts val="0"/>
              </a:spcBef>
              <a:spcAft>
                <a:spcPts val="0"/>
              </a:spcAft>
              <a:buNone/>
            </a:pPr>
            <a:r>
              <a:rPr lang="en-US"/>
              <a:t>myisrfor0: push ax ; push all regs</a:t>
            </a:r>
            <a:endParaRPr/>
          </a:p>
          <a:p>
            <a:pPr indent="0" lvl="0" marL="0" rtl="0" algn="l">
              <a:spcBef>
                <a:spcPts val="0"/>
              </a:spcBef>
              <a:spcAft>
                <a:spcPts val="0"/>
              </a:spcAft>
              <a:buNone/>
            </a:pPr>
            <a:r>
              <a:rPr lang="en-US"/>
              <a:t> push bx</a:t>
            </a:r>
            <a:endParaRPr/>
          </a:p>
          <a:p>
            <a:pPr indent="0" lvl="0" marL="0" rtl="0" algn="l">
              <a:spcBef>
                <a:spcPts val="0"/>
              </a:spcBef>
              <a:spcAft>
                <a:spcPts val="0"/>
              </a:spcAft>
              <a:buNone/>
            </a:pPr>
            <a:r>
              <a:rPr lang="en-US"/>
              <a:t> push cx</a:t>
            </a:r>
            <a:endParaRPr/>
          </a:p>
          <a:p>
            <a:pPr indent="0" lvl="0" marL="0" rtl="0" algn="l">
              <a:spcBef>
                <a:spcPts val="0"/>
              </a:spcBef>
              <a:spcAft>
                <a:spcPts val="0"/>
              </a:spcAft>
              <a:buNone/>
            </a:pPr>
            <a:r>
              <a:rPr lang="en-US"/>
              <a:t> push dx</a:t>
            </a:r>
            <a:endParaRPr/>
          </a:p>
          <a:p>
            <a:pPr indent="0" lvl="0" marL="0" rtl="0" algn="l">
              <a:spcBef>
                <a:spcPts val="0"/>
              </a:spcBef>
              <a:spcAft>
                <a:spcPts val="0"/>
              </a:spcAft>
              <a:buNone/>
            </a:pPr>
            <a:r>
              <a:rPr lang="en-US"/>
              <a:t> push si</a:t>
            </a:r>
            <a:endParaRPr/>
          </a:p>
          <a:p>
            <a:pPr indent="0" lvl="0" marL="0" rtl="0" algn="l">
              <a:spcBef>
                <a:spcPts val="0"/>
              </a:spcBef>
              <a:spcAft>
                <a:spcPts val="0"/>
              </a:spcAft>
              <a:buNone/>
            </a:pPr>
            <a:r>
              <a:rPr lang="en-US"/>
              <a:t> push di</a:t>
            </a:r>
            <a:endParaRPr/>
          </a:p>
          <a:p>
            <a:pPr indent="0" lvl="0" marL="0" rtl="0" algn="l">
              <a:spcBef>
                <a:spcPts val="0"/>
              </a:spcBef>
              <a:spcAft>
                <a:spcPts val="0"/>
              </a:spcAft>
              <a:buNone/>
            </a:pPr>
            <a:r>
              <a:rPr lang="en-US"/>
              <a:t> push bp</a:t>
            </a:r>
            <a:endParaRPr/>
          </a:p>
          <a:p>
            <a:pPr indent="0" lvl="0" marL="0" rtl="0" algn="l">
              <a:spcBef>
                <a:spcPts val="0"/>
              </a:spcBef>
              <a:spcAft>
                <a:spcPts val="0"/>
              </a:spcAft>
              <a:buNone/>
            </a:pPr>
            <a:r>
              <a:rPr lang="en-US"/>
              <a:t> push ds</a:t>
            </a:r>
            <a:endParaRPr/>
          </a:p>
          <a:p>
            <a:pPr indent="0" lvl="0" marL="0" rtl="0" algn="l">
              <a:spcBef>
                <a:spcPts val="0"/>
              </a:spcBef>
              <a:spcAft>
                <a:spcPts val="0"/>
              </a:spcAft>
              <a:buNone/>
            </a:pPr>
            <a:r>
              <a:rPr lang="en-US"/>
              <a:t> push es</a:t>
            </a:r>
            <a:endParaRPr/>
          </a:p>
          <a:p>
            <a:pPr indent="0" lvl="0" marL="0" rtl="0" algn="l">
              <a:spcBef>
                <a:spcPts val="0"/>
              </a:spcBef>
              <a:spcAft>
                <a:spcPts val="0"/>
              </a:spcAft>
              <a:buNone/>
            </a:pPr>
            <a:r>
              <a:rPr lang="en-US"/>
              <a:t> push cs</a:t>
            </a:r>
            <a:endParaRPr/>
          </a:p>
          <a:p>
            <a:pPr indent="0" lvl="0" marL="0" rtl="0" algn="l">
              <a:spcBef>
                <a:spcPts val="0"/>
              </a:spcBef>
              <a:spcAft>
                <a:spcPts val="0"/>
              </a:spcAft>
              <a:buNone/>
            </a:pPr>
            <a:r>
              <a:rPr lang="en-US"/>
              <a:t> pop ds ; point ds to our data segment</a:t>
            </a:r>
            <a:endParaRPr/>
          </a:p>
          <a:p>
            <a:pPr indent="0" lvl="0" marL="0" rtl="0" algn="l">
              <a:spcBef>
                <a:spcPts val="0"/>
              </a:spcBef>
              <a:spcAft>
                <a:spcPts val="0"/>
              </a:spcAft>
              <a:buNone/>
            </a:pPr>
            <a:r>
              <a:rPr lang="en-US"/>
              <a:t> call clrscr ; clear the screen</a:t>
            </a:r>
            <a:endParaRPr/>
          </a:p>
          <a:p>
            <a:pPr indent="0" lvl="0" marL="0" rtl="0" algn="l">
              <a:spcBef>
                <a:spcPts val="0"/>
              </a:spcBef>
              <a:spcAft>
                <a:spcPts val="0"/>
              </a:spcAft>
              <a:buNone/>
            </a:pPr>
            <a:r>
              <a:rPr lang="en-US"/>
              <a:t> mov ax, 30</a:t>
            </a:r>
            <a:endParaRPr/>
          </a:p>
          <a:p>
            <a:pPr indent="0" lvl="0" marL="0" rtl="0" algn="l">
              <a:spcBef>
                <a:spcPts val="0"/>
              </a:spcBef>
              <a:spcAft>
                <a:spcPts val="0"/>
              </a:spcAft>
              <a:buNone/>
            </a:pPr>
            <a:r>
              <a:rPr lang="en-US"/>
              <a:t> push ax ; push x position</a:t>
            </a:r>
            <a:endParaRPr/>
          </a:p>
          <a:p>
            <a:pPr indent="0" lvl="0" marL="0" rtl="0" algn="l">
              <a:spcBef>
                <a:spcPts val="0"/>
              </a:spcBef>
              <a:spcAft>
                <a:spcPts val="0"/>
              </a:spcAft>
              <a:buNone/>
            </a:pPr>
            <a:r>
              <a:rPr lang="en-US"/>
              <a:t> mov ax, 20</a:t>
            </a:r>
            <a:endParaRPr/>
          </a:p>
          <a:p>
            <a:pPr indent="0" lvl="0" marL="0" rtl="0" algn="l">
              <a:spcBef>
                <a:spcPts val="0"/>
              </a:spcBef>
              <a:spcAft>
                <a:spcPts val="0"/>
              </a:spcAft>
              <a:buNone/>
            </a:pPr>
            <a:r>
              <a:rPr lang="en-US"/>
              <a:t> push ax ; push y position</a:t>
            </a:r>
            <a:endParaRPr/>
          </a:p>
          <a:p>
            <a:pPr indent="0" lvl="0" marL="0" rtl="0" algn="l">
              <a:spcBef>
                <a:spcPts val="0"/>
              </a:spcBef>
              <a:spcAft>
                <a:spcPts val="0"/>
              </a:spcAft>
              <a:buNone/>
            </a:pPr>
            <a:r>
              <a:rPr lang="en-US"/>
              <a:t> mov ax, 0x71 ; white on blue attribute</a:t>
            </a:r>
            <a:endParaRPr/>
          </a:p>
          <a:p>
            <a:pPr indent="0" lvl="0" marL="0" rtl="0" algn="l">
              <a:spcBef>
                <a:spcPts val="0"/>
              </a:spcBef>
              <a:spcAft>
                <a:spcPts val="0"/>
              </a:spcAft>
              <a:buNone/>
            </a:pPr>
            <a:r>
              <a:rPr lang="en-US"/>
              <a:t> push ax ; push attribute</a:t>
            </a:r>
            <a:endParaRPr/>
          </a:p>
          <a:p>
            <a:pPr indent="0" lvl="0" marL="0" rtl="0" algn="l">
              <a:spcBef>
                <a:spcPts val="0"/>
              </a:spcBef>
              <a:spcAft>
                <a:spcPts val="0"/>
              </a:spcAft>
              <a:buNone/>
            </a:pPr>
            <a:r>
              <a:rPr lang="en-US"/>
              <a:t> mov ax, message</a:t>
            </a:r>
            <a:endParaRPr/>
          </a:p>
          <a:p>
            <a:pPr indent="0" lvl="0" marL="0" rtl="0" algn="l">
              <a:spcBef>
                <a:spcPts val="0"/>
              </a:spcBef>
              <a:spcAft>
                <a:spcPts val="0"/>
              </a:spcAft>
              <a:buNone/>
            </a:pPr>
            <a:r>
              <a:rPr lang="en-US"/>
              <a:t> push ax ; push offset of message</a:t>
            </a:r>
            <a:endParaRPr/>
          </a:p>
          <a:p>
            <a:pPr indent="0" lvl="0" marL="0" rtl="0" algn="l">
              <a:spcBef>
                <a:spcPts val="0"/>
              </a:spcBef>
              <a:spcAft>
                <a:spcPts val="0"/>
              </a:spcAft>
              <a:buNone/>
            </a:pPr>
            <a:r>
              <a:rPr lang="en-US"/>
              <a:t> call printstr ; print message</a:t>
            </a:r>
            <a:endParaRPr/>
          </a:p>
          <a:p>
            <a:pPr indent="0" lvl="0" marL="0" rtl="0" algn="l">
              <a:spcBef>
                <a:spcPts val="0"/>
              </a:spcBef>
              <a:spcAft>
                <a:spcPts val="0"/>
              </a:spcAft>
              <a:buNone/>
            </a:pPr>
            <a:r>
              <a:rPr lang="en-US"/>
              <a:t> pop es</a:t>
            </a:r>
            <a:endParaRPr/>
          </a:p>
          <a:p>
            <a:pPr indent="0" lvl="0" marL="0" rtl="0" algn="l">
              <a:spcBef>
                <a:spcPts val="0"/>
              </a:spcBef>
              <a:spcAft>
                <a:spcPts val="0"/>
              </a:spcAft>
              <a:buNone/>
            </a:pPr>
            <a:r>
              <a:rPr lang="en-US"/>
              <a:t> pop ds</a:t>
            </a:r>
            <a:endParaRPr/>
          </a:p>
          <a:p>
            <a:pPr indent="0" lvl="0" marL="0" rtl="0" algn="l">
              <a:spcBef>
                <a:spcPts val="0"/>
              </a:spcBef>
              <a:spcAft>
                <a:spcPts val="0"/>
              </a:spcAft>
              <a:buNone/>
            </a:pPr>
            <a:r>
              <a:rPr lang="en-US"/>
              <a:t> pop bp </a:t>
            </a:r>
            <a:endParaRPr/>
          </a:p>
          <a:p>
            <a:pPr indent="0" lvl="0" marL="0" rtl="0" algn="l">
              <a:spcBef>
                <a:spcPts val="0"/>
              </a:spcBef>
              <a:spcAft>
                <a:spcPts val="0"/>
              </a:spcAft>
              <a:buNone/>
            </a:pPr>
            <a:r>
              <a:rPr lang="en-US"/>
              <a:t>pop di</a:t>
            </a:r>
            <a:endParaRPr/>
          </a:p>
          <a:p>
            <a:pPr indent="0" lvl="0" marL="0" rtl="0" algn="l">
              <a:spcBef>
                <a:spcPts val="0"/>
              </a:spcBef>
              <a:spcAft>
                <a:spcPts val="0"/>
              </a:spcAft>
              <a:buNone/>
            </a:pPr>
            <a:r>
              <a:rPr lang="en-US"/>
              <a:t> pop si</a:t>
            </a:r>
            <a:endParaRPr/>
          </a:p>
          <a:p>
            <a:pPr indent="0" lvl="0" marL="0" rtl="0" algn="l">
              <a:spcBef>
                <a:spcPts val="0"/>
              </a:spcBef>
              <a:spcAft>
                <a:spcPts val="0"/>
              </a:spcAft>
              <a:buNone/>
            </a:pPr>
            <a:r>
              <a:rPr lang="en-US"/>
              <a:t> pop dx</a:t>
            </a:r>
            <a:endParaRPr/>
          </a:p>
          <a:p>
            <a:pPr indent="0" lvl="0" marL="0" rtl="0" algn="l">
              <a:spcBef>
                <a:spcPts val="0"/>
              </a:spcBef>
              <a:spcAft>
                <a:spcPts val="0"/>
              </a:spcAft>
              <a:buNone/>
            </a:pPr>
            <a:r>
              <a:rPr lang="en-US"/>
              <a:t> pop cx</a:t>
            </a:r>
            <a:endParaRPr/>
          </a:p>
          <a:p>
            <a:pPr indent="0" lvl="0" marL="0" rtl="0" algn="l">
              <a:spcBef>
                <a:spcPts val="0"/>
              </a:spcBef>
              <a:spcAft>
                <a:spcPts val="0"/>
              </a:spcAft>
              <a:buNone/>
            </a:pPr>
            <a:r>
              <a:rPr lang="en-US"/>
              <a:t> pop bx</a:t>
            </a:r>
            <a:endParaRPr/>
          </a:p>
          <a:p>
            <a:pPr indent="0" lvl="0" marL="0" rtl="0" algn="l">
              <a:spcBef>
                <a:spcPts val="0"/>
              </a:spcBef>
              <a:spcAft>
                <a:spcPts val="0"/>
              </a:spcAft>
              <a:buNone/>
            </a:pPr>
            <a:r>
              <a:rPr lang="en-US"/>
              <a:t> pop ax</a:t>
            </a:r>
            <a:endParaRPr/>
          </a:p>
          <a:p>
            <a:pPr indent="0" lvl="0" marL="0" rtl="0" algn="l">
              <a:spcBef>
                <a:spcPts val="0"/>
              </a:spcBef>
              <a:spcAft>
                <a:spcPts val="0"/>
              </a:spcAft>
              <a:buNone/>
            </a:pPr>
            <a:r>
              <a:rPr lang="en-US"/>
              <a:t> iret ; return from interrupt</a:t>
            </a:r>
            <a:endParaRPr/>
          </a:p>
          <a:p>
            <a:pPr indent="0" lvl="0" marL="0" rtl="0" algn="l">
              <a:spcBef>
                <a:spcPts val="0"/>
              </a:spcBef>
              <a:spcAft>
                <a:spcPts val="0"/>
              </a:spcAft>
              <a:buNone/>
            </a:pPr>
            <a:r>
              <a:rPr lang="en-US"/>
              <a:t>; subroutine to generate a divide by zero interrupt</a:t>
            </a:r>
            <a:endParaRPr/>
          </a:p>
          <a:p>
            <a:pPr indent="0" lvl="0" marL="0" rtl="0" algn="l">
              <a:spcBef>
                <a:spcPts val="0"/>
              </a:spcBef>
              <a:spcAft>
                <a:spcPts val="0"/>
              </a:spcAft>
              <a:buNone/>
            </a:pPr>
            <a:r>
              <a:rPr lang="en-US"/>
              <a:t>genint0: mov ax, 0x8432 ; load a big number in ax</a:t>
            </a:r>
            <a:endParaRPr/>
          </a:p>
          <a:p>
            <a:pPr indent="0" lvl="0" marL="0" rtl="0" algn="l">
              <a:spcBef>
                <a:spcPts val="0"/>
              </a:spcBef>
              <a:spcAft>
                <a:spcPts val="0"/>
              </a:spcAft>
              <a:buNone/>
            </a:pPr>
            <a:r>
              <a:rPr lang="en-US"/>
              <a:t> mov bl, 2 ; use a very small divisor</a:t>
            </a:r>
            <a:endParaRPr/>
          </a:p>
          <a:p>
            <a:pPr indent="0" lvl="0" marL="0" rtl="0" algn="l">
              <a:spcBef>
                <a:spcPts val="0"/>
              </a:spcBef>
              <a:spcAft>
                <a:spcPts val="0"/>
              </a:spcAft>
              <a:buNone/>
            </a:pPr>
            <a:r>
              <a:rPr lang="en-US"/>
              <a:t> div bl ; interrupt 0 will be generated</a:t>
            </a:r>
            <a:endParaRPr/>
          </a:p>
          <a:p>
            <a:pPr indent="0" lvl="0" marL="0" rtl="0" algn="l">
              <a:spcBef>
                <a:spcPts val="0"/>
              </a:spcBef>
              <a:spcAft>
                <a:spcPts val="0"/>
              </a:spcAft>
              <a:buNone/>
            </a:pPr>
            <a:r>
              <a:rPr lang="en-US"/>
              <a:t> ret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start: </a:t>
            </a:r>
            <a:endParaRPr/>
          </a:p>
          <a:p>
            <a:pPr indent="0" lvl="0" marL="0" rtl="0" algn="l">
              <a:spcBef>
                <a:spcPts val="0"/>
              </a:spcBef>
              <a:spcAft>
                <a:spcPts val="0"/>
              </a:spcAft>
              <a:buNone/>
            </a:pPr>
            <a:r>
              <a:rPr lang="en-US"/>
              <a:t> xor ax, ax</a:t>
            </a:r>
            <a:endParaRPr/>
          </a:p>
          <a:p>
            <a:pPr indent="0" lvl="0" marL="0" rtl="0" algn="l">
              <a:spcBef>
                <a:spcPts val="0"/>
              </a:spcBef>
              <a:spcAft>
                <a:spcPts val="0"/>
              </a:spcAft>
              <a:buNone/>
            </a:pPr>
            <a:r>
              <a:rPr lang="en-US"/>
              <a:t> mov es, ax ; load zero in es</a:t>
            </a:r>
            <a:endParaRPr/>
          </a:p>
          <a:p>
            <a:pPr indent="0" lvl="0" marL="0" rtl="0" algn="l">
              <a:spcBef>
                <a:spcPts val="0"/>
              </a:spcBef>
              <a:spcAft>
                <a:spcPts val="0"/>
              </a:spcAft>
              <a:buNone/>
            </a:pPr>
            <a:r>
              <a:rPr lang="en-US"/>
              <a:t> mov word [es:0*4], myisrfor0 ; store offset at n*4</a:t>
            </a:r>
            <a:endParaRPr/>
          </a:p>
          <a:p>
            <a:pPr indent="0" lvl="0" marL="0" rtl="0" algn="l">
              <a:spcBef>
                <a:spcPts val="0"/>
              </a:spcBef>
              <a:spcAft>
                <a:spcPts val="0"/>
              </a:spcAft>
              <a:buNone/>
            </a:pPr>
            <a:r>
              <a:rPr lang="en-US"/>
              <a:t> mov [es:0*4+2], cs ; store segment at n*4+2</a:t>
            </a:r>
            <a:endParaRPr/>
          </a:p>
          <a:p>
            <a:pPr indent="0" lvl="0" marL="0" rtl="0" algn="l">
              <a:spcBef>
                <a:spcPts val="0"/>
              </a:spcBef>
              <a:spcAft>
                <a:spcPts val="0"/>
              </a:spcAft>
              <a:buNone/>
            </a:pPr>
            <a:r>
              <a:rPr lang="en-US"/>
              <a:t> call genint0 ; generate interrupt 0</a:t>
            </a:r>
            <a:endParaRPr/>
          </a:p>
          <a:p>
            <a:pPr indent="0" lvl="0" marL="0" rtl="0" algn="l">
              <a:spcBef>
                <a:spcPts val="0"/>
              </a:spcBef>
              <a:spcAft>
                <a:spcPts val="0"/>
              </a:spcAft>
              <a:buNone/>
            </a:pPr>
            <a:r>
              <a:rPr lang="en-US"/>
              <a:t> mov ax, 0x4c00 ; terminate program</a:t>
            </a:r>
            <a:endParaRPr/>
          </a:p>
          <a:p>
            <a:pPr indent="0" lvl="0" marL="0" rtl="0" algn="l">
              <a:spcBef>
                <a:spcPts val="0"/>
              </a:spcBef>
              <a:spcAft>
                <a:spcPts val="0"/>
              </a:spcAft>
              <a:buNone/>
            </a:pPr>
            <a:r>
              <a:rPr lang="en-US"/>
              <a:t> int 0x21</a:t>
            </a:r>
            <a:endParaRPr/>
          </a:p>
        </p:txBody>
      </p:sp>
      <p:sp>
        <p:nvSpPr>
          <p:cNvPr id="180" name="Google Shape;18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print string using bios service</a:t>
            </a:r>
            <a:endParaRPr/>
          </a:p>
          <a:p>
            <a:pPr indent="0" lvl="0" marL="0" rtl="0" algn="l">
              <a:spcBef>
                <a:spcPts val="0"/>
              </a:spcBef>
              <a:spcAft>
                <a:spcPts val="0"/>
              </a:spcAft>
              <a:buNone/>
            </a:pPr>
            <a:r>
              <a:rPr lang="en-US"/>
              <a:t>[org 0x0100]</a:t>
            </a:r>
            <a:endParaRPr/>
          </a:p>
          <a:p>
            <a:pPr indent="0" lvl="0" marL="0" rtl="0" algn="l">
              <a:spcBef>
                <a:spcPts val="0"/>
              </a:spcBef>
              <a:spcAft>
                <a:spcPts val="0"/>
              </a:spcAft>
              <a:buNone/>
            </a:pPr>
            <a:r>
              <a:rPr lang="en-US"/>
              <a:t> jmp start</a:t>
            </a:r>
            <a:endParaRPr/>
          </a:p>
          <a:p>
            <a:pPr indent="0" lvl="0" marL="0" rtl="0" algn="l">
              <a:spcBef>
                <a:spcPts val="0"/>
              </a:spcBef>
              <a:spcAft>
                <a:spcPts val="0"/>
              </a:spcAft>
              <a:buNone/>
            </a:pPr>
            <a:r>
              <a:rPr lang="en-US"/>
              <a:t>message: db 'Hello World'</a:t>
            </a:r>
            <a:endParaRPr/>
          </a:p>
          <a:p>
            <a:pPr indent="0" lvl="0" marL="0" rtl="0" algn="l">
              <a:spcBef>
                <a:spcPts val="0"/>
              </a:spcBef>
              <a:spcAft>
                <a:spcPts val="0"/>
              </a:spcAft>
              <a:buNone/>
            </a:pPr>
            <a:r>
              <a:rPr lang="en-US"/>
              <a:t>start: mov ah, 0x13 ; service 13 - print string</a:t>
            </a:r>
            <a:endParaRPr/>
          </a:p>
          <a:p>
            <a:pPr indent="0" lvl="0" marL="0" rtl="0" algn="l">
              <a:spcBef>
                <a:spcPts val="0"/>
              </a:spcBef>
              <a:spcAft>
                <a:spcPts val="0"/>
              </a:spcAft>
              <a:buNone/>
            </a:pPr>
            <a:r>
              <a:rPr lang="en-US"/>
              <a:t> mov al, 1 ; subservice 01 – update cursor</a:t>
            </a:r>
            <a:endParaRPr/>
          </a:p>
          <a:p>
            <a:pPr indent="0" lvl="0" marL="0" rtl="0" algn="l">
              <a:spcBef>
                <a:spcPts val="0"/>
              </a:spcBef>
              <a:spcAft>
                <a:spcPts val="0"/>
              </a:spcAft>
              <a:buNone/>
            </a:pPr>
            <a:r>
              <a:rPr lang="en-US"/>
              <a:t> mov bh, 0 ; output on page 0</a:t>
            </a:r>
            <a:endParaRPr/>
          </a:p>
          <a:p>
            <a:pPr indent="0" lvl="0" marL="0" rtl="0" algn="l">
              <a:spcBef>
                <a:spcPts val="0"/>
              </a:spcBef>
              <a:spcAft>
                <a:spcPts val="0"/>
              </a:spcAft>
              <a:buNone/>
            </a:pPr>
            <a:r>
              <a:rPr lang="en-US"/>
              <a:t> mov bl, 7 ; normal attrib</a:t>
            </a:r>
            <a:endParaRPr/>
          </a:p>
          <a:p>
            <a:pPr indent="0" lvl="0" marL="0" rtl="0" algn="l">
              <a:spcBef>
                <a:spcPts val="0"/>
              </a:spcBef>
              <a:spcAft>
                <a:spcPts val="0"/>
              </a:spcAft>
              <a:buNone/>
            </a:pPr>
            <a:r>
              <a:rPr lang="en-US"/>
              <a:t> mov dx, 0x0A03 ; row 10 column 3</a:t>
            </a:r>
            <a:endParaRPr/>
          </a:p>
          <a:p>
            <a:pPr indent="0" lvl="0" marL="0" rtl="0" algn="l">
              <a:spcBef>
                <a:spcPts val="0"/>
              </a:spcBef>
              <a:spcAft>
                <a:spcPts val="0"/>
              </a:spcAft>
              <a:buNone/>
            </a:pPr>
            <a:r>
              <a:rPr lang="en-US"/>
              <a:t> mov cx, 11 ; length of string</a:t>
            </a:r>
            <a:endParaRPr/>
          </a:p>
          <a:p>
            <a:pPr indent="0" lvl="0" marL="0" rtl="0" algn="l">
              <a:spcBef>
                <a:spcPts val="0"/>
              </a:spcBef>
              <a:spcAft>
                <a:spcPts val="0"/>
              </a:spcAft>
              <a:buNone/>
            </a:pPr>
            <a:r>
              <a:rPr lang="en-US"/>
              <a:t> push cs</a:t>
            </a:r>
            <a:endParaRPr/>
          </a:p>
          <a:p>
            <a:pPr indent="0" lvl="0" marL="0" rtl="0" algn="l">
              <a:spcBef>
                <a:spcPts val="0"/>
              </a:spcBef>
              <a:spcAft>
                <a:spcPts val="0"/>
              </a:spcAft>
              <a:buNone/>
            </a:pPr>
            <a:r>
              <a:rPr lang="en-US"/>
              <a:t> pop es ; segment of string</a:t>
            </a:r>
            <a:endParaRPr/>
          </a:p>
          <a:p>
            <a:pPr indent="0" lvl="0" marL="0" rtl="0" algn="l">
              <a:spcBef>
                <a:spcPts val="0"/>
              </a:spcBef>
              <a:spcAft>
                <a:spcPts val="0"/>
              </a:spcAft>
              <a:buNone/>
            </a:pPr>
            <a:r>
              <a:rPr lang="en-US"/>
              <a:t> mov bp, message ; offset of string</a:t>
            </a:r>
            <a:endParaRPr/>
          </a:p>
          <a:p>
            <a:pPr indent="0" lvl="0" marL="0" rtl="0" algn="l">
              <a:spcBef>
                <a:spcPts val="0"/>
              </a:spcBef>
              <a:spcAft>
                <a:spcPts val="0"/>
              </a:spcAft>
              <a:buNone/>
            </a:pPr>
            <a:r>
              <a:rPr lang="en-US"/>
              <a:t> int 0x10 ; call BIOS video service</a:t>
            </a:r>
            <a:endParaRPr/>
          </a:p>
          <a:p>
            <a:pPr indent="0" lvl="0" marL="0" rtl="0" algn="l">
              <a:spcBef>
                <a:spcPts val="0"/>
              </a:spcBef>
              <a:spcAft>
                <a:spcPts val="0"/>
              </a:spcAft>
              <a:buNone/>
            </a:pPr>
            <a:r>
              <a:rPr lang="en-US"/>
              <a:t> mov ax, 0x4c00 ; terminate program</a:t>
            </a:r>
            <a:endParaRPr/>
          </a:p>
          <a:p>
            <a:pPr indent="0" lvl="0" marL="0" rtl="0" algn="l">
              <a:spcBef>
                <a:spcPts val="0"/>
              </a:spcBef>
              <a:spcAft>
                <a:spcPts val="0"/>
              </a:spcAft>
              <a:buNone/>
            </a:pPr>
            <a:r>
              <a:rPr lang="en-US"/>
              <a:t> int 0x21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Text video screen is in the form of pages which can be upto 32. At one time one page is visible which is by default the zeroth page unless we change it. </a:t>
            </a:r>
            <a:endParaRPr/>
          </a:p>
        </p:txBody>
      </p:sp>
      <p:sp>
        <p:nvSpPr>
          <p:cNvPr id="241" name="Google Shape;241;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 </a:t>
            </a:r>
            <a:r>
              <a:rPr b="1" i="0" lang="en-US" sz="1200">
                <a:solidFill>
                  <a:schemeClr val="dk1"/>
                </a:solidFill>
                <a:latin typeface="Calibri"/>
                <a:ea typeface="Calibri"/>
                <a:cs typeface="Calibri"/>
                <a:sym typeface="Calibri"/>
              </a:rPr>
              <a:t>scancode</a:t>
            </a:r>
            <a:r>
              <a:rPr b="0" i="0" lang="en-US" sz="1200">
                <a:solidFill>
                  <a:schemeClr val="dk1"/>
                </a:solidFill>
                <a:latin typeface="Calibri"/>
                <a:ea typeface="Calibri"/>
                <a:cs typeface="Calibri"/>
                <a:sym typeface="Calibri"/>
              </a:rPr>
              <a:t> (or </a:t>
            </a:r>
            <a:r>
              <a:rPr b="1" i="0" lang="en-US" sz="1200">
                <a:solidFill>
                  <a:schemeClr val="dk1"/>
                </a:solidFill>
                <a:latin typeface="Calibri"/>
                <a:ea typeface="Calibri"/>
                <a:cs typeface="Calibri"/>
                <a:sym typeface="Calibri"/>
              </a:rPr>
              <a:t>scan code</a:t>
            </a:r>
            <a:r>
              <a:rPr b="0" i="0" lang="en-US" sz="1200">
                <a:solidFill>
                  <a:schemeClr val="dk1"/>
                </a:solidFill>
                <a:latin typeface="Calibri"/>
                <a:ea typeface="Calibri"/>
                <a:cs typeface="Calibri"/>
                <a:sym typeface="Calibri"/>
              </a:rPr>
              <a:t>) is the data that most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computer keyboards</a:t>
            </a:r>
            <a:r>
              <a:rPr b="0" i="0" lang="en-US" sz="1200">
                <a:solidFill>
                  <a:schemeClr val="dk1"/>
                </a:solidFill>
                <a:latin typeface="Calibri"/>
                <a:ea typeface="Calibri"/>
                <a:cs typeface="Calibri"/>
                <a:sym typeface="Calibri"/>
              </a:rPr>
              <a:t> send to a </a:t>
            </a:r>
            <a:r>
              <a:rPr b="0" i="0" lang="en-US" sz="1200" u="sng" strike="noStrike">
                <a:solidFill>
                  <a:schemeClr val="dk1"/>
                </a:solidFill>
                <a:latin typeface="Calibri"/>
                <a:ea typeface="Calibri"/>
                <a:cs typeface="Calibri"/>
                <a:sym typeface="Calibri"/>
                <a:hlinkClick r:id="rId3">
                  <a:extLst>
                    <a:ext uri="{A12FA001-AC4F-418D-AE19-62706E023703}">
                      <ahyp:hlinkClr val="tx"/>
                    </a:ext>
                  </a:extLst>
                </a:hlinkClick>
              </a:rPr>
              <a:t>computer</a:t>
            </a:r>
            <a:r>
              <a:rPr b="0" i="0" lang="en-US" sz="1200">
                <a:solidFill>
                  <a:schemeClr val="dk1"/>
                </a:solidFill>
                <a:latin typeface="Calibri"/>
                <a:ea typeface="Calibri"/>
                <a:cs typeface="Calibri"/>
                <a:sym typeface="Calibri"/>
              </a:rPr>
              <a:t> to report which keys have been pressed. A number, or sequence of numbers, is assigned to each key on the keyboard.</a:t>
            </a:r>
            <a:endParaRPr/>
          </a:p>
        </p:txBody>
      </p:sp>
      <p:sp>
        <p:nvSpPr>
          <p:cNvPr id="257" name="Google Shape;25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given code the keystore is saved in key variable and printed on screen</a:t>
            </a:r>
            <a:endParaRPr/>
          </a:p>
          <a:p>
            <a:pPr indent="0" lvl="0" marL="0" rtl="0" algn="l">
              <a:spcBef>
                <a:spcPts val="0"/>
              </a:spcBef>
              <a:spcAft>
                <a:spcPts val="0"/>
              </a:spcAft>
              <a:buNone/>
            </a:pPr>
            <a:r>
              <a:rPr lang="en-US"/>
              <a:t>; get key stroke</a:t>
            </a:r>
            <a:endParaRPr/>
          </a:p>
          <a:p>
            <a:pPr indent="0" lvl="0" marL="0" rtl="0" algn="l">
              <a:spcBef>
                <a:spcPts val="0"/>
              </a:spcBef>
              <a:spcAft>
                <a:spcPts val="0"/>
              </a:spcAft>
              <a:buNone/>
            </a:pPr>
            <a:r>
              <a:rPr lang="en-US"/>
              <a:t>[org 0x0100]</a:t>
            </a:r>
            <a:endParaRPr/>
          </a:p>
          <a:p>
            <a:pPr indent="0" lvl="0" marL="0" rtl="0" algn="l">
              <a:spcBef>
                <a:spcPts val="0"/>
              </a:spcBef>
              <a:spcAft>
                <a:spcPts val="0"/>
              </a:spcAft>
              <a:buNone/>
            </a:pPr>
            <a:r>
              <a:rPr lang="en-US"/>
              <a:t>jmp start</a:t>
            </a:r>
            <a:endParaRPr/>
          </a:p>
          <a:p>
            <a:pPr indent="0" lvl="0" marL="0" rtl="0" algn="l">
              <a:spcBef>
                <a:spcPts val="0"/>
              </a:spcBef>
              <a:spcAft>
                <a:spcPts val="0"/>
              </a:spcAft>
              <a:buNone/>
            </a:pPr>
            <a:r>
              <a:rPr lang="en-US"/>
              <a:t>key: dw 0</a:t>
            </a:r>
            <a:endParaRPr/>
          </a:p>
          <a:p>
            <a:pPr indent="0" lvl="0" marL="0" rtl="0" algn="l">
              <a:spcBef>
                <a:spcPts val="0"/>
              </a:spcBef>
              <a:spcAft>
                <a:spcPts val="0"/>
              </a:spcAft>
              <a:buNone/>
            </a:pPr>
            <a:r>
              <a:rPr lang="en-US"/>
              <a:t>start:</a:t>
            </a:r>
            <a:endParaRPr/>
          </a:p>
          <a:p>
            <a:pPr indent="0" lvl="0" marL="0" rtl="0" algn="l">
              <a:spcBef>
                <a:spcPts val="0"/>
              </a:spcBef>
              <a:spcAft>
                <a:spcPts val="0"/>
              </a:spcAft>
              <a:buNone/>
            </a:pPr>
            <a:r>
              <a:rPr lang="en-US"/>
              <a:t>mov ah, 00</a:t>
            </a:r>
            <a:endParaRPr/>
          </a:p>
          <a:p>
            <a:pPr indent="0" lvl="0" marL="0" rtl="0" algn="l">
              <a:spcBef>
                <a:spcPts val="0"/>
              </a:spcBef>
              <a:spcAft>
                <a:spcPts val="0"/>
              </a:spcAft>
              <a:buNone/>
            </a:pPr>
            <a:r>
              <a:rPr lang="en-US"/>
              <a:t>int 16h</a:t>
            </a:r>
            <a:endParaRPr/>
          </a:p>
          <a:p>
            <a:pPr indent="0" lvl="0" marL="0" rtl="0" algn="l">
              <a:spcBef>
                <a:spcPts val="0"/>
              </a:spcBef>
              <a:spcAft>
                <a:spcPts val="0"/>
              </a:spcAft>
              <a:buNone/>
            </a:pPr>
            <a:r>
              <a:rPr lang="en-US"/>
              <a:t>mov word [key],ax</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mov ah, 0x13 ; service 13 - print string</a:t>
            </a:r>
            <a:endParaRPr/>
          </a:p>
          <a:p>
            <a:pPr indent="0" lvl="0" marL="0" rtl="0" algn="l">
              <a:spcBef>
                <a:spcPts val="0"/>
              </a:spcBef>
              <a:spcAft>
                <a:spcPts val="0"/>
              </a:spcAft>
              <a:buNone/>
            </a:pPr>
            <a:r>
              <a:rPr lang="en-US"/>
              <a:t>mov al, 1 ; subservice 01 – update cursor</a:t>
            </a:r>
            <a:endParaRPr/>
          </a:p>
          <a:p>
            <a:pPr indent="0" lvl="0" marL="0" rtl="0" algn="l">
              <a:spcBef>
                <a:spcPts val="0"/>
              </a:spcBef>
              <a:spcAft>
                <a:spcPts val="0"/>
              </a:spcAft>
              <a:buNone/>
            </a:pPr>
            <a:r>
              <a:rPr lang="en-US"/>
              <a:t>mov bh, 0 ; output on page 0</a:t>
            </a:r>
            <a:endParaRPr/>
          </a:p>
          <a:p>
            <a:pPr indent="0" lvl="0" marL="0" rtl="0" algn="l">
              <a:spcBef>
                <a:spcPts val="0"/>
              </a:spcBef>
              <a:spcAft>
                <a:spcPts val="0"/>
              </a:spcAft>
              <a:buNone/>
            </a:pPr>
            <a:r>
              <a:rPr lang="en-US"/>
              <a:t>mov bl, 7 ; normal attrib</a:t>
            </a:r>
            <a:endParaRPr/>
          </a:p>
          <a:p>
            <a:pPr indent="0" lvl="0" marL="0" rtl="0" algn="l">
              <a:spcBef>
                <a:spcPts val="0"/>
              </a:spcBef>
              <a:spcAft>
                <a:spcPts val="0"/>
              </a:spcAft>
              <a:buNone/>
            </a:pPr>
            <a:r>
              <a:rPr lang="en-US"/>
              <a:t>mov dx, 0x0A03 ; row 10 column 3</a:t>
            </a:r>
            <a:endParaRPr/>
          </a:p>
          <a:p>
            <a:pPr indent="0" lvl="0" marL="0" rtl="0" algn="l">
              <a:spcBef>
                <a:spcPts val="0"/>
              </a:spcBef>
              <a:spcAft>
                <a:spcPts val="0"/>
              </a:spcAft>
              <a:buNone/>
            </a:pPr>
            <a:r>
              <a:rPr lang="en-US"/>
              <a:t>mov cx, 2; length of string</a:t>
            </a:r>
            <a:endParaRPr/>
          </a:p>
          <a:p>
            <a:pPr indent="0" lvl="0" marL="0" rtl="0" algn="l">
              <a:spcBef>
                <a:spcPts val="0"/>
              </a:spcBef>
              <a:spcAft>
                <a:spcPts val="0"/>
              </a:spcAft>
              <a:buNone/>
            </a:pPr>
            <a:r>
              <a:rPr lang="en-US"/>
              <a:t>push cs</a:t>
            </a:r>
            <a:endParaRPr/>
          </a:p>
          <a:p>
            <a:pPr indent="0" lvl="0" marL="0" rtl="0" algn="l">
              <a:spcBef>
                <a:spcPts val="0"/>
              </a:spcBef>
              <a:spcAft>
                <a:spcPts val="0"/>
              </a:spcAft>
              <a:buNone/>
            </a:pPr>
            <a:r>
              <a:rPr lang="en-US"/>
              <a:t>pop es ; segment of string</a:t>
            </a:r>
            <a:endParaRPr/>
          </a:p>
          <a:p>
            <a:pPr indent="0" lvl="0" marL="0" rtl="0" algn="l">
              <a:spcBef>
                <a:spcPts val="0"/>
              </a:spcBef>
              <a:spcAft>
                <a:spcPts val="0"/>
              </a:spcAft>
              <a:buNone/>
            </a:pPr>
            <a:r>
              <a:rPr lang="en-US"/>
              <a:t>mov bp, key ; offset of string</a:t>
            </a:r>
            <a:endParaRPr/>
          </a:p>
          <a:p>
            <a:pPr indent="0" lvl="0" marL="0" rtl="0" algn="l">
              <a:spcBef>
                <a:spcPts val="0"/>
              </a:spcBef>
              <a:spcAft>
                <a:spcPts val="0"/>
              </a:spcAft>
              <a:buNone/>
            </a:pPr>
            <a:r>
              <a:rPr lang="en-US"/>
              <a:t>int 0x10 ; call BIOS video service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mov ax, 0x4c00 ; terminate program</a:t>
            </a:r>
            <a:endParaRPr/>
          </a:p>
          <a:p>
            <a:pPr indent="0" lvl="0" marL="0" rtl="0" algn="l">
              <a:spcBef>
                <a:spcPts val="0"/>
              </a:spcBef>
              <a:spcAft>
                <a:spcPts val="0"/>
              </a:spcAft>
              <a:buNone/>
            </a:pPr>
            <a:r>
              <a:rPr lang="en-US"/>
              <a:t>int 0x21 </a:t>
            </a:r>
            <a:endParaRPr/>
          </a:p>
        </p:txBody>
      </p:sp>
      <p:sp>
        <p:nvSpPr>
          <p:cNvPr id="275" name="Google Shape;27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print string using bios service</a:t>
            </a:r>
            <a:endParaRPr/>
          </a:p>
          <a:p>
            <a:pPr indent="0" lvl="0" marL="0" rtl="0" algn="l">
              <a:spcBef>
                <a:spcPts val="0"/>
              </a:spcBef>
              <a:spcAft>
                <a:spcPts val="0"/>
              </a:spcAft>
              <a:buNone/>
            </a:pPr>
            <a:r>
              <a:rPr lang="en-US"/>
              <a:t>[org 0x0100]</a:t>
            </a:r>
            <a:endParaRPr/>
          </a:p>
          <a:p>
            <a:pPr indent="0" lvl="0" marL="0" rtl="0" algn="l">
              <a:spcBef>
                <a:spcPts val="0"/>
              </a:spcBef>
              <a:spcAft>
                <a:spcPts val="0"/>
              </a:spcAft>
              <a:buNone/>
            </a:pPr>
            <a:r>
              <a:rPr lang="en-US"/>
              <a:t> jmp start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msg1: db 'hello world', 0</a:t>
            </a:r>
            <a:endParaRPr/>
          </a:p>
          <a:p>
            <a:pPr indent="0" lvl="0" marL="0" rtl="0" algn="l">
              <a:spcBef>
                <a:spcPts val="0"/>
              </a:spcBef>
              <a:spcAft>
                <a:spcPts val="0"/>
              </a:spcAft>
              <a:buNone/>
            </a:pPr>
            <a:r>
              <a:rPr lang="en-US"/>
              <a:t>msg2: db 'hello world again', 0</a:t>
            </a:r>
            <a:endParaRPr/>
          </a:p>
          <a:p>
            <a:pPr indent="0" lvl="0" marL="0" rtl="0" algn="l">
              <a:spcBef>
                <a:spcPts val="0"/>
              </a:spcBef>
              <a:spcAft>
                <a:spcPts val="0"/>
              </a:spcAft>
              <a:buNone/>
            </a:pPr>
            <a:r>
              <a:rPr lang="en-US"/>
              <a:t>msg3: db 'hello world again and again', 0</a:t>
            </a:r>
            <a:endParaRPr/>
          </a:p>
          <a:p>
            <a:pPr indent="0" lvl="0" marL="0" rtl="0" algn="l">
              <a:spcBef>
                <a:spcPts val="0"/>
              </a:spcBef>
              <a:spcAft>
                <a:spcPts val="0"/>
              </a:spcAft>
              <a:buNone/>
            </a:pPr>
            <a:r>
              <a:rPr lang="en-US"/>
              <a:t>clrscr: </a:t>
            </a:r>
            <a:endParaRPr/>
          </a:p>
          <a:p>
            <a:pPr indent="0" lvl="0" marL="0" rtl="0" algn="l">
              <a:spcBef>
                <a:spcPts val="0"/>
              </a:spcBef>
              <a:spcAft>
                <a:spcPts val="0"/>
              </a:spcAft>
              <a:buNone/>
            </a:pPr>
            <a:r>
              <a:rPr lang="en-US"/>
              <a:t>	 push es</a:t>
            </a:r>
            <a:endParaRPr/>
          </a:p>
          <a:p>
            <a:pPr indent="0" lvl="0" marL="0" rtl="0" algn="l">
              <a:spcBef>
                <a:spcPts val="0"/>
              </a:spcBef>
              <a:spcAft>
                <a:spcPts val="0"/>
              </a:spcAft>
              <a:buNone/>
            </a:pPr>
            <a:r>
              <a:rPr lang="en-US"/>
              <a:t>	 push ax</a:t>
            </a:r>
            <a:endParaRPr/>
          </a:p>
          <a:p>
            <a:pPr indent="0" lvl="0" marL="0" rtl="0" algn="l">
              <a:spcBef>
                <a:spcPts val="0"/>
              </a:spcBef>
              <a:spcAft>
                <a:spcPts val="0"/>
              </a:spcAft>
              <a:buNone/>
            </a:pPr>
            <a:r>
              <a:rPr lang="en-US"/>
              <a:t>	 push cx</a:t>
            </a:r>
            <a:endParaRPr/>
          </a:p>
          <a:p>
            <a:pPr indent="0" lvl="0" marL="0" rtl="0" algn="l">
              <a:spcBef>
                <a:spcPts val="0"/>
              </a:spcBef>
              <a:spcAft>
                <a:spcPts val="0"/>
              </a:spcAft>
              <a:buNone/>
            </a:pPr>
            <a:r>
              <a:rPr lang="en-US"/>
              <a:t>	 push di</a:t>
            </a:r>
            <a:endParaRPr/>
          </a:p>
          <a:p>
            <a:pPr indent="0" lvl="0" marL="0" rtl="0" algn="l">
              <a:spcBef>
                <a:spcPts val="0"/>
              </a:spcBef>
              <a:spcAft>
                <a:spcPts val="0"/>
              </a:spcAft>
              <a:buNone/>
            </a:pPr>
            <a:r>
              <a:rPr lang="en-US"/>
              <a:t>	 mov ax, 0xb800</a:t>
            </a:r>
            <a:endParaRPr/>
          </a:p>
          <a:p>
            <a:pPr indent="0" lvl="0" marL="0" rtl="0" algn="l">
              <a:spcBef>
                <a:spcPts val="0"/>
              </a:spcBef>
              <a:spcAft>
                <a:spcPts val="0"/>
              </a:spcAft>
              <a:buNone/>
            </a:pPr>
            <a:r>
              <a:rPr lang="en-US"/>
              <a:t>	 mov es, ax ; point es to video base</a:t>
            </a:r>
            <a:endParaRPr/>
          </a:p>
          <a:p>
            <a:pPr indent="0" lvl="0" marL="0" rtl="0" algn="l">
              <a:spcBef>
                <a:spcPts val="0"/>
              </a:spcBef>
              <a:spcAft>
                <a:spcPts val="0"/>
              </a:spcAft>
              <a:buNone/>
            </a:pPr>
            <a:r>
              <a:rPr lang="en-US"/>
              <a:t>	 xor di, di ; point di to top left column</a:t>
            </a:r>
            <a:endParaRPr/>
          </a:p>
          <a:p>
            <a:pPr indent="0" lvl="0" marL="0" rtl="0" algn="l">
              <a:spcBef>
                <a:spcPts val="0"/>
              </a:spcBef>
              <a:spcAft>
                <a:spcPts val="0"/>
              </a:spcAft>
              <a:buNone/>
            </a:pPr>
            <a:r>
              <a:rPr lang="en-US"/>
              <a:t>	 mov ax, 0x0720 ; space char in normal attribute</a:t>
            </a:r>
            <a:endParaRPr/>
          </a:p>
          <a:p>
            <a:pPr indent="0" lvl="0" marL="0" rtl="0" algn="l">
              <a:spcBef>
                <a:spcPts val="0"/>
              </a:spcBef>
              <a:spcAft>
                <a:spcPts val="0"/>
              </a:spcAft>
              <a:buNone/>
            </a:pPr>
            <a:r>
              <a:rPr lang="en-US"/>
              <a:t>	 mov cx, 2000 ; number of screen locations</a:t>
            </a:r>
            <a:endParaRPr/>
          </a:p>
          <a:p>
            <a:pPr indent="0" lvl="0" marL="0" rtl="0" algn="l">
              <a:spcBef>
                <a:spcPts val="0"/>
              </a:spcBef>
              <a:spcAft>
                <a:spcPts val="0"/>
              </a:spcAft>
              <a:buNone/>
            </a:pPr>
            <a:r>
              <a:rPr lang="en-US"/>
              <a:t>	 cld ; auto increment mode</a:t>
            </a:r>
            <a:endParaRPr/>
          </a:p>
          <a:p>
            <a:pPr indent="0" lvl="0" marL="0" rtl="0" algn="l">
              <a:spcBef>
                <a:spcPts val="0"/>
              </a:spcBef>
              <a:spcAft>
                <a:spcPts val="0"/>
              </a:spcAft>
              <a:buNone/>
            </a:pPr>
            <a:r>
              <a:rPr lang="en-US"/>
              <a:t>	 rep stosw ; clear the whole screen</a:t>
            </a:r>
            <a:endParaRPr/>
          </a:p>
          <a:p>
            <a:pPr indent="0" lvl="0" marL="0" rtl="0" algn="l">
              <a:spcBef>
                <a:spcPts val="0"/>
              </a:spcBef>
              <a:spcAft>
                <a:spcPts val="0"/>
              </a:spcAft>
              <a:buNone/>
            </a:pPr>
            <a:r>
              <a:rPr lang="en-US"/>
              <a:t>	 pop di </a:t>
            </a:r>
            <a:endParaRPr/>
          </a:p>
          <a:p>
            <a:pPr indent="0" lvl="0" marL="0" rtl="0" algn="l">
              <a:spcBef>
                <a:spcPts val="0"/>
              </a:spcBef>
              <a:spcAft>
                <a:spcPts val="0"/>
              </a:spcAft>
              <a:buNone/>
            </a:pPr>
            <a:r>
              <a:rPr lang="en-US"/>
              <a:t>	 pop cx</a:t>
            </a:r>
            <a:endParaRPr/>
          </a:p>
          <a:p>
            <a:pPr indent="0" lvl="0" marL="0" rtl="0" algn="l">
              <a:spcBef>
                <a:spcPts val="0"/>
              </a:spcBef>
              <a:spcAft>
                <a:spcPts val="0"/>
              </a:spcAft>
              <a:buNone/>
            </a:pPr>
            <a:r>
              <a:rPr lang="en-US"/>
              <a:t>	 pop ax</a:t>
            </a:r>
            <a:endParaRPr/>
          </a:p>
          <a:p>
            <a:pPr indent="0" lvl="0" marL="0" rtl="0" algn="l">
              <a:spcBef>
                <a:spcPts val="0"/>
              </a:spcBef>
              <a:spcAft>
                <a:spcPts val="0"/>
              </a:spcAft>
              <a:buNone/>
            </a:pPr>
            <a:r>
              <a:rPr lang="en-US"/>
              <a:t>	 pop es</a:t>
            </a:r>
            <a:endParaRPr/>
          </a:p>
          <a:p>
            <a:pPr indent="0" lvl="0" marL="0" rtl="0" algn="l">
              <a:spcBef>
                <a:spcPts val="0"/>
              </a:spcBef>
              <a:spcAft>
                <a:spcPts val="0"/>
              </a:spcAft>
              <a:buNone/>
            </a:pPr>
            <a:r>
              <a:rPr lang="en-US"/>
              <a:t>	 ret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start: </a:t>
            </a:r>
            <a:endParaRPr/>
          </a:p>
          <a:p>
            <a:pPr indent="0" lvl="0" marL="0" rtl="0" algn="l">
              <a:spcBef>
                <a:spcPts val="0"/>
              </a:spcBef>
              <a:spcAft>
                <a:spcPts val="0"/>
              </a:spcAft>
              <a:buNone/>
            </a:pPr>
            <a:r>
              <a:rPr lang="en-US"/>
              <a:t> mov ah, 0x10 ; service 10 – vga attributes</a:t>
            </a:r>
            <a:endParaRPr/>
          </a:p>
          <a:p>
            <a:pPr indent="0" lvl="0" marL="0" rtl="0" algn="l">
              <a:spcBef>
                <a:spcPts val="0"/>
              </a:spcBef>
              <a:spcAft>
                <a:spcPts val="0"/>
              </a:spcAft>
              <a:buNone/>
            </a:pPr>
            <a:r>
              <a:rPr lang="en-US"/>
              <a:t> mov al, 03 ; subservice 3 – toggle blinking</a:t>
            </a:r>
            <a:endParaRPr/>
          </a:p>
          <a:p>
            <a:pPr indent="0" lvl="0" marL="0" rtl="0" algn="l">
              <a:spcBef>
                <a:spcPts val="0"/>
              </a:spcBef>
              <a:spcAft>
                <a:spcPts val="0"/>
              </a:spcAft>
              <a:buNone/>
            </a:pPr>
            <a:r>
              <a:rPr lang="en-US"/>
              <a:t> mov bl, 01 ; enable blinking bit ; if bl=00 then even by setting blinking bit on we will not be able to see blinking on screen</a:t>
            </a:r>
            <a:endParaRPr/>
          </a:p>
          <a:p>
            <a:pPr indent="0" lvl="0" marL="0" rtl="0" algn="l">
              <a:spcBef>
                <a:spcPts val="0"/>
              </a:spcBef>
              <a:spcAft>
                <a:spcPts val="0"/>
              </a:spcAft>
              <a:buNone/>
            </a:pPr>
            <a:r>
              <a:rPr lang="en-US"/>
              <a:t> int 0x10 ; call BIOS video service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mov ah, 0 ; service 0 – get keystroke</a:t>
            </a:r>
            <a:endParaRPr/>
          </a:p>
          <a:p>
            <a:pPr indent="0" lvl="0" marL="0" rtl="0" algn="l">
              <a:spcBef>
                <a:spcPts val="0"/>
              </a:spcBef>
              <a:spcAft>
                <a:spcPts val="0"/>
              </a:spcAft>
              <a:buNone/>
            </a:pPr>
            <a:r>
              <a:rPr lang="en-US"/>
              <a:t> int 0x16 ; call BIOS keyboard service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call clrscr ; clear the screen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mov ah, 0x13 ; service 13 - print string</a:t>
            </a:r>
            <a:endParaRPr/>
          </a:p>
          <a:p>
            <a:pPr indent="0" lvl="0" marL="0" rtl="0" algn="l">
              <a:spcBef>
                <a:spcPts val="0"/>
              </a:spcBef>
              <a:spcAft>
                <a:spcPts val="0"/>
              </a:spcAft>
              <a:buNone/>
            </a:pPr>
            <a:r>
              <a:rPr lang="en-US"/>
              <a:t> mov al, 1 ; subservice 01 – update cursor</a:t>
            </a:r>
            <a:endParaRPr/>
          </a:p>
          <a:p>
            <a:pPr indent="0" lvl="0" marL="0" rtl="0" algn="l">
              <a:spcBef>
                <a:spcPts val="0"/>
              </a:spcBef>
              <a:spcAft>
                <a:spcPts val="0"/>
              </a:spcAft>
              <a:buNone/>
            </a:pPr>
            <a:r>
              <a:rPr lang="en-US"/>
              <a:t> mov bh, 0 ; output on page 0</a:t>
            </a:r>
            <a:endParaRPr/>
          </a:p>
          <a:p>
            <a:pPr indent="0" lvl="0" marL="0" rtl="0" algn="l">
              <a:spcBef>
                <a:spcPts val="0"/>
              </a:spcBef>
              <a:spcAft>
                <a:spcPts val="0"/>
              </a:spcAft>
              <a:buNone/>
            </a:pPr>
            <a:r>
              <a:rPr lang="en-US"/>
              <a:t> mov bl, 01 ; normal attrib</a:t>
            </a:r>
            <a:endParaRPr/>
          </a:p>
          <a:p>
            <a:pPr indent="0" lvl="0" marL="0" rtl="0" algn="l">
              <a:spcBef>
                <a:spcPts val="0"/>
              </a:spcBef>
              <a:spcAft>
                <a:spcPts val="0"/>
              </a:spcAft>
              <a:buNone/>
            </a:pPr>
            <a:r>
              <a:rPr lang="en-US"/>
              <a:t> mov dx, 0x0A03 ; row 10 column 3</a:t>
            </a:r>
            <a:endParaRPr/>
          </a:p>
          <a:p>
            <a:pPr indent="0" lvl="0" marL="0" rtl="0" algn="l">
              <a:spcBef>
                <a:spcPts val="0"/>
              </a:spcBef>
              <a:spcAft>
                <a:spcPts val="0"/>
              </a:spcAft>
              <a:buNone/>
            </a:pPr>
            <a:r>
              <a:rPr lang="en-US"/>
              <a:t> mov cx, 11 ; length of string</a:t>
            </a:r>
            <a:endParaRPr/>
          </a:p>
          <a:p>
            <a:pPr indent="0" lvl="0" marL="0" rtl="0" algn="l">
              <a:spcBef>
                <a:spcPts val="0"/>
              </a:spcBef>
              <a:spcAft>
                <a:spcPts val="0"/>
              </a:spcAft>
              <a:buNone/>
            </a:pPr>
            <a:r>
              <a:rPr lang="en-US"/>
              <a:t> push cs</a:t>
            </a:r>
            <a:endParaRPr/>
          </a:p>
          <a:p>
            <a:pPr indent="0" lvl="0" marL="0" rtl="0" algn="l">
              <a:spcBef>
                <a:spcPts val="0"/>
              </a:spcBef>
              <a:spcAft>
                <a:spcPts val="0"/>
              </a:spcAft>
              <a:buNone/>
            </a:pPr>
            <a:r>
              <a:rPr lang="en-US"/>
              <a:t> pop es ; segment of string</a:t>
            </a:r>
            <a:endParaRPr/>
          </a:p>
          <a:p>
            <a:pPr indent="0" lvl="0" marL="0" rtl="0" algn="l">
              <a:spcBef>
                <a:spcPts val="0"/>
              </a:spcBef>
              <a:spcAft>
                <a:spcPts val="0"/>
              </a:spcAft>
              <a:buNone/>
            </a:pPr>
            <a:r>
              <a:rPr lang="en-US"/>
              <a:t> mov bp, msg1 ; offset of string</a:t>
            </a:r>
            <a:endParaRPr/>
          </a:p>
          <a:p>
            <a:pPr indent="0" lvl="0" marL="0" rtl="0" algn="l">
              <a:spcBef>
                <a:spcPts val="0"/>
              </a:spcBef>
              <a:spcAft>
                <a:spcPts val="0"/>
              </a:spcAft>
              <a:buNone/>
            </a:pPr>
            <a:r>
              <a:rPr lang="en-US"/>
              <a:t> int 0x10 ; call BIOS video service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mov ah, 0 ; service 0 – get keystroke</a:t>
            </a:r>
            <a:endParaRPr/>
          </a:p>
          <a:p>
            <a:pPr indent="0" lvl="0" marL="0" rtl="0" algn="l">
              <a:spcBef>
                <a:spcPts val="0"/>
              </a:spcBef>
              <a:spcAft>
                <a:spcPts val="0"/>
              </a:spcAft>
              <a:buNone/>
            </a:pPr>
            <a:r>
              <a:rPr lang="en-US"/>
              <a:t> int 0x16 ; call BIOS keyboard service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mov ah, 0x13 ; service 13 - print string</a:t>
            </a:r>
            <a:endParaRPr/>
          </a:p>
          <a:p>
            <a:pPr indent="0" lvl="0" marL="0" rtl="0" algn="l">
              <a:spcBef>
                <a:spcPts val="0"/>
              </a:spcBef>
              <a:spcAft>
                <a:spcPts val="0"/>
              </a:spcAft>
              <a:buNone/>
            </a:pPr>
            <a:r>
              <a:rPr lang="en-US"/>
              <a:t> mov al, 1 ; subservice 01 – update cursor</a:t>
            </a:r>
            <a:endParaRPr/>
          </a:p>
          <a:p>
            <a:pPr indent="0" lvl="0" marL="0" rtl="0" algn="l">
              <a:spcBef>
                <a:spcPts val="0"/>
              </a:spcBef>
              <a:spcAft>
                <a:spcPts val="0"/>
              </a:spcAft>
              <a:buNone/>
            </a:pPr>
            <a:r>
              <a:rPr lang="en-US"/>
              <a:t> mov bh, 0 ; output on page 0</a:t>
            </a:r>
            <a:endParaRPr/>
          </a:p>
          <a:p>
            <a:pPr indent="0" lvl="0" marL="0" rtl="0" algn="l">
              <a:spcBef>
                <a:spcPts val="0"/>
              </a:spcBef>
              <a:spcAft>
                <a:spcPts val="0"/>
              </a:spcAft>
              <a:buNone/>
            </a:pPr>
            <a:r>
              <a:rPr lang="en-US"/>
              <a:t> mov bl, 0x71 ; normal attrib</a:t>
            </a:r>
            <a:endParaRPr/>
          </a:p>
          <a:p>
            <a:pPr indent="0" lvl="0" marL="0" rtl="0" algn="l">
              <a:spcBef>
                <a:spcPts val="0"/>
              </a:spcBef>
              <a:spcAft>
                <a:spcPts val="0"/>
              </a:spcAft>
              <a:buNone/>
            </a:pPr>
            <a:r>
              <a:rPr lang="en-US"/>
              <a:t> mov dx, 0x0B03 ; row 10 column 3</a:t>
            </a:r>
            <a:endParaRPr/>
          </a:p>
          <a:p>
            <a:pPr indent="0" lvl="0" marL="0" rtl="0" algn="l">
              <a:spcBef>
                <a:spcPts val="0"/>
              </a:spcBef>
              <a:spcAft>
                <a:spcPts val="0"/>
              </a:spcAft>
              <a:buNone/>
            </a:pPr>
            <a:r>
              <a:rPr lang="en-US"/>
              <a:t> mov cx, 17 ; length of string</a:t>
            </a:r>
            <a:endParaRPr/>
          </a:p>
          <a:p>
            <a:pPr indent="0" lvl="0" marL="0" rtl="0" algn="l">
              <a:spcBef>
                <a:spcPts val="0"/>
              </a:spcBef>
              <a:spcAft>
                <a:spcPts val="0"/>
              </a:spcAft>
              <a:buNone/>
            </a:pPr>
            <a:r>
              <a:rPr lang="en-US"/>
              <a:t> push cs</a:t>
            </a:r>
            <a:endParaRPr/>
          </a:p>
          <a:p>
            <a:pPr indent="0" lvl="0" marL="0" rtl="0" algn="l">
              <a:spcBef>
                <a:spcPts val="0"/>
              </a:spcBef>
              <a:spcAft>
                <a:spcPts val="0"/>
              </a:spcAft>
              <a:buNone/>
            </a:pPr>
            <a:r>
              <a:rPr lang="en-US"/>
              <a:t> pop es ; segment of string</a:t>
            </a:r>
            <a:endParaRPr/>
          </a:p>
          <a:p>
            <a:pPr indent="0" lvl="0" marL="0" rtl="0" algn="l">
              <a:spcBef>
                <a:spcPts val="0"/>
              </a:spcBef>
              <a:spcAft>
                <a:spcPts val="0"/>
              </a:spcAft>
              <a:buNone/>
            </a:pPr>
            <a:r>
              <a:rPr lang="en-US"/>
              <a:t> mov bp, msg2 ; offset of string</a:t>
            </a:r>
            <a:endParaRPr/>
          </a:p>
          <a:p>
            <a:pPr indent="0" lvl="0" marL="0" rtl="0" algn="l">
              <a:spcBef>
                <a:spcPts val="0"/>
              </a:spcBef>
              <a:spcAft>
                <a:spcPts val="0"/>
              </a:spcAft>
              <a:buNone/>
            </a:pPr>
            <a:r>
              <a:rPr lang="en-US"/>
              <a:t> int 0x10 ; call BIOS video service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mov ah, 0 ; service 0 – get keystroke</a:t>
            </a:r>
            <a:endParaRPr/>
          </a:p>
          <a:p>
            <a:pPr indent="0" lvl="0" marL="0" rtl="0" algn="l">
              <a:spcBef>
                <a:spcPts val="0"/>
              </a:spcBef>
              <a:spcAft>
                <a:spcPts val="0"/>
              </a:spcAft>
              <a:buNone/>
            </a:pPr>
            <a:r>
              <a:rPr lang="en-US"/>
              <a:t> int 0x16 ; call BIOS keyboard service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mov ah, 0x13 ; service 13 - print string</a:t>
            </a:r>
            <a:endParaRPr/>
          </a:p>
          <a:p>
            <a:pPr indent="0" lvl="0" marL="0" rtl="0" algn="l">
              <a:spcBef>
                <a:spcPts val="0"/>
              </a:spcBef>
              <a:spcAft>
                <a:spcPts val="0"/>
              </a:spcAft>
              <a:buNone/>
            </a:pPr>
            <a:r>
              <a:rPr lang="en-US"/>
              <a:t> mov al, 1 ; subservice 01 – update cursor</a:t>
            </a:r>
            <a:endParaRPr/>
          </a:p>
          <a:p>
            <a:pPr indent="0" lvl="0" marL="0" rtl="0" algn="l">
              <a:spcBef>
                <a:spcPts val="0"/>
              </a:spcBef>
              <a:spcAft>
                <a:spcPts val="0"/>
              </a:spcAft>
              <a:buNone/>
            </a:pPr>
            <a:r>
              <a:rPr lang="en-US"/>
              <a:t> mov bh, 0 ; output on page 0</a:t>
            </a:r>
            <a:endParaRPr/>
          </a:p>
          <a:p>
            <a:pPr indent="0" lvl="0" marL="0" rtl="0" algn="l">
              <a:spcBef>
                <a:spcPts val="0"/>
              </a:spcBef>
              <a:spcAft>
                <a:spcPts val="0"/>
              </a:spcAft>
              <a:buNone/>
            </a:pPr>
            <a:r>
              <a:rPr lang="en-US"/>
              <a:t> mov bl, 0xF4  ; normal attrib</a:t>
            </a:r>
            <a:endParaRPr/>
          </a:p>
          <a:p>
            <a:pPr indent="0" lvl="0" marL="0" rtl="0" algn="l">
              <a:spcBef>
                <a:spcPts val="0"/>
              </a:spcBef>
              <a:spcAft>
                <a:spcPts val="0"/>
              </a:spcAft>
              <a:buNone/>
            </a:pPr>
            <a:r>
              <a:rPr lang="en-US"/>
              <a:t> mov dx, 0x0C03 ; row 10 column 3</a:t>
            </a:r>
            <a:endParaRPr/>
          </a:p>
          <a:p>
            <a:pPr indent="0" lvl="0" marL="0" rtl="0" algn="l">
              <a:spcBef>
                <a:spcPts val="0"/>
              </a:spcBef>
              <a:spcAft>
                <a:spcPts val="0"/>
              </a:spcAft>
              <a:buNone/>
            </a:pPr>
            <a:r>
              <a:rPr lang="en-US"/>
              <a:t> mov cx, 27 ; length of string</a:t>
            </a:r>
            <a:endParaRPr/>
          </a:p>
          <a:p>
            <a:pPr indent="0" lvl="0" marL="0" rtl="0" algn="l">
              <a:spcBef>
                <a:spcPts val="0"/>
              </a:spcBef>
              <a:spcAft>
                <a:spcPts val="0"/>
              </a:spcAft>
              <a:buNone/>
            </a:pPr>
            <a:r>
              <a:rPr lang="en-US"/>
              <a:t> push cs</a:t>
            </a:r>
            <a:endParaRPr/>
          </a:p>
          <a:p>
            <a:pPr indent="0" lvl="0" marL="0" rtl="0" algn="l">
              <a:spcBef>
                <a:spcPts val="0"/>
              </a:spcBef>
              <a:spcAft>
                <a:spcPts val="0"/>
              </a:spcAft>
              <a:buNone/>
            </a:pPr>
            <a:r>
              <a:rPr lang="en-US"/>
              <a:t> pop es ; segment of string</a:t>
            </a:r>
            <a:endParaRPr/>
          </a:p>
          <a:p>
            <a:pPr indent="0" lvl="0" marL="0" rtl="0" algn="l">
              <a:spcBef>
                <a:spcPts val="0"/>
              </a:spcBef>
              <a:spcAft>
                <a:spcPts val="0"/>
              </a:spcAft>
              <a:buNone/>
            </a:pPr>
            <a:r>
              <a:rPr lang="en-US"/>
              <a:t> mov bp, msg3 ; offset of string</a:t>
            </a:r>
            <a:endParaRPr/>
          </a:p>
          <a:p>
            <a:pPr indent="0" lvl="0" marL="0" rtl="0" algn="l">
              <a:spcBef>
                <a:spcPts val="0"/>
              </a:spcBef>
              <a:spcAft>
                <a:spcPts val="0"/>
              </a:spcAft>
              <a:buNone/>
            </a:pPr>
            <a:r>
              <a:rPr lang="en-US"/>
              <a:t> int 0x10 ; call BIOS video service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mov ax, 0x4c00 ; terminate program</a:t>
            </a:r>
            <a:endParaRPr/>
          </a:p>
          <a:p>
            <a:pPr indent="0" lvl="0" marL="0" rtl="0" algn="l">
              <a:spcBef>
                <a:spcPts val="0"/>
              </a:spcBef>
              <a:spcAft>
                <a:spcPts val="0"/>
              </a:spcAft>
              <a:buNone/>
            </a:pPr>
            <a:r>
              <a:rPr lang="en-US"/>
              <a:t> int 0x21 </a:t>
            </a:r>
            <a:endParaRPr/>
          </a:p>
        </p:txBody>
      </p:sp>
      <p:sp>
        <p:nvSpPr>
          <p:cNvPr id="283" name="Google Shape;28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first 256 ports are directly addressable (address in the instruction) by some inputj output instructions, other instructions let you address the total64K ports indirectly (address in a register). </a:t>
            </a:r>
            <a:endParaRPr/>
          </a:p>
        </p:txBody>
      </p:sp>
      <p:sp>
        <p:nvSpPr>
          <p:cNvPr id="360" name="Google Shape;360;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;See which scan codes are take as input from key board</a:t>
            </a:r>
            <a:endParaRPr/>
          </a:p>
          <a:p>
            <a:pPr indent="0" lvl="0" marL="0" rtl="0" algn="l">
              <a:spcBef>
                <a:spcPts val="0"/>
              </a:spcBef>
              <a:spcAft>
                <a:spcPts val="0"/>
              </a:spcAft>
              <a:buNone/>
            </a:pPr>
            <a:r>
              <a:rPr lang="en-US"/>
              <a:t>[org 0x0100]</a:t>
            </a:r>
            <a:endParaRPr/>
          </a:p>
          <a:p>
            <a:pPr indent="0" lvl="0" marL="0" rtl="0" algn="l">
              <a:spcBef>
                <a:spcPts val="0"/>
              </a:spcBef>
              <a:spcAft>
                <a:spcPts val="0"/>
              </a:spcAft>
              <a:buNone/>
            </a:pPr>
            <a:r>
              <a:rPr lang="en-US"/>
              <a:t>jmp start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clrscr: </a:t>
            </a:r>
            <a:endParaRPr/>
          </a:p>
          <a:p>
            <a:pPr indent="0" lvl="0" marL="0" rtl="0" algn="l">
              <a:spcBef>
                <a:spcPts val="0"/>
              </a:spcBef>
              <a:spcAft>
                <a:spcPts val="0"/>
              </a:spcAft>
              <a:buNone/>
            </a:pPr>
            <a:r>
              <a:rPr lang="en-US"/>
              <a:t>	 push es</a:t>
            </a:r>
            <a:endParaRPr/>
          </a:p>
          <a:p>
            <a:pPr indent="0" lvl="0" marL="0" rtl="0" algn="l">
              <a:spcBef>
                <a:spcPts val="0"/>
              </a:spcBef>
              <a:spcAft>
                <a:spcPts val="0"/>
              </a:spcAft>
              <a:buNone/>
            </a:pPr>
            <a:r>
              <a:rPr lang="en-US"/>
              <a:t>	 push ax</a:t>
            </a:r>
            <a:endParaRPr/>
          </a:p>
          <a:p>
            <a:pPr indent="0" lvl="0" marL="0" rtl="0" algn="l">
              <a:spcBef>
                <a:spcPts val="0"/>
              </a:spcBef>
              <a:spcAft>
                <a:spcPts val="0"/>
              </a:spcAft>
              <a:buNone/>
            </a:pPr>
            <a:r>
              <a:rPr lang="en-US"/>
              <a:t>	 push cx</a:t>
            </a:r>
            <a:endParaRPr/>
          </a:p>
          <a:p>
            <a:pPr indent="0" lvl="0" marL="0" rtl="0" algn="l">
              <a:spcBef>
                <a:spcPts val="0"/>
              </a:spcBef>
              <a:spcAft>
                <a:spcPts val="0"/>
              </a:spcAft>
              <a:buNone/>
            </a:pPr>
            <a:r>
              <a:rPr lang="en-US"/>
              <a:t>	 push di</a:t>
            </a:r>
            <a:endParaRPr/>
          </a:p>
          <a:p>
            <a:pPr indent="0" lvl="0" marL="0" rtl="0" algn="l">
              <a:spcBef>
                <a:spcPts val="0"/>
              </a:spcBef>
              <a:spcAft>
                <a:spcPts val="0"/>
              </a:spcAft>
              <a:buNone/>
            </a:pPr>
            <a:r>
              <a:rPr lang="en-US"/>
              <a:t>	 mov ax, 0xb800</a:t>
            </a:r>
            <a:endParaRPr/>
          </a:p>
          <a:p>
            <a:pPr indent="0" lvl="0" marL="0" rtl="0" algn="l">
              <a:spcBef>
                <a:spcPts val="0"/>
              </a:spcBef>
              <a:spcAft>
                <a:spcPts val="0"/>
              </a:spcAft>
              <a:buNone/>
            </a:pPr>
            <a:r>
              <a:rPr lang="en-US"/>
              <a:t>	 mov es, ax ; point es to video base</a:t>
            </a:r>
            <a:endParaRPr/>
          </a:p>
          <a:p>
            <a:pPr indent="0" lvl="0" marL="0" rtl="0" algn="l">
              <a:spcBef>
                <a:spcPts val="0"/>
              </a:spcBef>
              <a:spcAft>
                <a:spcPts val="0"/>
              </a:spcAft>
              <a:buNone/>
            </a:pPr>
            <a:r>
              <a:rPr lang="en-US"/>
              <a:t>	 xor di, di ; point di to top left column</a:t>
            </a:r>
            <a:endParaRPr/>
          </a:p>
          <a:p>
            <a:pPr indent="0" lvl="0" marL="0" rtl="0" algn="l">
              <a:spcBef>
                <a:spcPts val="0"/>
              </a:spcBef>
              <a:spcAft>
                <a:spcPts val="0"/>
              </a:spcAft>
              <a:buNone/>
            </a:pPr>
            <a:r>
              <a:rPr lang="en-US"/>
              <a:t>	 mov ax, 0x0720 ; space char in normal attribute</a:t>
            </a:r>
            <a:endParaRPr/>
          </a:p>
          <a:p>
            <a:pPr indent="0" lvl="0" marL="0" rtl="0" algn="l">
              <a:spcBef>
                <a:spcPts val="0"/>
              </a:spcBef>
              <a:spcAft>
                <a:spcPts val="0"/>
              </a:spcAft>
              <a:buNone/>
            </a:pPr>
            <a:r>
              <a:rPr lang="en-US"/>
              <a:t>	 mov cx, 2000 ; number of screen locations</a:t>
            </a:r>
            <a:endParaRPr/>
          </a:p>
          <a:p>
            <a:pPr indent="0" lvl="0" marL="0" rtl="0" algn="l">
              <a:spcBef>
                <a:spcPts val="0"/>
              </a:spcBef>
              <a:spcAft>
                <a:spcPts val="0"/>
              </a:spcAft>
              <a:buNone/>
            </a:pPr>
            <a:r>
              <a:rPr lang="en-US"/>
              <a:t>	 cld ; auto increment mode</a:t>
            </a:r>
            <a:endParaRPr/>
          </a:p>
          <a:p>
            <a:pPr indent="0" lvl="0" marL="0" rtl="0" algn="l">
              <a:spcBef>
                <a:spcPts val="0"/>
              </a:spcBef>
              <a:spcAft>
                <a:spcPts val="0"/>
              </a:spcAft>
              <a:buNone/>
            </a:pPr>
            <a:r>
              <a:rPr lang="en-US"/>
              <a:t>	 rep stosw ; clear the whole screen</a:t>
            </a:r>
            <a:endParaRPr/>
          </a:p>
          <a:p>
            <a:pPr indent="0" lvl="0" marL="0" rtl="0" algn="l">
              <a:spcBef>
                <a:spcPts val="0"/>
              </a:spcBef>
              <a:spcAft>
                <a:spcPts val="0"/>
              </a:spcAft>
              <a:buNone/>
            </a:pPr>
            <a:r>
              <a:rPr lang="en-US"/>
              <a:t>	 pop di </a:t>
            </a:r>
            <a:endParaRPr/>
          </a:p>
          <a:p>
            <a:pPr indent="0" lvl="0" marL="0" rtl="0" algn="l">
              <a:spcBef>
                <a:spcPts val="0"/>
              </a:spcBef>
              <a:spcAft>
                <a:spcPts val="0"/>
              </a:spcAft>
              <a:buNone/>
            </a:pPr>
            <a:r>
              <a:rPr lang="en-US"/>
              <a:t>	 pop cx</a:t>
            </a:r>
            <a:endParaRPr/>
          </a:p>
          <a:p>
            <a:pPr indent="0" lvl="0" marL="0" rtl="0" algn="l">
              <a:spcBef>
                <a:spcPts val="0"/>
              </a:spcBef>
              <a:spcAft>
                <a:spcPts val="0"/>
              </a:spcAft>
              <a:buNone/>
            </a:pPr>
            <a:r>
              <a:rPr lang="en-US"/>
              <a:t>	 pop ax</a:t>
            </a:r>
            <a:endParaRPr/>
          </a:p>
          <a:p>
            <a:pPr indent="0" lvl="0" marL="0" rtl="0" algn="l">
              <a:spcBef>
                <a:spcPts val="0"/>
              </a:spcBef>
              <a:spcAft>
                <a:spcPts val="0"/>
              </a:spcAft>
              <a:buNone/>
            </a:pPr>
            <a:r>
              <a:rPr lang="en-US"/>
              <a:t>	 pop es</a:t>
            </a:r>
            <a:endParaRPr/>
          </a:p>
          <a:p>
            <a:pPr indent="0" lvl="0" marL="0" rtl="0" algn="l">
              <a:spcBef>
                <a:spcPts val="0"/>
              </a:spcBef>
              <a:spcAft>
                <a:spcPts val="0"/>
              </a:spcAft>
              <a:buNone/>
            </a:pPr>
            <a:r>
              <a:rPr lang="en-US"/>
              <a:t>	 ret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printnum: push bp</a:t>
            </a:r>
            <a:endParaRPr/>
          </a:p>
          <a:p>
            <a:pPr indent="0" lvl="0" marL="0" rtl="0" algn="l">
              <a:spcBef>
                <a:spcPts val="0"/>
              </a:spcBef>
              <a:spcAft>
                <a:spcPts val="0"/>
              </a:spcAft>
              <a:buNone/>
            </a:pPr>
            <a:r>
              <a:rPr lang="en-US"/>
              <a:t> mov bp, sp</a:t>
            </a:r>
            <a:endParaRPr/>
          </a:p>
          <a:p>
            <a:pPr indent="0" lvl="0" marL="0" rtl="0" algn="l">
              <a:spcBef>
                <a:spcPts val="0"/>
              </a:spcBef>
              <a:spcAft>
                <a:spcPts val="0"/>
              </a:spcAft>
              <a:buNone/>
            </a:pPr>
            <a:r>
              <a:rPr lang="en-US"/>
              <a:t> push es</a:t>
            </a:r>
            <a:endParaRPr/>
          </a:p>
          <a:p>
            <a:pPr indent="0" lvl="0" marL="0" rtl="0" algn="l">
              <a:spcBef>
                <a:spcPts val="0"/>
              </a:spcBef>
              <a:spcAft>
                <a:spcPts val="0"/>
              </a:spcAft>
              <a:buNone/>
            </a:pPr>
            <a:r>
              <a:rPr lang="en-US"/>
              <a:t> push ax</a:t>
            </a:r>
            <a:endParaRPr/>
          </a:p>
          <a:p>
            <a:pPr indent="0" lvl="0" marL="0" rtl="0" algn="l">
              <a:spcBef>
                <a:spcPts val="0"/>
              </a:spcBef>
              <a:spcAft>
                <a:spcPts val="0"/>
              </a:spcAft>
              <a:buNone/>
            </a:pPr>
            <a:r>
              <a:rPr lang="en-US"/>
              <a:t> push bx</a:t>
            </a:r>
            <a:endParaRPr/>
          </a:p>
          <a:p>
            <a:pPr indent="0" lvl="0" marL="0" rtl="0" algn="l">
              <a:spcBef>
                <a:spcPts val="0"/>
              </a:spcBef>
              <a:spcAft>
                <a:spcPts val="0"/>
              </a:spcAft>
              <a:buNone/>
            </a:pPr>
            <a:r>
              <a:rPr lang="en-US"/>
              <a:t> push cx</a:t>
            </a:r>
            <a:endParaRPr/>
          </a:p>
          <a:p>
            <a:pPr indent="0" lvl="0" marL="0" rtl="0" algn="l">
              <a:spcBef>
                <a:spcPts val="0"/>
              </a:spcBef>
              <a:spcAft>
                <a:spcPts val="0"/>
              </a:spcAft>
              <a:buNone/>
            </a:pPr>
            <a:r>
              <a:rPr lang="en-US"/>
              <a:t> push dx</a:t>
            </a:r>
            <a:endParaRPr/>
          </a:p>
          <a:p>
            <a:pPr indent="0" lvl="0" marL="0" rtl="0" algn="l">
              <a:spcBef>
                <a:spcPts val="0"/>
              </a:spcBef>
              <a:spcAft>
                <a:spcPts val="0"/>
              </a:spcAft>
              <a:buNone/>
            </a:pPr>
            <a:r>
              <a:rPr lang="en-US"/>
              <a:t> push di</a:t>
            </a:r>
            <a:endParaRPr/>
          </a:p>
          <a:p>
            <a:pPr indent="0" lvl="0" marL="0" rtl="0" algn="l">
              <a:spcBef>
                <a:spcPts val="0"/>
              </a:spcBef>
              <a:spcAft>
                <a:spcPts val="0"/>
              </a:spcAft>
              <a:buNone/>
            </a:pPr>
            <a:r>
              <a:rPr lang="en-US"/>
              <a:t> mov ax, 0xb800</a:t>
            </a:r>
            <a:endParaRPr/>
          </a:p>
          <a:p>
            <a:pPr indent="0" lvl="0" marL="0" rtl="0" algn="l">
              <a:spcBef>
                <a:spcPts val="0"/>
              </a:spcBef>
              <a:spcAft>
                <a:spcPts val="0"/>
              </a:spcAft>
              <a:buNone/>
            </a:pPr>
            <a:r>
              <a:rPr lang="en-US"/>
              <a:t> mov es, ax ; point es to video base</a:t>
            </a:r>
            <a:endParaRPr/>
          </a:p>
          <a:p>
            <a:pPr indent="0" lvl="0" marL="0" rtl="0" algn="l">
              <a:spcBef>
                <a:spcPts val="0"/>
              </a:spcBef>
              <a:spcAft>
                <a:spcPts val="0"/>
              </a:spcAft>
              <a:buNone/>
            </a:pPr>
            <a:r>
              <a:rPr lang="en-US"/>
              <a:t> mov ax, [bp+4] ; load number in ax</a:t>
            </a:r>
            <a:endParaRPr/>
          </a:p>
          <a:p>
            <a:pPr indent="0" lvl="0" marL="0" rtl="0" algn="l">
              <a:spcBef>
                <a:spcPts val="0"/>
              </a:spcBef>
              <a:spcAft>
                <a:spcPts val="0"/>
              </a:spcAft>
              <a:buNone/>
            </a:pPr>
            <a:r>
              <a:rPr lang="en-US"/>
              <a:t> mov bx, 10 ; use base 10 for division</a:t>
            </a:r>
            <a:endParaRPr/>
          </a:p>
          <a:p>
            <a:pPr indent="0" lvl="0" marL="0" rtl="0" algn="l">
              <a:spcBef>
                <a:spcPts val="0"/>
              </a:spcBef>
              <a:spcAft>
                <a:spcPts val="0"/>
              </a:spcAft>
              <a:buNone/>
            </a:pPr>
            <a:r>
              <a:rPr lang="en-US"/>
              <a:t> mov cx, 0 ; initialize count of digits</a:t>
            </a:r>
            <a:endParaRPr/>
          </a:p>
          <a:p>
            <a:pPr indent="0" lvl="0" marL="0" rtl="0" algn="l">
              <a:spcBef>
                <a:spcPts val="0"/>
              </a:spcBef>
              <a:spcAft>
                <a:spcPts val="0"/>
              </a:spcAft>
              <a:buNone/>
            </a:pPr>
            <a:r>
              <a:rPr lang="en-US"/>
              <a:t>nextdigit: mov dx, 0 ; zero upper half of dividend</a:t>
            </a:r>
            <a:endParaRPr/>
          </a:p>
          <a:p>
            <a:pPr indent="0" lvl="0" marL="0" rtl="0" algn="l">
              <a:spcBef>
                <a:spcPts val="0"/>
              </a:spcBef>
              <a:spcAft>
                <a:spcPts val="0"/>
              </a:spcAft>
              <a:buNone/>
            </a:pPr>
            <a:r>
              <a:rPr lang="en-US"/>
              <a:t> div bx ; divide by 10</a:t>
            </a:r>
            <a:endParaRPr/>
          </a:p>
          <a:p>
            <a:pPr indent="0" lvl="0" marL="0" rtl="0" algn="l">
              <a:spcBef>
                <a:spcPts val="0"/>
              </a:spcBef>
              <a:spcAft>
                <a:spcPts val="0"/>
              </a:spcAft>
              <a:buNone/>
            </a:pPr>
            <a:r>
              <a:rPr lang="en-US"/>
              <a:t> add dl, 0x30 ; convert digit into ascii value</a:t>
            </a:r>
            <a:endParaRPr/>
          </a:p>
          <a:p>
            <a:pPr indent="0" lvl="0" marL="0" rtl="0" algn="l">
              <a:spcBef>
                <a:spcPts val="0"/>
              </a:spcBef>
              <a:spcAft>
                <a:spcPts val="0"/>
              </a:spcAft>
              <a:buNone/>
            </a:pPr>
            <a:r>
              <a:rPr lang="en-US"/>
              <a:t> push dx ; save ascii value on stack</a:t>
            </a:r>
            <a:endParaRPr/>
          </a:p>
          <a:p>
            <a:pPr indent="0" lvl="0" marL="0" rtl="0" algn="l">
              <a:spcBef>
                <a:spcPts val="0"/>
              </a:spcBef>
              <a:spcAft>
                <a:spcPts val="0"/>
              </a:spcAft>
              <a:buNone/>
            </a:pPr>
            <a:r>
              <a:rPr lang="en-US"/>
              <a:t> inc cx ; increment count of values</a:t>
            </a:r>
            <a:endParaRPr/>
          </a:p>
          <a:p>
            <a:pPr indent="0" lvl="0" marL="0" rtl="0" algn="l">
              <a:spcBef>
                <a:spcPts val="0"/>
              </a:spcBef>
              <a:spcAft>
                <a:spcPts val="0"/>
              </a:spcAft>
              <a:buNone/>
            </a:pPr>
            <a:r>
              <a:rPr lang="en-US"/>
              <a:t> cmp ax, 0 ; is the quotient zero</a:t>
            </a:r>
            <a:endParaRPr/>
          </a:p>
          <a:p>
            <a:pPr indent="0" lvl="0" marL="0" rtl="0" algn="l">
              <a:spcBef>
                <a:spcPts val="0"/>
              </a:spcBef>
              <a:spcAft>
                <a:spcPts val="0"/>
              </a:spcAft>
              <a:buNone/>
            </a:pPr>
            <a:r>
              <a:rPr lang="en-US"/>
              <a:t> jnz nextdigit ; if no divide it again</a:t>
            </a:r>
            <a:endParaRPr/>
          </a:p>
          <a:p>
            <a:pPr indent="0" lvl="0" marL="0" rtl="0" algn="l">
              <a:spcBef>
                <a:spcPts val="0"/>
              </a:spcBef>
              <a:spcAft>
                <a:spcPts val="0"/>
              </a:spcAft>
              <a:buNone/>
            </a:pPr>
            <a:r>
              <a:rPr lang="en-US"/>
              <a:t> mov di, 0 ; point di to top left column </a:t>
            </a:r>
            <a:endParaRPr/>
          </a:p>
          <a:p>
            <a:pPr indent="0" lvl="0" marL="0" rtl="0" algn="l">
              <a:spcBef>
                <a:spcPts val="0"/>
              </a:spcBef>
              <a:spcAft>
                <a:spcPts val="0"/>
              </a:spcAft>
              <a:buNone/>
            </a:pPr>
            <a:r>
              <a:rPr lang="en-US"/>
              <a:t> nextpos: pop dx ; remove a digit from the stack</a:t>
            </a:r>
            <a:endParaRPr/>
          </a:p>
          <a:p>
            <a:pPr indent="0" lvl="0" marL="0" rtl="0" algn="l">
              <a:spcBef>
                <a:spcPts val="0"/>
              </a:spcBef>
              <a:spcAft>
                <a:spcPts val="0"/>
              </a:spcAft>
              <a:buNone/>
            </a:pPr>
            <a:r>
              <a:rPr lang="en-US"/>
              <a:t> mov dh, 0x07 ; use normal attribute</a:t>
            </a:r>
            <a:endParaRPr/>
          </a:p>
          <a:p>
            <a:pPr indent="0" lvl="0" marL="0" rtl="0" algn="l">
              <a:spcBef>
                <a:spcPts val="0"/>
              </a:spcBef>
              <a:spcAft>
                <a:spcPts val="0"/>
              </a:spcAft>
              <a:buNone/>
            </a:pPr>
            <a:r>
              <a:rPr lang="en-US"/>
              <a:t> mov [es:di], dx ; print char on screen</a:t>
            </a:r>
            <a:endParaRPr/>
          </a:p>
          <a:p>
            <a:pPr indent="0" lvl="0" marL="0" rtl="0" algn="l">
              <a:spcBef>
                <a:spcPts val="0"/>
              </a:spcBef>
              <a:spcAft>
                <a:spcPts val="0"/>
              </a:spcAft>
              <a:buNone/>
            </a:pPr>
            <a:r>
              <a:rPr lang="en-US"/>
              <a:t> add di, 2 ; move to next screen location</a:t>
            </a:r>
            <a:endParaRPr/>
          </a:p>
          <a:p>
            <a:pPr indent="0" lvl="0" marL="0" rtl="0" algn="l">
              <a:spcBef>
                <a:spcPts val="0"/>
              </a:spcBef>
              <a:spcAft>
                <a:spcPts val="0"/>
              </a:spcAft>
              <a:buNone/>
            </a:pPr>
            <a:r>
              <a:rPr lang="en-US"/>
              <a:t> loop nextpos ; repeat for all digits on stack</a:t>
            </a:r>
            <a:endParaRPr/>
          </a:p>
          <a:p>
            <a:pPr indent="0" lvl="0" marL="0" rtl="0" algn="l">
              <a:spcBef>
                <a:spcPts val="0"/>
              </a:spcBef>
              <a:spcAft>
                <a:spcPts val="0"/>
              </a:spcAft>
              <a:buNone/>
            </a:pPr>
            <a:r>
              <a:rPr lang="en-US"/>
              <a:t> pop di</a:t>
            </a:r>
            <a:endParaRPr/>
          </a:p>
          <a:p>
            <a:pPr indent="0" lvl="0" marL="0" rtl="0" algn="l">
              <a:spcBef>
                <a:spcPts val="0"/>
              </a:spcBef>
              <a:spcAft>
                <a:spcPts val="0"/>
              </a:spcAft>
              <a:buNone/>
            </a:pPr>
            <a:r>
              <a:rPr lang="en-US"/>
              <a:t> pop dx</a:t>
            </a:r>
            <a:endParaRPr/>
          </a:p>
          <a:p>
            <a:pPr indent="0" lvl="0" marL="0" rtl="0" algn="l">
              <a:spcBef>
                <a:spcPts val="0"/>
              </a:spcBef>
              <a:spcAft>
                <a:spcPts val="0"/>
              </a:spcAft>
              <a:buNone/>
            </a:pPr>
            <a:r>
              <a:rPr lang="en-US"/>
              <a:t> pop cx</a:t>
            </a:r>
            <a:endParaRPr/>
          </a:p>
          <a:p>
            <a:pPr indent="0" lvl="0" marL="0" rtl="0" algn="l">
              <a:spcBef>
                <a:spcPts val="0"/>
              </a:spcBef>
              <a:spcAft>
                <a:spcPts val="0"/>
              </a:spcAft>
              <a:buNone/>
            </a:pPr>
            <a:r>
              <a:rPr lang="en-US"/>
              <a:t> pop bx</a:t>
            </a:r>
            <a:endParaRPr/>
          </a:p>
          <a:p>
            <a:pPr indent="0" lvl="0" marL="0" rtl="0" algn="l">
              <a:spcBef>
                <a:spcPts val="0"/>
              </a:spcBef>
              <a:spcAft>
                <a:spcPts val="0"/>
              </a:spcAft>
              <a:buNone/>
            </a:pPr>
            <a:r>
              <a:rPr lang="en-US"/>
              <a:t> pop ax</a:t>
            </a:r>
            <a:endParaRPr/>
          </a:p>
          <a:p>
            <a:pPr indent="0" lvl="0" marL="0" rtl="0" algn="l">
              <a:spcBef>
                <a:spcPts val="0"/>
              </a:spcBef>
              <a:spcAft>
                <a:spcPts val="0"/>
              </a:spcAft>
              <a:buNone/>
            </a:pPr>
            <a:r>
              <a:rPr lang="en-US"/>
              <a:t> pop es</a:t>
            </a:r>
            <a:endParaRPr/>
          </a:p>
          <a:p>
            <a:pPr indent="0" lvl="0" marL="0" rtl="0" algn="l">
              <a:spcBef>
                <a:spcPts val="0"/>
              </a:spcBef>
              <a:spcAft>
                <a:spcPts val="0"/>
              </a:spcAft>
              <a:buNone/>
            </a:pPr>
            <a:r>
              <a:rPr lang="en-US"/>
              <a:t> pop bp</a:t>
            </a:r>
            <a:endParaRPr/>
          </a:p>
          <a:p>
            <a:pPr indent="0" lvl="0" marL="0" rtl="0" algn="l">
              <a:spcBef>
                <a:spcPts val="0"/>
              </a:spcBef>
              <a:spcAft>
                <a:spcPts val="0"/>
              </a:spcAft>
              <a:buNone/>
            </a:pPr>
            <a:r>
              <a:rPr lang="en-US"/>
              <a:t> ret 2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keyboard interrupt service routine</a:t>
            </a:r>
            <a:endParaRPr/>
          </a:p>
          <a:p>
            <a:pPr indent="0" lvl="0" marL="0" rtl="0" algn="l">
              <a:spcBef>
                <a:spcPts val="0"/>
              </a:spcBef>
              <a:spcAft>
                <a:spcPts val="0"/>
              </a:spcAft>
              <a:buNone/>
            </a:pPr>
            <a:r>
              <a:rPr lang="en-US"/>
              <a:t>kbisr: </a:t>
            </a:r>
            <a:endParaRPr/>
          </a:p>
          <a:p>
            <a:pPr indent="0" lvl="0" marL="0" rtl="0" algn="l">
              <a:spcBef>
                <a:spcPts val="0"/>
              </a:spcBef>
              <a:spcAft>
                <a:spcPts val="0"/>
              </a:spcAft>
              <a:buNone/>
            </a:pPr>
            <a:r>
              <a:rPr lang="en-US"/>
              <a:t> push ax</a:t>
            </a:r>
            <a:endParaRPr/>
          </a:p>
          <a:p>
            <a:pPr indent="0" lvl="0" marL="0" rtl="0" algn="l">
              <a:spcBef>
                <a:spcPts val="0"/>
              </a:spcBef>
              <a:spcAft>
                <a:spcPts val="0"/>
              </a:spcAft>
              <a:buNone/>
            </a:pPr>
            <a:r>
              <a:rPr lang="en-US"/>
              <a:t> push es</a:t>
            </a:r>
            <a:endParaRPr/>
          </a:p>
          <a:p>
            <a:pPr indent="0" lvl="0" marL="0" rtl="0" algn="l">
              <a:spcBef>
                <a:spcPts val="0"/>
              </a:spcBef>
              <a:spcAft>
                <a:spcPts val="0"/>
              </a:spcAft>
              <a:buNone/>
            </a:pPr>
            <a:r>
              <a:rPr lang="en-US"/>
              <a:t> in al, 0x60 ; read a char from keyboard port</a:t>
            </a:r>
            <a:endParaRPr/>
          </a:p>
          <a:p>
            <a:pPr indent="0" lvl="0" marL="0" rtl="0" algn="l">
              <a:spcBef>
                <a:spcPts val="0"/>
              </a:spcBef>
              <a:spcAft>
                <a:spcPts val="0"/>
              </a:spcAft>
              <a:buNone/>
            </a:pPr>
            <a:r>
              <a:rPr lang="en-US"/>
              <a:t> mov ah, 00h</a:t>
            </a:r>
            <a:endParaRPr/>
          </a:p>
          <a:p>
            <a:pPr indent="0" lvl="0" marL="0" rtl="0" algn="l">
              <a:spcBef>
                <a:spcPts val="0"/>
              </a:spcBef>
              <a:spcAft>
                <a:spcPts val="0"/>
              </a:spcAft>
              <a:buNone/>
            </a:pPr>
            <a:r>
              <a:rPr lang="en-US"/>
              <a:t> call clrscr</a:t>
            </a:r>
            <a:endParaRPr/>
          </a:p>
          <a:p>
            <a:pPr indent="0" lvl="0" marL="0" rtl="0" algn="l">
              <a:spcBef>
                <a:spcPts val="0"/>
              </a:spcBef>
              <a:spcAft>
                <a:spcPts val="0"/>
              </a:spcAft>
              <a:buNone/>
            </a:pPr>
            <a:r>
              <a:rPr lang="en-US"/>
              <a:t> push ax ; place number on stack </a:t>
            </a:r>
            <a:endParaRPr/>
          </a:p>
          <a:p>
            <a:pPr indent="0" lvl="0" marL="0" rtl="0" algn="l">
              <a:spcBef>
                <a:spcPts val="0"/>
              </a:spcBef>
              <a:spcAft>
                <a:spcPts val="0"/>
              </a:spcAft>
              <a:buNone/>
            </a:pPr>
            <a:r>
              <a:rPr lang="en-US"/>
              <a:t> call printnum </a:t>
            </a:r>
            <a:endParaRPr/>
          </a:p>
          <a:p>
            <a:pPr indent="0" lvl="0" marL="0" rtl="0" algn="l">
              <a:spcBef>
                <a:spcPts val="0"/>
              </a:spcBef>
              <a:spcAft>
                <a:spcPts val="0"/>
              </a:spcAft>
              <a:buNone/>
            </a:pPr>
            <a:r>
              <a:rPr lang="en-US"/>
              <a:t> ;mov word [es:0], ax ; yes, print L at top left</a:t>
            </a:r>
            <a:endParaRPr/>
          </a:p>
          <a:p>
            <a:pPr indent="0" lvl="0" marL="0" rtl="0" algn="l">
              <a:spcBef>
                <a:spcPts val="0"/>
              </a:spcBef>
              <a:spcAft>
                <a:spcPts val="0"/>
              </a:spcAft>
              <a:buNone/>
            </a:pPr>
            <a:r>
              <a:rPr lang="en-US"/>
              <a:t> mov al, 0x20</a:t>
            </a:r>
            <a:endParaRPr/>
          </a:p>
          <a:p>
            <a:pPr indent="0" lvl="0" marL="0" rtl="0" algn="l">
              <a:spcBef>
                <a:spcPts val="0"/>
              </a:spcBef>
              <a:spcAft>
                <a:spcPts val="0"/>
              </a:spcAft>
              <a:buNone/>
            </a:pPr>
            <a:r>
              <a:rPr lang="en-US"/>
              <a:t> out 0x20, al ; send EOI to PIC</a:t>
            </a:r>
            <a:endParaRPr/>
          </a:p>
          <a:p>
            <a:pPr indent="0" lvl="0" marL="0" rtl="0" algn="l">
              <a:spcBef>
                <a:spcPts val="0"/>
              </a:spcBef>
              <a:spcAft>
                <a:spcPts val="0"/>
              </a:spcAft>
              <a:buNone/>
            </a:pPr>
            <a:r>
              <a:rPr lang="en-US"/>
              <a:t> pop es</a:t>
            </a:r>
            <a:endParaRPr/>
          </a:p>
          <a:p>
            <a:pPr indent="0" lvl="0" marL="0" rtl="0" algn="l">
              <a:spcBef>
                <a:spcPts val="0"/>
              </a:spcBef>
              <a:spcAft>
                <a:spcPts val="0"/>
              </a:spcAft>
              <a:buNone/>
            </a:pPr>
            <a:r>
              <a:rPr lang="en-US"/>
              <a:t> pop ax</a:t>
            </a:r>
            <a:endParaRPr/>
          </a:p>
          <a:p>
            <a:pPr indent="0" lvl="0" marL="0" rtl="0" algn="l">
              <a:spcBef>
                <a:spcPts val="0"/>
              </a:spcBef>
              <a:spcAft>
                <a:spcPts val="0"/>
              </a:spcAft>
              <a:buNone/>
            </a:pPr>
            <a:r>
              <a:rPr lang="en-US"/>
              <a:t> iret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start: </a:t>
            </a:r>
            <a:endParaRPr/>
          </a:p>
          <a:p>
            <a:pPr indent="0" lvl="0" marL="0" rtl="0" algn="l">
              <a:spcBef>
                <a:spcPts val="0"/>
              </a:spcBef>
              <a:spcAft>
                <a:spcPts val="0"/>
              </a:spcAft>
              <a:buNone/>
            </a:pPr>
            <a:r>
              <a:rPr lang="en-US"/>
              <a:t> xor ax, ax</a:t>
            </a:r>
            <a:endParaRPr/>
          </a:p>
          <a:p>
            <a:pPr indent="0" lvl="0" marL="0" rtl="0" algn="l">
              <a:spcBef>
                <a:spcPts val="0"/>
              </a:spcBef>
              <a:spcAft>
                <a:spcPts val="0"/>
              </a:spcAft>
              <a:buNone/>
            </a:pPr>
            <a:r>
              <a:rPr lang="en-US"/>
              <a:t> mov es, ax ; point es to IVT base</a:t>
            </a:r>
            <a:endParaRPr/>
          </a:p>
          <a:p>
            <a:pPr indent="0" lvl="0" marL="0" rtl="0" algn="l">
              <a:spcBef>
                <a:spcPts val="0"/>
              </a:spcBef>
              <a:spcAft>
                <a:spcPts val="0"/>
              </a:spcAft>
              <a:buNone/>
            </a:pPr>
            <a:r>
              <a:rPr lang="en-US"/>
              <a:t> cli ; disable interrupts</a:t>
            </a:r>
            <a:endParaRPr/>
          </a:p>
          <a:p>
            <a:pPr indent="0" lvl="0" marL="0" rtl="0" algn="l">
              <a:spcBef>
                <a:spcPts val="0"/>
              </a:spcBef>
              <a:spcAft>
                <a:spcPts val="0"/>
              </a:spcAft>
              <a:buNone/>
            </a:pPr>
            <a:r>
              <a:rPr lang="en-US"/>
              <a:t> mov word [es:9*4], kbisr ; store offset at n*4</a:t>
            </a:r>
            <a:endParaRPr/>
          </a:p>
          <a:p>
            <a:pPr indent="0" lvl="0" marL="0" rtl="0" algn="l">
              <a:spcBef>
                <a:spcPts val="0"/>
              </a:spcBef>
              <a:spcAft>
                <a:spcPts val="0"/>
              </a:spcAft>
              <a:buNone/>
            </a:pPr>
            <a:r>
              <a:rPr lang="en-US"/>
              <a:t> mov [es:9*4+2], cs ; store segment at n*4+2</a:t>
            </a:r>
            <a:endParaRPr/>
          </a:p>
          <a:p>
            <a:pPr indent="0" lvl="0" marL="0" rtl="0" algn="l">
              <a:spcBef>
                <a:spcPts val="0"/>
              </a:spcBef>
              <a:spcAft>
                <a:spcPts val="0"/>
              </a:spcAft>
              <a:buNone/>
            </a:pPr>
            <a:r>
              <a:rPr lang="en-US"/>
              <a:t> sti ; enable interrupts </a:t>
            </a:r>
            <a:endParaRPr/>
          </a:p>
          <a:p>
            <a:pPr indent="0" lvl="0" marL="0" rtl="0" algn="l">
              <a:spcBef>
                <a:spcPts val="0"/>
              </a:spcBef>
              <a:spcAft>
                <a:spcPts val="0"/>
              </a:spcAft>
              <a:buNone/>
            </a:pPr>
            <a:r>
              <a:rPr lang="en-US"/>
              <a:t> l1: jmp l1 ; infinite loop </a:t>
            </a:r>
            <a:endParaRPr/>
          </a:p>
        </p:txBody>
      </p:sp>
      <p:sp>
        <p:nvSpPr>
          <p:cNvPr id="393" name="Google Shape;393;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6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3"/>
          <p:cNvSpPr/>
          <p:nvPr>
            <p:ph idx="2" type="pic"/>
          </p:nvPr>
        </p:nvSpPr>
        <p:spPr>
          <a:xfrm>
            <a:off x="5183188" y="987425"/>
            <a:ext cx="6172200" cy="4873625"/>
          </a:xfrm>
          <a:prstGeom prst="rect">
            <a:avLst/>
          </a:prstGeom>
          <a:noFill/>
          <a:ln>
            <a:noFill/>
          </a:ln>
        </p:spPr>
      </p:sp>
      <p:sp>
        <p:nvSpPr>
          <p:cNvPr id="68" name="Google Shape;68;p6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en.wikipedia.org/wiki/INT_10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www.intel-assembler.it/portale/5/make-sound-from-the-speaker-in-assembly/8255-8255-8284-asm-program-example.as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jbwyatt.com/253/emu/8086_bios_and_dos_interrupt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Interrupts</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6" name="Google Shape;14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operation of IRET can be written as: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pop ip</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Pop cs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Popf  ;pop flag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SOFTWARE INTERRUPTS</a:t>
            </a:r>
            <a:endParaRPr/>
          </a:p>
        </p:txBody>
      </p:sp>
      <p:sp>
        <p:nvSpPr>
          <p:cNvPr id="152" name="Google Shape;152;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Interrupts</a:t>
            </a:r>
            <a:endParaRPr/>
          </a:p>
        </p:txBody>
      </p:sp>
      <p:sp>
        <p:nvSpPr>
          <p:cNvPr id="158" name="Google Shape;15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A software interrupt is requested by the processor itself upon executing particular instructions or when certain conditions are met.  (they do not exactly fit the definition of interrupts given in slide 2 )</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Every software interrupt signal is associated with a particular interrupt handler (or ISR).</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Most of these interrupt handlers, provide input–output capability to application programs</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They are used for such tasks as the following: </a:t>
            </a:r>
            <a:endParaRPr/>
          </a:p>
          <a:p>
            <a:pPr indent="0" lvl="1" marL="457200" rtl="0" algn="l">
              <a:lnSpc>
                <a:spcPct val="90000"/>
              </a:lnSpc>
              <a:spcBef>
                <a:spcPts val="500"/>
              </a:spcBef>
              <a:spcAft>
                <a:spcPts val="0"/>
              </a:spcAft>
              <a:buClr>
                <a:schemeClr val="dk1"/>
              </a:buClr>
              <a:buSzPct val="100000"/>
              <a:buNone/>
            </a:pPr>
            <a:r>
              <a:rPr lang="en-US"/>
              <a:t>• Displaying characters and strings </a:t>
            </a:r>
            <a:endParaRPr/>
          </a:p>
          <a:p>
            <a:pPr indent="0" lvl="1" marL="457200" rtl="0" algn="l">
              <a:lnSpc>
                <a:spcPct val="90000"/>
              </a:lnSpc>
              <a:spcBef>
                <a:spcPts val="500"/>
              </a:spcBef>
              <a:spcAft>
                <a:spcPts val="0"/>
              </a:spcAft>
              <a:buClr>
                <a:schemeClr val="dk1"/>
              </a:buClr>
              <a:buSzPct val="100000"/>
              <a:buNone/>
            </a:pPr>
            <a:r>
              <a:rPr lang="en-US"/>
              <a:t>• Reading characters and strings from the keyboard </a:t>
            </a:r>
            <a:endParaRPr/>
          </a:p>
          <a:p>
            <a:pPr indent="0" lvl="1" marL="457200" rtl="0" algn="l">
              <a:lnSpc>
                <a:spcPct val="90000"/>
              </a:lnSpc>
              <a:spcBef>
                <a:spcPts val="500"/>
              </a:spcBef>
              <a:spcAft>
                <a:spcPts val="0"/>
              </a:spcAft>
              <a:buClr>
                <a:schemeClr val="dk1"/>
              </a:buClr>
              <a:buSzPct val="100000"/>
              <a:buNone/>
            </a:pPr>
            <a:r>
              <a:rPr lang="en-US"/>
              <a:t>• Displaying text in color </a:t>
            </a:r>
            <a:endParaRPr/>
          </a:p>
          <a:p>
            <a:pPr indent="0" lvl="1" marL="457200" rtl="0" algn="l">
              <a:lnSpc>
                <a:spcPct val="90000"/>
              </a:lnSpc>
              <a:spcBef>
                <a:spcPts val="500"/>
              </a:spcBef>
              <a:spcAft>
                <a:spcPts val="0"/>
              </a:spcAft>
              <a:buClr>
                <a:schemeClr val="dk1"/>
              </a:buClr>
              <a:buSzPct val="100000"/>
              <a:buNone/>
            </a:pPr>
            <a:r>
              <a:rPr lang="en-US"/>
              <a:t>• Opening and closing files </a:t>
            </a:r>
            <a:endParaRPr/>
          </a:p>
          <a:p>
            <a:pPr indent="0" lvl="1" marL="457200" rtl="0" algn="l">
              <a:lnSpc>
                <a:spcPct val="90000"/>
              </a:lnSpc>
              <a:spcBef>
                <a:spcPts val="500"/>
              </a:spcBef>
              <a:spcAft>
                <a:spcPts val="0"/>
              </a:spcAft>
              <a:buClr>
                <a:schemeClr val="dk1"/>
              </a:buClr>
              <a:buSzPct val="100000"/>
              <a:buNone/>
            </a:pPr>
            <a:r>
              <a:rPr lang="en-US"/>
              <a:t>• Reading data from files </a:t>
            </a:r>
            <a:endParaRPr/>
          </a:p>
          <a:p>
            <a:pPr indent="0" lvl="1" marL="457200" rtl="0" algn="l">
              <a:lnSpc>
                <a:spcPct val="90000"/>
              </a:lnSpc>
              <a:spcBef>
                <a:spcPts val="500"/>
              </a:spcBef>
              <a:spcAft>
                <a:spcPts val="0"/>
              </a:spcAft>
              <a:buClr>
                <a:schemeClr val="dk1"/>
              </a:buClr>
              <a:buSzPct val="100000"/>
              <a:buNone/>
            </a:pPr>
            <a:r>
              <a:rPr lang="en-US"/>
              <a:t>• Writing data to files </a:t>
            </a:r>
            <a:endParaRPr/>
          </a:p>
          <a:p>
            <a:pPr indent="0" lvl="1" marL="457200" rtl="0" algn="l">
              <a:lnSpc>
                <a:spcPct val="90000"/>
              </a:lnSpc>
              <a:spcBef>
                <a:spcPts val="500"/>
              </a:spcBef>
              <a:spcAft>
                <a:spcPts val="0"/>
              </a:spcAft>
              <a:buClr>
                <a:schemeClr val="dk1"/>
              </a:buClr>
              <a:buSzPct val="100000"/>
              <a:buNone/>
            </a:pPr>
            <a:r>
              <a:rPr lang="en-US"/>
              <a:t>• Setting and retrieving the system time and date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Common Software Interrupts</a:t>
            </a:r>
            <a:endParaRPr/>
          </a:p>
        </p:txBody>
      </p:sp>
      <p:sp>
        <p:nvSpPr>
          <p:cNvPr id="164" name="Google Shape;16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INT 0, Division by zero </a:t>
            </a:r>
            <a:endParaRPr/>
          </a:p>
          <a:p>
            <a:pPr indent="-228600" lvl="0" marL="228600" rtl="0" algn="l">
              <a:lnSpc>
                <a:spcPct val="90000"/>
              </a:lnSpc>
              <a:spcBef>
                <a:spcPts val="1000"/>
              </a:spcBef>
              <a:spcAft>
                <a:spcPts val="0"/>
              </a:spcAft>
              <a:buClr>
                <a:schemeClr val="dk1"/>
              </a:buClr>
              <a:buSzPts val="2000"/>
              <a:buChar char="•"/>
            </a:pPr>
            <a:r>
              <a:rPr lang="en-US" sz="2000"/>
              <a:t>INT 1, Trap, Single step Interrupt </a:t>
            </a:r>
            <a:endParaRPr/>
          </a:p>
          <a:p>
            <a:pPr indent="-228600" lvl="0" marL="228600" rtl="0" algn="l">
              <a:lnSpc>
                <a:spcPct val="90000"/>
              </a:lnSpc>
              <a:spcBef>
                <a:spcPts val="1000"/>
              </a:spcBef>
              <a:spcAft>
                <a:spcPts val="0"/>
              </a:spcAft>
              <a:buClr>
                <a:schemeClr val="dk1"/>
              </a:buClr>
              <a:buSzPts val="2000"/>
              <a:buChar char="•"/>
            </a:pPr>
            <a:r>
              <a:rPr lang="en-US" sz="2000"/>
              <a:t>INT 2, NMI-Non Maskable Interrupt </a:t>
            </a:r>
            <a:endParaRPr/>
          </a:p>
          <a:p>
            <a:pPr indent="-228600" lvl="0" marL="228600" rtl="0" algn="l">
              <a:lnSpc>
                <a:spcPct val="90000"/>
              </a:lnSpc>
              <a:spcBef>
                <a:spcPts val="1000"/>
              </a:spcBef>
              <a:spcAft>
                <a:spcPts val="0"/>
              </a:spcAft>
              <a:buClr>
                <a:schemeClr val="dk1"/>
              </a:buClr>
              <a:buSzPts val="2000"/>
              <a:buChar char="•"/>
            </a:pPr>
            <a:r>
              <a:rPr lang="en-US" sz="2000"/>
              <a:t>INT 3, Debug Interrupt </a:t>
            </a:r>
            <a:endParaRPr/>
          </a:p>
          <a:p>
            <a:pPr indent="-228600" lvl="0" marL="228600" rtl="0" algn="l">
              <a:lnSpc>
                <a:spcPct val="90000"/>
              </a:lnSpc>
              <a:spcBef>
                <a:spcPts val="1000"/>
              </a:spcBef>
              <a:spcAft>
                <a:spcPts val="0"/>
              </a:spcAft>
              <a:buClr>
                <a:schemeClr val="dk1"/>
              </a:buClr>
              <a:buSzPts val="2000"/>
              <a:buChar char="•"/>
            </a:pPr>
            <a:r>
              <a:rPr lang="en-US" sz="2000"/>
              <a:t>INT 4, Arithmetic Overflow, change of sign bit </a:t>
            </a:r>
            <a:endParaRPr/>
          </a:p>
          <a:p>
            <a:pPr indent="-228600" lvl="0" marL="228600" rtl="0" algn="l">
              <a:lnSpc>
                <a:spcPct val="90000"/>
              </a:lnSpc>
              <a:spcBef>
                <a:spcPts val="1000"/>
              </a:spcBef>
              <a:spcAft>
                <a:spcPts val="0"/>
              </a:spcAft>
              <a:buClr>
                <a:schemeClr val="dk1"/>
              </a:buClr>
              <a:buSzPts val="2000"/>
              <a:buChar char="•"/>
            </a:pPr>
            <a:r>
              <a:rPr lang="en-US" sz="2000"/>
              <a:t>INT 10h Video Services</a:t>
            </a:r>
            <a:endParaRPr/>
          </a:p>
          <a:p>
            <a:pPr indent="-228600" lvl="0" marL="228600" rtl="0" algn="l">
              <a:lnSpc>
                <a:spcPct val="90000"/>
              </a:lnSpc>
              <a:spcBef>
                <a:spcPts val="1000"/>
              </a:spcBef>
              <a:spcAft>
                <a:spcPts val="0"/>
              </a:spcAft>
              <a:buClr>
                <a:schemeClr val="dk1"/>
              </a:buClr>
              <a:buSzPts val="2000"/>
              <a:buChar char="•"/>
            </a:pPr>
            <a:r>
              <a:rPr lang="en-US" sz="2000"/>
              <a:t>INT 16h Keyboard Services</a:t>
            </a:r>
            <a:endParaRPr/>
          </a:p>
          <a:p>
            <a:pPr indent="-228600" lvl="0" marL="228600" rtl="0" algn="l">
              <a:lnSpc>
                <a:spcPct val="90000"/>
              </a:lnSpc>
              <a:spcBef>
                <a:spcPts val="1000"/>
              </a:spcBef>
              <a:spcAft>
                <a:spcPts val="0"/>
              </a:spcAft>
              <a:buClr>
                <a:schemeClr val="dk1"/>
              </a:buClr>
              <a:buSzPts val="2000"/>
              <a:buChar char="•"/>
            </a:pPr>
            <a:r>
              <a:rPr lang="en-US" sz="2000"/>
              <a:t>INT 1Ah Time of Day</a:t>
            </a:r>
            <a:endParaRPr/>
          </a:p>
          <a:p>
            <a:pPr indent="-228600" lvl="0" marL="228600" rtl="0" algn="l">
              <a:lnSpc>
                <a:spcPct val="90000"/>
              </a:lnSpc>
              <a:spcBef>
                <a:spcPts val="1000"/>
              </a:spcBef>
              <a:spcAft>
                <a:spcPts val="0"/>
              </a:spcAft>
              <a:buClr>
                <a:schemeClr val="dk1"/>
              </a:buClr>
              <a:buSzPts val="2000"/>
              <a:buChar char="•"/>
            </a:pPr>
            <a:r>
              <a:rPr lang="en-US" sz="2000"/>
              <a:t>INT 17h Printer Services</a:t>
            </a:r>
            <a:endParaRPr/>
          </a:p>
          <a:p>
            <a:pPr indent="-228600" lvl="0" marL="228600" rtl="0" algn="l">
              <a:lnSpc>
                <a:spcPct val="90000"/>
              </a:lnSpc>
              <a:spcBef>
                <a:spcPts val="1000"/>
              </a:spcBef>
              <a:spcAft>
                <a:spcPts val="0"/>
              </a:spcAft>
              <a:buClr>
                <a:schemeClr val="dk1"/>
              </a:buClr>
              <a:buSzPts val="2000"/>
              <a:buChar char="•"/>
            </a:pPr>
            <a:r>
              <a:rPr lang="en-US" sz="2000"/>
              <a:t>INT 1Ch User Timer Interrupt</a:t>
            </a:r>
            <a:endParaRPr/>
          </a:p>
          <a:p>
            <a:pPr indent="-228600" lvl="0" marL="228600" rtl="0" algn="l">
              <a:lnSpc>
                <a:spcPct val="90000"/>
              </a:lnSpc>
              <a:spcBef>
                <a:spcPts val="1000"/>
              </a:spcBef>
              <a:spcAft>
                <a:spcPts val="0"/>
              </a:spcAft>
              <a:buClr>
                <a:schemeClr val="dk1"/>
              </a:buClr>
              <a:buSzPts val="2000"/>
              <a:buChar char="•"/>
            </a:pPr>
            <a:r>
              <a:rPr lang="en-US" sz="2000"/>
              <a:t>INT 21h MS-DOS Services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int 0</a:t>
            </a:r>
            <a:endParaRPr/>
          </a:p>
        </p:txBody>
      </p:sp>
      <p:sp>
        <p:nvSpPr>
          <p:cNvPr id="170" name="Google Shape;17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can run the following code and see that int 0 will occur</a:t>
            </a:r>
            <a:endParaRPr/>
          </a:p>
          <a:p>
            <a:pPr indent="0" lvl="1" marL="457200" rtl="0" algn="l">
              <a:lnSpc>
                <a:spcPct val="90000"/>
              </a:lnSpc>
              <a:spcBef>
                <a:spcPts val="500"/>
              </a:spcBef>
              <a:spcAft>
                <a:spcPts val="0"/>
              </a:spcAft>
              <a:buClr>
                <a:schemeClr val="dk1"/>
              </a:buClr>
              <a:buSzPts val="2400"/>
              <a:buNone/>
            </a:pPr>
            <a:r>
              <a:rPr lang="en-US"/>
              <a:t>Mov ax, 10</a:t>
            </a:r>
            <a:endParaRPr/>
          </a:p>
          <a:p>
            <a:pPr indent="0" lvl="1" marL="457200" rtl="0" algn="l">
              <a:lnSpc>
                <a:spcPct val="90000"/>
              </a:lnSpc>
              <a:spcBef>
                <a:spcPts val="500"/>
              </a:spcBef>
              <a:spcAft>
                <a:spcPts val="0"/>
              </a:spcAft>
              <a:buClr>
                <a:schemeClr val="dk1"/>
              </a:buClr>
              <a:buSzPts val="2400"/>
              <a:buNone/>
            </a:pPr>
            <a:r>
              <a:rPr lang="en-US"/>
              <a:t>Mov bl, 0</a:t>
            </a:r>
            <a:endParaRPr/>
          </a:p>
          <a:p>
            <a:pPr indent="0" lvl="1" marL="457200" rtl="0" algn="l">
              <a:lnSpc>
                <a:spcPct val="90000"/>
              </a:lnSpc>
              <a:spcBef>
                <a:spcPts val="500"/>
              </a:spcBef>
              <a:spcAft>
                <a:spcPts val="0"/>
              </a:spcAft>
              <a:buClr>
                <a:schemeClr val="dk1"/>
              </a:buClr>
              <a:buSzPts val="2400"/>
              <a:buNone/>
            </a:pPr>
            <a:r>
              <a:rPr lang="en-US"/>
              <a:t>Div bl ; int 0 will be invoked automatically</a:t>
            </a:r>
            <a:endParaRPr/>
          </a:p>
          <a:p>
            <a:pPr indent="0" lvl="1" marL="457200" rtl="0" algn="l">
              <a:lnSpc>
                <a:spcPct val="90000"/>
              </a:lnSpc>
              <a:spcBef>
                <a:spcPts val="500"/>
              </a:spcBef>
              <a:spcAft>
                <a:spcPts val="0"/>
              </a:spcAft>
              <a:buClr>
                <a:schemeClr val="dk1"/>
              </a:buClr>
              <a:buSzPts val="2400"/>
              <a:buNone/>
            </a:pPr>
            <a:r>
              <a:rPr lang="en-US"/>
              <a:t>Mov ax, 0x4C00</a:t>
            </a:r>
            <a:endParaRPr/>
          </a:p>
          <a:p>
            <a:pPr indent="0" lvl="1" marL="457200" rtl="0" algn="l">
              <a:lnSpc>
                <a:spcPct val="90000"/>
              </a:lnSpc>
              <a:spcBef>
                <a:spcPts val="500"/>
              </a:spcBef>
              <a:spcAft>
                <a:spcPts val="0"/>
              </a:spcAft>
              <a:buClr>
                <a:schemeClr val="dk1"/>
              </a:buClr>
              <a:buSzPts val="2400"/>
              <a:buNone/>
            </a:pPr>
            <a:r>
              <a:rPr lang="en-US"/>
              <a:t>Int 21h</a:t>
            </a:r>
            <a:endParaRPr/>
          </a:p>
          <a:p>
            <a:pPr indent="-228600" lvl="0" marL="228600" rtl="0" algn="l">
              <a:lnSpc>
                <a:spcPct val="90000"/>
              </a:lnSpc>
              <a:spcBef>
                <a:spcPts val="1000"/>
              </a:spcBef>
              <a:spcAft>
                <a:spcPts val="0"/>
              </a:spcAft>
              <a:buClr>
                <a:schemeClr val="dk1"/>
              </a:buClr>
              <a:buSzPts val="2800"/>
              <a:buChar char="•"/>
            </a:pPr>
            <a:r>
              <a:rPr lang="en-US"/>
              <a:t>However you will not be able to debug it and if you run it without debugging you will be stuck in infinite loop</a:t>
            </a:r>
            <a:endParaRPr/>
          </a:p>
          <a:p>
            <a:pPr indent="-228600" lvl="1" marL="685800" rtl="0" algn="l">
              <a:lnSpc>
                <a:spcPct val="90000"/>
              </a:lnSpc>
              <a:spcBef>
                <a:spcPts val="500"/>
              </a:spcBef>
              <a:spcAft>
                <a:spcPts val="0"/>
              </a:spcAft>
              <a:buClr>
                <a:schemeClr val="dk1"/>
              </a:buClr>
              <a:buSzPts val="2400"/>
              <a:buChar char="•"/>
            </a:pPr>
            <a:r>
              <a:rPr lang="en-US"/>
              <a:t>This is because int 0 will return to div bl instead of next instruction</a:t>
            </a:r>
            <a:endParaRPr/>
          </a:p>
          <a:p>
            <a:pPr indent="-228600" lvl="0" marL="228600" rtl="0" algn="l">
              <a:lnSpc>
                <a:spcPct val="90000"/>
              </a:lnSpc>
              <a:spcBef>
                <a:spcPts val="1000"/>
              </a:spcBef>
              <a:spcAft>
                <a:spcPts val="0"/>
              </a:spcAft>
              <a:buClr>
                <a:schemeClr val="dk1"/>
              </a:buClr>
              <a:buSzPts val="2800"/>
              <a:buChar char="•"/>
            </a:pPr>
            <a:r>
              <a:rPr lang="en-US"/>
              <a:t>Next we will hook and interrupt to better understand it</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HOOKING AN INTERRUPT</a:t>
            </a:r>
            <a:endParaRPr/>
          </a:p>
        </p:txBody>
      </p:sp>
      <p:sp>
        <p:nvSpPr>
          <p:cNvPr id="176" name="Google Shape;17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To hook an interrupt we change the vector corresponding to that interrupt</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As soon as the interrupt vector changes, that interrupt will be routed to the new handler</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For example </a:t>
            </a:r>
            <a:endParaRPr/>
          </a:p>
          <a:p>
            <a:pPr indent="-228600" lvl="1" marL="685800" rtl="0" algn="l">
              <a:lnSpc>
                <a:spcPct val="90000"/>
              </a:lnSpc>
              <a:spcBef>
                <a:spcPts val="500"/>
              </a:spcBef>
              <a:spcAft>
                <a:spcPts val="0"/>
              </a:spcAft>
              <a:buClr>
                <a:schemeClr val="dk1"/>
              </a:buClr>
              <a:buSzPct val="100000"/>
              <a:buChar char="•"/>
            </a:pPr>
            <a:r>
              <a:rPr lang="en-US"/>
              <a:t>If vector of int 0 is F000h:61AAh</a:t>
            </a:r>
            <a:endParaRPr/>
          </a:p>
          <a:p>
            <a:pPr indent="-228600" lvl="1" marL="685800" rtl="0" algn="l">
              <a:lnSpc>
                <a:spcPct val="90000"/>
              </a:lnSpc>
              <a:spcBef>
                <a:spcPts val="500"/>
              </a:spcBef>
              <a:spcAft>
                <a:spcPts val="0"/>
              </a:spcAft>
              <a:buClr>
                <a:schemeClr val="dk1"/>
              </a:buClr>
              <a:buSzPct val="100000"/>
              <a:buChar char="•"/>
            </a:pPr>
            <a:r>
              <a:rPr lang="en-US"/>
              <a:t>Then on int 0 CS will change to F000h and IP to 61AAh and program will start running from instruction at F000h:61AAh after int 0 </a:t>
            </a:r>
            <a:endParaRPr/>
          </a:p>
          <a:p>
            <a:pPr indent="-228600" lvl="1" marL="685800" rtl="0" algn="l">
              <a:lnSpc>
                <a:spcPct val="90000"/>
              </a:lnSpc>
              <a:spcBef>
                <a:spcPts val="500"/>
              </a:spcBef>
              <a:spcAft>
                <a:spcPts val="0"/>
              </a:spcAft>
              <a:buClr>
                <a:schemeClr val="dk1"/>
              </a:buClr>
              <a:buSzPct val="100000"/>
              <a:buChar char="•"/>
            </a:pPr>
            <a:r>
              <a:rPr lang="en-US"/>
              <a:t>If we change the vector of int 0 to 1957h:0110h then on int 0 program will run from 1957h:0110h after int 0 </a:t>
            </a:r>
            <a:endParaRPr/>
          </a:p>
          <a:p>
            <a:pPr indent="-121919" lvl="1" marL="6858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Example 8.1 in BH shows how to hook int 0 such that every time this interrupt occurs “'You divided something by zero.” message is shown on screen. Its show version is given on next slide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HOOKING AN INTERRUPT Example</a:t>
            </a:r>
            <a:endParaRPr/>
          </a:p>
        </p:txBody>
      </p:sp>
      <p:sp>
        <p:nvSpPr>
          <p:cNvPr id="183" name="Google Shape;18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4" name="Google Shape;184;p16"/>
          <p:cNvPicPr preferRelativeResize="0"/>
          <p:nvPr/>
        </p:nvPicPr>
        <p:blipFill rotWithShape="1">
          <a:blip r:embed="rId3">
            <a:alphaModFix/>
          </a:blip>
          <a:srcRect b="0" l="0" r="0" t="0"/>
          <a:stretch/>
        </p:blipFill>
        <p:spPr>
          <a:xfrm>
            <a:off x="237130" y="1653381"/>
            <a:ext cx="4648200" cy="4695825"/>
          </a:xfrm>
          <a:prstGeom prst="rect">
            <a:avLst/>
          </a:prstGeom>
          <a:noFill/>
          <a:ln>
            <a:noFill/>
          </a:ln>
        </p:spPr>
      </p:pic>
      <p:pic>
        <p:nvPicPr>
          <p:cNvPr id="185" name="Google Shape;185;p16"/>
          <p:cNvPicPr preferRelativeResize="0"/>
          <p:nvPr/>
        </p:nvPicPr>
        <p:blipFill rotWithShape="1">
          <a:blip r:embed="rId4">
            <a:alphaModFix/>
          </a:blip>
          <a:srcRect b="0" l="0" r="0" t="0"/>
          <a:stretch/>
        </p:blipFill>
        <p:spPr>
          <a:xfrm>
            <a:off x="5337127" y="1395506"/>
            <a:ext cx="6572250" cy="267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Things to Note in Example</a:t>
            </a:r>
            <a:endParaRPr/>
          </a:p>
        </p:txBody>
      </p:sp>
      <p:sp>
        <p:nvSpPr>
          <p:cNvPr id="191" name="Google Shape;19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 0 pushs flags, CS and IP on stack</a:t>
            </a:r>
            <a:endParaRPr/>
          </a:p>
          <a:p>
            <a:pPr indent="-228600" lvl="0" marL="228600" rtl="0" algn="l">
              <a:lnSpc>
                <a:spcPct val="90000"/>
              </a:lnSpc>
              <a:spcBef>
                <a:spcPts val="1000"/>
              </a:spcBef>
              <a:spcAft>
                <a:spcPts val="0"/>
              </a:spcAft>
              <a:buClr>
                <a:schemeClr val="dk1"/>
              </a:buClr>
              <a:buSzPts val="2800"/>
              <a:buChar char="•"/>
            </a:pPr>
            <a:r>
              <a:rPr lang="en-US"/>
              <a:t>IP is of Div bx, not of next instruction</a:t>
            </a:r>
            <a:endParaRPr/>
          </a:p>
          <a:p>
            <a:pPr indent="-228600" lvl="0" marL="228600" rtl="0" algn="l">
              <a:lnSpc>
                <a:spcPct val="90000"/>
              </a:lnSpc>
              <a:spcBef>
                <a:spcPts val="1000"/>
              </a:spcBef>
              <a:spcAft>
                <a:spcPts val="0"/>
              </a:spcAft>
              <a:buClr>
                <a:schemeClr val="dk1"/>
              </a:buClr>
              <a:buSzPts val="2800"/>
              <a:buChar char="•"/>
            </a:pPr>
            <a:r>
              <a:rPr lang="en-US"/>
              <a:t>Program will run infinitely as after iret we will return to DIV bx</a:t>
            </a:r>
            <a:endParaRPr/>
          </a:p>
          <a:p>
            <a:pPr indent="-228600" lvl="1" marL="685800" rtl="0" algn="l">
              <a:lnSpc>
                <a:spcPct val="90000"/>
              </a:lnSpc>
              <a:spcBef>
                <a:spcPts val="500"/>
              </a:spcBef>
              <a:spcAft>
                <a:spcPts val="0"/>
              </a:spcAft>
              <a:buClr>
                <a:schemeClr val="dk1"/>
              </a:buClr>
              <a:buSzPts val="2400"/>
              <a:buChar char="•"/>
            </a:pPr>
            <a:r>
              <a:rPr lang="en-US"/>
              <a:t>This is not the case in every interrupt</a:t>
            </a:r>
            <a:endParaRPr/>
          </a:p>
          <a:p>
            <a:pPr indent="0" lvl="0" marL="0" rtl="0" algn="l">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Template to hook Software interrupt n</a:t>
            </a:r>
            <a:endParaRPr/>
          </a:p>
        </p:txBody>
      </p:sp>
      <p:sp>
        <p:nvSpPr>
          <p:cNvPr id="197" name="Google Shape;19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Calibri"/>
                <a:ea typeface="Calibri"/>
                <a:cs typeface="Calibri"/>
                <a:sym typeface="Calibri"/>
              </a:rPr>
              <a:t>newISR:</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Store register</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Body</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Restore register</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Iret</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Start:</a:t>
            </a:r>
            <a:endParaRPr>
              <a:latin typeface="Calibri"/>
              <a:ea typeface="Calibri"/>
              <a:cs typeface="Calibri"/>
              <a:sym typeface="Calibri"/>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xor ax, ax</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mov es, ax ; load zero in es</a:t>
            </a:r>
            <a:endParaRPr>
              <a:latin typeface="Calibri"/>
              <a:ea typeface="Calibri"/>
              <a:cs typeface="Calibri"/>
              <a:sym typeface="Calibri"/>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mov word [es:n*4], newISR; store offset at n*4</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mov [es:n*4+2], cs ; store segment at n*4+2</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BIOS AND DOS INTERRUPTS </a:t>
            </a:r>
            <a:endParaRPr/>
          </a:p>
        </p:txBody>
      </p:sp>
      <p:sp>
        <p:nvSpPr>
          <p:cNvPr id="203" name="Google Shape;20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IBM PC there are certain interrupts designated for user programs to communicate with system software to access various standard services like access to the floppy drive, hard drive, vga, clock etc</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Since the manufacturer knows the hardware it burns the software to control its hardware in ROM.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This basic interface to the hardware is called BIOS (basic input output 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Interrupts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Interrupts are events that occurred outside the processor and the processor must be informed about them.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Interrupts are asynchronous and unpredictable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processor responds to interrupt by suspending its current activities, saving its state, and executing a function called an interrupt handler (or an interrupt service routine, ISR) to deal with the event.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BIOS AND DOS DATA AREA</a:t>
            </a:r>
            <a:endParaRPr/>
          </a:p>
        </p:txBody>
      </p:sp>
      <p:sp>
        <p:nvSpPr>
          <p:cNvPr id="209" name="Google Shape;209;p20"/>
          <p:cNvSpPr txBox="1"/>
          <p:nvPr>
            <p:ph idx="1" type="body"/>
          </p:nvPr>
        </p:nvSpPr>
        <p:spPr>
          <a:xfrm>
            <a:off x="838200" y="1825624"/>
            <a:ext cx="4572000" cy="4537075"/>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50000"/>
              </a:lnSpc>
              <a:spcBef>
                <a:spcPts val="0"/>
              </a:spcBef>
              <a:spcAft>
                <a:spcPts val="0"/>
              </a:spcAft>
              <a:buClr>
                <a:schemeClr val="dk1"/>
              </a:buClr>
              <a:buSzPct val="100000"/>
              <a:buChar char="•"/>
            </a:pPr>
            <a:r>
              <a:rPr lang="en-US"/>
              <a:t>The BIOS data area, partially shown in Table, contains system data used by the ROM BIOS service routines. </a:t>
            </a:r>
            <a:endParaRPr/>
          </a:p>
          <a:p>
            <a:pPr indent="-228600" lvl="0" marL="228600" rtl="0" algn="l">
              <a:lnSpc>
                <a:spcPct val="150000"/>
              </a:lnSpc>
              <a:spcBef>
                <a:spcPts val="1000"/>
              </a:spcBef>
              <a:spcAft>
                <a:spcPts val="0"/>
              </a:spcAft>
              <a:buClr>
                <a:schemeClr val="dk1"/>
              </a:buClr>
              <a:buSzPct val="100000"/>
              <a:buChar char="•"/>
            </a:pPr>
            <a:r>
              <a:rPr lang="en-US"/>
              <a:t>For example, the keyboard typeahead buffer (at offset 001Eh) contains the ASCII codes and keyboard scan codes of keys waiting to be processed by the BIOS. </a:t>
            </a:r>
            <a:endParaRPr/>
          </a:p>
        </p:txBody>
      </p:sp>
      <p:pic>
        <p:nvPicPr>
          <p:cNvPr id="210" name="Google Shape;210;p20"/>
          <p:cNvPicPr preferRelativeResize="0"/>
          <p:nvPr/>
        </p:nvPicPr>
        <p:blipFill rotWithShape="1">
          <a:blip r:embed="rId3">
            <a:alphaModFix/>
          </a:blip>
          <a:srcRect b="0" l="0" r="0" t="0"/>
          <a:stretch/>
        </p:blipFill>
        <p:spPr>
          <a:xfrm>
            <a:off x="7165821" y="1027906"/>
            <a:ext cx="5026179" cy="5577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Video Programming using int 10h</a:t>
            </a:r>
            <a:endParaRPr/>
          </a:p>
        </p:txBody>
      </p:sp>
      <p:sp>
        <p:nvSpPr>
          <p:cNvPr id="216" name="Google Shape;21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Three Levels of Access</a:t>
            </a:r>
            <a:endParaRPr/>
          </a:p>
          <a:p>
            <a:pPr indent="-228600" lvl="1" marL="685800" rtl="0" algn="l">
              <a:lnSpc>
                <a:spcPct val="90000"/>
              </a:lnSpc>
              <a:spcBef>
                <a:spcPts val="500"/>
              </a:spcBef>
              <a:spcAft>
                <a:spcPts val="0"/>
              </a:spcAft>
              <a:buClr>
                <a:schemeClr val="dk1"/>
              </a:buClr>
              <a:buSzPct val="100000"/>
              <a:buChar char="•"/>
            </a:pPr>
            <a:r>
              <a:rPr lang="en-US"/>
              <a:t>When an application program needs to write characters on the screen in text mode, it can choose among three types of output:</a:t>
            </a:r>
            <a:endParaRPr/>
          </a:p>
          <a:p>
            <a:pPr indent="-228600" lvl="1" marL="685800" rtl="0" algn="l">
              <a:lnSpc>
                <a:spcPct val="90000"/>
              </a:lnSpc>
              <a:spcBef>
                <a:spcPts val="500"/>
              </a:spcBef>
              <a:spcAft>
                <a:spcPts val="0"/>
              </a:spcAft>
              <a:buClr>
                <a:schemeClr val="dk1"/>
              </a:buClr>
              <a:buSzPct val="100000"/>
              <a:buChar char="•"/>
            </a:pPr>
            <a:r>
              <a:rPr lang="en-US"/>
              <a:t>MS-DOS-level access: using int 21h</a:t>
            </a:r>
            <a:endParaRPr/>
          </a:p>
          <a:p>
            <a:pPr indent="-228600" lvl="1" marL="685800" rtl="0" algn="l">
              <a:lnSpc>
                <a:spcPct val="90000"/>
              </a:lnSpc>
              <a:spcBef>
                <a:spcPts val="500"/>
              </a:spcBef>
              <a:spcAft>
                <a:spcPts val="0"/>
              </a:spcAft>
              <a:buClr>
                <a:schemeClr val="dk1"/>
              </a:buClr>
              <a:buSzPct val="100000"/>
              <a:buChar char="•"/>
            </a:pPr>
            <a:r>
              <a:rPr lang="en-US"/>
              <a:t>BIOS-level access: using int 10h</a:t>
            </a:r>
            <a:endParaRPr/>
          </a:p>
          <a:p>
            <a:pPr indent="-228600" lvl="1" marL="685800" rtl="0" algn="l">
              <a:lnSpc>
                <a:spcPct val="90000"/>
              </a:lnSpc>
              <a:spcBef>
                <a:spcPts val="500"/>
              </a:spcBef>
              <a:spcAft>
                <a:spcPts val="0"/>
              </a:spcAft>
              <a:buClr>
                <a:schemeClr val="dk1"/>
              </a:buClr>
              <a:buSzPct val="100000"/>
              <a:buChar char="•"/>
            </a:pPr>
            <a:r>
              <a:rPr lang="en-US"/>
              <a:t>Direct video memory access</a:t>
            </a:r>
            <a:endParaRPr/>
          </a:p>
          <a:p>
            <a:pPr indent="-228600" lvl="0" marL="228600" rtl="0" algn="l">
              <a:lnSpc>
                <a:spcPct val="90000"/>
              </a:lnSpc>
              <a:spcBef>
                <a:spcPts val="1000"/>
              </a:spcBef>
              <a:spcAft>
                <a:spcPts val="0"/>
              </a:spcAft>
              <a:buClr>
                <a:schemeClr val="dk1"/>
              </a:buClr>
              <a:buSzPct val="100000"/>
              <a:buChar char="•"/>
            </a:pPr>
            <a:r>
              <a:rPr lang="en-US"/>
              <a:t>Functions/services of int 10h:</a:t>
            </a:r>
            <a:endParaRPr/>
          </a:p>
          <a:p>
            <a:pPr indent="-228600" lvl="1" marL="685800" rtl="0" algn="l">
              <a:lnSpc>
                <a:spcPct val="90000"/>
              </a:lnSpc>
              <a:spcBef>
                <a:spcPts val="500"/>
              </a:spcBef>
              <a:spcAft>
                <a:spcPts val="0"/>
              </a:spcAft>
              <a:buClr>
                <a:schemeClr val="dk1"/>
              </a:buClr>
              <a:buSzPct val="100000"/>
              <a:buChar char="•"/>
            </a:pPr>
            <a:r>
              <a:rPr lang="en-US"/>
              <a:t>Int 10h is software interrupt provided by BIOS to program video memory</a:t>
            </a:r>
            <a:endParaRPr/>
          </a:p>
          <a:p>
            <a:pPr indent="-228600" lvl="1" marL="685800" rtl="0" algn="l">
              <a:lnSpc>
                <a:spcPct val="90000"/>
              </a:lnSpc>
              <a:spcBef>
                <a:spcPts val="500"/>
              </a:spcBef>
              <a:spcAft>
                <a:spcPts val="0"/>
              </a:spcAft>
              <a:buClr>
                <a:schemeClr val="dk1"/>
              </a:buClr>
              <a:buSzPct val="100000"/>
              <a:buChar char="•"/>
            </a:pPr>
            <a:r>
              <a:rPr lang="en-US"/>
              <a:t>Int 10h provides several functions/services</a:t>
            </a:r>
            <a:endParaRPr/>
          </a:p>
          <a:p>
            <a:pPr indent="-228600" lvl="1" marL="685800" rtl="0" algn="l">
              <a:lnSpc>
                <a:spcPct val="90000"/>
              </a:lnSpc>
              <a:spcBef>
                <a:spcPts val="500"/>
              </a:spcBef>
              <a:spcAft>
                <a:spcPts val="0"/>
              </a:spcAft>
              <a:buClr>
                <a:schemeClr val="dk1"/>
              </a:buClr>
              <a:buSzPct val="100000"/>
              <a:buChar char="•"/>
            </a:pPr>
            <a:r>
              <a:rPr lang="en-US"/>
              <a:t>Function code is given in AH</a:t>
            </a:r>
            <a:endParaRPr/>
          </a:p>
          <a:p>
            <a:pPr indent="-228600" lvl="1" marL="685800" rtl="0" algn="l">
              <a:lnSpc>
                <a:spcPct val="90000"/>
              </a:lnSpc>
              <a:spcBef>
                <a:spcPts val="500"/>
              </a:spcBef>
              <a:spcAft>
                <a:spcPts val="0"/>
              </a:spcAft>
              <a:buClr>
                <a:schemeClr val="dk1"/>
              </a:buClr>
              <a:buSzPct val="100000"/>
              <a:buChar char="•"/>
            </a:pPr>
            <a:r>
              <a:rPr lang="en-US"/>
              <a:t>The list of most commonly used is given in table next slide</a:t>
            </a:r>
            <a:endParaRPr/>
          </a:p>
          <a:p>
            <a:pPr indent="-228600" lvl="1" marL="685800" rtl="0" algn="l">
              <a:lnSpc>
                <a:spcPct val="90000"/>
              </a:lnSpc>
              <a:spcBef>
                <a:spcPts val="500"/>
              </a:spcBef>
              <a:spcAft>
                <a:spcPts val="0"/>
              </a:spcAft>
              <a:buClr>
                <a:schemeClr val="dk1"/>
              </a:buClr>
              <a:buSzPct val="100000"/>
              <a:buChar char="•"/>
            </a:pPr>
            <a:r>
              <a:rPr lang="en-US"/>
              <a:t>Also see this link </a:t>
            </a:r>
            <a:r>
              <a:rPr lang="en-US" u="sng">
                <a:solidFill>
                  <a:schemeClr val="hlink"/>
                </a:solidFill>
                <a:hlinkClick r:id="rId3"/>
              </a:rPr>
              <a:t>https://en.wikipedia.org/wiki/INT_10H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2" name="Google Shape;22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23" name="Google Shape;223;p22"/>
          <p:cNvPicPr preferRelativeResize="0"/>
          <p:nvPr/>
        </p:nvPicPr>
        <p:blipFill rotWithShape="1">
          <a:blip r:embed="rId3">
            <a:alphaModFix/>
          </a:blip>
          <a:srcRect b="0" l="0" r="0" t="0"/>
          <a:stretch/>
        </p:blipFill>
        <p:spPr>
          <a:xfrm>
            <a:off x="0" y="0"/>
            <a:ext cx="11368097"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Video Programming using int 10h</a:t>
            </a:r>
            <a:endParaRPr/>
          </a:p>
        </p:txBody>
      </p:sp>
      <p:sp>
        <p:nvSpPr>
          <p:cNvPr id="229" name="Google Shape;22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Video modes</a:t>
            </a:r>
            <a:endParaRPr/>
          </a:p>
          <a:p>
            <a:pPr indent="-228600" lvl="1" marL="685800" rtl="0" algn="l">
              <a:lnSpc>
                <a:spcPct val="90000"/>
              </a:lnSpc>
              <a:spcBef>
                <a:spcPts val="500"/>
              </a:spcBef>
              <a:spcAft>
                <a:spcPts val="0"/>
              </a:spcAft>
              <a:buClr>
                <a:schemeClr val="dk1"/>
              </a:buClr>
              <a:buSzPts val="2400"/>
              <a:buChar char="•"/>
            </a:pPr>
            <a:r>
              <a:rPr lang="en-US"/>
              <a:t>There are two basic video modes on Intel-based systems, text mode and graphics mode. </a:t>
            </a:r>
            <a:endParaRPr/>
          </a:p>
          <a:p>
            <a:pPr indent="-228600" lvl="1" marL="685800" rtl="0" algn="l">
              <a:lnSpc>
                <a:spcPct val="90000"/>
              </a:lnSpc>
              <a:spcBef>
                <a:spcPts val="500"/>
              </a:spcBef>
              <a:spcAft>
                <a:spcPts val="0"/>
              </a:spcAft>
              <a:buClr>
                <a:schemeClr val="dk1"/>
              </a:buClr>
              <a:buSzPts val="2400"/>
              <a:buChar char="•"/>
            </a:pPr>
            <a:r>
              <a:rPr lang="en-US"/>
              <a:t>A program can run in one mode or the other, but not both at the same time:</a:t>
            </a:r>
            <a:endParaRPr/>
          </a:p>
          <a:p>
            <a:pPr indent="-228600" lvl="2" marL="1143000" rtl="0" algn="l">
              <a:lnSpc>
                <a:spcPct val="90000"/>
              </a:lnSpc>
              <a:spcBef>
                <a:spcPts val="500"/>
              </a:spcBef>
              <a:spcAft>
                <a:spcPts val="0"/>
              </a:spcAft>
              <a:buClr>
                <a:schemeClr val="dk1"/>
              </a:buClr>
              <a:buSzPts val="2000"/>
              <a:buChar char="•"/>
            </a:pPr>
            <a:r>
              <a:rPr lang="en-US"/>
              <a:t>In text mode, programs write ASCII characters to the screen. </a:t>
            </a:r>
            <a:endParaRPr/>
          </a:p>
          <a:p>
            <a:pPr indent="-228600" lvl="2" marL="1143000" rtl="0" algn="l">
              <a:lnSpc>
                <a:spcPct val="90000"/>
              </a:lnSpc>
              <a:spcBef>
                <a:spcPts val="500"/>
              </a:spcBef>
              <a:spcAft>
                <a:spcPts val="0"/>
              </a:spcAft>
              <a:buClr>
                <a:schemeClr val="dk1"/>
              </a:buClr>
              <a:buSzPts val="2000"/>
              <a:buChar char="•"/>
            </a:pPr>
            <a:r>
              <a:rPr lang="en-US"/>
              <a:t>In graphics mode, programs control the appearance of each screen pixel. </a:t>
            </a:r>
            <a:endParaRPr/>
          </a:p>
          <a:p>
            <a:pPr indent="-228600" lvl="1" marL="685800" rtl="0" algn="l">
              <a:lnSpc>
                <a:spcPct val="90000"/>
              </a:lnSpc>
              <a:spcBef>
                <a:spcPts val="500"/>
              </a:spcBef>
              <a:spcAft>
                <a:spcPts val="0"/>
              </a:spcAft>
              <a:buClr>
                <a:schemeClr val="dk1"/>
              </a:buClr>
              <a:buSzPts val="2400"/>
              <a:buChar char="•"/>
            </a:pPr>
            <a:r>
              <a:rPr lang="en-US"/>
              <a:t>A programmer can set the mode using int 10h service 0</a:t>
            </a:r>
            <a:endParaRPr/>
          </a:p>
          <a:p>
            <a:pPr indent="-25400" lvl="0" marL="228600" rtl="0" algn="l">
              <a:lnSpc>
                <a:spcPct val="90000"/>
              </a:lnSpc>
              <a:spcBef>
                <a:spcPts val="1000"/>
              </a:spcBef>
              <a:spcAft>
                <a:spcPts val="0"/>
              </a:spcAft>
              <a:buClr>
                <a:schemeClr val="dk1"/>
              </a:buClr>
              <a:buSzPts val="3200"/>
              <a:buNone/>
            </a:pPr>
            <a:r>
              <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int 10h function 01h</a:t>
            </a:r>
            <a:endParaRPr/>
          </a:p>
        </p:txBody>
      </p:sp>
      <p:sp>
        <p:nvSpPr>
          <p:cNvPr id="235" name="Google Shape;23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Using function 1 of int 10 to change cursor size</a:t>
            </a:r>
            <a:endParaRPr/>
          </a:p>
          <a:p>
            <a:pPr indent="-228600" lvl="1" marL="685800" rtl="0" algn="l">
              <a:lnSpc>
                <a:spcPct val="90000"/>
              </a:lnSpc>
              <a:spcBef>
                <a:spcPts val="500"/>
              </a:spcBef>
              <a:spcAft>
                <a:spcPts val="0"/>
              </a:spcAft>
              <a:buClr>
                <a:schemeClr val="dk1"/>
              </a:buClr>
              <a:buSzPts val="2400"/>
              <a:buChar char="•"/>
            </a:pPr>
            <a:r>
              <a:rPr lang="en-US"/>
              <a:t>mov ah,1 ; function</a:t>
            </a:r>
            <a:endParaRPr/>
          </a:p>
          <a:p>
            <a:pPr indent="-228600" lvl="1" marL="685800" rtl="0" algn="l">
              <a:lnSpc>
                <a:spcPct val="90000"/>
              </a:lnSpc>
              <a:spcBef>
                <a:spcPts val="500"/>
              </a:spcBef>
              <a:spcAft>
                <a:spcPts val="0"/>
              </a:spcAft>
              <a:buClr>
                <a:schemeClr val="dk1"/>
              </a:buClr>
              <a:buSzPts val="2400"/>
              <a:buChar char="•"/>
            </a:pPr>
            <a:r>
              <a:rPr lang="en-US"/>
              <a:t>mov cx,0614h ; parameter, default color cursor size</a:t>
            </a:r>
            <a:endParaRPr/>
          </a:p>
          <a:p>
            <a:pPr indent="-228600" lvl="1" marL="685800" rtl="0" algn="l">
              <a:lnSpc>
                <a:spcPct val="90000"/>
              </a:lnSpc>
              <a:spcBef>
                <a:spcPts val="500"/>
              </a:spcBef>
              <a:spcAft>
                <a:spcPts val="0"/>
              </a:spcAft>
              <a:buClr>
                <a:schemeClr val="dk1"/>
              </a:buClr>
              <a:buSzPts val="2400"/>
              <a:buChar char="•"/>
            </a:pPr>
            <a:r>
              <a:rPr lang="en-US"/>
              <a:t>int 10h</a:t>
            </a:r>
            <a:endParaRPr/>
          </a:p>
          <a:p>
            <a:pPr indent="-228600" lvl="0" marL="228600" rtl="0" algn="l">
              <a:lnSpc>
                <a:spcPct val="90000"/>
              </a:lnSpc>
              <a:spcBef>
                <a:spcPts val="1000"/>
              </a:spcBef>
              <a:spcAft>
                <a:spcPts val="0"/>
              </a:spcAft>
              <a:buClr>
                <a:schemeClr val="dk1"/>
              </a:buClr>
              <a:buSzPts val="2800"/>
              <a:buChar char="•"/>
            </a:pPr>
            <a:r>
              <a:rPr lang="en-US"/>
              <a:t>Try different values of CH and CL </a:t>
            </a:r>
            <a:endParaRPr/>
          </a:p>
        </p:txBody>
      </p:sp>
      <p:pic>
        <p:nvPicPr>
          <p:cNvPr id="236" name="Google Shape;236;p24"/>
          <p:cNvPicPr preferRelativeResize="0"/>
          <p:nvPr/>
        </p:nvPicPr>
        <p:blipFill rotWithShape="1">
          <a:blip r:embed="rId3">
            <a:alphaModFix/>
          </a:blip>
          <a:srcRect b="82759" l="0" r="0" t="0"/>
          <a:stretch/>
        </p:blipFill>
        <p:spPr>
          <a:xfrm>
            <a:off x="766761" y="1295400"/>
            <a:ext cx="10658475" cy="571500"/>
          </a:xfrm>
          <a:prstGeom prst="rect">
            <a:avLst/>
          </a:prstGeom>
          <a:noFill/>
          <a:ln>
            <a:noFill/>
          </a:ln>
        </p:spPr>
      </p:pic>
      <p:pic>
        <p:nvPicPr>
          <p:cNvPr id="237" name="Google Shape;237;p24"/>
          <p:cNvPicPr preferRelativeResize="0"/>
          <p:nvPr/>
        </p:nvPicPr>
        <p:blipFill rotWithShape="1">
          <a:blip r:embed="rId3">
            <a:alphaModFix/>
          </a:blip>
          <a:srcRect b="0" l="0" r="0" t="33908"/>
          <a:stretch/>
        </p:blipFill>
        <p:spPr>
          <a:xfrm>
            <a:off x="766762" y="1866900"/>
            <a:ext cx="10658473" cy="1828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int 10h function 13h</a:t>
            </a:r>
            <a:endParaRPr/>
          </a:p>
        </p:txBody>
      </p:sp>
      <p:sp>
        <p:nvSpPr>
          <p:cNvPr id="244" name="Google Shape;244;p25"/>
          <p:cNvSpPr txBox="1"/>
          <p:nvPr>
            <p:ph idx="1" type="body"/>
          </p:nvPr>
        </p:nvSpPr>
        <p:spPr>
          <a:xfrm>
            <a:off x="9108986" y="2815620"/>
            <a:ext cx="2854414" cy="3932844"/>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Al is the write mode in int 10h service 13.</a:t>
            </a:r>
            <a:endParaRPr/>
          </a:p>
          <a:p>
            <a:pPr indent="-228600" lvl="1" marL="685800" rtl="0" algn="l">
              <a:lnSpc>
                <a:spcPct val="90000"/>
              </a:lnSpc>
              <a:spcBef>
                <a:spcPts val="500"/>
              </a:spcBef>
              <a:spcAft>
                <a:spcPts val="0"/>
              </a:spcAft>
              <a:buClr>
                <a:schemeClr val="dk1"/>
              </a:buClr>
              <a:buSzPct val="100000"/>
              <a:buChar char="•"/>
            </a:pPr>
            <a:r>
              <a:rPr lang="en-US"/>
              <a:t>0th bitrepresent if cursor should be updated or not</a:t>
            </a:r>
            <a:endParaRPr/>
          </a:p>
          <a:p>
            <a:pPr indent="-228600" lvl="1" marL="685800" rtl="0" algn="l">
              <a:lnSpc>
                <a:spcPct val="90000"/>
              </a:lnSpc>
              <a:spcBef>
                <a:spcPts val="500"/>
              </a:spcBef>
              <a:spcAft>
                <a:spcPts val="0"/>
              </a:spcAft>
              <a:buClr>
                <a:schemeClr val="dk1"/>
              </a:buClr>
              <a:buSzPct val="100000"/>
              <a:buChar char="•"/>
            </a:pPr>
            <a:r>
              <a:rPr lang="en-US"/>
              <a:t>1</a:t>
            </a:r>
            <a:r>
              <a:rPr baseline="30000" lang="en-US"/>
              <a:t>st</a:t>
            </a:r>
            <a:r>
              <a:rPr lang="en-US"/>
              <a:t> bit represents if string contains the settings or not. </a:t>
            </a:r>
            <a:endParaRPr/>
          </a:p>
        </p:txBody>
      </p:sp>
      <p:pic>
        <p:nvPicPr>
          <p:cNvPr id="245" name="Google Shape;245;p25"/>
          <p:cNvPicPr preferRelativeResize="0"/>
          <p:nvPr/>
        </p:nvPicPr>
        <p:blipFill rotWithShape="1">
          <a:blip r:embed="rId3">
            <a:alphaModFix/>
          </a:blip>
          <a:srcRect b="0" l="0" r="0" t="0"/>
          <a:stretch/>
        </p:blipFill>
        <p:spPr>
          <a:xfrm>
            <a:off x="838200" y="1825625"/>
            <a:ext cx="10610850" cy="571500"/>
          </a:xfrm>
          <a:prstGeom prst="rect">
            <a:avLst/>
          </a:prstGeom>
          <a:noFill/>
          <a:ln>
            <a:noFill/>
          </a:ln>
        </p:spPr>
      </p:pic>
      <p:pic>
        <p:nvPicPr>
          <p:cNvPr id="246" name="Google Shape;246;p25"/>
          <p:cNvPicPr preferRelativeResize="0"/>
          <p:nvPr/>
        </p:nvPicPr>
        <p:blipFill rotWithShape="1">
          <a:blip r:embed="rId4">
            <a:alphaModFix/>
          </a:blip>
          <a:srcRect b="0" l="0" r="0" t="0"/>
          <a:stretch/>
        </p:blipFill>
        <p:spPr>
          <a:xfrm>
            <a:off x="742950" y="2450495"/>
            <a:ext cx="8366036" cy="41937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int 10h function 02h</a:t>
            </a:r>
            <a:endParaRPr/>
          </a:p>
        </p:txBody>
      </p:sp>
      <p:pic>
        <p:nvPicPr>
          <p:cNvPr id="252" name="Google Shape;252;p26"/>
          <p:cNvPicPr preferRelativeResize="0"/>
          <p:nvPr>
            <p:ph idx="1" type="body"/>
          </p:nvPr>
        </p:nvPicPr>
        <p:blipFill rotWithShape="1">
          <a:blip r:embed="rId3">
            <a:alphaModFix/>
          </a:blip>
          <a:srcRect b="0" l="0" r="0" t="0"/>
          <a:stretch/>
        </p:blipFill>
        <p:spPr>
          <a:xfrm>
            <a:off x="704850" y="2031885"/>
            <a:ext cx="10515600" cy="357417"/>
          </a:xfrm>
          <a:prstGeom prst="rect">
            <a:avLst/>
          </a:prstGeom>
          <a:noFill/>
          <a:ln>
            <a:noFill/>
          </a:ln>
        </p:spPr>
      </p:pic>
      <p:sp>
        <p:nvSpPr>
          <p:cNvPr id="253" name="Google Shape;253;p26"/>
          <p:cNvSpPr/>
          <p:nvPr/>
        </p:nvSpPr>
        <p:spPr>
          <a:xfrm>
            <a:off x="704850" y="2730499"/>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mov ah,2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dh,10 ; row 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dl,20 ; column 20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bh,0 ; video page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10h</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Keyboard Input with INT 16h</a:t>
            </a:r>
            <a:endParaRPr/>
          </a:p>
        </p:txBody>
      </p:sp>
      <p:sp>
        <p:nvSpPr>
          <p:cNvPr id="260" name="Google Shape;26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 16h is a software interrupt provided by bios to handle keyboard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Keyboard input follows an event path beginning with the keyboard controller chip and ending with characters being placed in an array called the keyboard typeahead buffer (see Fig. in next slide).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Up to 15 keystrokes can be held in the buffer because a keystroke generates 2 bytes (ASCII code + scan code).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66" name="Google Shape;266;p28"/>
          <p:cNvPicPr preferRelativeResize="0"/>
          <p:nvPr>
            <p:ph idx="1" type="body"/>
          </p:nvPr>
        </p:nvPicPr>
        <p:blipFill rotWithShape="1">
          <a:blip r:embed="rId3">
            <a:alphaModFix/>
          </a:blip>
          <a:srcRect b="0" l="0" r="0" t="0"/>
          <a:stretch/>
        </p:blipFill>
        <p:spPr>
          <a:xfrm>
            <a:off x="1354748" y="1200151"/>
            <a:ext cx="9482503" cy="43870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9"/>
          <p:cNvPicPr preferRelativeResize="0"/>
          <p:nvPr/>
        </p:nvPicPr>
        <p:blipFill rotWithShape="1">
          <a:blip r:embed="rId3">
            <a:alphaModFix/>
          </a:blip>
          <a:srcRect b="0" l="0" r="0" t="0"/>
          <a:stretch/>
        </p:blipFill>
        <p:spPr>
          <a:xfrm>
            <a:off x="1028700" y="985837"/>
            <a:ext cx="10134600" cy="488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Execution of Interrupts</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a:t>An interrupt handler or ISR  may be executed in one of two ways:</a:t>
            </a:r>
            <a:endParaRPr/>
          </a:p>
          <a:p>
            <a:pPr indent="-457200" lvl="1" marL="914400" rtl="0" algn="l">
              <a:lnSpc>
                <a:spcPct val="110000"/>
              </a:lnSpc>
              <a:spcBef>
                <a:spcPts val="500"/>
              </a:spcBef>
              <a:spcAft>
                <a:spcPts val="0"/>
              </a:spcAft>
              <a:buClr>
                <a:schemeClr val="dk1"/>
              </a:buClr>
              <a:buSzPts val="2400"/>
              <a:buFont typeface="Calibri"/>
              <a:buAutoNum type="arabicPeriod"/>
            </a:pPr>
            <a:r>
              <a:rPr lang="en-US"/>
              <a:t>An application program containing an INT instruction could cause a call to the routine, which is called a software interrupt</a:t>
            </a:r>
            <a:endParaRPr/>
          </a:p>
          <a:p>
            <a:pPr indent="-304800" lvl="1" marL="914400" rtl="0" algn="l">
              <a:lnSpc>
                <a:spcPct val="110000"/>
              </a:lnSpc>
              <a:spcBef>
                <a:spcPts val="500"/>
              </a:spcBef>
              <a:spcAft>
                <a:spcPts val="0"/>
              </a:spcAft>
              <a:buClr>
                <a:schemeClr val="dk1"/>
              </a:buClr>
              <a:buSzPts val="2400"/>
              <a:buFont typeface="Calibri"/>
              <a:buNone/>
            </a:pPr>
            <a:r>
              <a:t/>
            </a:r>
            <a:endParaRPr/>
          </a:p>
          <a:p>
            <a:pPr indent="-457200" lvl="1" marL="914400" rtl="0" algn="l">
              <a:lnSpc>
                <a:spcPct val="110000"/>
              </a:lnSpc>
              <a:spcBef>
                <a:spcPts val="500"/>
              </a:spcBef>
              <a:spcAft>
                <a:spcPts val="0"/>
              </a:spcAft>
              <a:buClr>
                <a:schemeClr val="dk1"/>
              </a:buClr>
              <a:buSzPts val="2400"/>
              <a:buFont typeface="Calibri"/>
              <a:buAutoNum type="arabicPeriod"/>
            </a:pPr>
            <a:r>
              <a:rPr lang="en-US"/>
              <a:t>A hardware interrupt occurs when a hardware device (asynchronous port, keyboard, timer, and so on) sends a signal to the Programmable Interrupt Controller chip.</a:t>
            </a:r>
            <a:endParaRPr/>
          </a:p>
          <a:p>
            <a:pPr indent="-228600" lvl="0" marL="228600" rtl="0" algn="l">
              <a:lnSpc>
                <a:spcPct val="150000"/>
              </a:lnSpc>
              <a:spcBef>
                <a:spcPts val="1000"/>
              </a:spcBef>
              <a:spcAft>
                <a:spcPts val="0"/>
              </a:spcAft>
              <a:buClr>
                <a:schemeClr val="dk1"/>
              </a:buClr>
              <a:buSzPts val="2800"/>
              <a:buChar char="•"/>
            </a:pPr>
            <a:r>
              <a:rPr lang="en-US"/>
              <a:t>This makes software and hardware two different types of interrupts</a:t>
            </a:r>
            <a:endParaRPr/>
          </a:p>
          <a:p>
            <a:pPr indent="-76200" lvl="1" marL="685800" rtl="0" algn="l">
              <a:lnSpc>
                <a:spcPct val="150000"/>
              </a:lnSpc>
              <a:spcBef>
                <a:spcPts val="500"/>
              </a:spcBef>
              <a:spcAft>
                <a:spcPts val="0"/>
              </a:spcAft>
              <a:buClr>
                <a:schemeClr val="dk1"/>
              </a:buClr>
              <a:buSzPts val="2400"/>
              <a:buNone/>
            </a:pPr>
            <a:r>
              <a:t/>
            </a:r>
            <a:endParaRPr/>
          </a:p>
          <a:p>
            <a:pPr indent="-304800" lvl="1" marL="914400" rtl="0" algn="l">
              <a:lnSpc>
                <a:spcPct val="150000"/>
              </a:lnSpc>
              <a:spcBef>
                <a:spcPts val="500"/>
              </a:spcBef>
              <a:spcAft>
                <a:spcPts val="0"/>
              </a:spcAft>
              <a:buClr>
                <a:schemeClr val="dk1"/>
              </a:buClr>
              <a:buSzPts val="2400"/>
              <a:buFont typeface="Calibri"/>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Read keystroke using int 16h function 00h</a:t>
            </a:r>
            <a:endParaRPr/>
          </a:p>
        </p:txBody>
      </p:sp>
      <p:sp>
        <p:nvSpPr>
          <p:cNvPr id="278" name="Google Shape;278;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Mov ah, 0</a:t>
            </a:r>
            <a:endParaRPr/>
          </a:p>
          <a:p>
            <a:pPr indent="-228600" lvl="0" marL="228600" rtl="0" algn="l">
              <a:lnSpc>
                <a:spcPct val="90000"/>
              </a:lnSpc>
              <a:spcBef>
                <a:spcPts val="1000"/>
              </a:spcBef>
              <a:spcAft>
                <a:spcPts val="0"/>
              </a:spcAft>
              <a:buClr>
                <a:schemeClr val="dk1"/>
              </a:buClr>
              <a:buSzPts val="2800"/>
              <a:buChar char="•"/>
            </a:pPr>
            <a:r>
              <a:rPr lang="en-US"/>
              <a:t>Int 16h; </a:t>
            </a:r>
            <a:endParaRPr/>
          </a:p>
        </p:txBody>
      </p:sp>
      <p:pic>
        <p:nvPicPr>
          <p:cNvPr id="279" name="Google Shape;279;p30"/>
          <p:cNvPicPr preferRelativeResize="0"/>
          <p:nvPr/>
        </p:nvPicPr>
        <p:blipFill rotWithShape="1">
          <a:blip r:embed="rId3">
            <a:alphaModFix/>
          </a:blip>
          <a:srcRect b="0" l="0" r="0" t="73782"/>
          <a:stretch/>
        </p:blipFill>
        <p:spPr>
          <a:xfrm>
            <a:off x="1028700" y="1825625"/>
            <a:ext cx="10134600" cy="12811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Print string and keyboard wait using BIOS services </a:t>
            </a:r>
            <a:endParaRPr sz="4000"/>
          </a:p>
        </p:txBody>
      </p:sp>
      <p:sp>
        <p:nvSpPr>
          <p:cNvPr id="286" name="Google Shape;28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 8.3 in book.</a:t>
            </a:r>
            <a:endParaRPr/>
          </a:p>
          <a:p>
            <a:pPr indent="-228600" lvl="0" marL="228600" rtl="0" algn="l">
              <a:lnSpc>
                <a:spcPct val="90000"/>
              </a:lnSpc>
              <a:spcBef>
                <a:spcPts val="1000"/>
              </a:spcBef>
              <a:spcAft>
                <a:spcPts val="0"/>
              </a:spcAft>
              <a:buClr>
                <a:schemeClr val="dk1"/>
              </a:buClr>
              <a:buSzPts val="2800"/>
              <a:buChar char="•"/>
            </a:pPr>
            <a:r>
              <a:rPr lang="en-US"/>
              <a:t>Also see code given in comments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1011675" y="5000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Scan codes of keys</a:t>
            </a:r>
            <a:endParaRPr/>
          </a:p>
        </p:txBody>
      </p:sp>
      <p:sp>
        <p:nvSpPr>
          <p:cNvPr id="293" name="Google Shape;29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294" name="Google Shape;294;p32"/>
          <p:cNvPicPr preferRelativeResize="0"/>
          <p:nvPr/>
        </p:nvPicPr>
        <p:blipFill rotWithShape="1">
          <a:blip r:embed="rId3">
            <a:alphaModFix/>
          </a:blip>
          <a:srcRect b="0" l="0" r="0" t="0"/>
          <a:stretch/>
        </p:blipFill>
        <p:spPr>
          <a:xfrm>
            <a:off x="-34949" y="1104775"/>
            <a:ext cx="12608850" cy="3699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Hardware Interrupts</a:t>
            </a:r>
            <a:endParaRPr/>
          </a:p>
        </p:txBody>
      </p:sp>
      <p:sp>
        <p:nvSpPr>
          <p:cNvPr id="300" name="Google Shape;300;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Hardware Interrupts</a:t>
            </a:r>
            <a:endParaRPr/>
          </a:p>
        </p:txBody>
      </p:sp>
      <p:sp>
        <p:nvSpPr>
          <p:cNvPr id="306" name="Google Shape;30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A hardware interrupt request (IRQ) is an electronic signal issued by an external (to the processor) hardware device, to communicate that it needs attention from the operating system (OS) or, if there is no OS, from the "bare-metal" program running on the CPU.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Such external devices may be part of the computer (e.g., disk controller) or they may be external peripherals. For example, pressing a keyboard key or moving the mouse triggers hardware interrupts that cause the processor to read the keystroke or mouse position</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Occasionally, programs must disable hardware interrupts when performing sensitive operations on segment registers and the stack. The CLI (clear interrupt flag) instruction disables interrupts, and the STI (set interrupt flag) instruction enables interrupts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Hardware Interrupts</a:t>
            </a:r>
            <a:endParaRPr/>
          </a:p>
        </p:txBody>
      </p:sp>
      <p:sp>
        <p:nvSpPr>
          <p:cNvPr id="312" name="Google Shape;31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Single pin outside the processor called the INT pin is used by external hardware to generate interrupts.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 are many devices generating interrupts and there is only one pin going inside the processor and one pin cannot be technically derived by more than one source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Therefore a controller called the Programmable Interrupt Controller (8259 PIC) is used to schedule the interrupts (priority Schedule)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PIC-Programmable Interrupt Controller</a:t>
            </a:r>
            <a:endParaRPr/>
          </a:p>
        </p:txBody>
      </p:sp>
      <p:sp>
        <p:nvSpPr>
          <p:cNvPr id="318" name="Google Shape;318;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It has eight input signals and one output signal. </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It assigns priorities to its eight input pins from 0 to 7 so that if more than one interrupt comes at the same times</a:t>
            </a:r>
            <a:endParaRPr/>
          </a:p>
          <a:p>
            <a:pPr indent="-228600" lvl="1" marL="685800" rtl="0" algn="l">
              <a:lnSpc>
                <a:spcPct val="90000"/>
              </a:lnSpc>
              <a:spcBef>
                <a:spcPts val="500"/>
              </a:spcBef>
              <a:spcAft>
                <a:spcPts val="0"/>
              </a:spcAft>
              <a:buClr>
                <a:schemeClr val="dk1"/>
              </a:buClr>
              <a:buSzPct val="100000"/>
              <a:buChar char="•"/>
            </a:pPr>
            <a:r>
              <a:rPr lang="en-US"/>
              <a:t>0 has the highest priority and 7 has the lowest</a:t>
            </a:r>
            <a:endParaRPr/>
          </a:p>
          <a:p>
            <a:pPr indent="-228600" lvl="1" marL="685800" rtl="0" algn="l">
              <a:lnSpc>
                <a:spcPct val="90000"/>
              </a:lnSpc>
              <a:spcBef>
                <a:spcPts val="500"/>
              </a:spcBef>
              <a:spcAft>
                <a:spcPts val="0"/>
              </a:spcAft>
              <a:buClr>
                <a:schemeClr val="dk1"/>
              </a:buClr>
              <a:buSzPct val="100000"/>
              <a:buChar char="•"/>
            </a:pPr>
            <a:r>
              <a:rPr lang="en-US"/>
              <a:t>A lower-level interrupt cannot interrupt a higher-level one still in progress. </a:t>
            </a:r>
            <a:endParaRPr/>
          </a:p>
          <a:p>
            <a:pPr indent="-121919" lvl="1" marL="6858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The highest priority one is forwarded and the rest are held till that is serviced. </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rest are forwarded one by one according to priority after the highest priority one is completed</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original IBM XT computer had one PIC so there were 8 possible interrupt sources. However IBM AT and later computers have two PIC totaling 16 possible interrupt sources.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0" y="-34455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IRQ</a:t>
            </a:r>
            <a:endParaRPr/>
          </a:p>
        </p:txBody>
      </p:sp>
      <p:sp>
        <p:nvSpPr>
          <p:cNvPr id="324" name="Google Shape;324;p37"/>
          <p:cNvSpPr txBox="1"/>
          <p:nvPr>
            <p:ph idx="1" type="body"/>
          </p:nvPr>
        </p:nvSpPr>
        <p:spPr>
          <a:xfrm>
            <a:off x="0" y="74745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eight input signals to the PIC are called Interrupt Requests (IRQ).</a:t>
            </a:r>
            <a:endParaRPr/>
          </a:p>
          <a:p>
            <a:pPr indent="-228600" lvl="0" marL="228600" rtl="0" algn="l">
              <a:lnSpc>
                <a:spcPct val="90000"/>
              </a:lnSpc>
              <a:spcBef>
                <a:spcPts val="1000"/>
              </a:spcBef>
              <a:spcAft>
                <a:spcPts val="0"/>
              </a:spcAft>
              <a:buClr>
                <a:schemeClr val="dk1"/>
              </a:buClr>
              <a:buSzPts val="2000"/>
              <a:buChar char="•"/>
            </a:pPr>
            <a:r>
              <a:rPr lang="en-US" sz="2000"/>
              <a:t>The eight lines are called IRQ 0 to IRQ 7</a:t>
            </a:r>
            <a:endParaRPr/>
          </a:p>
          <a:p>
            <a:pPr indent="-228600" lvl="0" marL="228600" rtl="0" algn="l">
              <a:lnSpc>
                <a:spcPct val="90000"/>
              </a:lnSpc>
              <a:spcBef>
                <a:spcPts val="1000"/>
              </a:spcBef>
              <a:spcAft>
                <a:spcPts val="0"/>
              </a:spcAft>
              <a:buClr>
                <a:schemeClr val="dk1"/>
              </a:buClr>
              <a:buSzPts val="2000"/>
              <a:buChar char="•"/>
            </a:pPr>
            <a:r>
              <a:rPr lang="en-US" sz="2000"/>
              <a:t>Each IRQ is mapped to a specific interrupt in the system, as shown in table</a:t>
            </a:r>
            <a:endParaRPr/>
          </a:p>
          <a:p>
            <a:pPr indent="-76200" lvl="1" marL="685800" rtl="0" algn="l">
              <a:lnSpc>
                <a:spcPct val="90000"/>
              </a:lnSpc>
              <a:spcBef>
                <a:spcPts val="500"/>
              </a:spcBef>
              <a:spcAft>
                <a:spcPts val="0"/>
              </a:spcAft>
              <a:buClr>
                <a:schemeClr val="dk1"/>
              </a:buClr>
              <a:buSzPts val="2400"/>
              <a:buNone/>
            </a:pPr>
            <a:r>
              <a:t/>
            </a:r>
            <a:endParaRPr/>
          </a:p>
        </p:txBody>
      </p:sp>
      <p:graphicFrame>
        <p:nvGraphicFramePr>
          <p:cNvPr id="325" name="Google Shape;325;p37"/>
          <p:cNvGraphicFramePr/>
          <p:nvPr/>
        </p:nvGraphicFramePr>
        <p:xfrm>
          <a:off x="150125" y="2073015"/>
          <a:ext cx="3000000" cy="3000000"/>
        </p:xfrm>
        <a:graphic>
          <a:graphicData uri="http://schemas.openxmlformats.org/drawingml/2006/table">
            <a:tbl>
              <a:tblPr bandRow="1" firstRow="1">
                <a:noFill/>
                <a:tableStyleId>{BF34DF63-6D00-47A5-9864-F4570462A54F}</a:tableStyleId>
              </a:tblPr>
              <a:tblGrid>
                <a:gridCol w="3917925"/>
                <a:gridCol w="3917925"/>
                <a:gridCol w="3917925"/>
              </a:tblGrid>
              <a:tr h="331075">
                <a:tc>
                  <a:txBody>
                    <a:bodyPr/>
                    <a:lstStyle/>
                    <a:p>
                      <a:pPr indent="0" lvl="0" marL="0" marR="0" rtl="0" algn="l">
                        <a:spcBef>
                          <a:spcPts val="0"/>
                        </a:spcBef>
                        <a:spcAft>
                          <a:spcPts val="0"/>
                        </a:spcAft>
                        <a:buNone/>
                      </a:pPr>
                      <a:r>
                        <a:rPr lang="en-US" sz="1800"/>
                        <a:t>IRQ</a:t>
                      </a:r>
                      <a:endParaRPr sz="1800"/>
                    </a:p>
                  </a:txBody>
                  <a:tcPr marT="45725" marB="45725" marR="91450" marL="91450"/>
                </a:tc>
                <a:tc>
                  <a:txBody>
                    <a:bodyPr/>
                    <a:lstStyle/>
                    <a:p>
                      <a:pPr indent="0" lvl="0" marL="0" marR="0" rtl="0" algn="l">
                        <a:spcBef>
                          <a:spcPts val="0"/>
                        </a:spcBef>
                        <a:spcAft>
                          <a:spcPts val="0"/>
                        </a:spcAft>
                        <a:buNone/>
                      </a:pPr>
                      <a:r>
                        <a:rPr lang="en-US" sz="1800"/>
                        <a:t>Interrupt</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r>
              <a:tr h="579400">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8h</a:t>
                      </a:r>
                      <a:endParaRPr sz="1800"/>
                    </a:p>
                  </a:txBody>
                  <a:tcPr marT="45725" marB="45725" marR="91450" marL="91450"/>
                </a:tc>
                <a:tc>
                  <a:txBody>
                    <a:bodyPr/>
                    <a:lstStyle/>
                    <a:p>
                      <a:pPr indent="0" lvl="0" marL="0" marR="0" rtl="0" algn="l">
                        <a:spcBef>
                          <a:spcPts val="0"/>
                        </a:spcBef>
                        <a:spcAft>
                          <a:spcPts val="0"/>
                        </a:spcAft>
                        <a:buNone/>
                      </a:pPr>
                      <a:r>
                        <a:rPr lang="en-US" sz="1800"/>
                        <a:t>System timer (18.2 times/second)</a:t>
                      </a:r>
                      <a:endParaRPr sz="1800"/>
                    </a:p>
                  </a:txBody>
                  <a:tcPr marT="45725" marB="45725" marR="91450" marL="91450"/>
                </a:tc>
              </a:tr>
              <a:tr h="3310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9h</a:t>
                      </a:r>
                      <a:endParaRPr sz="1800"/>
                    </a:p>
                  </a:txBody>
                  <a:tcPr marT="45725" marB="45725" marR="91450" marL="91450"/>
                </a:tc>
                <a:tc>
                  <a:txBody>
                    <a:bodyPr/>
                    <a:lstStyle/>
                    <a:p>
                      <a:pPr indent="0" lvl="0" marL="0" marR="0" rtl="0" algn="l">
                        <a:spcBef>
                          <a:spcPts val="0"/>
                        </a:spcBef>
                        <a:spcAft>
                          <a:spcPts val="0"/>
                        </a:spcAft>
                        <a:buNone/>
                      </a:pPr>
                      <a:r>
                        <a:rPr lang="en-US" sz="1800"/>
                        <a:t>Keyboard</a:t>
                      </a:r>
                      <a:endParaRPr sz="1800"/>
                    </a:p>
                  </a:txBody>
                  <a:tcPr marT="45725" marB="45725" marR="91450" marL="91450"/>
                </a:tc>
              </a:tr>
              <a:tr h="57940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0Ah</a:t>
                      </a:r>
                      <a:endParaRPr sz="1800"/>
                    </a:p>
                  </a:txBody>
                  <a:tcPr marT="45725" marB="45725" marR="91450" marL="91450"/>
                </a:tc>
                <a:tc>
                  <a:txBody>
                    <a:bodyPr/>
                    <a:lstStyle/>
                    <a:p>
                      <a:pPr indent="0" lvl="0" marL="0" marR="0" rtl="0" algn="l">
                        <a:spcBef>
                          <a:spcPts val="0"/>
                        </a:spcBef>
                        <a:spcAft>
                          <a:spcPts val="0"/>
                        </a:spcAft>
                        <a:buNone/>
                      </a:pPr>
                      <a:r>
                        <a:rPr lang="en-US" sz="1800"/>
                        <a:t>Programmable Interrupt Controller </a:t>
                      </a:r>
                      <a:endParaRPr sz="1800"/>
                    </a:p>
                  </a:txBody>
                  <a:tcPr marT="45725" marB="45725" marR="91450" marL="91450"/>
                </a:tc>
              </a:tr>
              <a:tr h="331075">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0Bh</a:t>
                      </a:r>
                      <a:endParaRPr sz="1800"/>
                    </a:p>
                  </a:txBody>
                  <a:tcPr marT="45725" marB="45725" marR="91450" marL="91450"/>
                </a:tc>
                <a:tc>
                  <a:txBody>
                    <a:bodyPr/>
                    <a:lstStyle/>
                    <a:p>
                      <a:pPr indent="0" lvl="0" marL="0" marR="0" rtl="0" algn="l">
                        <a:spcBef>
                          <a:spcPts val="0"/>
                        </a:spcBef>
                        <a:spcAft>
                          <a:spcPts val="0"/>
                        </a:spcAft>
                        <a:buNone/>
                      </a:pPr>
                      <a:r>
                        <a:rPr lang="en-US" sz="1800"/>
                        <a:t>COM2 (serial port 2)</a:t>
                      </a:r>
                      <a:endParaRPr sz="1800"/>
                    </a:p>
                  </a:txBody>
                  <a:tcPr marT="45725" marB="45725" marR="91450" marL="91450"/>
                </a:tc>
              </a:tr>
              <a:tr h="331075">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0Ch</a:t>
                      </a:r>
                      <a:endParaRPr sz="1800"/>
                    </a:p>
                  </a:txBody>
                  <a:tcPr marT="45725" marB="45725" marR="91450" marL="91450"/>
                </a:tc>
                <a:tc>
                  <a:txBody>
                    <a:bodyPr/>
                    <a:lstStyle/>
                    <a:p>
                      <a:pPr indent="0" lvl="0" marL="0" marR="0" rtl="0" algn="l">
                        <a:spcBef>
                          <a:spcPts val="0"/>
                        </a:spcBef>
                        <a:spcAft>
                          <a:spcPts val="0"/>
                        </a:spcAft>
                        <a:buNone/>
                      </a:pPr>
                      <a:r>
                        <a:rPr lang="en-US" sz="1800"/>
                        <a:t>COM1 (serial port 1)</a:t>
                      </a:r>
                      <a:endParaRPr sz="1800"/>
                    </a:p>
                  </a:txBody>
                  <a:tcPr marT="45725" marB="45725" marR="91450" marL="91450"/>
                </a:tc>
              </a:tr>
              <a:tr h="82770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0Dh</a:t>
                      </a:r>
                      <a:endParaRPr sz="1800"/>
                    </a:p>
                  </a:txBody>
                  <a:tcPr marT="45725" marB="45725" marR="91450" marL="91450"/>
                </a:tc>
                <a:tc>
                  <a:txBody>
                    <a:bodyPr/>
                    <a:lstStyle/>
                    <a:p>
                      <a:pPr indent="0" lvl="0" marL="0" marR="0" rtl="0" algn="l">
                        <a:spcBef>
                          <a:spcPts val="0"/>
                        </a:spcBef>
                        <a:spcAft>
                          <a:spcPts val="0"/>
                        </a:spcAft>
                        <a:buNone/>
                      </a:pPr>
                      <a:r>
                        <a:rPr lang="en-US" sz="1800"/>
                        <a:t>LPT2 (parallel port 2) used</a:t>
                      </a:r>
                      <a:r>
                        <a:rPr lang="en-US" sz="1800"/>
                        <a:t> for </a:t>
                      </a:r>
                      <a:r>
                        <a:rPr lang="en-US" sz="1800"/>
                        <a:t>sound card or the network card or the modem</a:t>
                      </a:r>
                      <a:endParaRPr sz="1800"/>
                    </a:p>
                  </a:txBody>
                  <a:tcPr marT="45725" marB="45725" marR="91450" marL="91450"/>
                </a:tc>
              </a:tr>
              <a:tr h="331075">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0Eh</a:t>
                      </a:r>
                      <a:endParaRPr sz="1800"/>
                    </a:p>
                  </a:txBody>
                  <a:tcPr marT="45725" marB="45725" marR="91450" marL="91450"/>
                </a:tc>
                <a:tc>
                  <a:txBody>
                    <a:bodyPr/>
                    <a:lstStyle/>
                    <a:p>
                      <a:pPr indent="0" lvl="0" marL="0" marR="0" rtl="0" algn="l">
                        <a:spcBef>
                          <a:spcPts val="0"/>
                        </a:spcBef>
                        <a:spcAft>
                          <a:spcPts val="0"/>
                        </a:spcAft>
                        <a:buNone/>
                      </a:pPr>
                      <a:r>
                        <a:rPr lang="en-US" sz="1800"/>
                        <a:t>floppy disk drive </a:t>
                      </a:r>
                      <a:endParaRPr sz="1800"/>
                    </a:p>
                  </a:txBody>
                  <a:tcPr marT="45725" marB="45725" marR="91450" marL="91450"/>
                </a:tc>
              </a:tr>
              <a:tr h="331075">
                <a:tc>
                  <a:txBody>
                    <a:bodyPr/>
                    <a:lstStyle/>
                    <a:p>
                      <a:pPr indent="0" lvl="0" marL="0" marR="0" rtl="0" algn="l">
                        <a:spcBef>
                          <a:spcPts val="0"/>
                        </a:spcBef>
                        <a:spcAft>
                          <a:spcPts val="0"/>
                        </a:spcAft>
                        <a:buNone/>
                      </a:pPr>
                      <a:r>
                        <a:rPr lang="en-US" sz="1800"/>
                        <a:t>7</a:t>
                      </a:r>
                      <a:endParaRPr sz="1800"/>
                    </a:p>
                  </a:txBody>
                  <a:tcPr marT="45725" marB="45725" marR="91450" marL="91450"/>
                </a:tc>
                <a:tc>
                  <a:txBody>
                    <a:bodyPr/>
                    <a:lstStyle/>
                    <a:p>
                      <a:pPr indent="0" lvl="0" marL="0" marR="0" rtl="0" algn="l">
                        <a:spcBef>
                          <a:spcPts val="0"/>
                        </a:spcBef>
                        <a:spcAft>
                          <a:spcPts val="0"/>
                        </a:spcAft>
                        <a:buNone/>
                      </a:pPr>
                      <a:r>
                        <a:rPr lang="en-US" sz="1800"/>
                        <a:t>0Fh</a:t>
                      </a:r>
                      <a:endParaRPr sz="1800"/>
                    </a:p>
                  </a:txBody>
                  <a:tcPr marT="45725" marB="45725" marR="91450" marL="91450"/>
                </a:tc>
                <a:tc>
                  <a:txBody>
                    <a:bodyPr/>
                    <a:lstStyle/>
                    <a:p>
                      <a:pPr indent="0" lvl="0" marL="0" marR="0" rtl="0" algn="l">
                        <a:spcBef>
                          <a:spcPts val="0"/>
                        </a:spcBef>
                        <a:spcAft>
                          <a:spcPts val="0"/>
                        </a:spcAft>
                        <a:buNone/>
                      </a:pPr>
                      <a:r>
                        <a:rPr lang="en-US" sz="1800"/>
                        <a:t>LPT1 (parallel port 1)</a:t>
                      </a:r>
                      <a:endParaRPr sz="1800"/>
                    </a:p>
                  </a:txBody>
                  <a:tcPr marT="45725" marB="45725"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IRQ</a:t>
            </a:r>
            <a:endParaRPr/>
          </a:p>
        </p:txBody>
      </p:sp>
      <p:sp>
        <p:nvSpPr>
          <p:cNvPr id="331" name="Google Shape;33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This mapping is done by the PIC and not the processor.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actual mechanism fetches one instruction from the PIC whenever the INT pin is signaled instead of the memory.</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We can program the PIC to generate a different set of interrupts on the same interrupt requests.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From the perspective of an assembly language programmer an IRQ 0 is translated into an INT 8 without any such instruction in the program and that’s all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IRQ	</a:t>
            </a:r>
            <a:endParaRPr/>
          </a:p>
        </p:txBody>
      </p:sp>
      <p:sp>
        <p:nvSpPr>
          <p:cNvPr id="337" name="Google Shape;33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Therefore an IRQ 0, the highest priority interrupt, is generated by the timer chip at a precise frequency and the handler at INT 8 is invoked which updates the system time. </a:t>
            </a:r>
            <a:endParaRPr/>
          </a:p>
          <a:p>
            <a:pPr indent="-228600" lvl="0" marL="228600" rtl="0" algn="l">
              <a:lnSpc>
                <a:spcPct val="90000"/>
              </a:lnSpc>
              <a:spcBef>
                <a:spcPts val="1000"/>
              </a:spcBef>
              <a:spcAft>
                <a:spcPts val="0"/>
              </a:spcAft>
              <a:buClr>
                <a:schemeClr val="dk1"/>
              </a:buClr>
              <a:buSzPts val="2800"/>
              <a:buChar char="•"/>
            </a:pPr>
            <a:r>
              <a:rPr lang="en-US"/>
              <a:t>A key press generates IRQ 1 and the INT 9 handler is invoked which stores this key. </a:t>
            </a:r>
            <a:endParaRPr/>
          </a:p>
          <a:p>
            <a:pPr indent="-228600" lvl="0" marL="228600" rtl="0" algn="l">
              <a:lnSpc>
                <a:spcPct val="90000"/>
              </a:lnSpc>
              <a:spcBef>
                <a:spcPts val="1000"/>
              </a:spcBef>
              <a:spcAft>
                <a:spcPts val="0"/>
              </a:spcAft>
              <a:buClr>
                <a:schemeClr val="dk1"/>
              </a:buClr>
              <a:buSzPts val="2800"/>
              <a:buChar char="•"/>
            </a:pPr>
            <a:r>
              <a:rPr lang="en-US"/>
              <a:t>To hook the timer and keyboard interrupts one can replace the vectors corresponding to interrupt 8 and 9 respectively.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Where is ISR located?</a:t>
            </a:r>
            <a:endParaRPr/>
          </a:p>
        </p:txBody>
      </p:sp>
      <p:sp>
        <p:nvSpPr>
          <p:cNvPr id="107" name="Google Shape;107;p4"/>
          <p:cNvSpPr txBox="1"/>
          <p:nvPr>
            <p:ph idx="1" type="body"/>
          </p:nvPr>
        </p:nvSpPr>
        <p:spPr>
          <a:xfrm>
            <a:off x="838200" y="1825625"/>
            <a:ext cx="5289645"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50000"/>
              </a:lnSpc>
              <a:spcBef>
                <a:spcPts val="0"/>
              </a:spcBef>
              <a:spcAft>
                <a:spcPts val="0"/>
              </a:spcAft>
              <a:buClr>
                <a:schemeClr val="dk1"/>
              </a:buClr>
              <a:buSzPct val="100000"/>
              <a:buChar char="•"/>
            </a:pPr>
            <a:r>
              <a:rPr lang="en-US"/>
              <a:t>Lets look at memory organization as shown in figure</a:t>
            </a:r>
            <a:endParaRPr/>
          </a:p>
          <a:p>
            <a:pPr indent="-228600" lvl="0" marL="228600" rtl="0" algn="l">
              <a:lnSpc>
                <a:spcPct val="150000"/>
              </a:lnSpc>
              <a:spcBef>
                <a:spcPts val="1000"/>
              </a:spcBef>
              <a:spcAft>
                <a:spcPts val="0"/>
              </a:spcAft>
              <a:buClr>
                <a:schemeClr val="dk1"/>
              </a:buClr>
              <a:buSzPct val="100000"/>
              <a:buChar char="•"/>
            </a:pPr>
            <a:r>
              <a:rPr lang="en-US"/>
              <a:t>At physical location 00000 there is interrupt vector table (IVT)</a:t>
            </a:r>
            <a:endParaRPr/>
          </a:p>
          <a:p>
            <a:pPr indent="-228600" lvl="0" marL="228600" rtl="0" algn="l">
              <a:lnSpc>
                <a:spcPct val="150000"/>
              </a:lnSpc>
              <a:spcBef>
                <a:spcPts val="1000"/>
              </a:spcBef>
              <a:spcAft>
                <a:spcPts val="0"/>
              </a:spcAft>
              <a:buClr>
                <a:schemeClr val="dk1"/>
              </a:buClr>
              <a:buSzPct val="100000"/>
              <a:buChar char="•"/>
            </a:pPr>
            <a:r>
              <a:rPr lang="en-US"/>
              <a:t>IVT contains the physical address of ISR of each interrupt in form of  segment: offset pair</a:t>
            </a:r>
            <a:endParaRPr/>
          </a:p>
          <a:p>
            <a:pPr indent="-228600" lvl="0" marL="228600" rtl="0" algn="l">
              <a:lnSpc>
                <a:spcPct val="150000"/>
              </a:lnSpc>
              <a:spcBef>
                <a:spcPts val="1000"/>
              </a:spcBef>
              <a:spcAft>
                <a:spcPts val="0"/>
              </a:spcAft>
              <a:buClr>
                <a:schemeClr val="dk1"/>
              </a:buClr>
              <a:buSzPct val="100000"/>
              <a:buChar char="•"/>
            </a:pPr>
            <a:r>
              <a:rPr lang="en-US"/>
              <a:t>IVT is like a table of content for interrupts. </a:t>
            </a:r>
            <a:endParaRPr/>
          </a:p>
          <a:p>
            <a:pPr indent="-228600" lvl="0" marL="228600" rtl="0" algn="l">
              <a:lnSpc>
                <a:spcPct val="150000"/>
              </a:lnSpc>
              <a:spcBef>
                <a:spcPts val="1000"/>
              </a:spcBef>
              <a:spcAft>
                <a:spcPts val="0"/>
              </a:spcAft>
              <a:buClr>
                <a:schemeClr val="dk1"/>
              </a:buClr>
              <a:buSzPct val="100000"/>
              <a:buChar char="•"/>
            </a:pPr>
            <a:r>
              <a:rPr lang="en-US"/>
              <a:t>If you look at IVT in AFD you can see that some ISR are in ROM BIOS some are in DOS Kernel</a:t>
            </a:r>
            <a:endParaRPr/>
          </a:p>
          <a:p>
            <a:pPr indent="-228600" lvl="0" marL="228600" rtl="0" algn="l">
              <a:lnSpc>
                <a:spcPct val="150000"/>
              </a:lnSpc>
              <a:spcBef>
                <a:spcPts val="1000"/>
              </a:spcBef>
              <a:spcAft>
                <a:spcPts val="0"/>
              </a:spcAft>
              <a:buClr>
                <a:schemeClr val="dk1"/>
              </a:buClr>
              <a:buSzPct val="100000"/>
              <a:buChar char="•"/>
            </a:pPr>
            <a:r>
              <a:rPr lang="en-US"/>
              <a:t>Next slide gives more details of IVT</a:t>
            </a:r>
            <a:endParaRPr/>
          </a:p>
        </p:txBody>
      </p:sp>
      <p:pic>
        <p:nvPicPr>
          <p:cNvPr id="108" name="Google Shape;108;p4"/>
          <p:cNvPicPr preferRelativeResize="0"/>
          <p:nvPr/>
        </p:nvPicPr>
        <p:blipFill rotWithShape="1">
          <a:blip r:embed="rId3">
            <a:alphaModFix/>
          </a:blip>
          <a:srcRect b="0" l="0" r="0" t="0"/>
          <a:stretch/>
        </p:blipFill>
        <p:spPr>
          <a:xfrm>
            <a:off x="7044235" y="1439069"/>
            <a:ext cx="4705350" cy="5124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IRQ</a:t>
            </a:r>
            <a:endParaRPr/>
          </a:p>
        </p:txBody>
      </p:sp>
      <p:sp>
        <p:nvSpPr>
          <p:cNvPr id="343" name="Google Shape;34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processor received a hardware interrupt number from PIC at its int port, it will do the same thing to handle it as any other interrupt.</a:t>
            </a:r>
            <a:endParaRPr/>
          </a:p>
          <a:p>
            <a:pPr indent="-228600" lvl="0" marL="228600" rtl="0" algn="l">
              <a:lnSpc>
                <a:spcPct val="90000"/>
              </a:lnSpc>
              <a:spcBef>
                <a:spcPts val="1000"/>
              </a:spcBef>
              <a:spcAft>
                <a:spcPts val="0"/>
              </a:spcAft>
              <a:buClr>
                <a:schemeClr val="dk1"/>
              </a:buClr>
              <a:buSzPts val="2800"/>
              <a:buChar char="•"/>
            </a:pPr>
            <a:r>
              <a:rPr lang="en-US"/>
              <a:t>That is , push old values of flags, CS and IP, read IVT table to to to ISR of interrupt and execute it.</a:t>
            </a:r>
            <a:endParaRPr/>
          </a:p>
          <a:p>
            <a:pPr indent="-228600" lvl="0" marL="228600" rtl="0" algn="l">
              <a:lnSpc>
                <a:spcPct val="90000"/>
              </a:lnSpc>
              <a:spcBef>
                <a:spcPts val="1000"/>
              </a:spcBef>
              <a:spcAft>
                <a:spcPts val="0"/>
              </a:spcAft>
              <a:buClr>
                <a:schemeClr val="dk1"/>
              </a:buClr>
              <a:buSzPts val="2800"/>
              <a:buChar char="•"/>
            </a:pPr>
            <a:r>
              <a:rPr lang="en-US"/>
              <a:t>At the end of servicing the interrupt the handler should inform the PIC that it is completed so that lower priority interrupts can be sent from the PIC. </a:t>
            </a:r>
            <a:endParaRPr/>
          </a:p>
          <a:p>
            <a:pPr indent="-228600" lvl="0" marL="228600" rtl="0" algn="l">
              <a:lnSpc>
                <a:spcPct val="90000"/>
              </a:lnSpc>
              <a:spcBef>
                <a:spcPts val="1000"/>
              </a:spcBef>
              <a:spcAft>
                <a:spcPts val="0"/>
              </a:spcAft>
              <a:buClr>
                <a:schemeClr val="dk1"/>
              </a:buClr>
              <a:buSzPts val="2800"/>
              <a:buChar char="•"/>
            </a:pPr>
            <a:r>
              <a:rPr lang="en-US"/>
              <a:t>This signal is called an End Of Interrupt (EOI) signal and is sent through the I/O ports of the PIC.</a:t>
            </a:r>
            <a:endParaRPr/>
          </a:p>
          <a:p>
            <a:pPr indent="-228600" lvl="1" marL="685800" rtl="0" algn="l">
              <a:lnSpc>
                <a:spcPct val="90000"/>
              </a:lnSpc>
              <a:spcBef>
                <a:spcPts val="500"/>
              </a:spcBef>
              <a:spcAft>
                <a:spcPts val="0"/>
              </a:spcAft>
              <a:buClr>
                <a:schemeClr val="dk1"/>
              </a:buClr>
              <a:buSzPts val="2400"/>
              <a:buChar char="•"/>
            </a:pPr>
            <a:r>
              <a:rPr lang="en-US"/>
              <a:t>I/O ports will be discussed soon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idx="1" type="body"/>
          </p:nvPr>
        </p:nvSpPr>
        <p:spPr>
          <a:xfrm>
            <a:off x="9129214" y="340959"/>
            <a:ext cx="2823949" cy="58357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Processor is not always paying attention to peripherals, if it was how will it run other processes? </a:t>
            </a:r>
            <a:endParaRPr/>
          </a:p>
          <a:p>
            <a:pPr indent="-228600" lvl="0" marL="228600" rtl="0" algn="l">
              <a:lnSpc>
                <a:spcPct val="90000"/>
              </a:lnSpc>
              <a:spcBef>
                <a:spcPts val="1000"/>
              </a:spcBef>
              <a:spcAft>
                <a:spcPts val="0"/>
              </a:spcAft>
              <a:buClr>
                <a:schemeClr val="dk1"/>
              </a:buClr>
              <a:buSzPts val="2000"/>
              <a:buChar char="•"/>
            </a:pPr>
            <a:r>
              <a:rPr lang="en-US" sz="2000"/>
              <a:t>To get processors attention peripherals send IRQ to PIC</a:t>
            </a:r>
            <a:endParaRPr/>
          </a:p>
          <a:p>
            <a:pPr indent="-228600" lvl="0" marL="228600" rtl="0" algn="l">
              <a:lnSpc>
                <a:spcPct val="90000"/>
              </a:lnSpc>
              <a:spcBef>
                <a:spcPts val="1000"/>
              </a:spcBef>
              <a:spcAft>
                <a:spcPts val="0"/>
              </a:spcAft>
              <a:buClr>
                <a:schemeClr val="dk1"/>
              </a:buClr>
              <a:buSzPts val="2000"/>
              <a:buChar char="•"/>
            </a:pPr>
            <a:r>
              <a:rPr lang="en-US" sz="2000"/>
              <a:t>PIC then sends INT to processor</a:t>
            </a:r>
            <a:endParaRPr/>
          </a:p>
          <a:p>
            <a:pPr indent="-228600" lvl="0" marL="228600" rtl="0" algn="l">
              <a:lnSpc>
                <a:spcPct val="90000"/>
              </a:lnSpc>
              <a:spcBef>
                <a:spcPts val="1000"/>
              </a:spcBef>
              <a:spcAft>
                <a:spcPts val="0"/>
              </a:spcAft>
              <a:buClr>
                <a:schemeClr val="dk1"/>
              </a:buClr>
              <a:buSzPts val="2000"/>
              <a:buChar char="•"/>
            </a:pPr>
            <a:r>
              <a:rPr lang="en-US" sz="2000"/>
              <a:t>Processor can then ran the ISR and data us usually read/write on devices in the ISR</a:t>
            </a:r>
            <a:endParaRPr/>
          </a:p>
          <a:p>
            <a:pPr indent="-228600" lvl="0" marL="228600" rtl="0" algn="l">
              <a:lnSpc>
                <a:spcPct val="90000"/>
              </a:lnSpc>
              <a:spcBef>
                <a:spcPts val="1000"/>
              </a:spcBef>
              <a:spcAft>
                <a:spcPts val="0"/>
              </a:spcAft>
              <a:buClr>
                <a:schemeClr val="dk1"/>
              </a:buClr>
              <a:buSzPts val="2000"/>
              <a:buChar char="•"/>
            </a:pPr>
            <a:r>
              <a:rPr lang="en-US" sz="2000"/>
              <a:t>Data is read/written using BUS</a:t>
            </a:r>
            <a:endParaRPr/>
          </a:p>
          <a:p>
            <a:pPr indent="-228600" lvl="0" marL="228600" rtl="0" algn="l">
              <a:lnSpc>
                <a:spcPct val="90000"/>
              </a:lnSpc>
              <a:spcBef>
                <a:spcPts val="1000"/>
              </a:spcBef>
              <a:spcAft>
                <a:spcPts val="0"/>
              </a:spcAft>
              <a:buClr>
                <a:schemeClr val="dk1"/>
              </a:buClr>
              <a:buSzPts val="2000"/>
              <a:buChar char="•"/>
            </a:pPr>
            <a:r>
              <a:rPr lang="en-US" sz="2000"/>
              <a:t>EOI is informed to PIC also via BUS</a:t>
            </a:r>
            <a:endParaRPr sz="2000"/>
          </a:p>
        </p:txBody>
      </p:sp>
      <p:pic>
        <p:nvPicPr>
          <p:cNvPr id="350" name="Google Shape;350;p41"/>
          <p:cNvPicPr preferRelativeResize="0"/>
          <p:nvPr/>
        </p:nvPicPr>
        <p:blipFill rotWithShape="1">
          <a:blip r:embed="rId3">
            <a:alphaModFix/>
          </a:blip>
          <a:srcRect b="0" l="0" r="0" t="0"/>
          <a:stretch/>
        </p:blipFill>
        <p:spPr>
          <a:xfrm>
            <a:off x="131643" y="734718"/>
            <a:ext cx="8820150" cy="5048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PORTS</a:t>
            </a:r>
            <a:endParaRPr/>
          </a:p>
        </p:txBody>
      </p:sp>
      <p:sp>
        <p:nvSpPr>
          <p:cNvPr id="356" name="Google Shape;356;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PIC is used to get the attention of processor in request of a device</a:t>
            </a:r>
            <a:endParaRPr/>
          </a:p>
          <a:p>
            <a:pPr indent="-228600" lvl="0" marL="228600" rtl="0" algn="l">
              <a:lnSpc>
                <a:spcPct val="90000"/>
              </a:lnSpc>
              <a:spcBef>
                <a:spcPts val="1000"/>
              </a:spcBef>
              <a:spcAft>
                <a:spcPts val="0"/>
              </a:spcAft>
              <a:buClr>
                <a:schemeClr val="dk1"/>
              </a:buClr>
              <a:buSzPts val="2400"/>
              <a:buChar char="•"/>
            </a:pPr>
            <a:r>
              <a:rPr lang="en-US" sz="2400"/>
              <a:t>But data is transfer to/from device using BUS</a:t>
            </a:r>
            <a:endParaRPr/>
          </a:p>
          <a:p>
            <a:pPr indent="-228600" lvl="0" marL="228600" rtl="0" algn="l">
              <a:lnSpc>
                <a:spcPct val="90000"/>
              </a:lnSpc>
              <a:spcBef>
                <a:spcPts val="1000"/>
              </a:spcBef>
              <a:spcAft>
                <a:spcPts val="0"/>
              </a:spcAft>
              <a:buClr>
                <a:schemeClr val="dk1"/>
              </a:buClr>
              <a:buSzPts val="2400"/>
              <a:buChar char="•"/>
            </a:pPr>
            <a:r>
              <a:rPr lang="en-US" sz="2400"/>
              <a:t>Each device has 8 or 16 bit port number.</a:t>
            </a:r>
            <a:endParaRPr/>
          </a:p>
          <a:p>
            <a:pPr indent="-228600" lvl="0" marL="228600" rtl="0" algn="l">
              <a:lnSpc>
                <a:spcPct val="90000"/>
              </a:lnSpc>
              <a:spcBef>
                <a:spcPts val="1000"/>
              </a:spcBef>
              <a:spcAft>
                <a:spcPts val="0"/>
              </a:spcAft>
              <a:buClr>
                <a:schemeClr val="dk1"/>
              </a:buClr>
              <a:buSzPts val="2400"/>
              <a:buChar char="•"/>
            </a:pPr>
            <a:r>
              <a:rPr lang="en-US" sz="2400"/>
              <a:t>To communicate to a device, port number is placed on address bus </a:t>
            </a:r>
            <a:endParaRPr/>
          </a:p>
          <a:p>
            <a:pPr indent="-228600" lvl="0" marL="228600" rtl="0" algn="l">
              <a:lnSpc>
                <a:spcPct val="90000"/>
              </a:lnSpc>
              <a:spcBef>
                <a:spcPts val="1000"/>
              </a:spcBef>
              <a:spcAft>
                <a:spcPts val="0"/>
              </a:spcAft>
              <a:buClr>
                <a:schemeClr val="dk1"/>
              </a:buClr>
              <a:buSzPts val="2400"/>
              <a:buChar char="•"/>
            </a:pPr>
            <a:r>
              <a:rPr lang="en-US" sz="2400"/>
              <a:t>A pin is set on control bus to show that the communication is to be between I/O device and CPU (not CPU and memory)</a:t>
            </a:r>
            <a:endParaRPr/>
          </a:p>
          <a:p>
            <a:pPr indent="-228600" lvl="0" marL="228600" rtl="0" algn="l">
              <a:lnSpc>
                <a:spcPct val="90000"/>
              </a:lnSpc>
              <a:spcBef>
                <a:spcPts val="1000"/>
              </a:spcBef>
              <a:spcAft>
                <a:spcPts val="0"/>
              </a:spcAft>
              <a:buClr>
                <a:schemeClr val="dk1"/>
              </a:buClr>
              <a:buSzPts val="2400"/>
              <a:buChar char="•"/>
            </a:pPr>
            <a:r>
              <a:rPr lang="en-US" sz="2400"/>
              <a:t>Lower 16 bits of the address bus as used to specify port number, this means that there can be total of 65536 possible I/O ports</a:t>
            </a:r>
            <a:endParaRPr/>
          </a:p>
          <a:p>
            <a:pPr indent="-228600" lvl="0" marL="228600" rtl="0" algn="l">
              <a:lnSpc>
                <a:spcPct val="90000"/>
              </a:lnSpc>
              <a:spcBef>
                <a:spcPts val="1000"/>
              </a:spcBef>
              <a:spcAft>
                <a:spcPts val="0"/>
              </a:spcAft>
              <a:buClr>
                <a:schemeClr val="dk1"/>
              </a:buClr>
              <a:buSzPts val="2400"/>
              <a:buChar char="•"/>
            </a:pPr>
            <a:r>
              <a:rPr lang="en-US" sz="2400"/>
              <a:t>For example 20 and 21 port numbers are for PIC, 60 to 64 for Keyboard, 378 for the parallel port etc.</a:t>
            </a:r>
            <a:endParaRPr sz="24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 and OUT instructions</a:t>
            </a:r>
            <a:endParaRPr/>
          </a:p>
        </p:txBody>
      </p:sp>
      <p:sp>
        <p:nvSpPr>
          <p:cNvPr id="363" name="Google Shape;36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Used to read and write data to ports. (just like mov is used to read write to mem)</a:t>
            </a:r>
            <a:endParaRPr/>
          </a:p>
          <a:p>
            <a:pPr indent="-228600" lvl="0" marL="228600" rtl="0" algn="l">
              <a:lnSpc>
                <a:spcPct val="90000"/>
              </a:lnSpc>
              <a:spcBef>
                <a:spcPts val="1000"/>
              </a:spcBef>
              <a:spcAft>
                <a:spcPts val="0"/>
              </a:spcAft>
              <a:buClr>
                <a:schemeClr val="dk1"/>
              </a:buClr>
              <a:buSzPct val="100000"/>
              <a:buChar char="•"/>
            </a:pPr>
            <a:r>
              <a:rPr lang="en-US"/>
              <a:t>Version 1, when 8bit port number</a:t>
            </a:r>
            <a:endParaRPr/>
          </a:p>
          <a:p>
            <a:pPr indent="-228600" lvl="1" marL="685800" rtl="0" algn="l">
              <a:lnSpc>
                <a:spcPct val="90000"/>
              </a:lnSpc>
              <a:spcBef>
                <a:spcPts val="500"/>
              </a:spcBef>
              <a:spcAft>
                <a:spcPts val="0"/>
              </a:spcAft>
              <a:buClr>
                <a:schemeClr val="dk1"/>
              </a:buClr>
              <a:buSzPct val="100000"/>
              <a:buChar char="•"/>
            </a:pPr>
            <a:r>
              <a:rPr lang="en-US"/>
              <a:t>In al, &lt;8bitport number&gt;; read a byte from port number in al</a:t>
            </a:r>
            <a:endParaRPr/>
          </a:p>
          <a:p>
            <a:pPr indent="-228600" lvl="1" marL="685800" rtl="0" algn="l">
              <a:lnSpc>
                <a:spcPct val="90000"/>
              </a:lnSpc>
              <a:spcBef>
                <a:spcPts val="500"/>
              </a:spcBef>
              <a:spcAft>
                <a:spcPts val="0"/>
              </a:spcAft>
              <a:buClr>
                <a:schemeClr val="dk1"/>
              </a:buClr>
              <a:buSzPct val="100000"/>
              <a:buChar char="•"/>
            </a:pPr>
            <a:r>
              <a:rPr lang="en-US"/>
              <a:t>In ax, &lt;8bitport number&gt;; read a word from port number in al</a:t>
            </a:r>
            <a:endParaRPr/>
          </a:p>
          <a:p>
            <a:pPr indent="-228600" lvl="1" marL="685800" rtl="0" algn="l">
              <a:lnSpc>
                <a:spcPct val="90000"/>
              </a:lnSpc>
              <a:spcBef>
                <a:spcPts val="500"/>
              </a:spcBef>
              <a:spcAft>
                <a:spcPts val="0"/>
              </a:spcAft>
              <a:buClr>
                <a:schemeClr val="dk1"/>
              </a:buClr>
              <a:buSzPct val="100000"/>
              <a:buChar char="•"/>
            </a:pPr>
            <a:r>
              <a:rPr lang="en-US"/>
              <a:t>Out &lt;8bit port number&gt;, al, write a byte in al to port number</a:t>
            </a:r>
            <a:endParaRPr/>
          </a:p>
          <a:p>
            <a:pPr indent="-228600" lvl="1" marL="685800" rtl="0" algn="l">
              <a:lnSpc>
                <a:spcPct val="90000"/>
              </a:lnSpc>
              <a:spcBef>
                <a:spcPts val="500"/>
              </a:spcBef>
              <a:spcAft>
                <a:spcPts val="0"/>
              </a:spcAft>
              <a:buClr>
                <a:schemeClr val="dk1"/>
              </a:buClr>
              <a:buSzPct val="100000"/>
              <a:buChar char="•"/>
            </a:pPr>
            <a:r>
              <a:rPr lang="en-US"/>
              <a:t>Out &lt;8bit port number&gt;, ax, write a word in ax to port number</a:t>
            </a:r>
            <a:endParaRPr/>
          </a:p>
          <a:p>
            <a:pPr indent="-228600" lvl="0" marL="228600" rtl="0" algn="l">
              <a:lnSpc>
                <a:spcPct val="90000"/>
              </a:lnSpc>
              <a:spcBef>
                <a:spcPts val="1000"/>
              </a:spcBef>
              <a:spcAft>
                <a:spcPts val="0"/>
              </a:spcAft>
              <a:buClr>
                <a:schemeClr val="dk1"/>
              </a:buClr>
              <a:buSzPct val="100000"/>
              <a:buChar char="•"/>
            </a:pPr>
            <a:r>
              <a:rPr lang="en-US"/>
              <a:t>Version 2, when 16bit port number (port number has to be  place  in dx)</a:t>
            </a:r>
            <a:endParaRPr/>
          </a:p>
          <a:p>
            <a:pPr indent="-228600" lvl="1" marL="685800" rtl="0" algn="l">
              <a:lnSpc>
                <a:spcPct val="90000"/>
              </a:lnSpc>
              <a:spcBef>
                <a:spcPts val="500"/>
              </a:spcBef>
              <a:spcAft>
                <a:spcPts val="0"/>
              </a:spcAft>
              <a:buClr>
                <a:schemeClr val="dk1"/>
              </a:buClr>
              <a:buSzPct val="100000"/>
              <a:buChar char="•"/>
            </a:pPr>
            <a:r>
              <a:rPr lang="en-US"/>
              <a:t>Mov dx, &lt;16 bit port number&gt;</a:t>
            </a:r>
            <a:endParaRPr/>
          </a:p>
          <a:p>
            <a:pPr indent="-228600" lvl="1" marL="685800" rtl="0" algn="l">
              <a:lnSpc>
                <a:spcPct val="90000"/>
              </a:lnSpc>
              <a:spcBef>
                <a:spcPts val="500"/>
              </a:spcBef>
              <a:spcAft>
                <a:spcPts val="0"/>
              </a:spcAft>
              <a:buClr>
                <a:schemeClr val="dk1"/>
              </a:buClr>
              <a:buSzPct val="100000"/>
              <a:buChar char="•"/>
            </a:pPr>
            <a:r>
              <a:rPr lang="en-US"/>
              <a:t>In al, dx read a byte from port number in al</a:t>
            </a:r>
            <a:endParaRPr/>
          </a:p>
          <a:p>
            <a:pPr indent="-228600" lvl="1" marL="685800" rtl="0" algn="l">
              <a:lnSpc>
                <a:spcPct val="90000"/>
              </a:lnSpc>
              <a:spcBef>
                <a:spcPts val="500"/>
              </a:spcBef>
              <a:spcAft>
                <a:spcPts val="0"/>
              </a:spcAft>
              <a:buClr>
                <a:schemeClr val="dk1"/>
              </a:buClr>
              <a:buSzPct val="100000"/>
              <a:buChar char="•"/>
            </a:pPr>
            <a:r>
              <a:rPr lang="en-US"/>
              <a:t>In ax, dx; read a word from port number in al</a:t>
            </a:r>
            <a:endParaRPr/>
          </a:p>
          <a:p>
            <a:pPr indent="-228600" lvl="1" marL="685800" rtl="0" algn="l">
              <a:lnSpc>
                <a:spcPct val="90000"/>
              </a:lnSpc>
              <a:spcBef>
                <a:spcPts val="500"/>
              </a:spcBef>
              <a:spcAft>
                <a:spcPts val="0"/>
              </a:spcAft>
              <a:buClr>
                <a:schemeClr val="dk1"/>
              </a:buClr>
              <a:buSzPct val="100000"/>
              <a:buChar char="•"/>
            </a:pPr>
            <a:r>
              <a:rPr lang="en-US"/>
              <a:t>Out dx, al, write a byte in al to port number</a:t>
            </a:r>
            <a:endParaRPr/>
          </a:p>
          <a:p>
            <a:pPr indent="-228600" lvl="1" marL="685800" rtl="0" algn="l">
              <a:lnSpc>
                <a:spcPct val="90000"/>
              </a:lnSpc>
              <a:spcBef>
                <a:spcPts val="500"/>
              </a:spcBef>
              <a:spcAft>
                <a:spcPts val="0"/>
              </a:spcAft>
              <a:buClr>
                <a:schemeClr val="dk1"/>
              </a:buClr>
              <a:buSzPct val="100000"/>
              <a:buChar char="•"/>
            </a:pPr>
            <a:r>
              <a:rPr lang="en-US"/>
              <a:t>Out dx, ax, write a word in ax to port number</a:t>
            </a:r>
            <a:endParaRPr/>
          </a:p>
          <a:p>
            <a:pPr indent="-87630" lvl="1" marL="6858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369" name="Google Shape;369;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read data from keyboard</a:t>
            </a:r>
            <a:endParaRPr/>
          </a:p>
          <a:p>
            <a:pPr indent="-228600" lvl="1" marL="685800" rtl="0" algn="l">
              <a:lnSpc>
                <a:spcPct val="90000"/>
              </a:lnSpc>
              <a:spcBef>
                <a:spcPts val="500"/>
              </a:spcBef>
              <a:spcAft>
                <a:spcPts val="0"/>
              </a:spcAft>
              <a:buClr>
                <a:schemeClr val="dk1"/>
              </a:buClr>
              <a:buSzPts val="2400"/>
              <a:buChar char="•"/>
            </a:pPr>
            <a:r>
              <a:rPr lang="en-US"/>
              <a:t>in al, 0x60, this will read scan code in al</a:t>
            </a:r>
            <a:endParaRPr/>
          </a:p>
          <a:p>
            <a:pPr indent="-228600" lvl="1" marL="685800" rtl="0" algn="l">
              <a:lnSpc>
                <a:spcPct val="90000"/>
              </a:lnSpc>
              <a:spcBef>
                <a:spcPts val="500"/>
              </a:spcBef>
              <a:spcAft>
                <a:spcPts val="0"/>
              </a:spcAft>
              <a:buClr>
                <a:schemeClr val="dk1"/>
              </a:buClr>
              <a:buSzPts val="2400"/>
              <a:buChar char="•"/>
            </a:pPr>
            <a:r>
              <a:rPr lang="en-US"/>
              <a:t>In ax, 0x60; this will read asci in ah and scan code in al</a:t>
            </a:r>
            <a:endParaRPr/>
          </a:p>
          <a:p>
            <a:pPr indent="-228600" lvl="0" marL="228600" rtl="0" algn="l">
              <a:lnSpc>
                <a:spcPct val="90000"/>
              </a:lnSpc>
              <a:spcBef>
                <a:spcPts val="1000"/>
              </a:spcBef>
              <a:spcAft>
                <a:spcPts val="0"/>
              </a:spcAft>
              <a:buClr>
                <a:schemeClr val="dk1"/>
              </a:buClr>
              <a:buSzPts val="2800"/>
              <a:buChar char="•"/>
            </a:pPr>
            <a:r>
              <a:rPr lang="en-US"/>
              <a:t>Other example</a:t>
            </a:r>
            <a:endParaRPr/>
          </a:p>
          <a:p>
            <a:pPr indent="-228600" lvl="0" marL="228600" rtl="0" algn="l">
              <a:lnSpc>
                <a:spcPct val="90000"/>
              </a:lnSpc>
              <a:spcBef>
                <a:spcPts val="1000"/>
              </a:spcBef>
              <a:spcAft>
                <a:spcPts val="0"/>
              </a:spcAft>
              <a:buClr>
                <a:schemeClr val="dk1"/>
              </a:buClr>
              <a:buSzPts val="2800"/>
              <a:buChar char="•"/>
            </a:pPr>
            <a:r>
              <a:rPr lang="en-US"/>
              <a:t>mov dx, 0x389; DX can contain a port number </a:t>
            </a:r>
            <a:endParaRPr/>
          </a:p>
          <a:p>
            <a:pPr indent="-228600" lvl="0" marL="228600" rtl="0" algn="l">
              <a:lnSpc>
                <a:spcPct val="90000"/>
              </a:lnSpc>
              <a:spcBef>
                <a:spcPts val="1000"/>
              </a:spcBef>
              <a:spcAft>
                <a:spcPts val="0"/>
              </a:spcAft>
              <a:buClr>
                <a:schemeClr val="dk1"/>
              </a:buClr>
              <a:buSzPts val="2800"/>
              <a:buChar char="•"/>
            </a:pPr>
            <a:r>
              <a:rPr lang="en-US"/>
              <a:t>in ax,dx ; input word from port named in DX </a:t>
            </a:r>
            <a:endParaRPr/>
          </a:p>
          <a:p>
            <a:pPr indent="-228600" lvl="0" marL="228600" rtl="0" algn="l">
              <a:lnSpc>
                <a:spcPct val="90000"/>
              </a:lnSpc>
              <a:spcBef>
                <a:spcPts val="1000"/>
              </a:spcBef>
              <a:spcAft>
                <a:spcPts val="0"/>
              </a:spcAft>
              <a:buClr>
                <a:schemeClr val="dk1"/>
              </a:buClr>
              <a:buSzPts val="2800"/>
              <a:buChar char="•"/>
            </a:pPr>
            <a:r>
              <a:rPr lang="en-US"/>
              <a:t>out dx,ax ; output word to the same port</a:t>
            </a:r>
            <a:endParaRPr/>
          </a:p>
          <a:p>
            <a:pPr indent="-228600" lvl="0" marL="228600" rtl="0" algn="l">
              <a:lnSpc>
                <a:spcPct val="90000"/>
              </a:lnSpc>
              <a:spcBef>
                <a:spcPts val="1000"/>
              </a:spcBef>
              <a:spcAft>
                <a:spcPts val="0"/>
              </a:spcAft>
              <a:buClr>
                <a:schemeClr val="dk1"/>
              </a:buClr>
              <a:buSzPts val="2800"/>
              <a:buChar char="•"/>
            </a:pPr>
            <a:r>
              <a:rPr lang="en-US"/>
              <a:t>in ax,0xFFFF; will give error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PIC Ports </a:t>
            </a:r>
            <a:endParaRPr/>
          </a:p>
        </p:txBody>
      </p:sp>
      <p:sp>
        <p:nvSpPr>
          <p:cNvPr id="376" name="Google Shape;376;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Programmable interrupt controller has two ports 20 and 21. </a:t>
            </a:r>
            <a:endParaRPr sz="1800"/>
          </a:p>
          <a:p>
            <a:pPr indent="-228600" lvl="0" marL="228600" rtl="0" algn="l">
              <a:lnSpc>
                <a:spcPct val="90000"/>
              </a:lnSpc>
              <a:spcBef>
                <a:spcPts val="1000"/>
              </a:spcBef>
              <a:spcAft>
                <a:spcPts val="0"/>
              </a:spcAft>
              <a:buClr>
                <a:schemeClr val="dk1"/>
              </a:buClr>
              <a:buSzPts val="1800"/>
              <a:buChar char="•"/>
            </a:pPr>
            <a:r>
              <a:rPr lang="en-US" sz="1800"/>
              <a:t>Port 20 is the control port while port 21 is the interrupt mask register which can be used for selectively enabling or disabling interrupts. </a:t>
            </a:r>
            <a:endParaRPr sz="1800"/>
          </a:p>
          <a:p>
            <a:pPr indent="-228600" lvl="0" marL="228600" rtl="0" algn="l">
              <a:lnSpc>
                <a:spcPct val="90000"/>
              </a:lnSpc>
              <a:spcBef>
                <a:spcPts val="1000"/>
              </a:spcBef>
              <a:spcAft>
                <a:spcPts val="0"/>
              </a:spcAft>
              <a:buClr>
                <a:schemeClr val="dk1"/>
              </a:buClr>
              <a:buSzPts val="1800"/>
              <a:buChar char="•"/>
            </a:pPr>
            <a:r>
              <a:rPr lang="en-US" sz="1800"/>
              <a:t>A 0 bit will enable an interrupt and a 1 bit disables it</a:t>
            </a:r>
            <a:endParaRPr sz="1800"/>
          </a:p>
          <a:p>
            <a:pPr indent="-228600" lvl="0" marL="228600" rtl="0" algn="l">
              <a:lnSpc>
                <a:spcPct val="90000"/>
              </a:lnSpc>
              <a:spcBef>
                <a:spcPts val="1000"/>
              </a:spcBef>
              <a:spcAft>
                <a:spcPts val="0"/>
              </a:spcAft>
              <a:buClr>
                <a:schemeClr val="dk1"/>
              </a:buClr>
              <a:buSzPts val="1800"/>
              <a:buChar char="•"/>
            </a:pPr>
            <a:r>
              <a:rPr lang="en-US" sz="1800"/>
              <a:t>Program to disable the keyboard using this port. Is given below</a:t>
            </a:r>
            <a:endParaRPr/>
          </a:p>
          <a:p>
            <a:pPr indent="-228600" lvl="0" marL="228600" rtl="0" algn="l">
              <a:lnSpc>
                <a:spcPct val="90000"/>
              </a:lnSpc>
              <a:spcBef>
                <a:spcPts val="1000"/>
              </a:spcBef>
              <a:spcAft>
                <a:spcPts val="0"/>
              </a:spcAft>
              <a:buClr>
                <a:schemeClr val="dk1"/>
              </a:buClr>
              <a:buSzPts val="1800"/>
              <a:buChar char="•"/>
            </a:pPr>
            <a:r>
              <a:rPr lang="en-US" sz="1800"/>
              <a:t>After running this program your keyboard will be disabled. Run the DOSBOX again to restore it to default setting  </a:t>
            </a:r>
            <a:endParaRPr sz="1800"/>
          </a:p>
        </p:txBody>
      </p:sp>
      <p:pic>
        <p:nvPicPr>
          <p:cNvPr id="377" name="Google Shape;377;p45"/>
          <p:cNvPicPr preferRelativeResize="0"/>
          <p:nvPr/>
        </p:nvPicPr>
        <p:blipFill rotWithShape="1">
          <a:blip r:embed="rId3">
            <a:alphaModFix/>
          </a:blip>
          <a:srcRect b="0" l="0" r="0" t="0"/>
          <a:stretch/>
        </p:blipFill>
        <p:spPr>
          <a:xfrm>
            <a:off x="1042918" y="4359275"/>
            <a:ext cx="6200775" cy="19526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Keyboard Works</a:t>
            </a:r>
            <a:endParaRPr/>
          </a:p>
        </p:txBody>
      </p:sp>
      <p:sp>
        <p:nvSpPr>
          <p:cNvPr id="383" name="Google Shape;38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We have seen earlier int 16h, a software interrupt that is generated by processor to wait for the keyboard stroke</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Int 9h is a hardware interrupt that is generated when a key is pressed.</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Figure in slide 28 showed then when int 9h is invoked scan code and asci of pressed key are moved to buffer. </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For each key the scan code comes twice, once for the key press and once for the key release. Both are scan codes and differ in one bit only.</a:t>
            </a:r>
            <a:endParaRPr/>
          </a:p>
          <a:p>
            <a:pPr indent="-228600" lvl="1" marL="685800" rtl="0" algn="l">
              <a:lnSpc>
                <a:spcPct val="90000"/>
              </a:lnSpc>
              <a:spcBef>
                <a:spcPts val="500"/>
              </a:spcBef>
              <a:spcAft>
                <a:spcPts val="0"/>
              </a:spcAft>
              <a:buClr>
                <a:schemeClr val="dk1"/>
              </a:buClr>
              <a:buSzPct val="100000"/>
              <a:buChar char="•"/>
            </a:pPr>
            <a:r>
              <a:rPr lang="en-US"/>
              <a:t>The lower seven bits contain the key number while the most significant bit is clear in the press code and set in the release code. </a:t>
            </a:r>
            <a:endParaRPr/>
          </a:p>
          <a:p>
            <a:pPr indent="-228600" lvl="0" marL="228600" rtl="0" algn="l">
              <a:lnSpc>
                <a:spcPct val="90000"/>
              </a:lnSpc>
              <a:spcBef>
                <a:spcPts val="1000"/>
              </a:spcBef>
              <a:spcAft>
                <a:spcPts val="0"/>
              </a:spcAft>
              <a:buClr>
                <a:schemeClr val="dk1"/>
              </a:buClr>
              <a:buSzPct val="100000"/>
              <a:buChar char="•"/>
            </a:pPr>
            <a:r>
              <a:rPr lang="en-US"/>
              <a:t>You can read the asci and scan code of pressed key using keyboard port</a:t>
            </a:r>
            <a:endParaRPr/>
          </a:p>
          <a:p>
            <a:pPr indent="-228600" lvl="1" marL="685800" rtl="0" algn="l">
              <a:lnSpc>
                <a:spcPct val="90000"/>
              </a:lnSpc>
              <a:spcBef>
                <a:spcPts val="500"/>
              </a:spcBef>
              <a:spcAft>
                <a:spcPts val="0"/>
              </a:spcAft>
              <a:buClr>
                <a:schemeClr val="dk1"/>
              </a:buClr>
              <a:buSzPct val="100000"/>
              <a:buChar char="•"/>
            </a:pPr>
            <a:r>
              <a:rPr lang="en-US"/>
              <a:t>in al, 0x60, this will read scan code in al</a:t>
            </a:r>
            <a:endParaRPr/>
          </a:p>
          <a:p>
            <a:pPr indent="-228600" lvl="1" marL="685800" rtl="0" algn="l">
              <a:lnSpc>
                <a:spcPct val="90000"/>
              </a:lnSpc>
              <a:spcBef>
                <a:spcPts val="500"/>
              </a:spcBef>
              <a:spcAft>
                <a:spcPts val="0"/>
              </a:spcAft>
              <a:buClr>
                <a:schemeClr val="dk1"/>
              </a:buClr>
              <a:buSzPct val="100000"/>
              <a:buChar char="•"/>
            </a:pPr>
            <a:r>
              <a:rPr lang="en-US"/>
              <a:t>In ax, 0x60; this will read asci in ah and scan code in al</a:t>
            </a:r>
            <a:endParaRPr/>
          </a:p>
          <a:p>
            <a:pPr indent="-121919" lvl="1" marL="685800" rtl="0" algn="l">
              <a:lnSpc>
                <a:spcPct val="90000"/>
              </a:lnSpc>
              <a:spcBef>
                <a:spcPts val="500"/>
              </a:spcBef>
              <a:spcAft>
                <a:spcPts val="0"/>
              </a:spcAft>
              <a:buClr>
                <a:schemeClr val="dk1"/>
              </a:buClr>
              <a:buSzPct val="100000"/>
              <a:buNone/>
            </a:pPr>
            <a:r>
              <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Keyboard Works</a:t>
            </a:r>
            <a:endParaRPr/>
          </a:p>
        </p:txBody>
      </p:sp>
      <p:sp>
        <p:nvSpPr>
          <p:cNvPr id="389" name="Google Shape;389;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If we press Shift-A resulting in a capital A on the screen, the controller has sent the press code of Shift, the press code of A, the release code of A, the release code of Shift and the interrupt handler has understood that this sequence should result in the ASCII code of ‘A’.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‘A’ key always produces the same scan code whether or not shift is pressed. It is the interrupt handler’s job to remember that the press code of Shift has come and release code has not yet come and therefore to change the meaning of the following key presses. Even the caps lock key works the same way.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You can hook int 9h and change what happens when a key is pressed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Hooking an interrupt to show scancode at every int9</a:t>
            </a:r>
            <a:endParaRPr sz="3600"/>
          </a:p>
        </p:txBody>
      </p:sp>
      <p:sp>
        <p:nvSpPr>
          <p:cNvPr id="396" name="Google Shape;396;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Run the code given in notes below</a:t>
            </a:r>
            <a:endParaRPr/>
          </a:p>
          <a:p>
            <a:pPr indent="-228600" lvl="0" marL="228600" rtl="0" algn="l">
              <a:lnSpc>
                <a:spcPct val="90000"/>
              </a:lnSpc>
              <a:spcBef>
                <a:spcPts val="1000"/>
              </a:spcBef>
              <a:spcAft>
                <a:spcPts val="0"/>
              </a:spcAft>
              <a:buClr>
                <a:schemeClr val="dk1"/>
              </a:buClr>
              <a:buSzPts val="2800"/>
              <a:buChar char="•"/>
            </a:pPr>
            <a:r>
              <a:rPr lang="en-US"/>
              <a:t>See that at press and release of every key int 9 is invoked</a:t>
            </a:r>
            <a:endParaRPr/>
          </a:p>
          <a:p>
            <a:pPr indent="-228600" lvl="0" marL="228600" rtl="0" algn="l">
              <a:lnSpc>
                <a:spcPct val="90000"/>
              </a:lnSpc>
              <a:spcBef>
                <a:spcPts val="1000"/>
              </a:spcBef>
              <a:spcAft>
                <a:spcPts val="0"/>
              </a:spcAft>
              <a:buClr>
                <a:schemeClr val="dk1"/>
              </a:buClr>
              <a:buSzPts val="2800"/>
              <a:buChar char="•"/>
            </a:pPr>
            <a:r>
              <a:rPr lang="en-US"/>
              <a:t>Int 9 is hooked in example it will display the scan code on screen</a:t>
            </a:r>
            <a:endParaRPr/>
          </a:p>
          <a:p>
            <a:pPr indent="-228600" lvl="0" marL="228600" rtl="0" algn="l">
              <a:lnSpc>
                <a:spcPct val="90000"/>
              </a:lnSpc>
              <a:spcBef>
                <a:spcPts val="1000"/>
              </a:spcBef>
              <a:spcAft>
                <a:spcPts val="0"/>
              </a:spcAft>
              <a:buClr>
                <a:schemeClr val="dk1"/>
              </a:buClr>
              <a:buSzPts val="2800"/>
              <a:buChar char="•"/>
            </a:pPr>
            <a:r>
              <a:rPr lang="en-US"/>
              <a:t>Note that scan code changes on press and unpress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 Hooking int 9</a:t>
            </a:r>
            <a:endParaRPr/>
          </a:p>
        </p:txBody>
      </p:sp>
      <p:sp>
        <p:nvSpPr>
          <p:cNvPr id="402" name="Google Shape;402;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 9.2 from book</a:t>
            </a:r>
            <a:endParaRPr/>
          </a:p>
          <a:p>
            <a:pPr indent="-228600" lvl="0" marL="228600" rtl="0" algn="l">
              <a:lnSpc>
                <a:spcPct val="90000"/>
              </a:lnSpc>
              <a:spcBef>
                <a:spcPts val="1000"/>
              </a:spcBef>
              <a:spcAft>
                <a:spcPts val="0"/>
              </a:spcAft>
              <a:buClr>
                <a:schemeClr val="dk1"/>
              </a:buClr>
              <a:buSzPts val="2800"/>
              <a:buChar char="•"/>
            </a:pPr>
            <a:r>
              <a:rPr lang="en-US"/>
              <a:t>Example 9.3 from book</a:t>
            </a:r>
            <a:endParaRPr/>
          </a:p>
          <a:p>
            <a:pPr indent="-228600" lvl="0" marL="228600" rtl="0" algn="l">
              <a:lnSpc>
                <a:spcPct val="90000"/>
              </a:lnSpc>
              <a:spcBef>
                <a:spcPts val="1000"/>
              </a:spcBef>
              <a:spcAft>
                <a:spcPts val="0"/>
              </a:spcAft>
              <a:buClr>
                <a:schemeClr val="dk1"/>
              </a:buClr>
              <a:buSzPts val="2800"/>
              <a:buChar char="•"/>
            </a:pPr>
            <a:r>
              <a:rPr lang="en-US"/>
              <a:t>Example 9.4 from book</a:t>
            </a:r>
            <a:endParaRPr/>
          </a:p>
          <a:p>
            <a:pPr indent="-228600" lvl="0" marL="228600" rtl="0" algn="l">
              <a:lnSpc>
                <a:spcPct val="90000"/>
              </a:lnSpc>
              <a:spcBef>
                <a:spcPts val="1000"/>
              </a:spcBef>
              <a:spcAft>
                <a:spcPts val="0"/>
              </a:spcAft>
              <a:buClr>
                <a:schemeClr val="dk1"/>
              </a:buClr>
              <a:buSzPts val="2800"/>
              <a:buChar char="•"/>
            </a:pPr>
            <a:r>
              <a:rPr lang="en-US"/>
              <a:t>Example 9.5 from 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Interrupt Vector Table (IVT)</a:t>
            </a:r>
            <a:endParaRPr/>
          </a:p>
        </p:txBody>
      </p:sp>
      <p:sp>
        <p:nvSpPr>
          <p:cNvPr id="114" name="Google Shape;114;p5"/>
          <p:cNvSpPr txBox="1"/>
          <p:nvPr>
            <p:ph idx="1" type="body"/>
          </p:nvPr>
        </p:nvSpPr>
        <p:spPr>
          <a:xfrm>
            <a:off x="838200" y="1825625"/>
            <a:ext cx="7923663"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50000"/>
              </a:lnSpc>
              <a:spcBef>
                <a:spcPts val="0"/>
              </a:spcBef>
              <a:spcAft>
                <a:spcPts val="0"/>
              </a:spcAft>
              <a:buClr>
                <a:schemeClr val="dk1"/>
              </a:buClr>
              <a:buSzPct val="100000"/>
              <a:buChar char="•"/>
            </a:pPr>
            <a:r>
              <a:rPr lang="en-US" sz="2400"/>
              <a:t>IVT is Located in Memory from 0000:0000 to 0000:1024</a:t>
            </a:r>
            <a:endParaRPr/>
          </a:p>
          <a:p>
            <a:pPr indent="-228600" lvl="0" marL="228600" rtl="0" algn="l">
              <a:lnSpc>
                <a:spcPct val="150000"/>
              </a:lnSpc>
              <a:spcBef>
                <a:spcPts val="1000"/>
              </a:spcBef>
              <a:spcAft>
                <a:spcPts val="0"/>
              </a:spcAft>
              <a:buClr>
                <a:schemeClr val="dk1"/>
              </a:buClr>
              <a:buSzPct val="100000"/>
              <a:buChar char="•"/>
            </a:pPr>
            <a:r>
              <a:rPr lang="en-US" sz="2400"/>
              <a:t>Each entry in table is of 4 bytes (i.e 4 bytes per row)</a:t>
            </a:r>
            <a:endParaRPr/>
          </a:p>
          <a:p>
            <a:pPr indent="-228600" lvl="1" marL="685800" rtl="0" algn="l">
              <a:lnSpc>
                <a:spcPct val="150000"/>
              </a:lnSpc>
              <a:spcBef>
                <a:spcPts val="500"/>
              </a:spcBef>
              <a:spcAft>
                <a:spcPts val="0"/>
              </a:spcAft>
              <a:buClr>
                <a:schemeClr val="dk1"/>
              </a:buClr>
              <a:buSzPct val="100000"/>
              <a:buChar char="•"/>
            </a:pPr>
            <a:r>
              <a:rPr lang="en-US" sz="2000"/>
              <a:t>One row per interrupt</a:t>
            </a:r>
            <a:endParaRPr/>
          </a:p>
          <a:p>
            <a:pPr indent="-228600" lvl="0" marL="228600" rtl="0" algn="l">
              <a:lnSpc>
                <a:spcPct val="150000"/>
              </a:lnSpc>
              <a:spcBef>
                <a:spcPts val="1000"/>
              </a:spcBef>
              <a:spcAft>
                <a:spcPts val="0"/>
              </a:spcAft>
              <a:buClr>
                <a:schemeClr val="dk1"/>
              </a:buClr>
              <a:buSzPct val="100000"/>
              <a:buChar char="•"/>
            </a:pPr>
            <a:r>
              <a:rPr lang="en-US" sz="2400"/>
              <a:t>First two byte in row are offset of ISR</a:t>
            </a:r>
            <a:endParaRPr/>
          </a:p>
          <a:p>
            <a:pPr indent="-228600" lvl="0" marL="228600" rtl="0" algn="l">
              <a:lnSpc>
                <a:spcPct val="150000"/>
              </a:lnSpc>
              <a:spcBef>
                <a:spcPts val="1000"/>
              </a:spcBef>
              <a:spcAft>
                <a:spcPts val="0"/>
              </a:spcAft>
              <a:buClr>
                <a:schemeClr val="dk1"/>
              </a:buClr>
              <a:buSzPct val="100000"/>
              <a:buChar char="•"/>
            </a:pPr>
            <a:r>
              <a:rPr lang="en-US" sz="2400"/>
              <a:t>3</a:t>
            </a:r>
            <a:r>
              <a:rPr baseline="30000" lang="en-US" sz="2400"/>
              <a:t>rd</a:t>
            </a:r>
            <a:r>
              <a:rPr lang="en-US" sz="2400"/>
              <a:t> and 4</a:t>
            </a:r>
            <a:r>
              <a:rPr baseline="30000" lang="en-US" sz="2400"/>
              <a:t>th</a:t>
            </a:r>
            <a:r>
              <a:rPr lang="en-US" sz="2400"/>
              <a:t> byte are segment address of ISR</a:t>
            </a:r>
            <a:endParaRPr/>
          </a:p>
          <a:p>
            <a:pPr indent="-228600" lvl="0" marL="228600" rtl="0" algn="l">
              <a:lnSpc>
                <a:spcPct val="150000"/>
              </a:lnSpc>
              <a:spcBef>
                <a:spcPts val="1000"/>
              </a:spcBef>
              <a:spcAft>
                <a:spcPts val="0"/>
              </a:spcAft>
              <a:buClr>
                <a:schemeClr val="dk1"/>
              </a:buClr>
              <a:buSzPct val="100000"/>
              <a:buChar char="•"/>
            </a:pPr>
            <a:r>
              <a:rPr lang="en-US" sz="2400"/>
              <a:t>Segment of nth Interrupt is at n*4</a:t>
            </a:r>
            <a:r>
              <a:rPr baseline="30000" lang="en-US" sz="2400"/>
              <a:t>th</a:t>
            </a:r>
            <a:r>
              <a:rPr lang="en-US" sz="2400"/>
              <a:t> byte in IVT</a:t>
            </a:r>
            <a:endParaRPr/>
          </a:p>
          <a:p>
            <a:pPr indent="-228600" lvl="0" marL="228600" rtl="0" algn="l">
              <a:lnSpc>
                <a:spcPct val="150000"/>
              </a:lnSpc>
              <a:spcBef>
                <a:spcPts val="1000"/>
              </a:spcBef>
              <a:spcAft>
                <a:spcPts val="0"/>
              </a:spcAft>
              <a:buClr>
                <a:schemeClr val="dk1"/>
              </a:buClr>
              <a:buSzPct val="100000"/>
              <a:buChar char="•"/>
            </a:pPr>
            <a:r>
              <a:rPr lang="en-US" sz="2400"/>
              <a:t>Offset of nth interrupt is at n*4+2 byte in IVT</a:t>
            </a:r>
            <a:endParaRPr/>
          </a:p>
          <a:p>
            <a:pPr indent="-228600" lvl="0" marL="228600" rtl="0" algn="l">
              <a:lnSpc>
                <a:spcPct val="150000"/>
              </a:lnSpc>
              <a:spcBef>
                <a:spcPts val="1000"/>
              </a:spcBef>
              <a:spcAft>
                <a:spcPts val="0"/>
              </a:spcAft>
              <a:buClr>
                <a:schemeClr val="dk1"/>
              </a:buClr>
              <a:buSzPct val="100000"/>
              <a:buChar char="•"/>
            </a:pPr>
            <a:r>
              <a:rPr lang="en-US" sz="2400"/>
              <a:t>The actual addresses in this table vary from one machine to another</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graphicFrame>
        <p:nvGraphicFramePr>
          <p:cNvPr id="115" name="Google Shape;115;p5"/>
          <p:cNvGraphicFramePr/>
          <p:nvPr/>
        </p:nvGraphicFramePr>
        <p:xfrm>
          <a:off x="8666329" y="2000293"/>
          <a:ext cx="3000000" cy="3000000"/>
        </p:xfrm>
        <a:graphic>
          <a:graphicData uri="http://schemas.openxmlformats.org/drawingml/2006/table">
            <a:tbl>
              <a:tblPr bandRow="1" firstRow="1">
                <a:noFill/>
                <a:tableStyleId>{E1DA4413-85EB-4809-A88E-4A397D459F3D}</a:tableStyleId>
              </a:tblPr>
              <a:tblGrid>
                <a:gridCol w="1022075"/>
                <a:gridCol w="1022075"/>
                <a:gridCol w="1022075"/>
              </a:tblGrid>
              <a:tr h="370850">
                <a:tc>
                  <a:txBody>
                    <a:bodyPr/>
                    <a:lstStyle/>
                    <a:p>
                      <a:pPr indent="0" lvl="0" marL="0" marR="0" rtl="0" algn="l">
                        <a:spcBef>
                          <a:spcPts val="0"/>
                        </a:spcBef>
                        <a:spcAft>
                          <a:spcPts val="0"/>
                        </a:spcAft>
                        <a:buNone/>
                      </a:pPr>
                      <a:r>
                        <a:rPr lang="en-US" sz="1800" u="none" cap="none" strike="noStrike"/>
                        <a:t>Int 0</a:t>
                      </a:r>
                      <a:endParaRPr sz="1800"/>
                    </a:p>
                  </a:txBody>
                  <a:tcPr marT="45725" marB="45725" marR="91450" marL="91450"/>
                </a:tc>
                <a:tc>
                  <a:txBody>
                    <a:bodyPr/>
                    <a:lstStyle/>
                    <a:p>
                      <a:pPr indent="0" lvl="0" marL="0" marR="0" rtl="0" algn="l">
                        <a:spcBef>
                          <a:spcPts val="0"/>
                        </a:spcBef>
                        <a:spcAft>
                          <a:spcPts val="0"/>
                        </a:spcAft>
                        <a:buNone/>
                      </a:pPr>
                      <a:r>
                        <a:rPr lang="en-US" sz="1800"/>
                        <a:t>offset</a:t>
                      </a:r>
                      <a:endParaRPr sz="1800"/>
                    </a:p>
                  </a:txBody>
                  <a:tcPr marT="45725" marB="45725" marR="91450" marL="91450"/>
                </a:tc>
                <a:tc>
                  <a:txBody>
                    <a:bodyPr/>
                    <a:lstStyle/>
                    <a:p>
                      <a:pPr indent="0" lvl="0" marL="0" marR="0" rtl="0" algn="l">
                        <a:spcBef>
                          <a:spcPts val="0"/>
                        </a:spcBef>
                        <a:spcAft>
                          <a:spcPts val="0"/>
                        </a:spcAft>
                        <a:buNone/>
                      </a:pPr>
                      <a:r>
                        <a:rPr lang="en-US" sz="1800"/>
                        <a:t>segment</a:t>
                      </a:r>
                      <a:endParaRPr sz="1800"/>
                    </a:p>
                  </a:txBody>
                  <a:tcPr marT="45725" marB="45725" marR="91450" marL="91450"/>
                </a:tc>
              </a:tr>
              <a:tr h="370850">
                <a:tc>
                  <a:txBody>
                    <a:bodyPr/>
                    <a:lstStyle/>
                    <a:p>
                      <a:pPr indent="0" lvl="0" marL="0" marR="0" rtl="0" algn="l">
                        <a:spcBef>
                          <a:spcPts val="0"/>
                        </a:spcBef>
                        <a:spcAft>
                          <a:spcPts val="0"/>
                        </a:spcAft>
                        <a:buNone/>
                      </a:pPr>
                      <a:r>
                        <a:rPr lang="en-US" sz="1800"/>
                        <a:t>Int 1</a:t>
                      </a:r>
                      <a:endParaRPr sz="1800"/>
                    </a:p>
                  </a:txBody>
                  <a:tcPr marT="45725" marB="45725" marR="91450" marL="91450"/>
                </a:tc>
                <a:tc>
                  <a:txBody>
                    <a:bodyPr/>
                    <a:lstStyle/>
                    <a:p>
                      <a:pPr indent="0" lvl="0" marL="0" marR="0" rtl="0" algn="l">
                        <a:spcBef>
                          <a:spcPts val="0"/>
                        </a:spcBef>
                        <a:spcAft>
                          <a:spcPts val="0"/>
                        </a:spcAft>
                        <a:buNone/>
                      </a:pPr>
                      <a:r>
                        <a:rPr lang="en-US" sz="1800"/>
                        <a:t>offset</a:t>
                      </a:r>
                      <a:endParaRPr sz="1800"/>
                    </a:p>
                  </a:txBody>
                  <a:tcPr marT="45725" marB="45725" marR="91450" marL="91450"/>
                </a:tc>
                <a:tc>
                  <a:txBody>
                    <a:bodyPr/>
                    <a:lstStyle/>
                    <a:p>
                      <a:pPr indent="0" lvl="0" marL="0" marR="0" rtl="0" algn="l">
                        <a:spcBef>
                          <a:spcPts val="0"/>
                        </a:spcBef>
                        <a:spcAft>
                          <a:spcPts val="0"/>
                        </a:spcAft>
                        <a:buNone/>
                      </a:pPr>
                      <a:r>
                        <a:rPr lang="en-US" sz="1800"/>
                        <a:t>segment</a:t>
                      </a:r>
                      <a:endParaRPr sz="1800"/>
                    </a:p>
                  </a:txBody>
                  <a:tcPr marT="45725" marB="45725" marR="91450" marL="91450"/>
                </a:tc>
              </a:tr>
              <a:tr h="370850">
                <a:tc>
                  <a:txBody>
                    <a:bodyPr/>
                    <a:lstStyle/>
                    <a:p>
                      <a:pPr indent="0" lvl="0" marL="0" marR="0" rtl="0" algn="l">
                        <a:spcBef>
                          <a:spcPts val="0"/>
                        </a:spcBef>
                        <a:spcAft>
                          <a:spcPts val="0"/>
                        </a:spcAft>
                        <a:buNone/>
                      </a:pPr>
                      <a:r>
                        <a:rPr lang="en-US" sz="1800"/>
                        <a:t>Int 2</a:t>
                      </a:r>
                      <a:endParaRPr sz="1800"/>
                    </a:p>
                  </a:txBody>
                  <a:tcPr marT="45725" marB="45725" marR="91450" marL="91450"/>
                </a:tc>
                <a:tc>
                  <a:txBody>
                    <a:bodyPr/>
                    <a:lstStyle/>
                    <a:p>
                      <a:pPr indent="0" lvl="0" marL="0" marR="0" rtl="0" algn="l">
                        <a:spcBef>
                          <a:spcPts val="0"/>
                        </a:spcBef>
                        <a:spcAft>
                          <a:spcPts val="0"/>
                        </a:spcAft>
                        <a:buNone/>
                      </a:pPr>
                      <a:r>
                        <a:rPr lang="en-US" sz="1800"/>
                        <a:t>offset</a:t>
                      </a:r>
                      <a:endParaRPr sz="1800"/>
                    </a:p>
                  </a:txBody>
                  <a:tcPr marT="45725" marB="45725" marR="91450" marL="91450"/>
                </a:tc>
                <a:tc>
                  <a:txBody>
                    <a:bodyPr/>
                    <a:lstStyle/>
                    <a:p>
                      <a:pPr indent="0" lvl="0" marL="0" marR="0" rtl="0" algn="l">
                        <a:spcBef>
                          <a:spcPts val="0"/>
                        </a:spcBef>
                        <a:spcAft>
                          <a:spcPts val="0"/>
                        </a:spcAft>
                        <a:buNone/>
                      </a:pPr>
                      <a:r>
                        <a:rPr lang="en-US" sz="1800"/>
                        <a:t>segment</a:t>
                      </a:r>
                      <a:endParaRPr sz="1800"/>
                    </a:p>
                  </a:txBody>
                  <a:tcPr marT="45725" marB="45725" marR="91450" marL="91450"/>
                </a:tc>
              </a:tr>
              <a:tr h="370850">
                <a:tc>
                  <a:txBody>
                    <a:bodyPr/>
                    <a:lstStyle/>
                    <a:p>
                      <a:pPr indent="0" lvl="0" marL="0" marR="0" rtl="0" algn="l">
                        <a:spcBef>
                          <a:spcPts val="0"/>
                        </a:spcBef>
                        <a:spcAft>
                          <a:spcPts val="0"/>
                        </a:spcAft>
                        <a:buNone/>
                      </a:pPr>
                      <a:r>
                        <a:rPr lang="en-US" sz="1800"/>
                        <a:t>Int 3</a:t>
                      </a:r>
                      <a:endParaRPr sz="1800"/>
                    </a:p>
                  </a:txBody>
                  <a:tcPr marT="45725" marB="45725" marR="91450" marL="91450"/>
                </a:tc>
                <a:tc>
                  <a:txBody>
                    <a:bodyPr/>
                    <a:lstStyle/>
                    <a:p>
                      <a:pPr indent="0" lvl="0" marL="0" marR="0" rtl="0" algn="l">
                        <a:spcBef>
                          <a:spcPts val="0"/>
                        </a:spcBef>
                        <a:spcAft>
                          <a:spcPts val="0"/>
                        </a:spcAft>
                        <a:buNone/>
                      </a:pPr>
                      <a:r>
                        <a:rPr lang="en-US" sz="1800"/>
                        <a:t>offset</a:t>
                      </a:r>
                      <a:endParaRPr sz="1800"/>
                    </a:p>
                  </a:txBody>
                  <a:tcPr marT="45725" marB="45725" marR="91450" marL="91450"/>
                </a:tc>
                <a:tc>
                  <a:txBody>
                    <a:bodyPr/>
                    <a:lstStyle/>
                    <a:p>
                      <a:pPr indent="0" lvl="0" marL="0" marR="0" rtl="0" algn="l">
                        <a:spcBef>
                          <a:spcPts val="0"/>
                        </a:spcBef>
                        <a:spcAft>
                          <a:spcPts val="0"/>
                        </a:spcAft>
                        <a:buNone/>
                      </a:pPr>
                      <a:r>
                        <a:rPr lang="en-US" sz="1800"/>
                        <a:t>segment</a:t>
                      </a:r>
                      <a:endParaRPr sz="1800"/>
                    </a:p>
                  </a:txBody>
                  <a:tcPr marT="45725" marB="45725" marR="91450" marL="91450"/>
                </a:tc>
              </a:tr>
              <a:tr h="370850">
                <a:tc>
                  <a:txBody>
                    <a:bodyPr/>
                    <a:lstStyle/>
                    <a:p>
                      <a:pPr indent="0" lvl="0" marL="0" marR="0" rtl="0" algn="l">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Int FF</a:t>
                      </a:r>
                      <a:endParaRPr sz="1800"/>
                    </a:p>
                  </a:txBody>
                  <a:tcPr marT="45725" marB="45725" marR="91450" marL="91450"/>
                </a:tc>
                <a:tc>
                  <a:txBody>
                    <a:bodyPr/>
                    <a:lstStyle/>
                    <a:p>
                      <a:pPr indent="0" lvl="0" marL="0" marR="0" rtl="0" algn="l">
                        <a:spcBef>
                          <a:spcPts val="0"/>
                        </a:spcBef>
                        <a:spcAft>
                          <a:spcPts val="0"/>
                        </a:spcAft>
                        <a:buNone/>
                      </a:pPr>
                      <a:r>
                        <a:rPr lang="en-US" sz="1800"/>
                        <a:t>offset</a:t>
                      </a:r>
                      <a:endParaRPr sz="1800"/>
                    </a:p>
                  </a:txBody>
                  <a:tcPr marT="45725" marB="45725" marR="91450" marL="91450"/>
                </a:tc>
                <a:tc>
                  <a:txBody>
                    <a:bodyPr/>
                    <a:lstStyle/>
                    <a:p>
                      <a:pPr indent="0" lvl="0" marL="0" marR="0" rtl="0" algn="l">
                        <a:spcBef>
                          <a:spcPts val="0"/>
                        </a:spcBef>
                        <a:spcAft>
                          <a:spcPts val="0"/>
                        </a:spcAft>
                        <a:buNone/>
                      </a:pPr>
                      <a:r>
                        <a:rPr lang="en-US" sz="1800"/>
                        <a:t>segment</a:t>
                      </a:r>
                      <a:endParaRPr sz="1800"/>
                    </a:p>
                  </a:txBody>
                  <a:tcPr marT="45725" marB="45725" marR="91450" marL="91450"/>
                </a:tc>
              </a:tr>
            </a:tbl>
          </a:graphicData>
        </a:graphic>
      </p:graphicFrame>
      <p:sp>
        <p:nvSpPr>
          <p:cNvPr id="116" name="Google Shape;116;p5"/>
          <p:cNvSpPr txBox="1"/>
          <p:nvPr/>
        </p:nvSpPr>
        <p:spPr>
          <a:xfrm>
            <a:off x="9118979" y="4400001"/>
            <a:ext cx="3066198" cy="382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Interrupt vector table</a:t>
            </a: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408" name="Google Shape;408;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the difference between int 9h and int 16h?</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Template to hook Hardware interrupt n</a:t>
            </a:r>
            <a:endParaRPr/>
          </a:p>
        </p:txBody>
      </p:sp>
      <p:sp>
        <p:nvSpPr>
          <p:cNvPr id="414" name="Google Shape;414;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newISR:</a:t>
            </a:r>
            <a:endParaRPr/>
          </a:p>
          <a:p>
            <a:pPr indent="-228600" lvl="1" marL="685800" rtl="0" algn="l">
              <a:lnSpc>
                <a:spcPct val="90000"/>
              </a:lnSpc>
              <a:spcBef>
                <a:spcPts val="500"/>
              </a:spcBef>
              <a:spcAft>
                <a:spcPts val="0"/>
              </a:spcAft>
              <a:buClr>
                <a:schemeClr val="dk1"/>
              </a:buClr>
              <a:buSzPct val="100000"/>
              <a:buChar char="•"/>
            </a:pPr>
            <a:r>
              <a:rPr lang="en-US"/>
              <a:t>Store register</a:t>
            </a:r>
            <a:endParaRPr/>
          </a:p>
          <a:p>
            <a:pPr indent="-228600" lvl="1" marL="685800" rtl="0" algn="l">
              <a:lnSpc>
                <a:spcPct val="90000"/>
              </a:lnSpc>
              <a:spcBef>
                <a:spcPts val="500"/>
              </a:spcBef>
              <a:spcAft>
                <a:spcPts val="0"/>
              </a:spcAft>
              <a:buClr>
                <a:schemeClr val="dk1"/>
              </a:buClr>
              <a:buSzPct val="100000"/>
              <a:buChar char="•"/>
            </a:pPr>
            <a:r>
              <a:rPr lang="en-US"/>
              <a:t>Body</a:t>
            </a:r>
            <a:endParaRPr/>
          </a:p>
          <a:p>
            <a:pPr indent="-228600" lvl="1" marL="685800" rtl="0" algn="l">
              <a:lnSpc>
                <a:spcPct val="90000"/>
              </a:lnSpc>
              <a:spcBef>
                <a:spcPts val="500"/>
              </a:spcBef>
              <a:spcAft>
                <a:spcPts val="0"/>
              </a:spcAft>
              <a:buClr>
                <a:schemeClr val="dk1"/>
              </a:buClr>
              <a:buSzPct val="100000"/>
              <a:buChar char="•"/>
            </a:pPr>
            <a:r>
              <a:rPr lang="en-US"/>
              <a:t>mov al, 0x20</a:t>
            </a:r>
            <a:endParaRPr/>
          </a:p>
          <a:p>
            <a:pPr indent="-228600" lvl="1" marL="685800" rtl="0" algn="l">
              <a:lnSpc>
                <a:spcPct val="90000"/>
              </a:lnSpc>
              <a:spcBef>
                <a:spcPts val="500"/>
              </a:spcBef>
              <a:spcAft>
                <a:spcPts val="0"/>
              </a:spcAft>
              <a:buClr>
                <a:schemeClr val="dk1"/>
              </a:buClr>
              <a:buSzPct val="100000"/>
              <a:buChar char="•"/>
            </a:pPr>
            <a:r>
              <a:rPr lang="en-US"/>
              <a:t>out 0x20, al ; send EOI to PIC</a:t>
            </a:r>
            <a:endParaRPr/>
          </a:p>
          <a:p>
            <a:pPr indent="-228600" lvl="1" marL="685800" rtl="0" algn="l">
              <a:lnSpc>
                <a:spcPct val="90000"/>
              </a:lnSpc>
              <a:spcBef>
                <a:spcPts val="500"/>
              </a:spcBef>
              <a:spcAft>
                <a:spcPts val="0"/>
              </a:spcAft>
              <a:buClr>
                <a:schemeClr val="dk1"/>
              </a:buClr>
              <a:buSzPct val="100000"/>
              <a:buChar char="•"/>
            </a:pPr>
            <a:r>
              <a:rPr lang="en-US"/>
              <a:t>Restore register</a:t>
            </a:r>
            <a:endParaRPr/>
          </a:p>
          <a:p>
            <a:pPr indent="-228600" lvl="1" marL="685800" rtl="0" algn="l">
              <a:lnSpc>
                <a:spcPct val="90000"/>
              </a:lnSpc>
              <a:spcBef>
                <a:spcPts val="500"/>
              </a:spcBef>
              <a:spcAft>
                <a:spcPts val="0"/>
              </a:spcAft>
              <a:buClr>
                <a:schemeClr val="dk1"/>
              </a:buClr>
              <a:buSzPct val="100000"/>
              <a:buChar char="•"/>
            </a:pPr>
            <a:r>
              <a:rPr lang="en-US"/>
              <a:t>Iret</a:t>
            </a:r>
            <a:endParaRPr/>
          </a:p>
          <a:p>
            <a:pPr indent="-228600" lvl="0" marL="228600" rtl="0" algn="l">
              <a:lnSpc>
                <a:spcPct val="90000"/>
              </a:lnSpc>
              <a:spcBef>
                <a:spcPts val="1000"/>
              </a:spcBef>
              <a:spcAft>
                <a:spcPts val="0"/>
              </a:spcAft>
              <a:buClr>
                <a:schemeClr val="dk1"/>
              </a:buClr>
              <a:buSzPct val="100000"/>
              <a:buChar char="•"/>
            </a:pPr>
            <a:r>
              <a:rPr lang="en-US"/>
              <a:t>Start:</a:t>
            </a:r>
            <a:endParaRPr/>
          </a:p>
          <a:p>
            <a:pPr indent="-228600" lvl="1" marL="685800" rtl="0" algn="l">
              <a:lnSpc>
                <a:spcPct val="90000"/>
              </a:lnSpc>
              <a:spcBef>
                <a:spcPts val="500"/>
              </a:spcBef>
              <a:spcAft>
                <a:spcPts val="0"/>
              </a:spcAft>
              <a:buClr>
                <a:schemeClr val="dk1"/>
              </a:buClr>
              <a:buSzPct val="100000"/>
              <a:buChar char="•"/>
            </a:pPr>
            <a:r>
              <a:rPr lang="en-US"/>
              <a:t>xor ax, ax</a:t>
            </a:r>
            <a:endParaRPr/>
          </a:p>
          <a:p>
            <a:pPr indent="-228600" lvl="1" marL="685800" rtl="0" algn="l">
              <a:lnSpc>
                <a:spcPct val="90000"/>
              </a:lnSpc>
              <a:spcBef>
                <a:spcPts val="500"/>
              </a:spcBef>
              <a:spcAft>
                <a:spcPts val="0"/>
              </a:spcAft>
              <a:buClr>
                <a:schemeClr val="dk1"/>
              </a:buClr>
              <a:buSzPct val="100000"/>
              <a:buChar char="•"/>
            </a:pPr>
            <a:r>
              <a:rPr lang="en-US"/>
              <a:t>mov es, ax ; load zero in es</a:t>
            </a:r>
            <a:endParaRPr/>
          </a:p>
          <a:p>
            <a:pPr indent="-228600" lvl="1" marL="685800" rtl="0" algn="l">
              <a:lnSpc>
                <a:spcPct val="90000"/>
              </a:lnSpc>
              <a:spcBef>
                <a:spcPts val="500"/>
              </a:spcBef>
              <a:spcAft>
                <a:spcPts val="0"/>
              </a:spcAft>
              <a:buClr>
                <a:schemeClr val="dk1"/>
              </a:buClr>
              <a:buSzPct val="100000"/>
              <a:buChar char="•"/>
            </a:pPr>
            <a:r>
              <a:rPr lang="en-US"/>
              <a:t>mov word [es:n*4], newISR; store offset at n*4</a:t>
            </a:r>
            <a:endParaRPr/>
          </a:p>
          <a:p>
            <a:pPr indent="-228600" lvl="1" marL="685800" rtl="0" algn="l">
              <a:lnSpc>
                <a:spcPct val="90000"/>
              </a:lnSpc>
              <a:spcBef>
                <a:spcPts val="500"/>
              </a:spcBef>
              <a:spcAft>
                <a:spcPts val="0"/>
              </a:spcAft>
              <a:buClr>
                <a:schemeClr val="dk1"/>
              </a:buClr>
              <a:buSzPct val="100000"/>
              <a:buChar char="•"/>
            </a:pPr>
            <a:r>
              <a:rPr lang="en-US"/>
              <a:t>mov [es:n*4+2], cs ; store segment at n*4+2</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Controlling speakers through I/O port</a:t>
            </a:r>
            <a:endParaRPr/>
          </a:p>
        </p:txBody>
      </p:sp>
      <p:sp>
        <p:nvSpPr>
          <p:cNvPr id="420" name="Google Shape;420;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See the example given here</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3"/>
              </a:rPr>
              <a:t>http://www.intel-assembler.it/portale/5/make-sound-from-the-speaker-in-assembly/8255-8255-8284-asm-program-example.asp</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26" name="Google Shape;426;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16.2 16.3 Irvine</a:t>
            </a:r>
            <a:endParaRPr/>
          </a:p>
          <a:p>
            <a:pPr indent="-228600" lvl="0" marL="228600" rtl="0" algn="l">
              <a:lnSpc>
                <a:spcPct val="90000"/>
              </a:lnSpc>
              <a:spcBef>
                <a:spcPts val="1000"/>
              </a:spcBef>
              <a:spcAft>
                <a:spcPts val="0"/>
              </a:spcAft>
              <a:buClr>
                <a:schemeClr val="dk1"/>
              </a:buClr>
              <a:buSzPts val="2800"/>
              <a:buChar char="•"/>
            </a:pPr>
            <a:r>
              <a:rPr lang="en-US"/>
              <a:t>Chapter 8 BH</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3"/>
              </a:rPr>
              <a:t>http://jbwyatt.com/253/emu/8086_bios_and_dos_interrupts.html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 Instruction</a:t>
            </a:r>
            <a:endParaRPr/>
          </a:p>
        </p:txBody>
      </p:sp>
      <p:sp>
        <p:nvSpPr>
          <p:cNvPr id="122" name="Google Shape;122;p6"/>
          <p:cNvSpPr txBox="1"/>
          <p:nvPr>
            <p:ph idx="1" type="body"/>
          </p:nvPr>
        </p:nvSpPr>
        <p:spPr>
          <a:xfrm>
            <a:off x="838200" y="1675406"/>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600"/>
              <a:buChar char="•"/>
            </a:pPr>
            <a:r>
              <a:rPr lang="en-US" sz="1600"/>
              <a:t>Interrupt are invoked using INT instruction </a:t>
            </a:r>
            <a:endParaRPr/>
          </a:p>
          <a:p>
            <a:pPr indent="-228600" lvl="0" marL="228600" rtl="0" algn="l">
              <a:lnSpc>
                <a:spcPct val="100000"/>
              </a:lnSpc>
              <a:spcBef>
                <a:spcPts val="1000"/>
              </a:spcBef>
              <a:spcAft>
                <a:spcPts val="0"/>
              </a:spcAft>
              <a:buClr>
                <a:schemeClr val="dk1"/>
              </a:buClr>
              <a:buSzPts val="1600"/>
              <a:buChar char="•"/>
            </a:pPr>
            <a:r>
              <a:rPr lang="en-US" sz="1600"/>
              <a:t>The INT (call to interrupt procedure) instruction calls a ISR</a:t>
            </a:r>
            <a:endParaRPr/>
          </a:p>
          <a:p>
            <a:pPr indent="-228600" lvl="0" marL="228600" rtl="0" algn="l">
              <a:lnSpc>
                <a:spcPct val="100000"/>
              </a:lnSpc>
              <a:spcBef>
                <a:spcPts val="1000"/>
              </a:spcBef>
              <a:spcAft>
                <a:spcPts val="0"/>
              </a:spcAft>
              <a:buClr>
                <a:schemeClr val="dk1"/>
              </a:buClr>
              <a:buSzPts val="1600"/>
              <a:buChar char="•"/>
            </a:pPr>
            <a:r>
              <a:rPr lang="en-US" sz="1600"/>
              <a:t>The syntax is </a:t>
            </a:r>
            <a:endParaRPr sz="1600"/>
          </a:p>
          <a:p>
            <a:pPr indent="-228600" lvl="1" marL="685800" rtl="0" algn="l">
              <a:lnSpc>
                <a:spcPct val="100000"/>
              </a:lnSpc>
              <a:spcBef>
                <a:spcPts val="500"/>
              </a:spcBef>
              <a:spcAft>
                <a:spcPts val="0"/>
              </a:spcAft>
              <a:buClr>
                <a:schemeClr val="dk1"/>
              </a:buClr>
              <a:buSzPts val="1400"/>
              <a:buChar char="•"/>
            </a:pPr>
            <a:r>
              <a:rPr lang="en-US" sz="1400"/>
              <a:t>INT &lt;number&gt;</a:t>
            </a:r>
            <a:endParaRPr/>
          </a:p>
          <a:p>
            <a:pPr indent="-228600" lvl="1" marL="685800" rtl="0" algn="l">
              <a:lnSpc>
                <a:spcPct val="100000"/>
              </a:lnSpc>
              <a:spcBef>
                <a:spcPts val="500"/>
              </a:spcBef>
              <a:spcAft>
                <a:spcPts val="0"/>
              </a:spcAft>
              <a:buClr>
                <a:schemeClr val="dk1"/>
              </a:buClr>
              <a:buSzPts val="1400"/>
              <a:buChar char="•"/>
            </a:pPr>
            <a:r>
              <a:rPr lang="en-US" sz="1400"/>
              <a:t>where number is an integer in the range 0 to FF hexadecimal</a:t>
            </a:r>
            <a:endParaRPr/>
          </a:p>
          <a:p>
            <a:pPr indent="-228600" lvl="0" marL="228600" rtl="0" algn="l">
              <a:lnSpc>
                <a:spcPct val="100000"/>
              </a:lnSpc>
              <a:spcBef>
                <a:spcPts val="1000"/>
              </a:spcBef>
              <a:spcAft>
                <a:spcPts val="0"/>
              </a:spcAft>
              <a:buClr>
                <a:schemeClr val="dk1"/>
              </a:buClr>
              <a:buSzPts val="1600"/>
              <a:buChar char="•"/>
            </a:pPr>
            <a:r>
              <a:rPr lang="en-US" sz="1600"/>
              <a:t>Parameters are passed to int in register, not on stack. Output is also returned in registers</a:t>
            </a:r>
            <a:endParaRPr/>
          </a:p>
          <a:p>
            <a:pPr indent="-228600" lvl="1" marL="685800" rtl="0" algn="l">
              <a:lnSpc>
                <a:spcPct val="100000"/>
              </a:lnSpc>
              <a:spcBef>
                <a:spcPts val="500"/>
              </a:spcBef>
              <a:spcAft>
                <a:spcPts val="0"/>
              </a:spcAft>
              <a:buClr>
                <a:schemeClr val="dk1"/>
              </a:buClr>
              <a:buSzPts val="1400"/>
              <a:buChar char="•"/>
            </a:pPr>
            <a:r>
              <a:rPr lang="en-US" sz="1400"/>
              <a:t>For example </a:t>
            </a:r>
            <a:endParaRPr/>
          </a:p>
          <a:p>
            <a:pPr indent="-228600" lvl="2" marL="1143000" rtl="0" algn="l">
              <a:lnSpc>
                <a:spcPct val="100000"/>
              </a:lnSpc>
              <a:spcBef>
                <a:spcPts val="500"/>
              </a:spcBef>
              <a:spcAft>
                <a:spcPts val="0"/>
              </a:spcAft>
              <a:buClr>
                <a:schemeClr val="dk1"/>
              </a:buClr>
              <a:buSzPts val="1200"/>
              <a:buChar char="•"/>
            </a:pPr>
            <a:r>
              <a:rPr lang="en-US" sz="1200"/>
              <a:t>Mov ax, 0x4C00</a:t>
            </a:r>
            <a:endParaRPr/>
          </a:p>
          <a:p>
            <a:pPr indent="-228600" lvl="2" marL="1143000" rtl="0" algn="l">
              <a:lnSpc>
                <a:spcPct val="100000"/>
              </a:lnSpc>
              <a:spcBef>
                <a:spcPts val="500"/>
              </a:spcBef>
              <a:spcAft>
                <a:spcPts val="0"/>
              </a:spcAft>
              <a:buClr>
                <a:schemeClr val="dk1"/>
              </a:buClr>
              <a:buSzPts val="1200"/>
              <a:buChar char="•"/>
            </a:pPr>
            <a:r>
              <a:rPr lang="en-US" sz="1200"/>
              <a:t>Int 21h</a:t>
            </a:r>
            <a:endParaRPr/>
          </a:p>
          <a:p>
            <a:pPr indent="-228600" lvl="0" marL="228600" rtl="0" algn="l">
              <a:lnSpc>
                <a:spcPct val="100000"/>
              </a:lnSpc>
              <a:spcBef>
                <a:spcPts val="1000"/>
              </a:spcBef>
              <a:spcAft>
                <a:spcPts val="0"/>
              </a:spcAft>
              <a:buClr>
                <a:schemeClr val="dk1"/>
              </a:buClr>
              <a:buSzPts val="1600"/>
              <a:buChar char="•"/>
            </a:pPr>
            <a:r>
              <a:rPr lang="en-US" sz="1600"/>
              <a:t>Hardware interrupts are invoked implicitly, some software interrupts are invoked implicitly (eg int 0) and some are invoked explicitly (e.g. int 21h). So you will never write int 0 in your code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IRET</a:t>
            </a:r>
            <a:endParaRPr/>
          </a:p>
        </p:txBody>
      </p:sp>
      <p:sp>
        <p:nvSpPr>
          <p:cNvPr id="128" name="Google Shape;12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Like ret is paired with call to return from subroutine, IRET (interrupt ret) is paired with INT to return from ISR</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Interrupt Vectoring</a:t>
            </a:r>
            <a:endParaRPr/>
          </a:p>
        </p:txBody>
      </p:sp>
      <p:sp>
        <p:nvSpPr>
          <p:cNvPr id="134" name="Google Shape;13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60000"/>
              </a:lnSpc>
              <a:spcBef>
                <a:spcPts val="0"/>
              </a:spcBef>
              <a:spcAft>
                <a:spcPts val="0"/>
              </a:spcAft>
              <a:buClr>
                <a:schemeClr val="dk1"/>
              </a:buClr>
              <a:buSzPct val="100000"/>
              <a:buChar char="•"/>
            </a:pPr>
            <a:r>
              <a:rPr lang="en-US"/>
              <a:t>The CPU processes the INT instruction using the interrupt vector table</a:t>
            </a:r>
            <a:endParaRPr/>
          </a:p>
          <a:p>
            <a:pPr indent="-228600" lvl="0" marL="228600" rtl="0" algn="l">
              <a:lnSpc>
                <a:spcPct val="160000"/>
              </a:lnSpc>
              <a:spcBef>
                <a:spcPts val="1000"/>
              </a:spcBef>
              <a:spcAft>
                <a:spcPts val="0"/>
              </a:spcAft>
              <a:buClr>
                <a:schemeClr val="dk1"/>
              </a:buClr>
              <a:buSzPct val="100000"/>
              <a:buChar char="•"/>
            </a:pPr>
            <a:r>
              <a:rPr lang="en-US"/>
              <a:t>Steps taken by the CPU when the INT n instruction is invoked by a program:</a:t>
            </a:r>
            <a:endParaRPr/>
          </a:p>
          <a:p>
            <a:pPr indent="-514350" lvl="1" marL="971550" rtl="0" algn="l">
              <a:lnSpc>
                <a:spcPct val="160000"/>
              </a:lnSpc>
              <a:spcBef>
                <a:spcPts val="500"/>
              </a:spcBef>
              <a:spcAft>
                <a:spcPts val="0"/>
              </a:spcAft>
              <a:buClr>
                <a:schemeClr val="dk1"/>
              </a:buClr>
              <a:buSzPct val="100000"/>
              <a:buFont typeface="Calibri"/>
              <a:buAutoNum type="arabicPeriod"/>
            </a:pPr>
            <a:r>
              <a:rPr lang="en-US"/>
              <a:t>The operand of the INT instruction is multiplied by 4 to locate the matching interrupt vector table entry. </a:t>
            </a:r>
            <a:endParaRPr/>
          </a:p>
          <a:p>
            <a:pPr indent="-514350" lvl="1" marL="971550" rtl="0" algn="l">
              <a:lnSpc>
                <a:spcPct val="160000"/>
              </a:lnSpc>
              <a:spcBef>
                <a:spcPts val="500"/>
              </a:spcBef>
              <a:spcAft>
                <a:spcPts val="0"/>
              </a:spcAft>
              <a:buClr>
                <a:schemeClr val="dk1"/>
              </a:buClr>
              <a:buSzPct val="100000"/>
              <a:buFont typeface="Calibri"/>
              <a:buAutoNum type="arabicPeriod"/>
            </a:pPr>
            <a:r>
              <a:rPr lang="en-US"/>
              <a:t>The CPU pushes the flags and a current CS and IP (return address) on the stack and disables hardware interrupts (by clearing interrupt flag and trap flag )</a:t>
            </a:r>
            <a:endParaRPr/>
          </a:p>
          <a:p>
            <a:pPr indent="-514350" lvl="1" marL="971550" rtl="0" algn="l">
              <a:lnSpc>
                <a:spcPct val="160000"/>
              </a:lnSpc>
              <a:spcBef>
                <a:spcPts val="500"/>
              </a:spcBef>
              <a:spcAft>
                <a:spcPts val="0"/>
              </a:spcAft>
              <a:buClr>
                <a:schemeClr val="dk1"/>
              </a:buClr>
              <a:buSzPct val="100000"/>
              <a:buFont typeface="Calibri"/>
              <a:buAutoNum type="arabicPeriod"/>
            </a:pPr>
            <a:r>
              <a:rPr lang="en-US"/>
              <a:t>The CPU Loads segment of interrupt n (n*4 )from IVT to CS and Offset to IP (n*4+2)</a:t>
            </a:r>
            <a:endParaRPr/>
          </a:p>
          <a:p>
            <a:pPr indent="-514350" lvl="1" marL="971550" rtl="0" algn="l">
              <a:lnSpc>
                <a:spcPct val="160000"/>
              </a:lnSpc>
              <a:spcBef>
                <a:spcPts val="500"/>
              </a:spcBef>
              <a:spcAft>
                <a:spcPts val="0"/>
              </a:spcAft>
              <a:buClr>
                <a:schemeClr val="dk1"/>
              </a:buClr>
              <a:buSzPct val="100000"/>
              <a:buFont typeface="Calibri"/>
              <a:buAutoNum type="arabicPeriod"/>
            </a:pPr>
            <a:r>
              <a:rPr lang="en-US"/>
              <a:t>The interrupt handler at new segment and offset executes until it reaches an IRET (interrupt return) instruction</a:t>
            </a:r>
            <a:endParaRPr/>
          </a:p>
          <a:p>
            <a:pPr indent="-514350" lvl="1" marL="971550" rtl="0" algn="l">
              <a:lnSpc>
                <a:spcPct val="160000"/>
              </a:lnSpc>
              <a:spcBef>
                <a:spcPts val="500"/>
              </a:spcBef>
              <a:spcAft>
                <a:spcPts val="0"/>
              </a:spcAft>
              <a:buClr>
                <a:schemeClr val="dk1"/>
              </a:buClr>
              <a:buSzPct val="100000"/>
              <a:buFont typeface="Calibri"/>
              <a:buAutoNum type="arabicPeriod"/>
            </a:pPr>
            <a:r>
              <a:rPr lang="en-US"/>
              <a:t>The IRET instruction pops the flags and the return address off the stack, causing the processor to resume execution immediately following the INT n instruction in the calling program.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0" name="Google Shape;14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operation of INT can be written as: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Pushf ; push flag</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cli</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clt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Push cs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Push ip</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ip = [0:N*4]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cs = [0:N*4+2]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2019-10-21T09:32:13Z</dcterms:created>
  <dc:creator>noshaba nasir</dc:creator>
</cp:coreProperties>
</file>