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77" r:id="rId3"/>
    <p:sldId id="257" r:id="rId4"/>
    <p:sldId id="279" r:id="rId5"/>
    <p:sldId id="258" r:id="rId6"/>
    <p:sldId id="259" r:id="rId7"/>
    <p:sldId id="260" r:id="rId8"/>
    <p:sldId id="263" r:id="rId9"/>
    <p:sldId id="262" r:id="rId10"/>
    <p:sldId id="276" r:id="rId11"/>
    <p:sldId id="265" r:id="rId12"/>
    <p:sldId id="278" r:id="rId13"/>
    <p:sldId id="264" r:id="rId14"/>
    <p:sldId id="268" r:id="rId15"/>
    <p:sldId id="269" r:id="rId16"/>
    <p:sldId id="266" r:id="rId17"/>
    <p:sldId id="267" r:id="rId18"/>
    <p:sldId id="271" r:id="rId19"/>
    <p:sldId id="274" r:id="rId20"/>
    <p:sldId id="273" r:id="rId21"/>
    <p:sldId id="272" r:id="rId22"/>
    <p:sldId id="270" r:id="rId23"/>
    <p:sldId id="27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57" autoAdjust="0"/>
    <p:restoredTop sz="94434" autoAdjust="0"/>
  </p:normalViewPr>
  <p:slideViewPr>
    <p:cSldViewPr snapToGrid="0">
      <p:cViewPr varScale="1">
        <p:scale>
          <a:sx n="86" d="100"/>
          <a:sy n="86" d="100"/>
        </p:scale>
        <p:origin x="42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D75543-853B-4CA5-AC17-264084F1185A}" type="datetimeFigureOut">
              <a:rPr lang="en-US" smtClean="0"/>
              <a:t>8/21/2019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6CC2E-7347-443E-A6B4-C8E83C9FF20B}" type="slidenum">
              <a:rPr lang="en-US" smtClean="0"/>
              <a:t>‹#›</a:t>
            </a:fld>
            <a:endParaRPr lang="en-US" dirty="0"/>
          </a:p>
        </p:txBody>
      </p:sp>
    </p:spTree>
    <p:extLst>
      <p:ext uri="{BB962C8B-B14F-4D97-AF65-F5344CB8AC3E}">
        <p14:creationId xmlns:p14="http://schemas.microsoft.com/office/powerpoint/2010/main" val="1333882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chortle.ccsu.edu/assemblytutorial/Chapter-01/ass01_1.html"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cs.stackexchange.com/questions/13287/why-do-we-need-assembly-language"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https://chortle.ccsu.edu/assemblytutorial/Chapter-01/ass01_1.html</a:t>
            </a:r>
            <a:endParaRPr lang="en-US" dirty="0"/>
          </a:p>
        </p:txBody>
      </p:sp>
      <p:sp>
        <p:nvSpPr>
          <p:cNvPr id="4" name="Slide Number Placeholder 3"/>
          <p:cNvSpPr>
            <a:spLocks noGrp="1"/>
          </p:cNvSpPr>
          <p:nvPr>
            <p:ph type="sldNum" sz="quarter" idx="10"/>
          </p:nvPr>
        </p:nvSpPr>
        <p:spPr/>
        <p:txBody>
          <a:bodyPr/>
          <a:lstStyle/>
          <a:p>
            <a:fld id="{51B6CC2E-7347-443E-A6B4-C8E83C9FF20B}" type="slidenum">
              <a:rPr lang="en-US" smtClean="0"/>
              <a:t>8</a:t>
            </a:fld>
            <a:endParaRPr lang="en-US" dirty="0"/>
          </a:p>
        </p:txBody>
      </p:sp>
    </p:spTree>
    <p:extLst>
      <p:ext uri="{BB962C8B-B14F-4D97-AF65-F5344CB8AC3E}">
        <p14:creationId xmlns:p14="http://schemas.microsoft.com/office/powerpoint/2010/main" val="1892635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Processor (CPU)</a:t>
            </a:r>
            <a:endParaRPr lang="en-US" dirty="0"/>
          </a:p>
        </p:txBody>
      </p:sp>
      <p:sp>
        <p:nvSpPr>
          <p:cNvPr id="4" name="Slide Number Placeholder 3"/>
          <p:cNvSpPr>
            <a:spLocks noGrp="1"/>
          </p:cNvSpPr>
          <p:nvPr>
            <p:ph type="sldNum" sz="quarter" idx="10"/>
          </p:nvPr>
        </p:nvSpPr>
        <p:spPr/>
        <p:txBody>
          <a:bodyPr/>
          <a:lstStyle/>
          <a:p>
            <a:fld id="{51B6CC2E-7347-443E-A6B4-C8E83C9FF20B}" type="slidenum">
              <a:rPr lang="en-US" smtClean="0"/>
              <a:t>9</a:t>
            </a:fld>
            <a:endParaRPr lang="en-US" dirty="0"/>
          </a:p>
        </p:txBody>
      </p:sp>
    </p:spTree>
    <p:extLst>
      <p:ext uri="{BB962C8B-B14F-4D97-AF65-F5344CB8AC3E}">
        <p14:creationId xmlns:p14="http://schemas.microsoft.com/office/powerpoint/2010/main" val="2493059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(Section 3.3 WS)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Arithmetic and Logic Unit (ALU) - A vast array of logic gates, this component deals with basic arithmetic such as binary addition or subtraction. It is capable of many complex mathematical functions, for example sine, cosine and floating point division.</a:t>
            </a:r>
          </a:p>
          <a:p>
            <a:r>
              <a:rPr lang="en-US" sz="1200" b="0" i="0" kern="1200" dirty="0" smtClean="0">
                <a:solidFill>
                  <a:schemeClr val="tx1"/>
                </a:solidFill>
                <a:effectLst/>
                <a:latin typeface="+mn-lt"/>
                <a:ea typeface="+mn-ea"/>
                <a:cs typeface="+mn-cs"/>
              </a:rPr>
              <a:t>Control Unit (CU) - A component that co-ordinates the various units inside the processor via the use of "control signals" which determine the flow of data into and around the processor. Instructions are decoded in the Control unit during the FDE cycle.</a:t>
            </a:r>
          </a:p>
          <a:p>
            <a:endParaRPr lang="en-US" dirty="0"/>
          </a:p>
        </p:txBody>
      </p:sp>
      <p:sp>
        <p:nvSpPr>
          <p:cNvPr id="4" name="Slide Number Placeholder 3"/>
          <p:cNvSpPr>
            <a:spLocks noGrp="1"/>
          </p:cNvSpPr>
          <p:nvPr>
            <p:ph type="sldNum" sz="quarter" idx="10"/>
          </p:nvPr>
        </p:nvSpPr>
        <p:spPr/>
        <p:txBody>
          <a:bodyPr/>
          <a:lstStyle/>
          <a:p>
            <a:fld id="{51B6CC2E-7347-443E-A6B4-C8E83C9FF20B}" type="slidenum">
              <a:rPr lang="en-US" smtClean="0"/>
              <a:t>11</a:t>
            </a:fld>
            <a:endParaRPr lang="en-US" dirty="0"/>
          </a:p>
        </p:txBody>
      </p:sp>
    </p:spTree>
    <p:extLst>
      <p:ext uri="{BB962C8B-B14F-4D97-AF65-F5344CB8AC3E}">
        <p14:creationId xmlns:p14="http://schemas.microsoft.com/office/powerpoint/2010/main" val="2265266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Page 99</a:t>
            </a:r>
            <a:r>
              <a:rPr lang="en-US" baseline="0" dirty="0" smtClean="0"/>
              <a:t> WS (Section 3.3 WS)</a:t>
            </a:r>
            <a:endParaRPr lang="en-US" dirty="0"/>
          </a:p>
        </p:txBody>
      </p:sp>
      <p:sp>
        <p:nvSpPr>
          <p:cNvPr id="4" name="Slide Number Placeholder 3"/>
          <p:cNvSpPr>
            <a:spLocks noGrp="1"/>
          </p:cNvSpPr>
          <p:nvPr>
            <p:ph type="sldNum" sz="quarter" idx="10"/>
          </p:nvPr>
        </p:nvSpPr>
        <p:spPr/>
        <p:txBody>
          <a:bodyPr/>
          <a:lstStyle/>
          <a:p>
            <a:fld id="{51B6CC2E-7347-443E-A6B4-C8E83C9FF20B}" type="slidenum">
              <a:rPr lang="en-US" smtClean="0"/>
              <a:t>13</a:t>
            </a:fld>
            <a:endParaRPr lang="en-US" dirty="0"/>
          </a:p>
        </p:txBody>
      </p:sp>
    </p:spTree>
    <p:extLst>
      <p:ext uri="{BB962C8B-B14F-4D97-AF65-F5344CB8AC3E}">
        <p14:creationId xmlns:p14="http://schemas.microsoft.com/office/powerpoint/2010/main" val="1517355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read:</a:t>
            </a:r>
            <a:r>
              <a:rPr lang="en-US" baseline="0" dirty="0" smtClean="0"/>
              <a:t> </a:t>
            </a:r>
            <a:r>
              <a:rPr lang="en-US" dirty="0" smtClean="0">
                <a:hlinkClick r:id="rId3"/>
              </a:rPr>
              <a:t>https://cs.stackexchange.com/questions/13287/why-do-we-need-assembly-language</a:t>
            </a:r>
            <a:endParaRPr lang="en-US" dirty="0" smtClean="0"/>
          </a:p>
          <a:p>
            <a:r>
              <a:rPr lang="en-US" dirty="0" smtClean="0"/>
              <a:t>Assembly language consists of statements written with short mnemonics such as ADD, MOV, SUB, and CALL. Assembly language has a one-to-one relationship with machine language: Each assembly language instruction corresponds to a single machine-language instruction. </a:t>
            </a:r>
            <a:endParaRPr lang="en-US" dirty="0"/>
          </a:p>
        </p:txBody>
      </p:sp>
      <p:sp>
        <p:nvSpPr>
          <p:cNvPr id="4" name="Slide Number Placeholder 3"/>
          <p:cNvSpPr>
            <a:spLocks noGrp="1"/>
          </p:cNvSpPr>
          <p:nvPr>
            <p:ph type="sldNum" sz="quarter" idx="10"/>
          </p:nvPr>
        </p:nvSpPr>
        <p:spPr/>
        <p:txBody>
          <a:bodyPr/>
          <a:lstStyle/>
          <a:p>
            <a:fld id="{51B6CC2E-7347-443E-A6B4-C8E83C9FF20B}" type="slidenum">
              <a:rPr lang="en-US" smtClean="0"/>
              <a:t>18</a:t>
            </a:fld>
            <a:endParaRPr lang="en-US" dirty="0"/>
          </a:p>
        </p:txBody>
      </p:sp>
    </p:spTree>
    <p:extLst>
      <p:ext uri="{BB962C8B-B14F-4D97-AF65-F5344CB8AC3E}">
        <p14:creationId xmlns:p14="http://schemas.microsoft.com/office/powerpoint/2010/main" val="697996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might have noticed</a:t>
            </a:r>
            <a:r>
              <a:rPr lang="en-US" baseline="0" dirty="0" smtClean="0"/>
              <a:t> that in this example and in example given in slide 15 the assembly language seems different. This is because these are for different architechture. </a:t>
            </a:r>
            <a:endParaRPr lang="en-US" dirty="0"/>
          </a:p>
        </p:txBody>
      </p:sp>
      <p:sp>
        <p:nvSpPr>
          <p:cNvPr id="4" name="Slide Number Placeholder 3"/>
          <p:cNvSpPr>
            <a:spLocks noGrp="1"/>
          </p:cNvSpPr>
          <p:nvPr>
            <p:ph type="sldNum" sz="quarter" idx="10"/>
          </p:nvPr>
        </p:nvSpPr>
        <p:spPr/>
        <p:txBody>
          <a:bodyPr/>
          <a:lstStyle/>
          <a:p>
            <a:fld id="{51B6CC2E-7347-443E-A6B4-C8E83C9FF20B}" type="slidenum">
              <a:rPr lang="en-US" smtClean="0"/>
              <a:t>20</a:t>
            </a:fld>
            <a:endParaRPr lang="en-US" dirty="0"/>
          </a:p>
        </p:txBody>
      </p:sp>
    </p:spTree>
    <p:extLst>
      <p:ext uri="{BB962C8B-B14F-4D97-AF65-F5344CB8AC3E}">
        <p14:creationId xmlns:p14="http://schemas.microsoft.com/office/powerpoint/2010/main" val="432196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B6CC2E-7347-443E-A6B4-C8E83C9FF20B}" type="slidenum">
              <a:rPr lang="en-US" smtClean="0"/>
              <a:t>21</a:t>
            </a:fld>
            <a:endParaRPr lang="en-US" dirty="0"/>
          </a:p>
        </p:txBody>
      </p:sp>
    </p:spTree>
    <p:extLst>
      <p:ext uri="{BB962C8B-B14F-4D97-AF65-F5344CB8AC3E}">
        <p14:creationId xmlns:p14="http://schemas.microsoft.com/office/powerpoint/2010/main" val="2206204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7C24B7C-9826-4971-B20A-730CA6170093}" type="datetimeFigureOut">
              <a:rPr lang="en-US" smtClean="0"/>
              <a:t>8/21/2019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980C36-C8C0-478A-8B5A-C4E070B138AE}" type="slidenum">
              <a:rPr lang="en-US" smtClean="0"/>
              <a:t>‹#›</a:t>
            </a:fld>
            <a:endParaRPr lang="en-US" dirty="0"/>
          </a:p>
        </p:txBody>
      </p:sp>
    </p:spTree>
    <p:extLst>
      <p:ext uri="{BB962C8B-B14F-4D97-AF65-F5344CB8AC3E}">
        <p14:creationId xmlns:p14="http://schemas.microsoft.com/office/powerpoint/2010/main" val="2543009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C24B7C-9826-4971-B20A-730CA6170093}" type="datetimeFigureOut">
              <a:rPr lang="en-US" smtClean="0"/>
              <a:t>8/21/2019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980C36-C8C0-478A-8B5A-C4E070B138AE}" type="slidenum">
              <a:rPr lang="en-US" smtClean="0"/>
              <a:t>‹#›</a:t>
            </a:fld>
            <a:endParaRPr lang="en-US" dirty="0"/>
          </a:p>
        </p:txBody>
      </p:sp>
    </p:spTree>
    <p:extLst>
      <p:ext uri="{BB962C8B-B14F-4D97-AF65-F5344CB8AC3E}">
        <p14:creationId xmlns:p14="http://schemas.microsoft.com/office/powerpoint/2010/main" val="390451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C24B7C-9826-4971-B20A-730CA6170093}" type="datetimeFigureOut">
              <a:rPr lang="en-US" smtClean="0"/>
              <a:t>8/21/2019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980C36-C8C0-478A-8B5A-C4E070B138AE}" type="slidenum">
              <a:rPr lang="en-US" smtClean="0"/>
              <a:t>‹#›</a:t>
            </a:fld>
            <a:endParaRPr lang="en-US" dirty="0"/>
          </a:p>
        </p:txBody>
      </p:sp>
    </p:spTree>
    <p:extLst>
      <p:ext uri="{BB962C8B-B14F-4D97-AF65-F5344CB8AC3E}">
        <p14:creationId xmlns:p14="http://schemas.microsoft.com/office/powerpoint/2010/main" val="3699467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C24B7C-9826-4971-B20A-730CA6170093}" type="datetimeFigureOut">
              <a:rPr lang="en-US" smtClean="0"/>
              <a:t>8/21/2019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980C36-C8C0-478A-8B5A-C4E070B138AE}" type="slidenum">
              <a:rPr lang="en-US" smtClean="0"/>
              <a:t>‹#›</a:t>
            </a:fld>
            <a:endParaRPr lang="en-US" dirty="0"/>
          </a:p>
        </p:txBody>
      </p:sp>
    </p:spTree>
    <p:extLst>
      <p:ext uri="{BB962C8B-B14F-4D97-AF65-F5344CB8AC3E}">
        <p14:creationId xmlns:p14="http://schemas.microsoft.com/office/powerpoint/2010/main" val="154026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C24B7C-9826-4971-B20A-730CA6170093}" type="datetimeFigureOut">
              <a:rPr lang="en-US" smtClean="0"/>
              <a:t>8/21/2019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980C36-C8C0-478A-8B5A-C4E070B138AE}" type="slidenum">
              <a:rPr lang="en-US" smtClean="0"/>
              <a:t>‹#›</a:t>
            </a:fld>
            <a:endParaRPr lang="en-US" dirty="0"/>
          </a:p>
        </p:txBody>
      </p:sp>
    </p:spTree>
    <p:extLst>
      <p:ext uri="{BB962C8B-B14F-4D97-AF65-F5344CB8AC3E}">
        <p14:creationId xmlns:p14="http://schemas.microsoft.com/office/powerpoint/2010/main" val="1628198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C24B7C-9826-4971-B20A-730CA6170093}" type="datetimeFigureOut">
              <a:rPr lang="en-US" smtClean="0"/>
              <a:t>8/21/2019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2980C36-C8C0-478A-8B5A-C4E070B138AE}" type="slidenum">
              <a:rPr lang="en-US" smtClean="0"/>
              <a:t>‹#›</a:t>
            </a:fld>
            <a:endParaRPr lang="en-US" dirty="0"/>
          </a:p>
        </p:txBody>
      </p:sp>
    </p:spTree>
    <p:extLst>
      <p:ext uri="{BB962C8B-B14F-4D97-AF65-F5344CB8AC3E}">
        <p14:creationId xmlns:p14="http://schemas.microsoft.com/office/powerpoint/2010/main" val="2007050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C24B7C-9826-4971-B20A-730CA6170093}" type="datetimeFigureOut">
              <a:rPr lang="en-US" smtClean="0"/>
              <a:t>8/21/2019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2980C36-C8C0-478A-8B5A-C4E070B138AE}" type="slidenum">
              <a:rPr lang="en-US" smtClean="0"/>
              <a:t>‹#›</a:t>
            </a:fld>
            <a:endParaRPr lang="en-US" dirty="0"/>
          </a:p>
        </p:txBody>
      </p:sp>
    </p:spTree>
    <p:extLst>
      <p:ext uri="{BB962C8B-B14F-4D97-AF65-F5344CB8AC3E}">
        <p14:creationId xmlns:p14="http://schemas.microsoft.com/office/powerpoint/2010/main" val="472441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7C24B7C-9826-4971-B20A-730CA6170093}" type="datetimeFigureOut">
              <a:rPr lang="en-US" smtClean="0"/>
              <a:t>8/21/2019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2980C36-C8C0-478A-8B5A-C4E070B138AE}" type="slidenum">
              <a:rPr lang="en-US" smtClean="0"/>
              <a:t>‹#›</a:t>
            </a:fld>
            <a:endParaRPr lang="en-US" dirty="0"/>
          </a:p>
        </p:txBody>
      </p:sp>
    </p:spTree>
    <p:extLst>
      <p:ext uri="{BB962C8B-B14F-4D97-AF65-F5344CB8AC3E}">
        <p14:creationId xmlns:p14="http://schemas.microsoft.com/office/powerpoint/2010/main" val="1608134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C24B7C-9826-4971-B20A-730CA6170093}" type="datetimeFigureOut">
              <a:rPr lang="en-US" smtClean="0"/>
              <a:t>8/21/2019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2980C36-C8C0-478A-8B5A-C4E070B138AE}" type="slidenum">
              <a:rPr lang="en-US" smtClean="0"/>
              <a:t>‹#›</a:t>
            </a:fld>
            <a:endParaRPr lang="en-US" dirty="0"/>
          </a:p>
        </p:txBody>
      </p:sp>
    </p:spTree>
    <p:extLst>
      <p:ext uri="{BB962C8B-B14F-4D97-AF65-F5344CB8AC3E}">
        <p14:creationId xmlns:p14="http://schemas.microsoft.com/office/powerpoint/2010/main" val="2950668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C24B7C-9826-4971-B20A-730CA6170093}" type="datetimeFigureOut">
              <a:rPr lang="en-US" smtClean="0"/>
              <a:t>8/21/2019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2980C36-C8C0-478A-8B5A-C4E070B138AE}" type="slidenum">
              <a:rPr lang="en-US" smtClean="0"/>
              <a:t>‹#›</a:t>
            </a:fld>
            <a:endParaRPr lang="en-US" dirty="0"/>
          </a:p>
        </p:txBody>
      </p:sp>
    </p:spTree>
    <p:extLst>
      <p:ext uri="{BB962C8B-B14F-4D97-AF65-F5344CB8AC3E}">
        <p14:creationId xmlns:p14="http://schemas.microsoft.com/office/powerpoint/2010/main" val="35154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C24B7C-9826-4971-B20A-730CA6170093}" type="datetimeFigureOut">
              <a:rPr lang="en-US" smtClean="0"/>
              <a:t>8/21/2019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2980C36-C8C0-478A-8B5A-C4E070B138AE}" type="slidenum">
              <a:rPr lang="en-US" smtClean="0"/>
              <a:t>‹#›</a:t>
            </a:fld>
            <a:endParaRPr lang="en-US" dirty="0"/>
          </a:p>
        </p:txBody>
      </p:sp>
    </p:spTree>
    <p:extLst>
      <p:ext uri="{BB962C8B-B14F-4D97-AF65-F5344CB8AC3E}">
        <p14:creationId xmlns:p14="http://schemas.microsoft.com/office/powerpoint/2010/main" val="218964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C24B7C-9826-4971-B20A-730CA6170093}" type="datetimeFigureOut">
              <a:rPr lang="en-US" smtClean="0"/>
              <a:t>8/21/2019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980C36-C8C0-478A-8B5A-C4E070B138AE}" type="slidenum">
              <a:rPr lang="en-US" smtClean="0"/>
              <a:t>‹#›</a:t>
            </a:fld>
            <a:endParaRPr lang="en-US" dirty="0"/>
          </a:p>
        </p:txBody>
      </p:sp>
    </p:spTree>
    <p:extLst>
      <p:ext uri="{BB962C8B-B14F-4D97-AF65-F5344CB8AC3E}">
        <p14:creationId xmlns:p14="http://schemas.microsoft.com/office/powerpoint/2010/main" val="3099824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noshaba.nasir@nu.edu.pk"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chortle.ccsu.edu/assemblytutorial/index.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Computer Organization and Assembly Language</a:t>
            </a:r>
            <a:endParaRPr lang="en-US" dirty="0"/>
          </a:p>
        </p:txBody>
      </p:sp>
      <p:sp>
        <p:nvSpPr>
          <p:cNvPr id="3" name="Subtitle 2"/>
          <p:cNvSpPr>
            <a:spLocks noGrp="1"/>
          </p:cNvSpPr>
          <p:nvPr>
            <p:ph type="subTitle" idx="1"/>
          </p:nvPr>
        </p:nvSpPr>
        <p:spPr/>
        <p:txBody>
          <a:bodyPr/>
          <a:lstStyle/>
          <a:p>
            <a:r>
              <a:rPr lang="en-US" dirty="0" smtClean="0"/>
              <a:t>Introduction</a:t>
            </a:r>
          </a:p>
        </p:txBody>
      </p:sp>
    </p:spTree>
    <p:extLst>
      <p:ext uri="{BB962C8B-B14F-4D97-AF65-F5344CB8AC3E}">
        <p14:creationId xmlns:p14="http://schemas.microsoft.com/office/powerpoint/2010/main" val="40195425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diagram</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sz="2000" dirty="0" smtClean="0"/>
          </a:p>
          <a:p>
            <a:endParaRPr lang="en-US" sz="2000" dirty="0"/>
          </a:p>
          <a:p>
            <a:endParaRPr lang="en-US" sz="2000" dirty="0"/>
          </a:p>
          <a:p>
            <a:pPr marL="0" indent="0" algn="r">
              <a:buNone/>
            </a:pPr>
            <a:r>
              <a:rPr lang="en-US" sz="2000" dirty="0" smtClean="0"/>
              <a:t>Source KI</a:t>
            </a:r>
            <a:endParaRPr lang="en-US" dirty="0" smtClean="0"/>
          </a:p>
        </p:txBody>
      </p:sp>
      <p:pic>
        <p:nvPicPr>
          <p:cNvPr id="4" name="Picture 3"/>
          <p:cNvPicPr>
            <a:picLocks noChangeAspect="1"/>
          </p:cNvPicPr>
          <p:nvPr/>
        </p:nvPicPr>
        <p:blipFill>
          <a:blip r:embed="rId2"/>
          <a:stretch>
            <a:fillRect/>
          </a:stretch>
        </p:blipFill>
        <p:spPr>
          <a:xfrm>
            <a:off x="2676525" y="1809750"/>
            <a:ext cx="6838950" cy="3238500"/>
          </a:xfrm>
          <a:prstGeom prst="rect">
            <a:avLst/>
          </a:prstGeom>
        </p:spPr>
      </p:pic>
    </p:spTree>
    <p:extLst>
      <p:ext uri="{BB962C8B-B14F-4D97-AF65-F5344CB8AC3E}">
        <p14:creationId xmlns:p14="http://schemas.microsoft.com/office/powerpoint/2010/main" val="26132193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a:t>
            </a:r>
            <a:endParaRPr lang="en-US" dirty="0"/>
          </a:p>
        </p:txBody>
      </p:sp>
      <p:sp>
        <p:nvSpPr>
          <p:cNvPr id="3" name="Content Placeholder 2"/>
          <p:cNvSpPr>
            <a:spLocks noGrp="1"/>
          </p:cNvSpPr>
          <p:nvPr>
            <p:ph idx="1"/>
          </p:nvPr>
        </p:nvSpPr>
        <p:spPr/>
        <p:txBody>
          <a:bodyPr/>
          <a:lstStyle/>
          <a:p>
            <a:r>
              <a:rPr lang="en-US" dirty="0" smtClean="0"/>
              <a:t>Processor: The processor reads in instructions and data, writes out data after processing, and uses control signals to control the overall operation of the system. It also receives interrupt signals</a:t>
            </a:r>
          </a:p>
          <a:p>
            <a:endParaRPr lang="en-US" dirty="0"/>
          </a:p>
          <a:p>
            <a:endParaRPr lang="en-US" dirty="0" smtClean="0"/>
          </a:p>
          <a:p>
            <a:endParaRPr lang="en-US" dirty="0"/>
          </a:p>
          <a:p>
            <a:endParaRPr lang="en-US" dirty="0" smtClean="0"/>
          </a:p>
          <a:p>
            <a:endParaRPr lang="en-US" dirty="0"/>
          </a:p>
          <a:p>
            <a:r>
              <a:rPr lang="en-US" dirty="0"/>
              <a:t>ALU, CU &amp; </a:t>
            </a:r>
            <a:r>
              <a:rPr lang="en-US" dirty="0" smtClean="0"/>
              <a:t>Registers are 3 </a:t>
            </a:r>
            <a:r>
              <a:rPr lang="en-US" dirty="0"/>
              <a:t>Distinct CPU Elements</a:t>
            </a:r>
          </a:p>
          <a:p>
            <a:endParaRPr lang="en-US" dirty="0" smtClean="0"/>
          </a:p>
          <a:p>
            <a:endParaRPr lang="en-US" dirty="0"/>
          </a:p>
        </p:txBody>
      </p:sp>
      <p:pic>
        <p:nvPicPr>
          <p:cNvPr id="4" name="Picture 3"/>
          <p:cNvPicPr>
            <a:picLocks noChangeAspect="1"/>
          </p:cNvPicPr>
          <p:nvPr/>
        </p:nvPicPr>
        <p:blipFill>
          <a:blip r:embed="rId3"/>
          <a:stretch>
            <a:fillRect/>
          </a:stretch>
        </p:blipFill>
        <p:spPr>
          <a:xfrm>
            <a:off x="1263361" y="3042198"/>
            <a:ext cx="4846696" cy="2394326"/>
          </a:xfrm>
          <a:prstGeom prst="rect">
            <a:avLst/>
          </a:prstGeom>
        </p:spPr>
      </p:pic>
    </p:spTree>
    <p:extLst>
      <p:ext uri="{BB962C8B-B14F-4D97-AF65-F5344CB8AC3E}">
        <p14:creationId xmlns:p14="http://schemas.microsoft.com/office/powerpoint/2010/main" val="19813557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9048817" y="578427"/>
            <a:ext cx="2514600" cy="5038725"/>
          </a:xfrm>
          <a:prstGeom prst="rect">
            <a:avLst/>
          </a:prstGeom>
        </p:spPr>
      </p:pic>
      <p:pic>
        <p:nvPicPr>
          <p:cNvPr id="5" name="Picture 4"/>
          <p:cNvPicPr>
            <a:picLocks noChangeAspect="1"/>
          </p:cNvPicPr>
          <p:nvPr/>
        </p:nvPicPr>
        <p:blipFill>
          <a:blip r:embed="rId3"/>
          <a:stretch>
            <a:fillRect/>
          </a:stretch>
        </p:blipFill>
        <p:spPr>
          <a:xfrm>
            <a:off x="4407508" y="578427"/>
            <a:ext cx="3376984" cy="2224521"/>
          </a:xfrm>
          <a:prstGeom prst="rect">
            <a:avLst/>
          </a:prstGeom>
        </p:spPr>
      </p:pic>
      <p:pic>
        <p:nvPicPr>
          <p:cNvPr id="6" name="Picture 5"/>
          <p:cNvPicPr>
            <a:picLocks noChangeAspect="1"/>
          </p:cNvPicPr>
          <p:nvPr/>
        </p:nvPicPr>
        <p:blipFill>
          <a:blip r:embed="rId4"/>
          <a:stretch>
            <a:fillRect/>
          </a:stretch>
        </p:blipFill>
        <p:spPr>
          <a:xfrm>
            <a:off x="4863897" y="2802948"/>
            <a:ext cx="3228975" cy="2952750"/>
          </a:xfrm>
          <a:prstGeom prst="rect">
            <a:avLst/>
          </a:prstGeom>
        </p:spPr>
      </p:pic>
      <p:pic>
        <p:nvPicPr>
          <p:cNvPr id="7" name="Picture 6"/>
          <p:cNvPicPr>
            <a:picLocks noChangeAspect="1"/>
          </p:cNvPicPr>
          <p:nvPr/>
        </p:nvPicPr>
        <p:blipFill>
          <a:blip r:embed="rId5"/>
          <a:stretch>
            <a:fillRect/>
          </a:stretch>
        </p:blipFill>
        <p:spPr>
          <a:xfrm>
            <a:off x="1189747" y="1974619"/>
            <a:ext cx="2409825" cy="2476500"/>
          </a:xfrm>
          <a:prstGeom prst="rect">
            <a:avLst/>
          </a:prstGeom>
        </p:spPr>
      </p:pic>
    </p:spTree>
    <p:extLst>
      <p:ext uri="{BB962C8B-B14F-4D97-AF65-F5344CB8AC3E}">
        <p14:creationId xmlns:p14="http://schemas.microsoft.com/office/powerpoint/2010/main" val="25357135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a:t>
            </a:r>
            <a:endParaRPr lang="en-US" dirty="0"/>
          </a:p>
        </p:txBody>
      </p:sp>
      <p:sp>
        <p:nvSpPr>
          <p:cNvPr id="3" name="Content Placeholder 2"/>
          <p:cNvSpPr>
            <a:spLocks noGrp="1"/>
          </p:cNvSpPr>
          <p:nvPr>
            <p:ph idx="1"/>
          </p:nvPr>
        </p:nvSpPr>
        <p:spPr/>
        <p:txBody>
          <a:bodyPr/>
          <a:lstStyle/>
          <a:p>
            <a:r>
              <a:rPr lang="en-US" dirty="0" smtClean="0"/>
              <a:t>Memory: Typically, a memory module will consist of N words of equal length. Each word is assigned a unique numerical address (0, 1, c , N-1). A word of data can be read from or written into the memory. The nature of the operation is indicated by read and write control signals. The location for the operation is specified by an address.</a:t>
            </a:r>
          </a:p>
          <a:p>
            <a:endParaRPr lang="en-US" dirty="0"/>
          </a:p>
        </p:txBody>
      </p:sp>
      <p:pic>
        <p:nvPicPr>
          <p:cNvPr id="4" name="Picture 3"/>
          <p:cNvPicPr>
            <a:picLocks noChangeAspect="1"/>
          </p:cNvPicPr>
          <p:nvPr/>
        </p:nvPicPr>
        <p:blipFill>
          <a:blip r:embed="rId3"/>
          <a:stretch>
            <a:fillRect/>
          </a:stretch>
        </p:blipFill>
        <p:spPr>
          <a:xfrm>
            <a:off x="1069572" y="4001294"/>
            <a:ext cx="5026428" cy="2471559"/>
          </a:xfrm>
          <a:prstGeom prst="rect">
            <a:avLst/>
          </a:prstGeom>
        </p:spPr>
      </p:pic>
    </p:spTree>
    <p:extLst>
      <p:ext uri="{BB962C8B-B14F-4D97-AF65-F5344CB8AC3E}">
        <p14:creationId xmlns:p14="http://schemas.microsoft.com/office/powerpoint/2010/main" val="26617413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bus is a communication pathway connecting two or more devices. For example Processor to/from Memory, I/O to/from processor, I/O to/from Memory</a:t>
            </a:r>
            <a:endParaRPr lang="en-US" dirty="0"/>
          </a:p>
          <a:p>
            <a:r>
              <a:rPr lang="en-US" dirty="0" smtClean="0"/>
              <a:t>The group of bits that the processor uses to inform the memory about which element to read or write is collectively known as the address bus. </a:t>
            </a:r>
          </a:p>
          <a:p>
            <a:r>
              <a:rPr lang="en-US" dirty="0" smtClean="0"/>
              <a:t>Another important bus called the data bus is used to move the data from the memory to the processor in a read operation and from the processor to the memory in a write operation. </a:t>
            </a:r>
          </a:p>
          <a:p>
            <a:r>
              <a:rPr lang="en-US" dirty="0" smtClean="0"/>
              <a:t>The third group consists of miscellaneous independent lines used for control purposes. For example, one line of the bus is used to inform the memory about whether to do the read operation or the write operation. These lines are collectively known as the control bus</a:t>
            </a:r>
            <a:endParaRPr lang="en-US" dirty="0"/>
          </a:p>
        </p:txBody>
      </p:sp>
    </p:spTree>
    <p:extLst>
      <p:ext uri="{BB962C8B-B14F-4D97-AF65-F5344CB8AC3E}">
        <p14:creationId xmlns:p14="http://schemas.microsoft.com/office/powerpoint/2010/main" val="17651767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word about registers</a:t>
            </a:r>
            <a:endParaRPr lang="en-US" dirty="0"/>
          </a:p>
        </p:txBody>
      </p:sp>
      <p:sp>
        <p:nvSpPr>
          <p:cNvPr id="3" name="Content Placeholder 2"/>
          <p:cNvSpPr>
            <a:spLocks noGrp="1"/>
          </p:cNvSpPr>
          <p:nvPr>
            <p:ph idx="1"/>
          </p:nvPr>
        </p:nvSpPr>
        <p:spPr/>
        <p:txBody>
          <a:bodyPr/>
          <a:lstStyle/>
          <a:p>
            <a:r>
              <a:rPr lang="en-US" dirty="0" smtClean="0"/>
              <a:t>Registers are named storage locations in the CPU that hold intermediate results of operations.</a:t>
            </a:r>
          </a:p>
          <a:p>
            <a:r>
              <a:rPr lang="en-US" dirty="0" smtClean="0"/>
              <a:t>As they are located inside CPU they are fastest to access. </a:t>
            </a:r>
          </a:p>
          <a:p>
            <a:r>
              <a:rPr lang="en-US" dirty="0" smtClean="0"/>
              <a:t>Each processor has limited number of registers.</a:t>
            </a:r>
          </a:p>
          <a:p>
            <a:pPr marL="0" indent="0">
              <a:buNone/>
            </a:pPr>
            <a:endParaRPr lang="en-US" dirty="0"/>
          </a:p>
        </p:txBody>
      </p:sp>
    </p:spTree>
    <p:extLst>
      <p:ext uri="{BB962C8B-B14F-4D97-AF65-F5344CB8AC3E}">
        <p14:creationId xmlns:p14="http://schemas.microsoft.com/office/powerpoint/2010/main" val="3488373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instructions are executed</a:t>
            </a:r>
            <a:endParaRPr lang="en-US" dirty="0"/>
          </a:p>
        </p:txBody>
      </p:sp>
      <p:pic>
        <p:nvPicPr>
          <p:cNvPr id="4" name="Content Placeholder 3"/>
          <p:cNvPicPr>
            <a:picLocks noGrp="1" noChangeAspect="1"/>
          </p:cNvPicPr>
          <p:nvPr>
            <p:ph idx="1"/>
          </p:nvPr>
        </p:nvPicPr>
        <p:blipFill>
          <a:blip r:embed="rId2"/>
          <a:stretch>
            <a:fillRect/>
          </a:stretch>
        </p:blipFill>
        <p:spPr>
          <a:xfrm>
            <a:off x="1591974" y="2509298"/>
            <a:ext cx="8085830" cy="2242603"/>
          </a:xfrm>
          <a:prstGeom prst="rect">
            <a:avLst/>
          </a:prstGeom>
        </p:spPr>
      </p:pic>
    </p:spTree>
    <p:extLst>
      <p:ext uri="{BB962C8B-B14F-4D97-AF65-F5344CB8AC3E}">
        <p14:creationId xmlns:p14="http://schemas.microsoft.com/office/powerpoint/2010/main" val="13241562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is Assembly Language?</a:t>
            </a:r>
            <a:endParaRPr lang="en-US" dirty="0"/>
          </a:p>
        </p:txBody>
      </p:sp>
      <p:sp>
        <p:nvSpPr>
          <p:cNvPr id="3" name="Content Placeholder 2"/>
          <p:cNvSpPr>
            <a:spLocks noGrp="1"/>
          </p:cNvSpPr>
          <p:nvPr>
            <p:ph idx="1"/>
          </p:nvPr>
        </p:nvSpPr>
        <p:spPr/>
        <p:txBody>
          <a:bodyPr/>
          <a:lstStyle/>
          <a:p>
            <a:r>
              <a:rPr lang="en-US" dirty="0" smtClean="0"/>
              <a:t>Up till now the instruction you provided to your computer were in High level language, for example  code in C++.</a:t>
            </a:r>
          </a:p>
          <a:p>
            <a:r>
              <a:rPr lang="en-US" dirty="0" smtClean="0"/>
              <a:t>But processor doesn’t understand these high level languages. Its only understands 0 or 1. Called machine Language. </a:t>
            </a:r>
          </a:p>
          <a:p>
            <a:r>
              <a:rPr lang="en-US" dirty="0" smtClean="0"/>
              <a:t>Example of machine instruction to add two registers is </a:t>
            </a:r>
          </a:p>
          <a:p>
            <a:endParaRPr lang="en-US" dirty="0"/>
          </a:p>
          <a:p>
            <a:endParaRPr lang="en-US" dirty="0" smtClean="0"/>
          </a:p>
          <a:p>
            <a:r>
              <a:rPr lang="en-US" dirty="0" smtClean="0"/>
              <a:t>Not very meaningful to us humans, image remembering a something like this for so many more instructions!!</a:t>
            </a:r>
          </a:p>
          <a:p>
            <a:endParaRPr lang="en-US" dirty="0" smtClean="0"/>
          </a:p>
        </p:txBody>
      </p:sp>
      <p:pic>
        <p:nvPicPr>
          <p:cNvPr id="4" name="Picture 3"/>
          <p:cNvPicPr>
            <a:picLocks noChangeAspect="1"/>
          </p:cNvPicPr>
          <p:nvPr/>
        </p:nvPicPr>
        <p:blipFill>
          <a:blip r:embed="rId2">
            <a:biLevel thresh="75000"/>
          </a:blip>
          <a:stretch>
            <a:fillRect/>
          </a:stretch>
        </p:blipFill>
        <p:spPr>
          <a:xfrm>
            <a:off x="1019174" y="4255250"/>
            <a:ext cx="9695295" cy="715760"/>
          </a:xfrm>
          <a:prstGeom prst="rect">
            <a:avLst/>
          </a:prstGeom>
        </p:spPr>
      </p:pic>
    </p:spTree>
    <p:extLst>
      <p:ext uri="{BB962C8B-B14F-4D97-AF65-F5344CB8AC3E}">
        <p14:creationId xmlns:p14="http://schemas.microsoft.com/office/powerpoint/2010/main" val="21713537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Still, where is Assembly Language?</a:t>
            </a:r>
            <a:endParaRPr lang="en-US" dirty="0"/>
          </a:p>
        </p:txBody>
      </p:sp>
      <p:sp>
        <p:nvSpPr>
          <p:cNvPr id="3" name="Content Placeholder 2"/>
          <p:cNvSpPr>
            <a:spLocks noGrp="1"/>
          </p:cNvSpPr>
          <p:nvPr>
            <p:ph idx="1"/>
          </p:nvPr>
        </p:nvSpPr>
        <p:spPr/>
        <p:txBody>
          <a:bodyPr>
            <a:normAutofit lnSpcReduction="10000"/>
          </a:bodyPr>
          <a:lstStyle/>
          <a:p>
            <a:r>
              <a:rPr lang="en-US" dirty="0" smtClean="0"/>
              <a:t>There are many different types of processors out there, and so many high level programming languages (HLL) are well.</a:t>
            </a:r>
          </a:p>
          <a:p>
            <a:r>
              <a:rPr lang="en-US" dirty="0" smtClean="0"/>
              <a:t>The processors don’t provide a direct way to convert each HLL to machine language. </a:t>
            </a:r>
          </a:p>
          <a:p>
            <a:r>
              <a:rPr lang="en-US" dirty="0" smtClean="0"/>
              <a:t>But each processor comes with its own assembly language, which is much like human readable machine language. </a:t>
            </a:r>
          </a:p>
          <a:p>
            <a:r>
              <a:rPr lang="en-US" dirty="0" smtClean="0"/>
              <a:t>So assembly language lies between HLL and machine language. </a:t>
            </a:r>
          </a:p>
          <a:p>
            <a:r>
              <a:rPr lang="en-US" dirty="0" smtClean="0"/>
              <a:t>Some compilers convert code to assembly before </a:t>
            </a:r>
          </a:p>
          <a:p>
            <a:r>
              <a:rPr lang="en-US" dirty="0" smtClean="0"/>
              <a:t>Example of assembly language instruction to add two registers is</a:t>
            </a:r>
          </a:p>
          <a:p>
            <a:pPr marL="0" indent="0">
              <a:buNone/>
            </a:pPr>
            <a:r>
              <a:rPr lang="en-US" dirty="0" smtClean="0"/>
              <a:t> </a:t>
            </a:r>
          </a:p>
          <a:p>
            <a:endParaRPr lang="en-US" dirty="0" smtClean="0"/>
          </a:p>
        </p:txBody>
      </p:sp>
      <p:pic>
        <p:nvPicPr>
          <p:cNvPr id="4" name="Picture 3"/>
          <p:cNvPicPr>
            <a:picLocks noChangeAspect="1"/>
          </p:cNvPicPr>
          <p:nvPr/>
        </p:nvPicPr>
        <p:blipFill>
          <a:blip r:embed="rId3"/>
          <a:stretch>
            <a:fillRect/>
          </a:stretch>
        </p:blipFill>
        <p:spPr>
          <a:xfrm>
            <a:off x="1047229" y="5746649"/>
            <a:ext cx="5819485" cy="860628"/>
          </a:xfrm>
          <a:prstGeom prst="rect">
            <a:avLst/>
          </a:prstGeom>
        </p:spPr>
      </p:pic>
    </p:spTree>
    <p:extLst>
      <p:ext uri="{BB962C8B-B14F-4D97-AF65-F5344CB8AC3E}">
        <p14:creationId xmlns:p14="http://schemas.microsoft.com/office/powerpoint/2010/main" val="15028733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 and Assembler</a:t>
            </a:r>
            <a:endParaRPr lang="en-US" dirty="0"/>
          </a:p>
        </p:txBody>
      </p:sp>
      <p:sp>
        <p:nvSpPr>
          <p:cNvPr id="3" name="Content Placeholder 2"/>
          <p:cNvSpPr>
            <a:spLocks noGrp="1"/>
          </p:cNvSpPr>
          <p:nvPr>
            <p:ph idx="1"/>
          </p:nvPr>
        </p:nvSpPr>
        <p:spPr>
          <a:xfrm>
            <a:off x="838200" y="1825625"/>
            <a:ext cx="5595851" cy="4351338"/>
          </a:xfrm>
        </p:spPr>
        <p:txBody>
          <a:bodyPr/>
          <a:lstStyle/>
          <a:p>
            <a:r>
              <a:rPr lang="en-US" dirty="0" smtClean="0"/>
              <a:t>Some compilers will first convert the code to assembly language and then to machine language (or object code) </a:t>
            </a:r>
          </a:p>
          <a:p>
            <a:r>
              <a:rPr lang="en-US" dirty="0" smtClean="0"/>
              <a:t>Some compilers will directly convert the code to  machine language (or object code) </a:t>
            </a:r>
          </a:p>
          <a:p>
            <a:r>
              <a:rPr lang="en-US" dirty="0" smtClean="0"/>
              <a:t>The object code generated is for particular type of processor.</a:t>
            </a:r>
          </a:p>
          <a:p>
            <a:endParaRPr lang="en-US" dirty="0"/>
          </a:p>
        </p:txBody>
      </p:sp>
      <p:pic>
        <p:nvPicPr>
          <p:cNvPr id="5" name="Picture 4"/>
          <p:cNvPicPr>
            <a:picLocks noChangeAspect="1"/>
          </p:cNvPicPr>
          <p:nvPr/>
        </p:nvPicPr>
        <p:blipFill>
          <a:blip r:embed="rId2"/>
          <a:stretch>
            <a:fillRect/>
          </a:stretch>
        </p:blipFill>
        <p:spPr>
          <a:xfrm>
            <a:off x="6434051" y="2802784"/>
            <a:ext cx="5451764" cy="3374179"/>
          </a:xfrm>
          <a:prstGeom prst="rect">
            <a:avLst/>
          </a:prstGeom>
        </p:spPr>
      </p:pic>
    </p:spTree>
    <p:extLst>
      <p:ext uri="{BB962C8B-B14F-4D97-AF65-F5344CB8AC3E}">
        <p14:creationId xmlns:p14="http://schemas.microsoft.com/office/powerpoint/2010/main" val="36983945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About Me</a:t>
            </a:r>
            <a:endParaRPr lang="en-US" dirty="0"/>
          </a:p>
        </p:txBody>
      </p:sp>
      <p:sp>
        <p:nvSpPr>
          <p:cNvPr id="3" name="Content Placeholder 2"/>
          <p:cNvSpPr>
            <a:spLocks noGrp="1"/>
          </p:cNvSpPr>
          <p:nvPr>
            <p:ph idx="1"/>
          </p:nvPr>
        </p:nvSpPr>
        <p:spPr/>
        <p:txBody>
          <a:bodyPr>
            <a:normAutofit fontScale="92500" lnSpcReduction="10000"/>
          </a:bodyPr>
          <a:lstStyle/>
          <a:p>
            <a:pPr marL="0" indent="0" algn="ctr">
              <a:lnSpc>
                <a:spcPct val="150000"/>
              </a:lnSpc>
              <a:buNone/>
            </a:pPr>
            <a:r>
              <a:rPr lang="en-US" sz="3200" dirty="0" smtClean="0"/>
              <a:t>Noshaba Nasir</a:t>
            </a:r>
          </a:p>
          <a:p>
            <a:pPr marL="0" indent="0" algn="ctr">
              <a:lnSpc>
                <a:spcPct val="150000"/>
              </a:lnSpc>
              <a:buNone/>
            </a:pPr>
            <a:r>
              <a:rPr lang="en-US" dirty="0" smtClean="0"/>
              <a:t>Assistant Professor</a:t>
            </a:r>
          </a:p>
          <a:p>
            <a:pPr marL="0" indent="0" algn="ctr">
              <a:lnSpc>
                <a:spcPct val="150000"/>
              </a:lnSpc>
              <a:buNone/>
            </a:pPr>
            <a:r>
              <a:rPr lang="en-US" dirty="0" smtClean="0"/>
              <a:t>Department of Computer Science </a:t>
            </a:r>
          </a:p>
          <a:p>
            <a:pPr marL="0" indent="0" algn="ctr">
              <a:lnSpc>
                <a:spcPct val="150000"/>
              </a:lnSpc>
              <a:buNone/>
            </a:pPr>
            <a:r>
              <a:rPr lang="en-US" dirty="0" smtClean="0"/>
              <a:t>FAST-NU- LHR</a:t>
            </a:r>
          </a:p>
          <a:p>
            <a:pPr marL="0" indent="0" algn="ctr">
              <a:lnSpc>
                <a:spcPct val="150000"/>
              </a:lnSpc>
              <a:buNone/>
            </a:pPr>
            <a:r>
              <a:rPr lang="en-US" dirty="0">
                <a:hlinkClick r:id="rId2"/>
              </a:rPr>
              <a:t>n</a:t>
            </a:r>
            <a:r>
              <a:rPr lang="en-US" dirty="0" smtClean="0">
                <a:hlinkClick r:id="rId2"/>
              </a:rPr>
              <a:t>oshaba.nasir@nu.edu.pk</a:t>
            </a:r>
            <a:endParaRPr lang="en-US" dirty="0" smtClean="0"/>
          </a:p>
          <a:p>
            <a:pPr marL="0" indent="0" algn="ctr">
              <a:lnSpc>
                <a:spcPct val="150000"/>
              </a:lnSpc>
              <a:buNone/>
            </a:pPr>
            <a:r>
              <a:rPr lang="en-US" dirty="0" smtClean="0"/>
              <a:t>Office Location: Opposite Lab 4</a:t>
            </a:r>
            <a:endParaRPr lang="en-US" dirty="0"/>
          </a:p>
        </p:txBody>
      </p:sp>
    </p:spTree>
    <p:extLst>
      <p:ext uri="{BB962C8B-B14F-4D97-AF65-F5344CB8AC3E}">
        <p14:creationId xmlns:p14="http://schemas.microsoft.com/office/powerpoint/2010/main" val="18612330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add.cpp file</a:t>
            </a:r>
          </a:p>
          <a:p>
            <a:r>
              <a:rPr lang="en-US" dirty="0" smtClean="0"/>
              <a:t>gcc -S -o add.s add.cpp</a:t>
            </a:r>
          </a:p>
          <a:p>
            <a:r>
              <a:rPr lang="en-US" dirty="0" smtClean="0"/>
              <a:t>The above command will save the assembler source code of add.cp file in </a:t>
            </a:r>
            <a:r>
              <a:rPr lang="en-US" dirty="0" err="1" smtClean="0"/>
              <a:t>add.s</a:t>
            </a:r>
            <a:r>
              <a:rPr lang="en-US" dirty="0" smtClean="0"/>
              <a:t> file</a:t>
            </a:r>
          </a:p>
        </p:txBody>
      </p:sp>
    </p:spTree>
    <p:extLst>
      <p:ext uri="{BB962C8B-B14F-4D97-AF65-F5344CB8AC3E}">
        <p14:creationId xmlns:p14="http://schemas.microsoft.com/office/powerpoint/2010/main" val="22441682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need Assembly language?</a:t>
            </a:r>
            <a:endParaRPr lang="en-US" dirty="0"/>
          </a:p>
        </p:txBody>
      </p:sp>
      <p:sp>
        <p:nvSpPr>
          <p:cNvPr id="3" name="Content Placeholder 2"/>
          <p:cNvSpPr>
            <a:spLocks noGrp="1"/>
          </p:cNvSpPr>
          <p:nvPr>
            <p:ph idx="1"/>
          </p:nvPr>
        </p:nvSpPr>
        <p:spPr/>
        <p:txBody>
          <a:bodyPr/>
          <a:lstStyle/>
          <a:p>
            <a:r>
              <a:rPr lang="en-US" dirty="0" smtClean="0"/>
              <a:t>To better understand the processor.</a:t>
            </a:r>
          </a:p>
          <a:p>
            <a:pPr lvl="1"/>
            <a:r>
              <a:rPr lang="en-US" dirty="0"/>
              <a:t>An assembly language program describes exactly what the hardware should do, step by step, in terms of the basic operations of the hardware. In a high level programming language like C or Java a programmer is mostly unaware of computer architecture. </a:t>
            </a:r>
            <a:endParaRPr lang="en-US" dirty="0" smtClean="0"/>
          </a:p>
          <a:p>
            <a:pPr lvl="1"/>
            <a:r>
              <a:rPr lang="en-US" dirty="0" smtClean="0"/>
              <a:t>This can also help in code optimization in terms of space and time.</a:t>
            </a:r>
          </a:p>
          <a:p>
            <a:r>
              <a:rPr lang="en-US" dirty="0" smtClean="0"/>
              <a:t>In some processors it might not be feasible to code in high level languages.</a:t>
            </a:r>
            <a:endParaRPr lang="en-US" dirty="0"/>
          </a:p>
        </p:txBody>
      </p:sp>
    </p:spTree>
    <p:extLst>
      <p:ext uri="{BB962C8B-B14F-4D97-AF65-F5344CB8AC3E}">
        <p14:creationId xmlns:p14="http://schemas.microsoft.com/office/powerpoint/2010/main" val="31145678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 8086 Processor</a:t>
            </a:r>
            <a:endParaRPr lang="en-US" dirty="0"/>
          </a:p>
        </p:txBody>
      </p:sp>
      <p:sp>
        <p:nvSpPr>
          <p:cNvPr id="3" name="Content Placeholder 2"/>
          <p:cNvSpPr>
            <a:spLocks noGrp="1"/>
          </p:cNvSpPr>
          <p:nvPr>
            <p:ph idx="1"/>
          </p:nvPr>
        </p:nvSpPr>
        <p:spPr/>
        <p:txBody>
          <a:bodyPr>
            <a:normAutofit/>
          </a:bodyPr>
          <a:lstStyle/>
          <a:p>
            <a:r>
              <a:rPr lang="en-US" sz="2400" dirty="0" smtClean="0"/>
              <a:t>There  is not just one language called "assembly language.“ Each processor family (such as Intel, VAX, MIPS, Alpha, ...) has its own architecture, organization and machine instructions and a corresponding assembly language.</a:t>
            </a:r>
          </a:p>
          <a:p>
            <a:r>
              <a:rPr lang="en-US" sz="2400" dirty="0" smtClean="0"/>
              <a:t>Learning about one processor and its assembly language is good enough to know how things work. </a:t>
            </a:r>
          </a:p>
          <a:p>
            <a:r>
              <a:rPr lang="en-US" sz="2400" dirty="0" smtClean="0"/>
              <a:t>In this course we will work with intel 8088 16 bit processor, which is a part of inter x86 family of processors. </a:t>
            </a:r>
          </a:p>
          <a:p>
            <a:r>
              <a:rPr lang="en-US" sz="2400" dirty="0" smtClean="0"/>
              <a:t>You will not work with the real processor but with</a:t>
            </a:r>
          </a:p>
          <a:p>
            <a:pPr marL="0" indent="0">
              <a:buNone/>
            </a:pPr>
            <a:r>
              <a:rPr lang="en-US" sz="2400" dirty="0" smtClean="0"/>
              <a:t> emulator </a:t>
            </a:r>
            <a:r>
              <a:rPr lang="en-US" sz="2400" b="1" i="1" dirty="0" err="1" smtClean="0"/>
              <a:t>DosBox</a:t>
            </a:r>
            <a:endParaRPr lang="en-US" sz="2400" b="1" i="1" dirty="0" smtClean="0"/>
          </a:p>
          <a:p>
            <a:r>
              <a:rPr lang="en-US" sz="2400" dirty="0" smtClean="0"/>
              <a:t>Other tools you will need are assembler and debugger</a:t>
            </a:r>
          </a:p>
          <a:p>
            <a:endParaRPr lang="en-US" dirty="0"/>
          </a:p>
        </p:txBody>
      </p:sp>
      <p:pic>
        <p:nvPicPr>
          <p:cNvPr id="5" name="Picture 4"/>
          <p:cNvPicPr>
            <a:picLocks noChangeAspect="1"/>
          </p:cNvPicPr>
          <p:nvPr/>
        </p:nvPicPr>
        <p:blipFill>
          <a:blip r:embed="rId2"/>
          <a:stretch>
            <a:fillRect/>
          </a:stretch>
        </p:blipFill>
        <p:spPr>
          <a:xfrm>
            <a:off x="8291661" y="4405745"/>
            <a:ext cx="3376984" cy="2224521"/>
          </a:xfrm>
          <a:prstGeom prst="rect">
            <a:avLst/>
          </a:prstGeom>
        </p:spPr>
      </p:pic>
    </p:spTree>
    <p:extLst>
      <p:ext uri="{BB962C8B-B14F-4D97-AF65-F5344CB8AC3E}">
        <p14:creationId xmlns:p14="http://schemas.microsoft.com/office/powerpoint/2010/main" val="4686351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and References</a:t>
            </a:r>
            <a:endParaRPr lang="en-US" dirty="0"/>
          </a:p>
        </p:txBody>
      </p:sp>
      <p:sp>
        <p:nvSpPr>
          <p:cNvPr id="3" name="Content Placeholder 2"/>
          <p:cNvSpPr>
            <a:spLocks noGrp="1"/>
          </p:cNvSpPr>
          <p:nvPr>
            <p:ph idx="1"/>
          </p:nvPr>
        </p:nvSpPr>
        <p:spPr/>
        <p:txBody>
          <a:bodyPr/>
          <a:lstStyle/>
          <a:p>
            <a:r>
              <a:rPr lang="en-US" dirty="0" smtClean="0"/>
              <a:t>Reading</a:t>
            </a:r>
          </a:p>
          <a:p>
            <a:pPr lvl="1"/>
            <a:r>
              <a:rPr lang="en-US" dirty="0" smtClean="0"/>
              <a:t>Section 1.1.1 Kip Irvine</a:t>
            </a:r>
          </a:p>
          <a:p>
            <a:pPr lvl="1"/>
            <a:r>
              <a:rPr lang="en-US" dirty="0" smtClean="0"/>
              <a:t>Section 1.1 Bilal Hashmi</a:t>
            </a:r>
          </a:p>
          <a:p>
            <a:pPr lvl="1"/>
            <a:endParaRPr lang="en-US" dirty="0"/>
          </a:p>
          <a:p>
            <a:r>
              <a:rPr lang="en-US" dirty="0" smtClean="0"/>
              <a:t>References</a:t>
            </a:r>
          </a:p>
          <a:p>
            <a:pPr lvl="1"/>
            <a:r>
              <a:rPr lang="en-US" dirty="0" smtClean="0"/>
              <a:t>Chapter 1 KI</a:t>
            </a:r>
          </a:p>
          <a:p>
            <a:pPr lvl="1"/>
            <a:r>
              <a:rPr lang="en-US" dirty="0" smtClean="0"/>
              <a:t>Chapter 3 WS</a:t>
            </a:r>
          </a:p>
          <a:p>
            <a:pPr lvl="1"/>
            <a:r>
              <a:rPr lang="en-US" dirty="0" smtClean="0"/>
              <a:t>Chapter 1 BH</a:t>
            </a:r>
          </a:p>
          <a:p>
            <a:pPr lvl="1"/>
            <a:r>
              <a:rPr lang="en-US" dirty="0" smtClean="0"/>
              <a:t>Chapter 1 </a:t>
            </a:r>
            <a:r>
              <a:rPr lang="en-US" dirty="0">
                <a:hlinkClick r:id="rId2"/>
              </a:rPr>
              <a:t>https://chortle.ccsu.edu/assemblytutorial/index.html</a:t>
            </a:r>
            <a:endParaRPr lang="en-US" dirty="0" smtClean="0"/>
          </a:p>
          <a:p>
            <a:endParaRPr lang="en-US" dirty="0"/>
          </a:p>
        </p:txBody>
      </p:sp>
    </p:spTree>
    <p:extLst>
      <p:ext uri="{BB962C8B-B14F-4D97-AF65-F5344CB8AC3E}">
        <p14:creationId xmlns:p14="http://schemas.microsoft.com/office/powerpoint/2010/main" val="2890527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course about?</a:t>
            </a:r>
            <a:endParaRPr lang="en-US" dirty="0"/>
          </a:p>
        </p:txBody>
      </p:sp>
      <p:sp>
        <p:nvSpPr>
          <p:cNvPr id="3" name="Content Placeholder 2"/>
          <p:cNvSpPr>
            <a:spLocks noGrp="1"/>
          </p:cNvSpPr>
          <p:nvPr>
            <p:ph idx="1"/>
          </p:nvPr>
        </p:nvSpPr>
        <p:spPr/>
        <p:txBody>
          <a:bodyPr/>
          <a:lstStyle/>
          <a:p>
            <a:r>
              <a:rPr lang="en-US" dirty="0" smtClean="0"/>
              <a:t>This course is about looking at lower level details of how computers works.</a:t>
            </a:r>
          </a:p>
          <a:p>
            <a:r>
              <a:rPr lang="en-US" dirty="0" smtClean="0"/>
              <a:t>In order to do so, we will see computer organization and architecture.</a:t>
            </a:r>
          </a:p>
          <a:p>
            <a:r>
              <a:rPr lang="en-US" dirty="0" smtClean="0"/>
              <a:t>You will also learn assembly language for Intel 8088 processor. </a:t>
            </a:r>
          </a:p>
          <a:p>
            <a:r>
              <a:rPr lang="en-US" dirty="0" smtClean="0"/>
              <a:t>At this point you have taken a course on High level language (C++), so its good time to get started looking at</a:t>
            </a:r>
          </a:p>
          <a:p>
            <a:pPr lvl="1"/>
            <a:r>
              <a:rPr lang="en-US" dirty="0" smtClean="0"/>
              <a:t>How processor (CPU) is organized?</a:t>
            </a:r>
          </a:p>
          <a:p>
            <a:pPr lvl="1"/>
            <a:r>
              <a:rPr lang="en-US" dirty="0" smtClean="0"/>
              <a:t>How program is executed on processor?</a:t>
            </a:r>
          </a:p>
          <a:p>
            <a:pPr lvl="1"/>
            <a:r>
              <a:rPr lang="en-US" dirty="0" smtClean="0"/>
              <a:t>How processor interacts with memory and I/O devices? </a:t>
            </a:r>
          </a:p>
        </p:txBody>
      </p:sp>
    </p:spTree>
    <p:extLst>
      <p:ext uri="{BB962C8B-B14F-4D97-AF65-F5344CB8AC3E}">
        <p14:creationId xmlns:p14="http://schemas.microsoft.com/office/powerpoint/2010/main" val="13097368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Books</a:t>
            </a:r>
            <a:endParaRPr lang="en-US" dirty="0"/>
          </a:p>
        </p:txBody>
      </p:sp>
      <p:sp>
        <p:nvSpPr>
          <p:cNvPr id="3" name="Content Placeholder 2"/>
          <p:cNvSpPr>
            <a:spLocks noGrp="1"/>
          </p:cNvSpPr>
          <p:nvPr>
            <p:ph idx="1"/>
          </p:nvPr>
        </p:nvSpPr>
        <p:spPr/>
        <p:txBody>
          <a:bodyPr/>
          <a:lstStyle/>
          <a:p>
            <a:r>
              <a:rPr lang="en-US" dirty="0"/>
              <a:t>Assembly Language Programming Lecture Notes </a:t>
            </a:r>
            <a:r>
              <a:rPr lang="en-US" dirty="0" smtClean="0"/>
              <a:t>by Bilal Hashmi (BH).</a:t>
            </a:r>
          </a:p>
          <a:p>
            <a:r>
              <a:rPr lang="en-US" dirty="0"/>
              <a:t>Assembly Language for x86 Processors Seventh Edition </a:t>
            </a:r>
            <a:r>
              <a:rPr lang="en-US" dirty="0" smtClean="0"/>
              <a:t>Kip R. Irvine (KI)</a:t>
            </a:r>
          </a:p>
          <a:p>
            <a:r>
              <a:rPr lang="en-US" dirty="0"/>
              <a:t>Computer Organization and Architecture Designing for Performance Tenth </a:t>
            </a:r>
            <a:r>
              <a:rPr lang="en-US" dirty="0" smtClean="0"/>
              <a:t>Edition by William Stallings (WS)</a:t>
            </a:r>
            <a:endParaRPr lang="en-US" dirty="0"/>
          </a:p>
          <a:p>
            <a:endParaRPr lang="en-US" dirty="0"/>
          </a:p>
        </p:txBody>
      </p:sp>
    </p:spTree>
    <p:extLst>
      <p:ext uri="{BB962C8B-B14F-4D97-AF65-F5344CB8AC3E}">
        <p14:creationId xmlns:p14="http://schemas.microsoft.com/office/powerpoint/2010/main" val="4143754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Tentative Evaluation and Grading Policy</a:t>
            </a:r>
            <a:endParaRPr lang="en-US" dirty="0"/>
          </a:p>
        </p:txBody>
      </p:sp>
      <p:sp>
        <p:nvSpPr>
          <p:cNvPr id="3" name="Content Placeholder 2"/>
          <p:cNvSpPr>
            <a:spLocks noGrp="1"/>
          </p:cNvSpPr>
          <p:nvPr>
            <p:ph idx="1"/>
          </p:nvPr>
        </p:nvSpPr>
        <p:spPr/>
        <p:txBody>
          <a:bodyPr>
            <a:normAutofit/>
          </a:bodyPr>
          <a:lstStyle/>
          <a:p>
            <a:r>
              <a:rPr lang="en-US" dirty="0" smtClean="0"/>
              <a:t>You will be evaluated on quizzes, 2 mid term exams, 1 final exam and multiple assignments. </a:t>
            </a:r>
          </a:p>
          <a:p>
            <a:r>
              <a:rPr lang="en-US" dirty="0" smtClean="0"/>
              <a:t>Quizzes can be unannounced.</a:t>
            </a:r>
          </a:p>
          <a:p>
            <a:r>
              <a:rPr lang="en-US" dirty="0" smtClean="0"/>
              <a:t>Tentative Percentage Grade Distribution: </a:t>
            </a:r>
          </a:p>
          <a:p>
            <a:endParaRPr lang="en-US" dirty="0" smtClean="0"/>
          </a:p>
          <a:p>
            <a:pPr lvl="1"/>
            <a:r>
              <a:rPr lang="en-US" dirty="0" smtClean="0"/>
              <a:t>QUIZZES                   10                      </a:t>
            </a:r>
          </a:p>
          <a:p>
            <a:pPr lvl="1"/>
            <a:r>
              <a:rPr lang="en-US" dirty="0" smtClean="0"/>
              <a:t>MIDTERMS              30                            </a:t>
            </a:r>
          </a:p>
          <a:p>
            <a:pPr lvl="1"/>
            <a:r>
              <a:rPr lang="en-US" dirty="0" smtClean="0"/>
              <a:t>FINAL 	                   45         </a:t>
            </a:r>
          </a:p>
          <a:p>
            <a:pPr lvl="1"/>
            <a:r>
              <a:rPr lang="en-US" dirty="0" smtClean="0"/>
              <a:t>ASSIGNMENTS        15 </a:t>
            </a:r>
            <a:endParaRPr lang="en-US" dirty="0"/>
          </a:p>
        </p:txBody>
      </p:sp>
    </p:spTree>
    <p:extLst>
      <p:ext uri="{BB962C8B-B14F-4D97-AF65-F5344CB8AC3E}">
        <p14:creationId xmlns:p14="http://schemas.microsoft.com/office/powerpoint/2010/main" val="12827700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Academic Integrity</a:t>
            </a:r>
            <a:endParaRPr lang="en-US" dirty="0"/>
          </a:p>
        </p:txBody>
      </p:sp>
      <p:sp>
        <p:nvSpPr>
          <p:cNvPr id="3" name="Content Placeholder 2"/>
          <p:cNvSpPr>
            <a:spLocks noGrp="1"/>
          </p:cNvSpPr>
          <p:nvPr>
            <p:ph idx="1"/>
          </p:nvPr>
        </p:nvSpPr>
        <p:spPr/>
        <p:txBody>
          <a:bodyPr>
            <a:normAutofit fontScale="92500"/>
          </a:bodyPr>
          <a:lstStyle/>
          <a:p>
            <a:r>
              <a:rPr lang="en-US" dirty="0" smtClean="0"/>
              <a:t>Plagiarism and Cheating against academic integrity. Both parties involved in such cases will face strict penalty (negative marking, F grade, DC)</a:t>
            </a:r>
          </a:p>
          <a:p>
            <a:r>
              <a:rPr lang="en-US" dirty="0" smtClean="0"/>
              <a:t>CODE/ ASSIGNMENT SHARING is strictly prohibited. </a:t>
            </a:r>
          </a:p>
          <a:p>
            <a:r>
              <a:rPr lang="en-US" dirty="0" smtClean="0"/>
              <a:t>Keep in mind that by sharing your code/assignment you are not helping anyone rather hindering the learning process or the other person.</a:t>
            </a:r>
          </a:p>
          <a:p>
            <a:r>
              <a:rPr lang="en-US" dirty="0" smtClean="0"/>
              <a:t>No excuse will be entertained if your work is stolen or lost. To avoid such incidents</a:t>
            </a:r>
          </a:p>
          <a:p>
            <a:pPr lvl="1"/>
            <a:r>
              <a:rPr lang="en-US" dirty="0" smtClean="0"/>
              <a:t>Keep back up of your code on safe online storage, such as Google Drive, Drop box or One drive. </a:t>
            </a:r>
          </a:p>
          <a:p>
            <a:pPr lvl="1"/>
            <a:r>
              <a:rPr lang="en-US" dirty="0" smtClean="0"/>
              <a:t>Do not leave your work on university lab computer, transfer your work to online storage and delete from the  university lab computer (empty recycle bin as well)</a:t>
            </a:r>
          </a:p>
          <a:p>
            <a:endParaRPr lang="en-US" dirty="0"/>
          </a:p>
        </p:txBody>
      </p:sp>
    </p:spTree>
    <p:extLst>
      <p:ext uri="{BB962C8B-B14F-4D97-AF65-F5344CB8AC3E}">
        <p14:creationId xmlns:p14="http://schemas.microsoft.com/office/powerpoint/2010/main" val="17976755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r>
              <a:rPr lang="en-US" dirty="0" smtClean="0"/>
              <a:t>What specifications do you look at when you see a computer (lets say a laptop)?</a:t>
            </a:r>
          </a:p>
        </p:txBody>
      </p:sp>
    </p:spTree>
    <p:extLst>
      <p:ext uri="{BB962C8B-B14F-4D97-AF65-F5344CB8AC3E}">
        <p14:creationId xmlns:p14="http://schemas.microsoft.com/office/powerpoint/2010/main" val="25038819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Definitions</a:t>
            </a:r>
            <a:endParaRPr lang="en-US" dirty="0"/>
          </a:p>
        </p:txBody>
      </p:sp>
      <p:sp>
        <p:nvSpPr>
          <p:cNvPr id="3" name="Content Placeholder 2"/>
          <p:cNvSpPr>
            <a:spLocks noGrp="1"/>
          </p:cNvSpPr>
          <p:nvPr>
            <p:ph idx="1"/>
          </p:nvPr>
        </p:nvSpPr>
        <p:spPr/>
        <p:txBody>
          <a:bodyPr>
            <a:normAutofit lnSpcReduction="10000"/>
          </a:bodyPr>
          <a:lstStyle/>
          <a:p>
            <a:r>
              <a:rPr lang="en-US" dirty="0" smtClean="0"/>
              <a:t>Computer Architecture</a:t>
            </a:r>
          </a:p>
          <a:p>
            <a:pPr lvl="1"/>
            <a:r>
              <a:rPr lang="en-US" dirty="0"/>
              <a:t>The </a:t>
            </a:r>
            <a:r>
              <a:rPr lang="en-US" b="1" dirty="0"/>
              <a:t>architecture</a:t>
            </a:r>
            <a:r>
              <a:rPr lang="en-US" dirty="0"/>
              <a:t> of a computer is a logical description of its components and its basic operations. </a:t>
            </a:r>
          </a:p>
          <a:p>
            <a:endParaRPr lang="en-US" dirty="0" smtClean="0"/>
          </a:p>
          <a:p>
            <a:r>
              <a:rPr lang="en-US" dirty="0" smtClean="0"/>
              <a:t>Computer Organization</a:t>
            </a:r>
          </a:p>
          <a:p>
            <a:pPr lvl="1"/>
            <a:r>
              <a:rPr lang="en-US" dirty="0" smtClean="0"/>
              <a:t>Computer organization refers to the operational units and their interconnections that realize the architectural specifications</a:t>
            </a:r>
          </a:p>
          <a:p>
            <a:pPr lvl="1"/>
            <a:endParaRPr lang="en-US" dirty="0"/>
          </a:p>
          <a:p>
            <a:pPr lvl="1"/>
            <a:r>
              <a:rPr lang="en-US" dirty="0" smtClean="0"/>
              <a:t>For example, it is an architectural design issue whether a computer will have a multiply instruction. It is an organizational issue whether that instruction will be implemented by a special multiply unit or by a mechanism that makes repeated use of the add unit of the system</a:t>
            </a:r>
            <a:endParaRPr lang="en-US" dirty="0"/>
          </a:p>
        </p:txBody>
      </p:sp>
    </p:spTree>
    <p:extLst>
      <p:ext uri="{BB962C8B-B14F-4D97-AF65-F5344CB8AC3E}">
        <p14:creationId xmlns:p14="http://schemas.microsoft.com/office/powerpoint/2010/main" val="29092907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Components of Computer</a:t>
            </a:r>
            <a:endParaRPr lang="en-US" dirty="0"/>
          </a:p>
        </p:txBody>
      </p:sp>
      <p:sp>
        <p:nvSpPr>
          <p:cNvPr id="3" name="Content Placeholder 2"/>
          <p:cNvSpPr>
            <a:spLocks noGrp="1"/>
          </p:cNvSpPr>
          <p:nvPr>
            <p:ph idx="1"/>
          </p:nvPr>
        </p:nvSpPr>
        <p:spPr/>
        <p:txBody>
          <a:bodyPr/>
          <a:lstStyle/>
          <a:p>
            <a:r>
              <a:rPr lang="en-US" dirty="0" smtClean="0"/>
              <a:t>Section 1.1 BH</a:t>
            </a:r>
          </a:p>
          <a:p>
            <a:endParaRPr lang="en-US" dirty="0"/>
          </a:p>
        </p:txBody>
      </p:sp>
      <p:pic>
        <p:nvPicPr>
          <p:cNvPr id="4" name="Picture 3"/>
          <p:cNvPicPr>
            <a:picLocks noChangeAspect="1"/>
          </p:cNvPicPr>
          <p:nvPr/>
        </p:nvPicPr>
        <p:blipFill>
          <a:blip r:embed="rId3"/>
          <a:stretch>
            <a:fillRect/>
          </a:stretch>
        </p:blipFill>
        <p:spPr>
          <a:xfrm>
            <a:off x="3672233" y="2134394"/>
            <a:ext cx="6410325" cy="3733800"/>
          </a:xfrm>
          <a:prstGeom prst="rect">
            <a:avLst/>
          </a:prstGeom>
        </p:spPr>
      </p:pic>
    </p:spTree>
    <p:extLst>
      <p:ext uri="{BB962C8B-B14F-4D97-AF65-F5344CB8AC3E}">
        <p14:creationId xmlns:p14="http://schemas.microsoft.com/office/powerpoint/2010/main" val="27798324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587</TotalTime>
  <Words>1288</Words>
  <Application>Microsoft Office PowerPoint</Application>
  <PresentationFormat>Widescreen</PresentationFormat>
  <Paragraphs>140</Paragraphs>
  <Slides>23</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Computer Organization and Assembly Language</vt:lpstr>
      <vt:lpstr>About Me</vt:lpstr>
      <vt:lpstr>What is the course about?</vt:lpstr>
      <vt:lpstr>Books</vt:lpstr>
      <vt:lpstr>Tentative Evaluation and Grading Policy</vt:lpstr>
      <vt:lpstr>Academic Integrity</vt:lpstr>
      <vt:lpstr>Question</vt:lpstr>
      <vt:lpstr>Some Definitions</vt:lpstr>
      <vt:lpstr>Basic Components of Computer</vt:lpstr>
      <vt:lpstr>Another diagram</vt:lpstr>
      <vt:lpstr>Processor</vt:lpstr>
      <vt:lpstr>PowerPoint Presentation</vt:lpstr>
      <vt:lpstr>Memory</vt:lpstr>
      <vt:lpstr>Buses</vt:lpstr>
      <vt:lpstr>A word about registers</vt:lpstr>
      <vt:lpstr>How instructions are executed</vt:lpstr>
      <vt:lpstr>Where is Assembly Language?</vt:lpstr>
      <vt:lpstr>Still, where is Assembly Language?</vt:lpstr>
      <vt:lpstr>Compiler and Assembler</vt:lpstr>
      <vt:lpstr>Example:</vt:lpstr>
      <vt:lpstr>Why need Assembly language?</vt:lpstr>
      <vt:lpstr>Intel 8086 Processor</vt:lpstr>
      <vt:lpstr>Reading and References</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Organization and Assembly Language</dc:title>
  <dc:creator>noshaba nasir</dc:creator>
  <cp:lastModifiedBy>noshaba nasir</cp:lastModifiedBy>
  <cp:revision>31</cp:revision>
  <dcterms:created xsi:type="dcterms:W3CDTF">2019-08-18T16:21:01Z</dcterms:created>
  <dcterms:modified xsi:type="dcterms:W3CDTF">2019-08-21T08:12:08Z</dcterms:modified>
</cp:coreProperties>
</file>