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81" r:id="rId6"/>
    <p:sldId id="282" r:id="rId7"/>
    <p:sldId id="283" r:id="rId8"/>
    <p:sldId id="284" r:id="rId9"/>
    <p:sldId id="263" r:id="rId10"/>
    <p:sldId id="262" r:id="rId11"/>
    <p:sldId id="264" r:id="rId12"/>
    <p:sldId id="279" r:id="rId13"/>
    <p:sldId id="280"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57" autoAdjust="0"/>
    <p:restoredTop sz="94434" autoAdjust="0"/>
  </p:normalViewPr>
  <p:slideViewPr>
    <p:cSldViewPr snapToGrid="0">
      <p:cViewPr varScale="1">
        <p:scale>
          <a:sx n="86" d="100"/>
          <a:sy n="86"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973C7-A4E5-45BE-A1F6-E87A3565AA16}" type="datetimeFigureOut">
              <a:rPr lang="en-US" smtClean="0"/>
              <a:t>8/21/2019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D2836-9425-456F-A112-0C7449D6C24D}" type="slidenum">
              <a:rPr lang="en-US" smtClean="0"/>
              <a:t>‹#›</a:t>
            </a:fld>
            <a:endParaRPr lang="en-US" dirty="0"/>
          </a:p>
        </p:txBody>
      </p:sp>
    </p:spTree>
    <p:extLst>
      <p:ext uri="{BB962C8B-B14F-4D97-AF65-F5344CB8AC3E}">
        <p14:creationId xmlns:p14="http://schemas.microsoft.com/office/powerpoint/2010/main" val="83154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cs typeface="Arial" panose="020B0604020202020204" pitchFamily="34" charset="0"/>
            </a:endParaRPr>
          </a:p>
        </p:txBody>
      </p:sp>
      <p:sp>
        <p:nvSpPr>
          <p:cNvPr id="675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B5E3DCB-492C-4C64-8C10-DAA54FF08582}" type="slidenum">
              <a:rPr lang="en-US" altLang="en-US"/>
              <a:pPr>
                <a:spcBef>
                  <a:spcPct val="0"/>
                </a:spcBef>
              </a:pPr>
              <a:t>3</a:t>
            </a:fld>
            <a:endParaRPr lang="en-US" altLang="en-US" dirty="0"/>
          </a:p>
        </p:txBody>
      </p:sp>
    </p:spTree>
    <p:extLst>
      <p:ext uri="{BB962C8B-B14F-4D97-AF65-F5344CB8AC3E}">
        <p14:creationId xmlns:p14="http://schemas.microsoft.com/office/powerpoint/2010/main" val="245530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These concepts will be used in pipelining…..</a:t>
            </a:r>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3318D75-9870-4BDD-9A8C-0F7CDF397D26}" type="slidenum">
              <a:rPr lang="en-US" altLang="en-US"/>
              <a:pPr>
                <a:spcBef>
                  <a:spcPct val="0"/>
                </a:spcBef>
              </a:pPr>
              <a:t>4</a:t>
            </a:fld>
            <a:endParaRPr lang="en-US" altLang="en-US" dirty="0"/>
          </a:p>
        </p:txBody>
      </p:sp>
    </p:spTree>
    <p:extLst>
      <p:ext uri="{BB962C8B-B14F-4D97-AF65-F5344CB8AC3E}">
        <p14:creationId xmlns:p14="http://schemas.microsoft.com/office/powerpoint/2010/main" val="174244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BD2836-9425-456F-A112-0C7449D6C24D}" type="slidenum">
              <a:rPr lang="en-US" smtClean="0"/>
              <a:t>5</a:t>
            </a:fld>
            <a:endParaRPr lang="en-US" dirty="0"/>
          </a:p>
        </p:txBody>
      </p:sp>
    </p:spTree>
    <p:extLst>
      <p:ext uri="{BB962C8B-B14F-4D97-AF65-F5344CB8AC3E}">
        <p14:creationId xmlns:p14="http://schemas.microsoft.com/office/powerpoint/2010/main" val="65990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B8 is to move</a:t>
            </a:r>
            <a:r>
              <a:rPr lang="en-US" baseline="0" dirty="0" smtClean="0"/>
              <a:t> operand to AX</a:t>
            </a:r>
          </a:p>
          <a:p>
            <a:r>
              <a:rPr lang="en-US" baseline="0" dirty="0" smtClean="0"/>
              <a:t>BB is to move operand to BX</a:t>
            </a:r>
          </a:p>
          <a:p>
            <a:r>
              <a:rPr lang="en-US" sz="1200" b="0" i="0" kern="1200" dirty="0" smtClean="0">
                <a:solidFill>
                  <a:schemeClr val="tx1"/>
                </a:solidFill>
                <a:effectLst/>
                <a:latin typeface="+mn-lt"/>
                <a:ea typeface="+mn-ea"/>
                <a:cs typeface="+mn-cs"/>
              </a:rPr>
              <a:t> Little-endian is an order in which the "little end" (least significant value in the sequence) is stored first</a:t>
            </a:r>
            <a:endParaRPr lang="en-US" baseline="0" dirty="0" smtClean="0"/>
          </a:p>
        </p:txBody>
      </p:sp>
      <p:sp>
        <p:nvSpPr>
          <p:cNvPr id="4" name="Slide Number Placeholder 3"/>
          <p:cNvSpPr>
            <a:spLocks noGrp="1"/>
          </p:cNvSpPr>
          <p:nvPr>
            <p:ph type="sldNum" sz="quarter" idx="10"/>
          </p:nvPr>
        </p:nvSpPr>
        <p:spPr/>
        <p:txBody>
          <a:bodyPr/>
          <a:lstStyle/>
          <a:p>
            <a:fld id="{FCBD2836-9425-456F-A112-0C7449D6C24D}" type="slidenum">
              <a:rPr lang="en-US" smtClean="0"/>
              <a:t>24</a:t>
            </a:fld>
            <a:endParaRPr lang="en-US" dirty="0"/>
          </a:p>
        </p:txBody>
      </p:sp>
    </p:spTree>
    <p:extLst>
      <p:ext uri="{BB962C8B-B14F-4D97-AF65-F5344CB8AC3E}">
        <p14:creationId xmlns:p14="http://schemas.microsoft.com/office/powerpoint/2010/main" val="351843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330502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334449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398418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166043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37495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169155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25343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394385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251840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375515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CD2431-3008-453A-B60C-AFB87522C6D7}" type="datetimeFigureOut">
              <a:rPr lang="en-US" smtClean="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E1100-0649-4130-8172-B001A2EA9914}" type="slidenum">
              <a:rPr lang="en-US" smtClean="0"/>
              <a:t>‹#›</a:t>
            </a:fld>
            <a:endParaRPr lang="en-US" dirty="0"/>
          </a:p>
        </p:txBody>
      </p:sp>
    </p:spTree>
    <p:extLst>
      <p:ext uri="{BB962C8B-B14F-4D97-AF65-F5344CB8AC3E}">
        <p14:creationId xmlns:p14="http://schemas.microsoft.com/office/powerpoint/2010/main" val="119432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D2431-3008-453A-B60C-AFB87522C6D7}" type="datetimeFigureOut">
              <a:rPr lang="en-US" smtClean="0"/>
              <a:t>8/21/2019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E1100-0649-4130-8172-B001A2EA9914}" type="slidenum">
              <a:rPr lang="en-US" smtClean="0"/>
              <a:t>‹#›</a:t>
            </a:fld>
            <a:endParaRPr lang="en-US" dirty="0"/>
          </a:p>
        </p:txBody>
      </p:sp>
    </p:spTree>
    <p:extLst>
      <p:ext uri="{BB962C8B-B14F-4D97-AF65-F5344CB8AC3E}">
        <p14:creationId xmlns:p14="http://schemas.microsoft.com/office/powerpoint/2010/main" val="171586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Organization and Assembly Language</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extLst>
      <p:ext uri="{BB962C8B-B14F-4D97-AF65-F5344CB8AC3E}">
        <p14:creationId xmlns:p14="http://schemas.microsoft.com/office/powerpoint/2010/main" val="241871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Types of Registers</a:t>
            </a:r>
          </a:p>
          <a:p>
            <a:pPr lvl="1"/>
            <a:r>
              <a:rPr lang="en-US" dirty="0" smtClean="0"/>
              <a:t>Accumulator</a:t>
            </a:r>
          </a:p>
          <a:p>
            <a:pPr lvl="2"/>
            <a:r>
              <a:rPr lang="en-US" dirty="0" smtClean="0"/>
              <a:t>Central register in every processor </a:t>
            </a:r>
          </a:p>
          <a:p>
            <a:pPr lvl="2"/>
            <a:r>
              <a:rPr lang="en-US" dirty="0" smtClean="0"/>
              <a:t>Traditionally all mathematical and logical operations are performed on the accumulator</a:t>
            </a:r>
          </a:p>
          <a:p>
            <a:pPr lvl="2"/>
            <a:r>
              <a:rPr lang="en-US" dirty="0" smtClean="0"/>
              <a:t>n bit processor has n bit accumulator. For example a 16 bit processor has 16 nit accumulator. </a:t>
            </a:r>
          </a:p>
          <a:p>
            <a:pPr lvl="1"/>
            <a:r>
              <a:rPr lang="en-US" dirty="0" smtClean="0"/>
              <a:t>Pointer, Index, or Base Register</a:t>
            </a:r>
          </a:p>
          <a:p>
            <a:pPr lvl="2"/>
            <a:r>
              <a:rPr lang="en-US" dirty="0" smtClean="0"/>
              <a:t>Holds the address of data</a:t>
            </a:r>
          </a:p>
          <a:p>
            <a:pPr lvl="1"/>
            <a:r>
              <a:rPr lang="en-US" dirty="0" smtClean="0"/>
              <a:t>Flag Register</a:t>
            </a:r>
          </a:p>
          <a:p>
            <a:pPr lvl="2"/>
            <a:r>
              <a:rPr lang="en-US" dirty="0" smtClean="0"/>
              <a:t>This is a special register in every architecture called the flags register or the program status word. </a:t>
            </a:r>
            <a:endParaRPr lang="en-US" dirty="0"/>
          </a:p>
          <a:p>
            <a:pPr lvl="2"/>
            <a:r>
              <a:rPr lang="en-US" dirty="0" smtClean="0"/>
              <a:t>The bits of the flags register work independently and individually, and combined its value is meaningless. </a:t>
            </a:r>
          </a:p>
          <a:p>
            <a:pPr lvl="2"/>
            <a:r>
              <a:rPr lang="en-US" dirty="0" smtClean="0"/>
              <a:t>An example of a bit commonly present in the flags register is the carry flag</a:t>
            </a:r>
          </a:p>
          <a:p>
            <a:pPr lvl="2"/>
            <a:r>
              <a:rPr lang="en-US" dirty="0" smtClean="0"/>
              <a:t>If a 16bit number is added to a 16bit accumulator, and the result is of 17 bits the 17th bit is placed in the carry bit of the flags register. </a:t>
            </a:r>
          </a:p>
          <a:p>
            <a:pPr lvl="1"/>
            <a:r>
              <a:rPr lang="en-US" dirty="0" smtClean="0"/>
              <a:t>Program Counter or Instruction Pointer </a:t>
            </a:r>
          </a:p>
          <a:p>
            <a:pPr lvl="2"/>
            <a:r>
              <a:rPr lang="en-US" dirty="0" smtClean="0"/>
              <a:t>The program counter holds the address of the next instruction to be executed	</a:t>
            </a:r>
          </a:p>
        </p:txBody>
      </p:sp>
    </p:spTree>
    <p:extLst>
      <p:ext uri="{BB962C8B-B14F-4D97-AF65-F5344CB8AC3E}">
        <p14:creationId xmlns:p14="http://schemas.microsoft.com/office/powerpoint/2010/main" val="324581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IAPX88 REGISTER ARCHITECTURE </a:t>
            </a:r>
            <a:endParaRPr lang="en-US" dirty="0"/>
          </a:p>
        </p:txBody>
      </p:sp>
      <p:sp>
        <p:nvSpPr>
          <p:cNvPr id="3" name="Content Placeholder 2"/>
          <p:cNvSpPr>
            <a:spLocks noGrp="1"/>
          </p:cNvSpPr>
          <p:nvPr>
            <p:ph idx="1"/>
          </p:nvPr>
        </p:nvSpPr>
        <p:spPr/>
        <p:txBody>
          <a:bodyPr/>
          <a:lstStyle/>
          <a:p>
            <a:r>
              <a:rPr lang="en-US" dirty="0" smtClean="0"/>
              <a:t>8088 is a 16bit processor with its accumulator and all registers of 16 bits</a:t>
            </a:r>
          </a:p>
          <a:p>
            <a:r>
              <a:rPr lang="en-US" dirty="0" smtClean="0"/>
              <a:t>Consists of 14 registers. </a:t>
            </a:r>
            <a:endParaRPr lang="en-US" dirty="0"/>
          </a:p>
        </p:txBody>
      </p:sp>
      <p:pic>
        <p:nvPicPr>
          <p:cNvPr id="4" name="Picture 3"/>
          <p:cNvPicPr>
            <a:picLocks noChangeAspect="1"/>
          </p:cNvPicPr>
          <p:nvPr/>
        </p:nvPicPr>
        <p:blipFill>
          <a:blip r:embed="rId2"/>
          <a:stretch>
            <a:fillRect/>
          </a:stretch>
        </p:blipFill>
        <p:spPr>
          <a:xfrm>
            <a:off x="3164647" y="3408609"/>
            <a:ext cx="4600575" cy="2590800"/>
          </a:xfrm>
          <a:prstGeom prst="rect">
            <a:avLst/>
          </a:prstGeom>
        </p:spPr>
      </p:pic>
      <p:sp>
        <p:nvSpPr>
          <p:cNvPr id="5" name="Rectangle 4"/>
          <p:cNvSpPr/>
          <p:nvPr/>
        </p:nvSpPr>
        <p:spPr>
          <a:xfrm>
            <a:off x="8044983" y="5134642"/>
            <a:ext cx="1816331" cy="369332"/>
          </a:xfrm>
          <a:prstGeom prst="rect">
            <a:avLst/>
          </a:prstGeom>
        </p:spPr>
        <p:txBody>
          <a:bodyPr wrap="none">
            <a:spAutoFit/>
          </a:bodyPr>
          <a:lstStyle/>
          <a:p>
            <a:r>
              <a:rPr lang="en-US" dirty="0" smtClean="0"/>
              <a:t>General Registers</a:t>
            </a:r>
            <a:endParaRPr lang="en-US" dirty="0"/>
          </a:p>
        </p:txBody>
      </p:sp>
      <p:sp>
        <p:nvSpPr>
          <p:cNvPr id="6" name="Rectangle 5"/>
          <p:cNvSpPr/>
          <p:nvPr/>
        </p:nvSpPr>
        <p:spPr>
          <a:xfrm>
            <a:off x="7361559" y="4284303"/>
            <a:ext cx="1591590" cy="369332"/>
          </a:xfrm>
          <a:prstGeom prst="rect">
            <a:avLst/>
          </a:prstGeom>
        </p:spPr>
        <p:txBody>
          <a:bodyPr wrap="none">
            <a:spAutoFit/>
          </a:bodyPr>
          <a:lstStyle/>
          <a:p>
            <a:r>
              <a:rPr lang="en-US" dirty="0" smtClean="0"/>
              <a:t>Index Registers</a:t>
            </a:r>
            <a:endParaRPr lang="en-US" dirty="0"/>
          </a:p>
        </p:txBody>
      </p:sp>
      <p:sp>
        <p:nvSpPr>
          <p:cNvPr id="7" name="Rectangle 6"/>
          <p:cNvSpPr/>
          <p:nvPr/>
        </p:nvSpPr>
        <p:spPr>
          <a:xfrm>
            <a:off x="1156491" y="4958819"/>
            <a:ext cx="1932965" cy="369332"/>
          </a:xfrm>
          <a:prstGeom prst="rect">
            <a:avLst/>
          </a:prstGeom>
        </p:spPr>
        <p:txBody>
          <a:bodyPr wrap="none">
            <a:spAutoFit/>
          </a:bodyPr>
          <a:lstStyle/>
          <a:p>
            <a:r>
              <a:rPr lang="en-US" dirty="0" smtClean="0"/>
              <a:t>Instruction Pointer</a:t>
            </a:r>
            <a:endParaRPr lang="en-US" dirty="0"/>
          </a:p>
        </p:txBody>
      </p:sp>
      <p:sp>
        <p:nvSpPr>
          <p:cNvPr id="8" name="Rectangle 7"/>
          <p:cNvSpPr/>
          <p:nvPr/>
        </p:nvSpPr>
        <p:spPr>
          <a:xfrm>
            <a:off x="6936557" y="3447296"/>
            <a:ext cx="1408527" cy="369332"/>
          </a:xfrm>
          <a:prstGeom prst="rect">
            <a:avLst/>
          </a:prstGeom>
        </p:spPr>
        <p:txBody>
          <a:bodyPr wrap="none">
            <a:spAutoFit/>
          </a:bodyPr>
          <a:lstStyle/>
          <a:p>
            <a:r>
              <a:rPr lang="en-US" dirty="0" smtClean="0"/>
              <a:t>Stack Pointer</a:t>
            </a:r>
            <a:endParaRPr lang="en-US" dirty="0"/>
          </a:p>
        </p:txBody>
      </p:sp>
      <p:sp>
        <p:nvSpPr>
          <p:cNvPr id="9" name="Rectangle 8"/>
          <p:cNvSpPr/>
          <p:nvPr/>
        </p:nvSpPr>
        <p:spPr>
          <a:xfrm>
            <a:off x="6936557" y="3766899"/>
            <a:ext cx="1356846" cy="369332"/>
          </a:xfrm>
          <a:prstGeom prst="rect">
            <a:avLst/>
          </a:prstGeom>
        </p:spPr>
        <p:txBody>
          <a:bodyPr wrap="none">
            <a:spAutoFit/>
          </a:bodyPr>
          <a:lstStyle/>
          <a:p>
            <a:r>
              <a:rPr lang="en-US" dirty="0" smtClean="0"/>
              <a:t>Base Pointer</a:t>
            </a:r>
            <a:endParaRPr lang="en-US" dirty="0"/>
          </a:p>
        </p:txBody>
      </p:sp>
      <p:sp>
        <p:nvSpPr>
          <p:cNvPr id="10" name="Rectangle 9"/>
          <p:cNvSpPr/>
          <p:nvPr/>
        </p:nvSpPr>
        <p:spPr>
          <a:xfrm>
            <a:off x="1650578" y="5567891"/>
            <a:ext cx="1514069" cy="369332"/>
          </a:xfrm>
          <a:prstGeom prst="rect">
            <a:avLst/>
          </a:prstGeom>
        </p:spPr>
        <p:txBody>
          <a:bodyPr wrap="none">
            <a:spAutoFit/>
          </a:bodyPr>
          <a:lstStyle/>
          <a:p>
            <a:r>
              <a:rPr lang="en-US" dirty="0" smtClean="0"/>
              <a:t>Flags Register </a:t>
            </a:r>
            <a:endParaRPr lang="en-US" dirty="0"/>
          </a:p>
        </p:txBody>
      </p:sp>
      <p:sp>
        <p:nvSpPr>
          <p:cNvPr id="11" name="Rectangle 10"/>
          <p:cNvSpPr/>
          <p:nvPr/>
        </p:nvSpPr>
        <p:spPr>
          <a:xfrm>
            <a:off x="1062253" y="3925340"/>
            <a:ext cx="1905522" cy="369332"/>
          </a:xfrm>
          <a:prstGeom prst="rect">
            <a:avLst/>
          </a:prstGeom>
        </p:spPr>
        <p:txBody>
          <a:bodyPr wrap="none">
            <a:spAutoFit/>
          </a:bodyPr>
          <a:lstStyle/>
          <a:p>
            <a:r>
              <a:rPr lang="en-US" dirty="0" smtClean="0"/>
              <a:t>Segment Registers</a:t>
            </a:r>
            <a:endParaRPr lang="en-US" dirty="0"/>
          </a:p>
        </p:txBody>
      </p:sp>
      <p:sp>
        <p:nvSpPr>
          <p:cNvPr id="12" name="Right Brace 11"/>
          <p:cNvSpPr/>
          <p:nvPr/>
        </p:nvSpPr>
        <p:spPr>
          <a:xfrm>
            <a:off x="6936557" y="4155944"/>
            <a:ext cx="288491" cy="6253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ight Brace 12"/>
          <p:cNvSpPr/>
          <p:nvPr/>
        </p:nvSpPr>
        <p:spPr>
          <a:xfrm>
            <a:off x="7640820" y="4801707"/>
            <a:ext cx="288491" cy="10453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p:cNvSpPr/>
          <p:nvPr/>
        </p:nvSpPr>
        <p:spPr>
          <a:xfrm flipH="1">
            <a:off x="2967775" y="3587356"/>
            <a:ext cx="227787" cy="1045301"/>
          </a:xfrm>
          <a:prstGeom prst="rightBrace">
            <a:avLst>
              <a:gd name="adj1" fmla="val 8333"/>
              <a:gd name="adj2" fmla="val 512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3636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Registers (AX, BX, CX, and DX) </a:t>
            </a:r>
          </a:p>
        </p:txBody>
      </p:sp>
      <p:sp>
        <p:nvSpPr>
          <p:cNvPr id="3" name="Content Placeholder 2"/>
          <p:cNvSpPr>
            <a:spLocks noGrp="1"/>
          </p:cNvSpPr>
          <p:nvPr>
            <p:ph idx="1"/>
          </p:nvPr>
        </p:nvSpPr>
        <p:spPr/>
        <p:txBody>
          <a:bodyPr/>
          <a:lstStyle/>
          <a:p>
            <a:r>
              <a:rPr lang="en-US" dirty="0" smtClean="0"/>
              <a:t>Used for arithmetic and data movement</a:t>
            </a:r>
          </a:p>
          <a:p>
            <a:r>
              <a:rPr lang="en-US" dirty="0"/>
              <a:t>X in their names stand for extended meaning 16bit registers</a:t>
            </a:r>
          </a:p>
          <a:p>
            <a:pPr lvl="1"/>
            <a:r>
              <a:rPr lang="en-US" dirty="0"/>
              <a:t>For example AX means we are referring to the extended 16bit “A” register</a:t>
            </a:r>
          </a:p>
          <a:p>
            <a:r>
              <a:rPr lang="en-US" dirty="0"/>
              <a:t>Upper and lower half can be accessed separately, </a:t>
            </a:r>
          </a:p>
          <a:p>
            <a:pPr lvl="1"/>
            <a:r>
              <a:rPr lang="en-US" dirty="0"/>
              <a:t>For example</a:t>
            </a:r>
          </a:p>
          <a:p>
            <a:pPr lvl="2"/>
            <a:r>
              <a:rPr lang="en-US" dirty="0"/>
              <a:t>AH is for upper 8 bits (A high byte) </a:t>
            </a:r>
          </a:p>
          <a:p>
            <a:pPr lvl="2"/>
            <a:r>
              <a:rPr lang="en-US" dirty="0"/>
              <a:t>AL for lower 8 bits (A low byte)</a:t>
            </a:r>
          </a:p>
          <a:p>
            <a:pPr lvl="2"/>
            <a:r>
              <a:rPr lang="en-US" dirty="0"/>
              <a:t>AX is used to access whole 16 </a:t>
            </a:r>
            <a:r>
              <a:rPr lang="en-US" dirty="0" smtClean="0"/>
              <a:t>bits</a:t>
            </a:r>
          </a:p>
          <a:p>
            <a:pPr lvl="1"/>
            <a:r>
              <a:rPr lang="en-US" dirty="0" smtClean="0"/>
              <a:t>Any changes in AH or AL are reflected in AX.</a:t>
            </a:r>
          </a:p>
          <a:p>
            <a:pPr lvl="1"/>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127192" y="3540417"/>
            <a:ext cx="2498273" cy="1450147"/>
          </a:xfrm>
          <a:prstGeom prst="rect">
            <a:avLst/>
          </a:prstGeom>
        </p:spPr>
      </p:pic>
    </p:spTree>
    <p:extLst>
      <p:ext uri="{BB962C8B-B14F-4D97-AF65-F5344CB8AC3E}">
        <p14:creationId xmlns:p14="http://schemas.microsoft.com/office/powerpoint/2010/main" val="336975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Registers (AX, BX, CX, and DX) </a:t>
            </a:r>
          </a:p>
        </p:txBody>
      </p:sp>
      <p:sp>
        <p:nvSpPr>
          <p:cNvPr id="3" name="Content Placeholder 2"/>
          <p:cNvSpPr>
            <a:spLocks noGrp="1"/>
          </p:cNvSpPr>
          <p:nvPr>
            <p:ph idx="1"/>
          </p:nvPr>
        </p:nvSpPr>
        <p:spPr/>
        <p:txBody>
          <a:bodyPr/>
          <a:lstStyle/>
          <a:p>
            <a:r>
              <a:rPr lang="en-US" dirty="0" smtClean="0"/>
              <a:t>AX, A for accumulator,  is the accumulator</a:t>
            </a:r>
            <a:r>
              <a:rPr lang="en-US" dirty="0"/>
              <a:t> </a:t>
            </a:r>
            <a:r>
              <a:rPr lang="en-US" dirty="0" smtClean="0"/>
              <a:t>register as it is favored by CPU for arithmetic operations. Provides slightly more efficiency. </a:t>
            </a:r>
          </a:p>
          <a:p>
            <a:r>
              <a:rPr lang="en-US" dirty="0" smtClean="0"/>
              <a:t>BX, B for base,  register can hold the address or  procedure or variable. BS can also perform arithmetic or data movement. </a:t>
            </a:r>
          </a:p>
          <a:p>
            <a:r>
              <a:rPr lang="en-US" dirty="0" smtClean="0"/>
              <a:t>CX, C for  counter, acts as counter for repeating or loop instructions. These instructions automatically repeat and decrement CX.</a:t>
            </a:r>
          </a:p>
          <a:p>
            <a:r>
              <a:rPr lang="en-US" dirty="0" smtClean="0"/>
              <a:t>DX (D for data), has special role in multiply and divide operations, When multiplying, for example,  DX holds the high 16 bits of the product. </a:t>
            </a:r>
          </a:p>
          <a:p>
            <a:pPr lvl="1"/>
            <a:endParaRPr lang="en-US" dirty="0"/>
          </a:p>
          <a:p>
            <a:endParaRPr lang="en-US" dirty="0" smtClean="0"/>
          </a:p>
          <a:p>
            <a:endParaRPr lang="en-US" dirty="0"/>
          </a:p>
        </p:txBody>
      </p:sp>
    </p:spTree>
    <p:extLst>
      <p:ext uri="{BB962C8B-B14F-4D97-AF65-F5344CB8AC3E}">
        <p14:creationId xmlns:p14="http://schemas.microsoft.com/office/powerpoint/2010/main" val="130357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Index Registers (SI and DI) </a:t>
            </a:r>
            <a:endParaRPr lang="en-US" dirty="0"/>
          </a:p>
        </p:txBody>
      </p:sp>
      <p:sp>
        <p:nvSpPr>
          <p:cNvPr id="3" name="Content Placeholder 2"/>
          <p:cNvSpPr>
            <a:spLocks noGrp="1"/>
          </p:cNvSpPr>
          <p:nvPr>
            <p:ph idx="1"/>
          </p:nvPr>
        </p:nvSpPr>
        <p:spPr/>
        <p:txBody>
          <a:bodyPr/>
          <a:lstStyle/>
          <a:p>
            <a:r>
              <a:rPr lang="en-US" dirty="0" smtClean="0"/>
              <a:t>SI and DI stand for source index and destination index respectively</a:t>
            </a:r>
          </a:p>
          <a:p>
            <a:r>
              <a:rPr lang="en-US" dirty="0" smtClean="0"/>
              <a:t>Hold address of data and used in memory access.</a:t>
            </a:r>
          </a:p>
          <a:p>
            <a:r>
              <a:rPr lang="en-US" dirty="0" smtClean="0"/>
              <a:t>For flexibility, Intel allows many mathematical and logical operations on these registers as well like the general registers.</a:t>
            </a:r>
          </a:p>
          <a:p>
            <a:r>
              <a:rPr lang="en-US" dirty="0" smtClean="0"/>
              <a:t>The source and destination are named because of their implied functionality as the source or the destination in a special class of instructions called the string instructions.</a:t>
            </a:r>
          </a:p>
          <a:p>
            <a:r>
              <a:rPr lang="en-US" dirty="0" smtClean="0"/>
              <a:t>SI and DI are 16bit and cannot be used as 8bit register pairs like AX, BX, CX, and DX. </a:t>
            </a:r>
            <a:endParaRPr lang="en-US" dirty="0"/>
          </a:p>
        </p:txBody>
      </p:sp>
    </p:spTree>
    <p:extLst>
      <p:ext uri="{BB962C8B-B14F-4D97-AF65-F5344CB8AC3E}">
        <p14:creationId xmlns:p14="http://schemas.microsoft.com/office/powerpoint/2010/main" val="315680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Pointer (IP)</a:t>
            </a:r>
            <a:endParaRPr lang="en-US" dirty="0"/>
          </a:p>
        </p:txBody>
      </p:sp>
      <p:sp>
        <p:nvSpPr>
          <p:cNvPr id="3" name="Content Placeholder 2"/>
          <p:cNvSpPr>
            <a:spLocks noGrp="1"/>
          </p:cNvSpPr>
          <p:nvPr>
            <p:ph idx="1"/>
          </p:nvPr>
        </p:nvSpPr>
        <p:spPr/>
        <p:txBody>
          <a:bodyPr/>
          <a:lstStyle/>
          <a:p>
            <a:r>
              <a:rPr lang="en-US" dirty="0" smtClean="0"/>
              <a:t>This is the special register containing the address of the next instruction to be executed. </a:t>
            </a:r>
          </a:p>
          <a:p>
            <a:r>
              <a:rPr lang="en-US" dirty="0" smtClean="0"/>
              <a:t>No mathematics or memory access can be done through this register. </a:t>
            </a:r>
          </a:p>
          <a:p>
            <a:r>
              <a:rPr lang="en-US" dirty="0" smtClean="0"/>
              <a:t>It is out of our direct control and is automatically used. </a:t>
            </a:r>
          </a:p>
          <a:p>
            <a:r>
              <a:rPr lang="en-US" dirty="0" smtClean="0"/>
              <a:t>Playing with it is dangerous and needs special care. </a:t>
            </a:r>
          </a:p>
          <a:p>
            <a:r>
              <a:rPr lang="en-US" dirty="0" smtClean="0"/>
              <a:t>Program control instructions change the IP register</a:t>
            </a:r>
            <a:endParaRPr lang="en-US" dirty="0"/>
          </a:p>
        </p:txBody>
      </p:sp>
    </p:spTree>
    <p:extLst>
      <p:ext uri="{BB962C8B-B14F-4D97-AF65-F5344CB8AC3E}">
        <p14:creationId xmlns:p14="http://schemas.microsoft.com/office/powerpoint/2010/main" val="84643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Pointer (SP)  and Base Pointer (BP) </a:t>
            </a:r>
            <a:endParaRPr lang="en-US" dirty="0"/>
          </a:p>
        </p:txBody>
      </p:sp>
      <p:sp>
        <p:nvSpPr>
          <p:cNvPr id="3" name="Content Placeholder 2"/>
          <p:cNvSpPr>
            <a:spLocks noGrp="1"/>
          </p:cNvSpPr>
          <p:nvPr>
            <p:ph idx="1"/>
          </p:nvPr>
        </p:nvSpPr>
        <p:spPr/>
        <p:txBody>
          <a:bodyPr/>
          <a:lstStyle/>
          <a:p>
            <a:r>
              <a:rPr lang="en-US" dirty="0" smtClean="0"/>
              <a:t>Stack Pointer (SP)  is a memory pointer and is used indirectly by a set of instructions. This register will be explored in the discussion of the system stack. </a:t>
            </a:r>
          </a:p>
          <a:p>
            <a:r>
              <a:rPr lang="en-US" dirty="0" smtClean="0"/>
              <a:t>Base Pointer (BP) It is also a memory pointer containing the address in a special area of memory called the stack and will be explored alongside SP in the discussion of the stack</a:t>
            </a:r>
            <a:endParaRPr lang="en-US" dirty="0"/>
          </a:p>
        </p:txBody>
      </p:sp>
    </p:spTree>
    <p:extLst>
      <p:ext uri="{BB962C8B-B14F-4D97-AF65-F5344CB8AC3E}">
        <p14:creationId xmlns:p14="http://schemas.microsoft.com/office/powerpoint/2010/main" val="2049780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Flags Register</a:t>
            </a:r>
            <a:endParaRPr lang="en-US" dirty="0"/>
          </a:p>
        </p:txBody>
      </p:sp>
      <p:sp>
        <p:nvSpPr>
          <p:cNvPr id="3" name="Content Placeholder 2"/>
          <p:cNvSpPr>
            <a:spLocks noGrp="1"/>
          </p:cNvSpPr>
          <p:nvPr>
            <p:ph idx="1"/>
          </p:nvPr>
        </p:nvSpPr>
        <p:spPr/>
        <p:txBody>
          <a:bodyPr/>
          <a:lstStyle/>
          <a:p>
            <a:r>
              <a:rPr lang="en-US" dirty="0" smtClean="0"/>
              <a:t>The flags register as previously discussed is not meaningful as a unit rather it is bit wise significant and accordingly each bit is named separately. The bits not named are unused. The Intel FLAGS register has its bits organized as follows:</a:t>
            </a:r>
          </a:p>
          <a:p>
            <a:endParaRPr lang="en-US" dirty="0"/>
          </a:p>
          <a:p>
            <a:endParaRPr lang="en-US" dirty="0" smtClean="0"/>
          </a:p>
          <a:p>
            <a:endParaRPr lang="en-US" dirty="0"/>
          </a:p>
          <a:p>
            <a:r>
              <a:rPr lang="en-US" dirty="0" smtClean="0"/>
              <a:t>The individual flags are explained in the next table.</a:t>
            </a:r>
          </a:p>
          <a:p>
            <a:r>
              <a:rPr lang="en-US" dirty="0" smtClean="0"/>
              <a:t>Empty positions in figure are undefined.</a:t>
            </a:r>
          </a:p>
          <a:p>
            <a:endParaRPr lang="en-US" dirty="0"/>
          </a:p>
        </p:txBody>
      </p:sp>
      <p:pic>
        <p:nvPicPr>
          <p:cNvPr id="4" name="Picture 3"/>
          <p:cNvPicPr>
            <a:picLocks noChangeAspect="1"/>
          </p:cNvPicPr>
          <p:nvPr/>
        </p:nvPicPr>
        <p:blipFill>
          <a:blip r:embed="rId2"/>
          <a:stretch>
            <a:fillRect/>
          </a:stretch>
        </p:blipFill>
        <p:spPr>
          <a:xfrm>
            <a:off x="1084370" y="3404900"/>
            <a:ext cx="10023259" cy="1192787"/>
          </a:xfrm>
          <a:prstGeom prst="rect">
            <a:avLst/>
          </a:prstGeom>
        </p:spPr>
      </p:pic>
    </p:spTree>
    <p:extLst>
      <p:ext uri="{BB962C8B-B14F-4D97-AF65-F5344CB8AC3E}">
        <p14:creationId xmlns:p14="http://schemas.microsoft.com/office/powerpoint/2010/main" val="130732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80049"/>
          <a:stretch/>
        </p:blipFill>
        <p:spPr>
          <a:xfrm>
            <a:off x="0" y="0"/>
            <a:ext cx="1277007" cy="3733800"/>
          </a:xfrm>
          <a:prstGeom prst="rect">
            <a:avLst/>
          </a:prstGeom>
        </p:spPr>
      </p:pic>
      <p:pic>
        <p:nvPicPr>
          <p:cNvPr id="5" name="Picture 4"/>
          <p:cNvPicPr>
            <a:picLocks noChangeAspect="1"/>
          </p:cNvPicPr>
          <p:nvPr/>
        </p:nvPicPr>
        <p:blipFill>
          <a:blip r:embed="rId3"/>
          <a:stretch>
            <a:fillRect/>
          </a:stretch>
        </p:blipFill>
        <p:spPr>
          <a:xfrm>
            <a:off x="5857875" y="1286669"/>
            <a:ext cx="6334125" cy="5429250"/>
          </a:xfrm>
          <a:prstGeom prst="rect">
            <a:avLst/>
          </a:prstGeom>
        </p:spPr>
      </p:pic>
      <p:pic>
        <p:nvPicPr>
          <p:cNvPr id="6" name="Picture 5"/>
          <p:cNvPicPr>
            <a:picLocks noChangeAspect="1"/>
          </p:cNvPicPr>
          <p:nvPr/>
        </p:nvPicPr>
        <p:blipFill rotWithShape="1">
          <a:blip r:embed="rId2"/>
          <a:srcRect l="26437" r="1911"/>
          <a:stretch/>
        </p:blipFill>
        <p:spPr>
          <a:xfrm>
            <a:off x="1294253" y="0"/>
            <a:ext cx="4586285" cy="3733800"/>
          </a:xfrm>
          <a:prstGeom prst="rect">
            <a:avLst/>
          </a:prstGeom>
        </p:spPr>
      </p:pic>
    </p:spTree>
    <p:extLst>
      <p:ext uri="{BB962C8B-B14F-4D97-AF65-F5344CB8AC3E}">
        <p14:creationId xmlns:p14="http://schemas.microsoft.com/office/powerpoint/2010/main" val="83205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Registers (CS, DS, SS, and ES) </a:t>
            </a:r>
            <a:endParaRPr lang="en-US" dirty="0"/>
          </a:p>
        </p:txBody>
      </p:sp>
      <p:sp>
        <p:nvSpPr>
          <p:cNvPr id="3" name="Content Placeholder 2"/>
          <p:cNvSpPr>
            <a:spLocks noGrp="1"/>
          </p:cNvSpPr>
          <p:nvPr>
            <p:ph idx="1"/>
          </p:nvPr>
        </p:nvSpPr>
        <p:spPr/>
        <p:txBody>
          <a:bodyPr/>
          <a:lstStyle/>
          <a:p>
            <a:r>
              <a:rPr lang="en-US" dirty="0" smtClean="0"/>
              <a:t>The code segment register, data segment register, stack segment register, and the extra segment register are special registers related to the Intel segmented memory model and will be discussed later. </a:t>
            </a:r>
            <a:endParaRPr lang="en-US" dirty="0"/>
          </a:p>
        </p:txBody>
      </p:sp>
    </p:spTree>
    <p:extLst>
      <p:ext uri="{BB962C8B-B14F-4D97-AF65-F5344CB8AC3E}">
        <p14:creationId xmlns:p14="http://schemas.microsoft.com/office/powerpoint/2010/main" val="416453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lecture will cover</a:t>
            </a:r>
            <a:endParaRPr lang="en-US" dirty="0"/>
          </a:p>
        </p:txBody>
      </p:sp>
      <p:sp>
        <p:nvSpPr>
          <p:cNvPr id="3" name="Content Placeholder 2"/>
          <p:cNvSpPr>
            <a:spLocks noGrp="1"/>
          </p:cNvSpPr>
          <p:nvPr>
            <p:ph idx="1"/>
          </p:nvPr>
        </p:nvSpPr>
        <p:spPr/>
        <p:txBody>
          <a:bodyPr/>
          <a:lstStyle/>
          <a:p>
            <a:r>
              <a:rPr lang="en-US" dirty="0" smtClean="0"/>
              <a:t>Instruction Execution Cycle</a:t>
            </a:r>
          </a:p>
          <a:p>
            <a:r>
              <a:rPr lang="en-US" dirty="0" smtClean="0"/>
              <a:t>Instruction Set/Groups (1.3 BH)</a:t>
            </a:r>
          </a:p>
          <a:p>
            <a:r>
              <a:rPr lang="en-US" dirty="0" smtClean="0"/>
              <a:t>Basic operand Type</a:t>
            </a:r>
          </a:p>
          <a:p>
            <a:r>
              <a:rPr lang="en-US" dirty="0" smtClean="0"/>
              <a:t>INTEL IAPX88 ARCHITECTURE (1.5 BH) </a:t>
            </a:r>
          </a:p>
          <a:p>
            <a:pPr lvl="1"/>
            <a:r>
              <a:rPr lang="en-US" dirty="0" smtClean="0"/>
              <a:t>Registers (1.2, 1.6 BH)</a:t>
            </a:r>
          </a:p>
          <a:p>
            <a:pPr lvl="1"/>
            <a:r>
              <a:rPr lang="en-US" dirty="0" smtClean="0"/>
              <a:t>Buses and Memory</a:t>
            </a:r>
          </a:p>
          <a:p>
            <a:r>
              <a:rPr lang="en-US" dirty="0" smtClean="0"/>
              <a:t>First program in Assembly (1.7 BH)</a:t>
            </a:r>
          </a:p>
          <a:p>
            <a:pPr lvl="1"/>
            <a:r>
              <a:rPr lang="en-US" dirty="0" smtClean="0"/>
              <a:t>Introduction  to DosBox, NASM, AFD</a:t>
            </a:r>
          </a:p>
          <a:p>
            <a:endParaRPr lang="en-US" dirty="0" smtClean="0"/>
          </a:p>
        </p:txBody>
      </p:sp>
    </p:spTree>
    <p:extLst>
      <p:ext uri="{BB962C8B-B14F-4D97-AF65-F5344CB8AC3E}">
        <p14:creationId xmlns:p14="http://schemas.microsoft.com/office/powerpoint/2010/main" val="186595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and Memory</a:t>
            </a:r>
            <a:endParaRPr lang="en-US" dirty="0"/>
          </a:p>
        </p:txBody>
      </p:sp>
      <p:sp>
        <p:nvSpPr>
          <p:cNvPr id="3" name="Content Placeholder 2"/>
          <p:cNvSpPr>
            <a:spLocks noGrp="1"/>
          </p:cNvSpPr>
          <p:nvPr>
            <p:ph idx="1"/>
          </p:nvPr>
        </p:nvSpPr>
        <p:spPr/>
        <p:txBody>
          <a:bodyPr/>
          <a:lstStyle/>
          <a:p>
            <a:r>
              <a:rPr lang="en-US" dirty="0"/>
              <a:t>8088 has 8-bit data </a:t>
            </a:r>
            <a:r>
              <a:rPr lang="en-US" dirty="0" smtClean="0"/>
              <a:t>bus</a:t>
            </a:r>
          </a:p>
          <a:p>
            <a:r>
              <a:rPr lang="en-US" dirty="0" smtClean="0"/>
              <a:t>It has 20 bit address bus</a:t>
            </a:r>
          </a:p>
          <a:p>
            <a:r>
              <a:rPr lang="en-US" dirty="0" smtClean="0"/>
              <a:t>It can access 1MB of memory with this 20 bit address bus </a:t>
            </a:r>
          </a:p>
          <a:p>
            <a:pPr lvl="1"/>
            <a:r>
              <a:rPr lang="en-US" dirty="0" smtClean="0"/>
              <a:t>2</a:t>
            </a:r>
            <a:r>
              <a:rPr lang="en-US" baseline="30000" dirty="0" smtClean="0"/>
              <a:t>20  </a:t>
            </a:r>
            <a:r>
              <a:rPr lang="en-US" dirty="0" smtClean="0"/>
              <a:t>= 1MB</a:t>
            </a:r>
            <a:endParaRPr lang="en-US" baseline="30000" dirty="0"/>
          </a:p>
        </p:txBody>
      </p:sp>
    </p:spTree>
    <p:extLst>
      <p:ext uri="{BB962C8B-B14F-4D97-AF65-F5344CB8AC3E}">
        <p14:creationId xmlns:p14="http://schemas.microsoft.com/office/powerpoint/2010/main" val="4005170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 in Assembly language </a:t>
            </a:r>
            <a:endParaRPr lang="en-US" dirty="0"/>
          </a:p>
        </p:txBody>
      </p:sp>
      <p:sp>
        <p:nvSpPr>
          <p:cNvPr id="3" name="Content Placeholder 2"/>
          <p:cNvSpPr>
            <a:spLocks noGrp="1"/>
          </p:cNvSpPr>
          <p:nvPr>
            <p:ph idx="1"/>
          </p:nvPr>
        </p:nvSpPr>
        <p:spPr/>
        <p:txBody>
          <a:bodyPr/>
          <a:lstStyle/>
          <a:p>
            <a:r>
              <a:rPr lang="en-US" dirty="0" smtClean="0"/>
              <a:t>The first program that we will write will only add three numbers. </a:t>
            </a:r>
          </a:p>
          <a:p>
            <a:r>
              <a:rPr lang="en-US" dirty="0" smtClean="0"/>
              <a:t>The addition operation is performed on data present in registers. </a:t>
            </a:r>
          </a:p>
          <a:p>
            <a:r>
              <a:rPr lang="en-US" dirty="0" smtClean="0"/>
              <a:t>As addition requires two operands, both the operands should be present in registers (or at least one) </a:t>
            </a:r>
          </a:p>
          <a:p>
            <a:r>
              <a:rPr lang="en-US" dirty="0" smtClean="0"/>
              <a:t>The next slide shows the code with comments.</a:t>
            </a:r>
          </a:p>
          <a:p>
            <a:pPr marL="0" indent="0">
              <a:buNone/>
            </a:pPr>
            <a:endParaRPr lang="en-US" dirty="0"/>
          </a:p>
        </p:txBody>
      </p:sp>
    </p:spTree>
    <p:extLst>
      <p:ext uri="{BB962C8B-B14F-4D97-AF65-F5344CB8AC3E}">
        <p14:creationId xmlns:p14="http://schemas.microsoft.com/office/powerpoint/2010/main" val="1810068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39110" y="3594537"/>
            <a:ext cx="11713779" cy="3153104"/>
          </a:xfrm>
        </p:spPr>
        <p:txBody>
          <a:bodyPr>
            <a:normAutofit/>
          </a:bodyPr>
          <a:lstStyle/>
          <a:p>
            <a:r>
              <a:rPr lang="en-US" dirty="0" smtClean="0"/>
              <a:t>Things to note:</a:t>
            </a:r>
          </a:p>
          <a:p>
            <a:pPr lvl="1"/>
            <a:r>
              <a:rPr lang="en-US" dirty="0" smtClean="0"/>
              <a:t>Abbreviations, for example move is written as mov in assembly operation</a:t>
            </a:r>
          </a:p>
          <a:p>
            <a:pPr lvl="1"/>
            <a:r>
              <a:rPr lang="en-US" dirty="0" smtClean="0"/>
              <a:t>Code will always start with Line 2 and </a:t>
            </a:r>
          </a:p>
          <a:p>
            <a:pPr lvl="1"/>
            <a:r>
              <a:rPr lang="en-US" dirty="0" smtClean="0"/>
              <a:t>Code will always ends with Line 9 and 10 to terminate program safely.</a:t>
            </a:r>
          </a:p>
          <a:p>
            <a:pPr lvl="1"/>
            <a:r>
              <a:rPr lang="en-US" dirty="0" smtClean="0"/>
              <a:t>Instructions are written in following format</a:t>
            </a:r>
          </a:p>
          <a:p>
            <a:pPr lvl="2"/>
            <a:r>
              <a:rPr lang="en-US" dirty="0" smtClean="0"/>
              <a:t>operation destination, source </a:t>
            </a:r>
          </a:p>
          <a:p>
            <a:pPr lvl="1"/>
            <a:r>
              <a:rPr lang="en-US" dirty="0" smtClean="0"/>
              <a:t>Code is very much like English language for example</a:t>
            </a:r>
          </a:p>
          <a:p>
            <a:pPr lvl="2"/>
            <a:r>
              <a:rPr lang="en-US" dirty="0" smtClean="0"/>
              <a:t>mov ax,5 means move 5 to ax</a:t>
            </a:r>
          </a:p>
          <a:p>
            <a:pPr lvl="2"/>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0" y="365125"/>
            <a:ext cx="9355426" cy="2851041"/>
          </a:xfrm>
          <a:prstGeom prst="rect">
            <a:avLst/>
          </a:prstGeom>
        </p:spPr>
      </p:pic>
    </p:spTree>
    <p:extLst>
      <p:ext uri="{BB962C8B-B14F-4D97-AF65-F5344CB8AC3E}">
        <p14:creationId xmlns:p14="http://schemas.microsoft.com/office/powerpoint/2010/main" val="39919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 line and Debug code</a:t>
            </a:r>
            <a:endParaRPr lang="en-US" dirty="0"/>
          </a:p>
        </p:txBody>
      </p:sp>
      <p:sp>
        <p:nvSpPr>
          <p:cNvPr id="3" name="Content Placeholder 2"/>
          <p:cNvSpPr>
            <a:spLocks noGrp="1"/>
          </p:cNvSpPr>
          <p:nvPr>
            <p:ph idx="1"/>
          </p:nvPr>
        </p:nvSpPr>
        <p:spPr/>
        <p:txBody>
          <a:bodyPr>
            <a:normAutofit/>
          </a:bodyPr>
          <a:lstStyle/>
          <a:p>
            <a:r>
              <a:rPr lang="en-US" dirty="0" smtClean="0"/>
              <a:t>NASM (Netwide Assembler)will be used to assemble the code and create executable file with .com extension</a:t>
            </a:r>
          </a:p>
          <a:p>
            <a:r>
              <a:rPr lang="en-US" dirty="0" smtClean="0"/>
              <a:t>AFD (A fullscreen debugger) will be used to debug the code. </a:t>
            </a:r>
          </a:p>
          <a:p>
            <a:r>
              <a:rPr lang="en-US" dirty="0" smtClean="0"/>
              <a:t>DOSBox will be used to emulate 8088 processor.</a:t>
            </a:r>
          </a:p>
          <a:p>
            <a:r>
              <a:rPr lang="en-US" dirty="0" smtClean="0"/>
              <a:t>Installation of these tools will be discussed in lab. </a:t>
            </a:r>
          </a:p>
          <a:p>
            <a:r>
              <a:rPr lang="en-US" dirty="0" smtClean="0"/>
              <a:t>Save the code given in previous slide with .</a:t>
            </a:r>
            <a:r>
              <a:rPr lang="en-US" dirty="0" err="1" smtClean="0"/>
              <a:t>asm</a:t>
            </a:r>
            <a:r>
              <a:rPr lang="en-US" dirty="0" smtClean="0"/>
              <a:t> extension.</a:t>
            </a:r>
          </a:p>
          <a:p>
            <a:r>
              <a:rPr lang="en-US" dirty="0" smtClean="0"/>
              <a:t>Following command will be used to assemble the code </a:t>
            </a:r>
          </a:p>
          <a:p>
            <a:pPr marL="0" indent="0" algn="ctr">
              <a:buNone/>
            </a:pPr>
            <a:r>
              <a:rPr lang="pt-BR" dirty="0" smtClean="0">
                <a:latin typeface="Consolas" panose="020B0609020204030204" pitchFamily="49" charset="0"/>
              </a:rPr>
              <a:t>nasm ex01.asm –o ex01.com –l ex01.lst</a:t>
            </a:r>
          </a:p>
        </p:txBody>
      </p:sp>
    </p:spTree>
    <p:extLst>
      <p:ext uri="{BB962C8B-B14F-4D97-AF65-F5344CB8AC3E}">
        <p14:creationId xmlns:p14="http://schemas.microsoft.com/office/powerpoint/2010/main" val="2566843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File</a:t>
            </a:r>
            <a:endParaRPr lang="en-US" dirty="0"/>
          </a:p>
        </p:txBody>
      </p:sp>
      <p:sp>
        <p:nvSpPr>
          <p:cNvPr id="3" name="Content Placeholder 2"/>
          <p:cNvSpPr>
            <a:spLocks noGrp="1"/>
          </p:cNvSpPr>
          <p:nvPr>
            <p:ph idx="1"/>
          </p:nvPr>
        </p:nvSpPr>
        <p:spPr/>
        <p:txBody>
          <a:bodyPr/>
          <a:lstStyle/>
          <a:p>
            <a:r>
              <a:rPr lang="en-US" dirty="0" smtClean="0"/>
              <a:t>The listing file created has a lot of information. Ans is annotated as follow</a:t>
            </a:r>
          </a:p>
          <a:p>
            <a:endParaRPr lang="en-US" dirty="0"/>
          </a:p>
        </p:txBody>
      </p:sp>
      <p:grpSp>
        <p:nvGrpSpPr>
          <p:cNvPr id="12" name="Group 11"/>
          <p:cNvGrpSpPr/>
          <p:nvPr/>
        </p:nvGrpSpPr>
        <p:grpSpPr>
          <a:xfrm>
            <a:off x="204952" y="2534330"/>
            <a:ext cx="12192000" cy="3777570"/>
            <a:chOff x="0" y="3206553"/>
            <a:chExt cx="12192000" cy="3777570"/>
          </a:xfrm>
        </p:grpSpPr>
        <p:grpSp>
          <p:nvGrpSpPr>
            <p:cNvPr id="9" name="Group 8"/>
            <p:cNvGrpSpPr/>
            <p:nvPr/>
          </p:nvGrpSpPr>
          <p:grpSpPr>
            <a:xfrm>
              <a:off x="0" y="3825764"/>
              <a:ext cx="12192000" cy="3158359"/>
              <a:chOff x="1256162" y="2848302"/>
              <a:chExt cx="10097638" cy="3158359"/>
            </a:xfrm>
          </p:grpSpPr>
          <p:pic>
            <p:nvPicPr>
              <p:cNvPr id="4" name="Picture 3"/>
              <p:cNvPicPr>
                <a:picLocks noChangeAspect="1"/>
              </p:cNvPicPr>
              <p:nvPr/>
            </p:nvPicPr>
            <p:blipFill>
              <a:blip r:embed="rId3"/>
              <a:stretch>
                <a:fillRect/>
              </a:stretch>
            </p:blipFill>
            <p:spPr>
              <a:xfrm>
                <a:off x="1256162" y="2848302"/>
                <a:ext cx="10097638" cy="3158359"/>
              </a:xfrm>
              <a:prstGeom prst="rect">
                <a:avLst/>
              </a:prstGeom>
            </p:spPr>
          </p:pic>
          <p:sp>
            <p:nvSpPr>
              <p:cNvPr id="5" name="Right Brace 4"/>
              <p:cNvSpPr/>
              <p:nvPr/>
            </p:nvSpPr>
            <p:spPr>
              <a:xfrm rot="16200000">
                <a:off x="2546131" y="2917408"/>
                <a:ext cx="472965" cy="912823"/>
              </a:xfrm>
              <a:prstGeom prst="rightBrace">
                <a:avLst>
                  <a:gd name="adj1" fmla="val 8333"/>
                  <a:gd name="adj2" fmla="val 465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ight Brace 5"/>
              <p:cNvSpPr/>
              <p:nvPr/>
            </p:nvSpPr>
            <p:spPr>
              <a:xfrm rot="16200000">
                <a:off x="3427030" y="2949330"/>
                <a:ext cx="472967" cy="848975"/>
              </a:xfrm>
              <a:prstGeom prst="rightBrace">
                <a:avLst>
                  <a:gd name="adj1" fmla="val 8333"/>
                  <a:gd name="adj2" fmla="val 7590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rot="16200000">
                <a:off x="8452025" y="2424337"/>
                <a:ext cx="472965" cy="1510074"/>
              </a:xfrm>
              <a:prstGeom prst="rightBrace">
                <a:avLst>
                  <a:gd name="adj1" fmla="val 8333"/>
                  <a:gd name="adj2" fmla="val 465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8" name="Rectangle 7"/>
            <p:cNvSpPr/>
            <p:nvPr/>
          </p:nvSpPr>
          <p:spPr>
            <a:xfrm>
              <a:off x="834843" y="3334601"/>
              <a:ext cx="1262819" cy="923330"/>
            </a:xfrm>
            <a:prstGeom prst="rect">
              <a:avLst/>
            </a:prstGeom>
          </p:spPr>
          <p:txBody>
            <a:bodyPr wrap="square">
              <a:spAutoFit/>
            </a:bodyPr>
            <a:lstStyle/>
            <a:p>
              <a:pPr algn="ctr"/>
              <a:r>
                <a:rPr lang="en-US" dirty="0" smtClean="0"/>
                <a:t>Offset of instruction in hex </a:t>
              </a:r>
              <a:endParaRPr lang="en-US" dirty="0"/>
            </a:p>
          </p:txBody>
        </p:sp>
        <p:sp>
          <p:nvSpPr>
            <p:cNvPr id="10" name="Rectangle 9"/>
            <p:cNvSpPr/>
            <p:nvPr/>
          </p:nvSpPr>
          <p:spPr>
            <a:xfrm>
              <a:off x="2489006" y="3334601"/>
              <a:ext cx="2808208" cy="923330"/>
            </a:xfrm>
            <a:prstGeom prst="rect">
              <a:avLst/>
            </a:prstGeom>
          </p:spPr>
          <p:txBody>
            <a:bodyPr wrap="square">
              <a:spAutoFit/>
            </a:bodyPr>
            <a:lstStyle/>
            <a:p>
              <a:pPr algn="ctr"/>
              <a:r>
                <a:rPr lang="en-US" dirty="0" smtClean="0"/>
                <a:t>OPCODE in hex and Operand in little-endian hex </a:t>
              </a:r>
              <a:br>
                <a:rPr lang="en-US" dirty="0" smtClean="0"/>
              </a:br>
              <a:endParaRPr lang="en-US" dirty="0"/>
            </a:p>
          </p:txBody>
        </p:sp>
        <p:sp>
          <p:nvSpPr>
            <p:cNvPr id="11" name="Rectangle 10"/>
            <p:cNvSpPr/>
            <p:nvPr/>
          </p:nvSpPr>
          <p:spPr>
            <a:xfrm>
              <a:off x="7536353" y="3206553"/>
              <a:ext cx="1732763" cy="369332"/>
            </a:xfrm>
            <a:prstGeom prst="rect">
              <a:avLst/>
            </a:prstGeom>
          </p:spPr>
          <p:txBody>
            <a:bodyPr wrap="square">
              <a:spAutoFit/>
            </a:bodyPr>
            <a:lstStyle/>
            <a:p>
              <a:pPr algn="ctr"/>
              <a:r>
                <a:rPr lang="en-US" dirty="0" smtClean="0"/>
                <a:t>Assemble code</a:t>
              </a:r>
              <a:endParaRPr lang="en-US" dirty="0"/>
            </a:p>
          </p:txBody>
        </p:sp>
      </p:grpSp>
      <p:sp>
        <p:nvSpPr>
          <p:cNvPr id="13" name="Rectangle 12"/>
          <p:cNvSpPr/>
          <p:nvPr/>
        </p:nvSpPr>
        <p:spPr>
          <a:xfrm>
            <a:off x="607292" y="6311900"/>
            <a:ext cx="7857985" cy="369332"/>
          </a:xfrm>
          <a:prstGeom prst="rect">
            <a:avLst/>
          </a:prstGeom>
        </p:spPr>
        <p:txBody>
          <a:bodyPr wrap="none">
            <a:spAutoFit/>
          </a:bodyPr>
          <a:lstStyle/>
          <a:p>
            <a:r>
              <a:rPr lang="en-US" baseline="0" dirty="0" smtClean="0"/>
              <a:t>Size of last instruction</a:t>
            </a:r>
            <a:r>
              <a:rPr lang="en-US" dirty="0" smtClean="0"/>
              <a:t> (line 10) is 2 bytes so total size of .com file is 16+2=18bytes </a:t>
            </a:r>
            <a:endParaRPr lang="en-US" dirty="0"/>
          </a:p>
        </p:txBody>
      </p:sp>
    </p:spTree>
    <p:extLst>
      <p:ext uri="{BB962C8B-B14F-4D97-AF65-F5344CB8AC3E}">
        <p14:creationId xmlns:p14="http://schemas.microsoft.com/office/powerpoint/2010/main" val="1764333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a:t>
            </a:r>
            <a:endParaRPr lang="en-US" dirty="0"/>
          </a:p>
        </p:txBody>
      </p:sp>
      <p:sp>
        <p:nvSpPr>
          <p:cNvPr id="3" name="Content Placeholder 2"/>
          <p:cNvSpPr>
            <a:spLocks noGrp="1"/>
          </p:cNvSpPr>
          <p:nvPr>
            <p:ph idx="1"/>
          </p:nvPr>
        </p:nvSpPr>
        <p:spPr/>
        <p:txBody>
          <a:bodyPr/>
          <a:lstStyle/>
          <a:p>
            <a:r>
              <a:rPr lang="pt-BR" dirty="0" smtClean="0"/>
              <a:t>Following command will be used to debug the file</a:t>
            </a:r>
          </a:p>
          <a:p>
            <a:pPr marL="0" indent="0" algn="ctr">
              <a:buNone/>
            </a:pPr>
            <a:r>
              <a:rPr lang="pt-BR" dirty="0">
                <a:latin typeface="Consolas" panose="020B0609020204030204" pitchFamily="49" charset="0"/>
              </a:rPr>
              <a:t>a</a:t>
            </a:r>
            <a:r>
              <a:rPr lang="pt-BR" dirty="0" smtClean="0">
                <a:latin typeface="Consolas" panose="020B0609020204030204" pitchFamily="49" charset="0"/>
              </a:rPr>
              <a:t>fd ex01.com </a:t>
            </a:r>
            <a:endParaRPr lang="en-US" dirty="0" smtClean="0">
              <a:latin typeface="Consolas" panose="020B0609020204030204" pitchFamily="49" charset="0"/>
            </a:endParaRPr>
          </a:p>
          <a:p>
            <a:r>
              <a:rPr lang="en-US" dirty="0" smtClean="0"/>
              <a:t>The debugger shows the values of registers, flags, stack, our code, and one or two areas of the system memory as data. </a:t>
            </a:r>
          </a:p>
          <a:p>
            <a:r>
              <a:rPr lang="en-US" dirty="0" smtClean="0"/>
              <a:t>Debugger allows us to step our program one instruction at a time and observe its effect on the registers and program data. </a:t>
            </a:r>
            <a:endParaRPr lang="en-US" dirty="0"/>
          </a:p>
        </p:txBody>
      </p:sp>
    </p:spTree>
    <p:extLst>
      <p:ext uri="{BB962C8B-B14F-4D97-AF65-F5344CB8AC3E}">
        <p14:creationId xmlns:p14="http://schemas.microsoft.com/office/powerpoint/2010/main" val="3361066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4474779" cy="4351338"/>
          </a:xfrm>
        </p:spPr>
        <p:txBody>
          <a:bodyPr/>
          <a:lstStyle/>
          <a:p>
            <a:r>
              <a:rPr lang="en-US" dirty="0" smtClean="0"/>
              <a:t>Things to note:</a:t>
            </a:r>
          </a:p>
          <a:p>
            <a:pPr lvl="1"/>
            <a:r>
              <a:rPr lang="en-US" dirty="0" smtClean="0"/>
              <a:t>Registers</a:t>
            </a:r>
          </a:p>
          <a:p>
            <a:pPr lvl="1"/>
            <a:r>
              <a:rPr lang="en-US" dirty="0" smtClean="0"/>
              <a:t>Memory (m1 and m2 view)</a:t>
            </a:r>
          </a:p>
          <a:p>
            <a:pPr lvl="1"/>
            <a:r>
              <a:rPr lang="en-US" dirty="0" smtClean="0"/>
              <a:t>Offset of 1</a:t>
            </a:r>
            <a:r>
              <a:rPr lang="en-US" baseline="30000" dirty="0" smtClean="0"/>
              <a:t>st</a:t>
            </a:r>
            <a:r>
              <a:rPr lang="en-US" dirty="0" smtClean="0"/>
              <a:t> instruction</a:t>
            </a:r>
          </a:p>
          <a:p>
            <a:pPr lvl="1"/>
            <a:r>
              <a:rPr lang="en-US" dirty="0" smtClean="0"/>
              <a:t>IP </a:t>
            </a:r>
          </a:p>
          <a:p>
            <a:pPr lvl="1"/>
            <a:r>
              <a:rPr lang="en-US" dirty="0" smtClean="0"/>
              <a:t>Hit F1 to execute instruction</a:t>
            </a:r>
          </a:p>
          <a:p>
            <a:pPr lvl="1"/>
            <a:r>
              <a:rPr lang="en-US" dirty="0" smtClean="0"/>
              <a:t>See the change in registers/memory</a:t>
            </a:r>
          </a:p>
          <a:p>
            <a:pPr lvl="1"/>
            <a:endParaRPr lang="en-US" dirty="0" smtClean="0"/>
          </a:p>
          <a:p>
            <a:endParaRPr lang="en-US" dirty="0"/>
          </a:p>
        </p:txBody>
      </p:sp>
      <p:pic>
        <p:nvPicPr>
          <p:cNvPr id="4" name="Picture 3"/>
          <p:cNvPicPr>
            <a:picLocks noChangeAspect="1"/>
          </p:cNvPicPr>
          <p:nvPr/>
        </p:nvPicPr>
        <p:blipFill>
          <a:blip r:embed="rId2"/>
          <a:stretch>
            <a:fillRect/>
          </a:stretch>
        </p:blipFill>
        <p:spPr>
          <a:xfrm>
            <a:off x="5494995" y="1924844"/>
            <a:ext cx="6153150" cy="4152900"/>
          </a:xfrm>
          <a:prstGeom prst="rect">
            <a:avLst/>
          </a:prstGeom>
        </p:spPr>
      </p:pic>
    </p:spTree>
    <p:extLst>
      <p:ext uri="{BB962C8B-B14F-4D97-AF65-F5344CB8AC3E}">
        <p14:creationId xmlns:p14="http://schemas.microsoft.com/office/powerpoint/2010/main" val="259962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a:t>Instruction</a:t>
            </a:r>
            <a:r>
              <a:rPr lang="en-US" altLang="en-US" dirty="0" smtClean="0"/>
              <a:t> Execute Cycle</a:t>
            </a:r>
          </a:p>
        </p:txBody>
      </p:sp>
      <p:grpSp>
        <p:nvGrpSpPr>
          <p:cNvPr id="66563" name="Group 3"/>
          <p:cNvGrpSpPr>
            <a:grpSpLocks/>
          </p:cNvGrpSpPr>
          <p:nvPr/>
        </p:nvGrpSpPr>
        <p:grpSpPr bwMode="auto">
          <a:xfrm>
            <a:off x="2236788" y="1355726"/>
            <a:ext cx="7467600" cy="4498975"/>
            <a:chOff x="515" y="672"/>
            <a:chExt cx="4704" cy="2834"/>
          </a:xfrm>
        </p:grpSpPr>
        <p:sp>
          <p:nvSpPr>
            <p:cNvPr id="66565" name="Rectangle 4"/>
            <p:cNvSpPr>
              <a:spLocks noChangeArrowheads="1"/>
            </p:cNvSpPr>
            <p:nvPr/>
          </p:nvSpPr>
          <p:spPr bwMode="auto">
            <a:xfrm>
              <a:off x="2109" y="1038"/>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Obtain instruction from program storage</a:t>
              </a:r>
            </a:p>
          </p:txBody>
        </p:sp>
        <p:sp>
          <p:nvSpPr>
            <p:cNvPr id="66566" name="Rectangle 5"/>
            <p:cNvSpPr>
              <a:spLocks noChangeArrowheads="1"/>
            </p:cNvSpPr>
            <p:nvPr/>
          </p:nvSpPr>
          <p:spPr bwMode="auto">
            <a:xfrm>
              <a:off x="2109" y="1526"/>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Determine required actions and instruction size</a:t>
              </a:r>
            </a:p>
          </p:txBody>
        </p:sp>
        <p:sp>
          <p:nvSpPr>
            <p:cNvPr id="66567" name="Rectangle 6"/>
            <p:cNvSpPr>
              <a:spLocks noChangeArrowheads="1"/>
            </p:cNvSpPr>
            <p:nvPr/>
          </p:nvSpPr>
          <p:spPr bwMode="auto">
            <a:xfrm>
              <a:off x="2109" y="2018"/>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Locate and obtain operand data</a:t>
              </a:r>
            </a:p>
          </p:txBody>
        </p:sp>
        <p:sp>
          <p:nvSpPr>
            <p:cNvPr id="66568" name="Rectangle 7"/>
            <p:cNvSpPr>
              <a:spLocks noChangeArrowheads="1"/>
            </p:cNvSpPr>
            <p:nvPr/>
          </p:nvSpPr>
          <p:spPr bwMode="auto">
            <a:xfrm>
              <a:off x="2109" y="2507"/>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Compute result value and status</a:t>
              </a:r>
            </a:p>
          </p:txBody>
        </p:sp>
        <p:sp>
          <p:nvSpPr>
            <p:cNvPr id="66569" name="Rectangle 8"/>
            <p:cNvSpPr>
              <a:spLocks noChangeArrowheads="1"/>
            </p:cNvSpPr>
            <p:nvPr/>
          </p:nvSpPr>
          <p:spPr bwMode="auto">
            <a:xfrm>
              <a:off x="2109" y="2997"/>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Deposit results in storage for later use</a:t>
              </a:r>
            </a:p>
          </p:txBody>
        </p:sp>
        <p:sp>
          <p:nvSpPr>
            <p:cNvPr id="66570" name="Rectangle 9"/>
            <p:cNvSpPr>
              <a:spLocks noChangeArrowheads="1"/>
            </p:cNvSpPr>
            <p:nvPr/>
          </p:nvSpPr>
          <p:spPr bwMode="auto">
            <a:xfrm>
              <a:off x="939" y="1440"/>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Instruction</a:t>
              </a:r>
            </a:p>
            <a:p>
              <a:pPr algn="ctr">
                <a:spcBef>
                  <a:spcPct val="0"/>
                </a:spcBef>
                <a:buClrTx/>
                <a:buSzTx/>
                <a:buFontTx/>
                <a:buNone/>
              </a:pPr>
              <a:r>
                <a:rPr lang="en-US" altLang="en-US" sz="1800" b="1" i="1" dirty="0">
                  <a:latin typeface="Arial" panose="020B0604020202020204" pitchFamily="34" charset="0"/>
                </a:rPr>
                <a:t>Decode</a:t>
              </a:r>
            </a:p>
          </p:txBody>
        </p:sp>
        <p:sp>
          <p:nvSpPr>
            <p:cNvPr id="66571" name="Line 10"/>
            <p:cNvSpPr>
              <a:spLocks noChangeShapeType="1"/>
            </p:cNvSpPr>
            <p:nvPr/>
          </p:nvSpPr>
          <p:spPr bwMode="auto">
            <a:xfrm flipH="1">
              <a:off x="1418" y="1325"/>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72" name="Line 11"/>
            <p:cNvSpPr>
              <a:spLocks noChangeShapeType="1"/>
            </p:cNvSpPr>
            <p:nvPr/>
          </p:nvSpPr>
          <p:spPr bwMode="auto">
            <a:xfrm>
              <a:off x="1428" y="3285"/>
              <a:ext cx="0" cy="10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3" name="Line 12"/>
            <p:cNvSpPr>
              <a:spLocks noChangeShapeType="1"/>
            </p:cNvSpPr>
            <p:nvPr/>
          </p:nvSpPr>
          <p:spPr bwMode="auto">
            <a:xfrm flipH="1">
              <a:off x="812" y="3394"/>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4" name="Line 13"/>
            <p:cNvSpPr>
              <a:spLocks noChangeShapeType="1"/>
            </p:cNvSpPr>
            <p:nvPr/>
          </p:nvSpPr>
          <p:spPr bwMode="auto">
            <a:xfrm flipH="1" flipV="1">
              <a:off x="806" y="835"/>
              <a:ext cx="6" cy="25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5" name="Line 14"/>
            <p:cNvSpPr>
              <a:spLocks noChangeShapeType="1"/>
            </p:cNvSpPr>
            <p:nvPr/>
          </p:nvSpPr>
          <p:spPr bwMode="auto">
            <a:xfrm>
              <a:off x="806" y="835"/>
              <a:ext cx="6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6" name="Rectangle 15"/>
            <p:cNvSpPr>
              <a:spLocks noChangeArrowheads="1"/>
            </p:cNvSpPr>
            <p:nvPr/>
          </p:nvSpPr>
          <p:spPr bwMode="auto">
            <a:xfrm>
              <a:off x="939" y="951"/>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Instruction</a:t>
              </a:r>
            </a:p>
            <a:p>
              <a:pPr algn="ctr">
                <a:spcBef>
                  <a:spcPct val="0"/>
                </a:spcBef>
                <a:buClrTx/>
                <a:buSzTx/>
                <a:buFontTx/>
                <a:buNone/>
              </a:pPr>
              <a:r>
                <a:rPr lang="en-US" altLang="en-US" sz="1800" b="1" i="1" dirty="0">
                  <a:latin typeface="Arial" panose="020B0604020202020204" pitchFamily="34" charset="0"/>
                </a:rPr>
                <a:t>Fetch</a:t>
              </a:r>
            </a:p>
          </p:txBody>
        </p:sp>
        <p:sp>
          <p:nvSpPr>
            <p:cNvPr id="66577" name="Line 16"/>
            <p:cNvSpPr>
              <a:spLocks noChangeShapeType="1"/>
            </p:cNvSpPr>
            <p:nvPr/>
          </p:nvSpPr>
          <p:spPr bwMode="auto">
            <a:xfrm flipH="1">
              <a:off x="1418" y="1815"/>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78" name="Rectangle 17"/>
            <p:cNvSpPr>
              <a:spLocks noChangeArrowheads="1"/>
            </p:cNvSpPr>
            <p:nvPr/>
          </p:nvSpPr>
          <p:spPr bwMode="auto">
            <a:xfrm>
              <a:off x="939" y="1930"/>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Operand</a:t>
              </a:r>
            </a:p>
            <a:p>
              <a:pPr algn="ctr">
                <a:spcBef>
                  <a:spcPct val="0"/>
                </a:spcBef>
                <a:buClrTx/>
                <a:buSzTx/>
                <a:buFontTx/>
                <a:buNone/>
              </a:pPr>
              <a:r>
                <a:rPr lang="en-US" altLang="en-US" sz="1800" b="1" i="1" dirty="0">
                  <a:latin typeface="Arial" panose="020B0604020202020204" pitchFamily="34" charset="0"/>
                </a:rPr>
                <a:t>Fetch</a:t>
              </a:r>
            </a:p>
          </p:txBody>
        </p:sp>
        <p:sp>
          <p:nvSpPr>
            <p:cNvPr id="66579" name="Line 18"/>
            <p:cNvSpPr>
              <a:spLocks noChangeShapeType="1"/>
            </p:cNvSpPr>
            <p:nvPr/>
          </p:nvSpPr>
          <p:spPr bwMode="auto">
            <a:xfrm flipH="1">
              <a:off x="1418" y="2305"/>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80" name="Rectangle 19"/>
            <p:cNvSpPr>
              <a:spLocks noChangeArrowheads="1"/>
            </p:cNvSpPr>
            <p:nvPr/>
          </p:nvSpPr>
          <p:spPr bwMode="auto">
            <a:xfrm>
              <a:off x="939" y="2419"/>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Execute</a:t>
              </a:r>
            </a:p>
          </p:txBody>
        </p:sp>
        <p:sp>
          <p:nvSpPr>
            <p:cNvPr id="66581" name="Line 20"/>
            <p:cNvSpPr>
              <a:spLocks noChangeShapeType="1"/>
            </p:cNvSpPr>
            <p:nvPr/>
          </p:nvSpPr>
          <p:spPr bwMode="auto">
            <a:xfrm flipH="1">
              <a:off x="1418" y="2794"/>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82" name="Rectangle 21"/>
            <p:cNvSpPr>
              <a:spLocks noChangeArrowheads="1"/>
            </p:cNvSpPr>
            <p:nvPr/>
          </p:nvSpPr>
          <p:spPr bwMode="auto">
            <a:xfrm>
              <a:off x="939" y="2909"/>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Writeback</a:t>
              </a:r>
            </a:p>
            <a:p>
              <a:pPr algn="ctr">
                <a:spcBef>
                  <a:spcPct val="0"/>
                </a:spcBef>
                <a:buClrTx/>
                <a:buSzTx/>
                <a:buFontTx/>
                <a:buNone/>
              </a:pPr>
              <a:r>
                <a:rPr lang="en-US" altLang="en-US" sz="1800" b="1" i="1" dirty="0">
                  <a:latin typeface="Arial" panose="020B0604020202020204" pitchFamily="34" charset="0"/>
                </a:rPr>
                <a:t>Result</a:t>
              </a:r>
            </a:p>
          </p:txBody>
        </p:sp>
        <p:sp>
          <p:nvSpPr>
            <p:cNvPr id="66583" name="Line 22"/>
            <p:cNvSpPr>
              <a:spLocks noChangeShapeType="1"/>
            </p:cNvSpPr>
            <p:nvPr/>
          </p:nvSpPr>
          <p:spPr bwMode="auto">
            <a:xfrm flipH="1">
              <a:off x="1418" y="835"/>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84" name="Rectangle 23"/>
            <p:cNvSpPr>
              <a:spLocks noChangeArrowheads="1"/>
            </p:cNvSpPr>
            <p:nvPr/>
          </p:nvSpPr>
          <p:spPr bwMode="auto">
            <a:xfrm rot="-5400000">
              <a:off x="-802" y="1989"/>
              <a:ext cx="283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lnSpc>
                  <a:spcPct val="97000"/>
                </a:lnSpc>
                <a:spcBef>
                  <a:spcPct val="49000"/>
                </a:spcBef>
                <a:buClrTx/>
                <a:buSzTx/>
                <a:buFontTx/>
                <a:buNone/>
              </a:pPr>
              <a:r>
                <a:rPr lang="en-US" altLang="en-US" sz="1800" b="1" dirty="0">
                  <a:solidFill>
                    <a:srgbClr val="FF0000"/>
                  </a:solidFill>
                  <a:latin typeface="Arial" panose="020B0604020202020204" pitchFamily="34" charset="0"/>
                </a:rPr>
                <a:t>Infinite Cycle</a:t>
              </a:r>
            </a:p>
          </p:txBody>
        </p:sp>
      </p:grpSp>
      <p:sp>
        <p:nvSpPr>
          <p:cNvPr id="665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B37C6E66-3A99-418C-938E-9A260D6ACD7E}" type="slidenum">
              <a:rPr lang="en-US" altLang="en-US" sz="1600">
                <a:solidFill>
                  <a:srgbClr val="7B9899"/>
                </a:solidFill>
                <a:latin typeface="Arial" panose="020B0604020202020204" pitchFamily="34" charset="0"/>
              </a:rPr>
              <a:pPr>
                <a:spcBef>
                  <a:spcPct val="0"/>
                </a:spcBef>
                <a:buClrTx/>
                <a:buSzTx/>
                <a:buFontTx/>
                <a:buNone/>
              </a:pPr>
              <a:t>3</a:t>
            </a:fld>
            <a:endParaRPr lang="en-US" altLang="en-US" sz="1600" dirty="0">
              <a:solidFill>
                <a:srgbClr val="7B9899"/>
              </a:solidFill>
              <a:latin typeface="Arial" panose="020B0604020202020204" pitchFamily="34" charset="0"/>
            </a:endParaRPr>
          </a:p>
        </p:txBody>
      </p:sp>
    </p:spTree>
    <p:extLst>
      <p:ext uri="{BB962C8B-B14F-4D97-AF65-F5344CB8AC3E}">
        <p14:creationId xmlns:p14="http://schemas.microsoft.com/office/powerpoint/2010/main" val="958301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z="4000" dirty="0"/>
              <a:t>Instruction Execution Cycle – cont'd</a:t>
            </a:r>
          </a:p>
        </p:txBody>
      </p:sp>
      <p:sp>
        <p:nvSpPr>
          <p:cNvPr id="28675" name="Rectangle 3"/>
          <p:cNvSpPr>
            <a:spLocks noGrp="1" noChangeArrowheads="1"/>
          </p:cNvSpPr>
          <p:nvPr>
            <p:ph sz="quarter" idx="1"/>
          </p:nvPr>
        </p:nvSpPr>
        <p:spPr>
          <a:xfrm>
            <a:off x="938390" y="1668463"/>
            <a:ext cx="3400425" cy="2236787"/>
          </a:xfrm>
        </p:spPr>
        <p:txBody>
          <a:bodyPr>
            <a:normAutofit fontScale="92500" lnSpcReduction="10000"/>
          </a:bodyPr>
          <a:lstStyle/>
          <a:p>
            <a:pPr marL="274320" indent="-274320">
              <a:buFont typeface="Wingdings 2"/>
              <a:buChar char=""/>
              <a:defRPr/>
            </a:pPr>
            <a:r>
              <a:rPr lang="en-US" dirty="0" smtClean="0"/>
              <a:t>Instruction Fetch</a:t>
            </a:r>
          </a:p>
          <a:p>
            <a:pPr marL="274320" indent="-274320">
              <a:buFont typeface="Wingdings 2"/>
              <a:buChar char=""/>
              <a:defRPr/>
            </a:pPr>
            <a:r>
              <a:rPr lang="en-US" dirty="0" smtClean="0"/>
              <a:t>Instruction Decode</a:t>
            </a:r>
          </a:p>
          <a:p>
            <a:pPr marL="274320" indent="-274320">
              <a:buFont typeface="Wingdings 2"/>
              <a:buChar char=""/>
              <a:defRPr/>
            </a:pPr>
            <a:r>
              <a:rPr lang="en-US" dirty="0" smtClean="0"/>
              <a:t>Operand Fetch</a:t>
            </a:r>
          </a:p>
          <a:p>
            <a:pPr marL="274320" indent="-274320">
              <a:buFont typeface="Wingdings 2"/>
              <a:buChar char=""/>
              <a:defRPr/>
            </a:pPr>
            <a:r>
              <a:rPr lang="en-US" dirty="0" smtClean="0"/>
              <a:t>Execute </a:t>
            </a:r>
          </a:p>
          <a:p>
            <a:pPr marL="274320" indent="-274320">
              <a:buFont typeface="Wingdings 2"/>
              <a:buChar char=""/>
              <a:defRPr/>
            </a:pPr>
            <a:r>
              <a:rPr lang="en-US" dirty="0" smtClean="0"/>
              <a:t>Result Write back</a:t>
            </a:r>
          </a:p>
        </p:txBody>
      </p:sp>
      <p:pic>
        <p:nvPicPr>
          <p:cNvPr id="68612" name="Picture 4" descr="inst_fet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0171" y="4975226"/>
            <a:ext cx="79248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3" name="Group 5"/>
          <p:cNvGrpSpPr>
            <a:grpSpLocks/>
          </p:cNvGrpSpPr>
          <p:nvPr/>
        </p:nvGrpSpPr>
        <p:grpSpPr bwMode="auto">
          <a:xfrm>
            <a:off x="6569252" y="1363663"/>
            <a:ext cx="4648200" cy="3460750"/>
            <a:chOff x="2517" y="672"/>
            <a:chExt cx="2928" cy="2180"/>
          </a:xfrm>
        </p:grpSpPr>
        <p:sp>
          <p:nvSpPr>
            <p:cNvPr id="68615" name="Rectangle 6"/>
            <p:cNvSpPr>
              <a:spLocks noChangeArrowheads="1"/>
            </p:cNvSpPr>
            <p:nvPr/>
          </p:nvSpPr>
          <p:spPr bwMode="auto">
            <a:xfrm>
              <a:off x="2688" y="672"/>
              <a:ext cx="268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lnSpc>
                  <a:spcPct val="90000"/>
                </a:lnSpc>
                <a:buClr>
                  <a:schemeClr val="tx1"/>
                </a:buClr>
                <a:buSzTx/>
                <a:buFontTx/>
                <a:buChar char="•"/>
              </a:pPr>
              <a:endParaRPr lang="en-US" altLang="en-US" sz="2000" dirty="0">
                <a:latin typeface="Arial" panose="020B0604020202020204" pitchFamily="34" charset="0"/>
              </a:endParaRPr>
            </a:p>
          </p:txBody>
        </p:sp>
        <p:sp>
          <p:nvSpPr>
            <p:cNvPr id="68616" name="AutoShape 7"/>
            <p:cNvSpPr>
              <a:spLocks noChangeAspect="1" noChangeArrowheads="1" noTextEdit="1"/>
            </p:cNvSpPr>
            <p:nvPr/>
          </p:nvSpPr>
          <p:spPr bwMode="auto">
            <a:xfrm>
              <a:off x="2517" y="745"/>
              <a:ext cx="2928" cy="210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8617" name="Rectangle 8"/>
            <p:cNvSpPr>
              <a:spLocks noChangeArrowheads="1"/>
            </p:cNvSpPr>
            <p:nvPr/>
          </p:nvSpPr>
          <p:spPr bwMode="auto">
            <a:xfrm>
              <a:off x="3636" y="999"/>
              <a:ext cx="208" cy="109"/>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18" name="Rectangle 9"/>
            <p:cNvSpPr>
              <a:spLocks noChangeArrowheads="1"/>
            </p:cNvSpPr>
            <p:nvPr/>
          </p:nvSpPr>
          <p:spPr bwMode="auto">
            <a:xfrm>
              <a:off x="3688" y="993"/>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I2</a:t>
              </a:r>
              <a:endParaRPr lang="en-US" altLang="en-US" sz="1200" dirty="0">
                <a:latin typeface="Times New Roman" panose="02020603050405020304" pitchFamily="18" charset="0"/>
                <a:cs typeface="Times New Roman" panose="02020603050405020304" pitchFamily="18" charset="0"/>
              </a:endParaRPr>
            </a:p>
          </p:txBody>
        </p:sp>
        <p:sp>
          <p:nvSpPr>
            <p:cNvPr id="68619" name="Rectangle 10"/>
            <p:cNvSpPr>
              <a:spLocks noChangeArrowheads="1"/>
            </p:cNvSpPr>
            <p:nvPr/>
          </p:nvSpPr>
          <p:spPr bwMode="auto">
            <a:xfrm>
              <a:off x="3844" y="999"/>
              <a:ext cx="208" cy="109"/>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20" name="Rectangle 11"/>
            <p:cNvSpPr>
              <a:spLocks noChangeArrowheads="1"/>
            </p:cNvSpPr>
            <p:nvPr/>
          </p:nvSpPr>
          <p:spPr bwMode="auto">
            <a:xfrm>
              <a:off x="3895" y="993"/>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I3</a:t>
              </a:r>
              <a:endParaRPr lang="en-US" altLang="en-US" sz="1200" dirty="0">
                <a:latin typeface="Times New Roman" panose="02020603050405020304" pitchFamily="18" charset="0"/>
                <a:cs typeface="Times New Roman" panose="02020603050405020304" pitchFamily="18" charset="0"/>
              </a:endParaRPr>
            </a:p>
          </p:txBody>
        </p:sp>
        <p:sp>
          <p:nvSpPr>
            <p:cNvPr id="68621" name="Rectangle 12"/>
            <p:cNvSpPr>
              <a:spLocks noChangeArrowheads="1"/>
            </p:cNvSpPr>
            <p:nvPr/>
          </p:nvSpPr>
          <p:spPr bwMode="auto">
            <a:xfrm>
              <a:off x="4052" y="999"/>
              <a:ext cx="207" cy="109"/>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22" name="Rectangle 13"/>
            <p:cNvSpPr>
              <a:spLocks noChangeArrowheads="1"/>
            </p:cNvSpPr>
            <p:nvPr/>
          </p:nvSpPr>
          <p:spPr bwMode="auto">
            <a:xfrm>
              <a:off x="4103" y="993"/>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I4</a:t>
              </a:r>
              <a:endParaRPr lang="en-US" altLang="en-US" sz="1200" dirty="0">
                <a:latin typeface="Times New Roman" panose="02020603050405020304" pitchFamily="18" charset="0"/>
                <a:cs typeface="Times New Roman" panose="02020603050405020304" pitchFamily="18" charset="0"/>
              </a:endParaRPr>
            </a:p>
          </p:txBody>
        </p:sp>
        <p:sp>
          <p:nvSpPr>
            <p:cNvPr id="68623" name="Rectangle 14"/>
            <p:cNvSpPr>
              <a:spLocks noChangeArrowheads="1"/>
            </p:cNvSpPr>
            <p:nvPr/>
          </p:nvSpPr>
          <p:spPr bwMode="auto">
            <a:xfrm>
              <a:off x="3153" y="841"/>
              <a:ext cx="207"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24" name="Rectangle 15"/>
            <p:cNvSpPr>
              <a:spLocks noChangeArrowheads="1"/>
            </p:cNvSpPr>
            <p:nvPr/>
          </p:nvSpPr>
          <p:spPr bwMode="auto">
            <a:xfrm>
              <a:off x="3200" y="838"/>
              <a:ext cx="11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PC</a:t>
              </a:r>
              <a:endParaRPr lang="en-US" altLang="en-US" sz="1200" dirty="0">
                <a:latin typeface="Times New Roman" panose="02020603050405020304" pitchFamily="18" charset="0"/>
                <a:cs typeface="Times New Roman" panose="02020603050405020304" pitchFamily="18" charset="0"/>
              </a:endParaRPr>
            </a:p>
          </p:txBody>
        </p:sp>
        <p:sp>
          <p:nvSpPr>
            <p:cNvPr id="68625" name="Freeform 16"/>
            <p:cNvSpPr>
              <a:spLocks/>
            </p:cNvSpPr>
            <p:nvPr/>
          </p:nvSpPr>
          <p:spPr bwMode="auto">
            <a:xfrm>
              <a:off x="3360" y="890"/>
              <a:ext cx="173" cy="59"/>
            </a:xfrm>
            <a:custGeom>
              <a:avLst/>
              <a:gdLst>
                <a:gd name="T0" fmla="*/ 555 w 157"/>
                <a:gd name="T1" fmla="*/ 110 h 56"/>
                <a:gd name="T2" fmla="*/ 555 w 157"/>
                <a:gd name="T3" fmla="*/ 0 h 56"/>
                <a:gd name="T4" fmla="*/ 0 w 157"/>
                <a:gd name="T5" fmla="*/ 0 h 56"/>
                <a:gd name="T6" fmla="*/ 0 60000 65536"/>
                <a:gd name="T7" fmla="*/ 0 60000 65536"/>
                <a:gd name="T8" fmla="*/ 0 60000 65536"/>
                <a:gd name="T9" fmla="*/ 0 w 157"/>
                <a:gd name="T10" fmla="*/ 0 h 56"/>
                <a:gd name="T11" fmla="*/ 157 w 157"/>
                <a:gd name="T12" fmla="*/ 56 h 56"/>
              </a:gdLst>
              <a:ahLst/>
              <a:cxnLst>
                <a:cxn ang="T6">
                  <a:pos x="T0" y="T1"/>
                </a:cxn>
                <a:cxn ang="T7">
                  <a:pos x="T2" y="T3"/>
                </a:cxn>
                <a:cxn ang="T8">
                  <a:pos x="T4" y="T5"/>
                </a:cxn>
              </a:cxnLst>
              <a:rect l="T9" t="T10" r="T11" b="T12"/>
              <a:pathLst>
                <a:path w="157" h="56">
                  <a:moveTo>
                    <a:pt x="157" y="56"/>
                  </a:moveTo>
                  <a:lnTo>
                    <a:pt x="157" y="0"/>
                  </a:lnTo>
                  <a:lnTo>
                    <a:pt x="0"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26" name="Freeform 17"/>
            <p:cNvSpPr>
              <a:spLocks/>
            </p:cNvSpPr>
            <p:nvPr/>
          </p:nvSpPr>
          <p:spPr bwMode="auto">
            <a:xfrm>
              <a:off x="3501" y="934"/>
              <a:ext cx="63" cy="63"/>
            </a:xfrm>
            <a:custGeom>
              <a:avLst/>
              <a:gdLst>
                <a:gd name="T0" fmla="*/ 32 w 63"/>
                <a:gd name="T1" fmla="*/ 63 h 63"/>
                <a:gd name="T2" fmla="*/ 0 w 63"/>
                <a:gd name="T3" fmla="*/ 0 h 63"/>
                <a:gd name="T4" fmla="*/ 3 w 63"/>
                <a:gd name="T5" fmla="*/ 1 h 63"/>
                <a:gd name="T6" fmla="*/ 7 w 63"/>
                <a:gd name="T7" fmla="*/ 2 h 63"/>
                <a:gd name="T8" fmla="*/ 11 w 63"/>
                <a:gd name="T9" fmla="*/ 4 h 63"/>
                <a:gd name="T10" fmla="*/ 14 w 63"/>
                <a:gd name="T11" fmla="*/ 5 h 63"/>
                <a:gd name="T12" fmla="*/ 18 w 63"/>
                <a:gd name="T13" fmla="*/ 5 h 63"/>
                <a:gd name="T14" fmla="*/ 22 w 63"/>
                <a:gd name="T15" fmla="*/ 7 h 63"/>
                <a:gd name="T16" fmla="*/ 26 w 63"/>
                <a:gd name="T17" fmla="*/ 7 h 63"/>
                <a:gd name="T18" fmla="*/ 29 w 63"/>
                <a:gd name="T19" fmla="*/ 7 h 63"/>
                <a:gd name="T20" fmla="*/ 33 w 63"/>
                <a:gd name="T21" fmla="*/ 7 h 63"/>
                <a:gd name="T22" fmla="*/ 37 w 63"/>
                <a:gd name="T23" fmla="*/ 7 h 63"/>
                <a:gd name="T24" fmla="*/ 41 w 63"/>
                <a:gd name="T25" fmla="*/ 7 h 63"/>
                <a:gd name="T26" fmla="*/ 45 w 63"/>
                <a:gd name="T27" fmla="*/ 5 h 63"/>
                <a:gd name="T28" fmla="*/ 48 w 63"/>
                <a:gd name="T29" fmla="*/ 5 h 63"/>
                <a:gd name="T30" fmla="*/ 52 w 63"/>
                <a:gd name="T31" fmla="*/ 4 h 63"/>
                <a:gd name="T32" fmla="*/ 57 w 63"/>
                <a:gd name="T33" fmla="*/ 2 h 63"/>
                <a:gd name="T34" fmla="*/ 59 w 63"/>
                <a:gd name="T35" fmla="*/ 1 h 63"/>
                <a:gd name="T36" fmla="*/ 63 w 63"/>
                <a:gd name="T37" fmla="*/ 0 h 63"/>
                <a:gd name="T38" fmla="*/ 32 w 63"/>
                <a:gd name="T39" fmla="*/ 63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
                <a:gd name="T61" fmla="*/ 0 h 63"/>
                <a:gd name="T62" fmla="*/ 63 w 63"/>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 h="63">
                  <a:moveTo>
                    <a:pt x="32" y="63"/>
                  </a:moveTo>
                  <a:lnTo>
                    <a:pt x="0" y="0"/>
                  </a:lnTo>
                  <a:lnTo>
                    <a:pt x="3" y="1"/>
                  </a:lnTo>
                  <a:lnTo>
                    <a:pt x="7" y="2"/>
                  </a:lnTo>
                  <a:lnTo>
                    <a:pt x="11" y="4"/>
                  </a:lnTo>
                  <a:lnTo>
                    <a:pt x="14" y="5"/>
                  </a:lnTo>
                  <a:lnTo>
                    <a:pt x="18" y="5"/>
                  </a:lnTo>
                  <a:lnTo>
                    <a:pt x="22" y="7"/>
                  </a:lnTo>
                  <a:lnTo>
                    <a:pt x="26" y="7"/>
                  </a:lnTo>
                  <a:lnTo>
                    <a:pt x="29" y="7"/>
                  </a:lnTo>
                  <a:lnTo>
                    <a:pt x="33" y="7"/>
                  </a:lnTo>
                  <a:lnTo>
                    <a:pt x="37" y="7"/>
                  </a:lnTo>
                  <a:lnTo>
                    <a:pt x="41" y="7"/>
                  </a:lnTo>
                  <a:lnTo>
                    <a:pt x="45" y="5"/>
                  </a:lnTo>
                  <a:lnTo>
                    <a:pt x="48" y="5"/>
                  </a:lnTo>
                  <a:lnTo>
                    <a:pt x="52" y="4"/>
                  </a:lnTo>
                  <a:lnTo>
                    <a:pt x="57" y="2"/>
                  </a:lnTo>
                  <a:lnTo>
                    <a:pt x="59" y="1"/>
                  </a:lnTo>
                  <a:lnTo>
                    <a:pt x="63" y="0"/>
                  </a:lnTo>
                  <a:lnTo>
                    <a:pt x="32"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27" name="Rectangle 18"/>
            <p:cNvSpPr>
              <a:spLocks noChangeArrowheads="1"/>
            </p:cNvSpPr>
            <p:nvPr/>
          </p:nvSpPr>
          <p:spPr bwMode="auto">
            <a:xfrm>
              <a:off x="3666" y="864"/>
              <a:ext cx="38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 program</a:t>
              </a:r>
              <a:endParaRPr lang="en-US" altLang="en-US" sz="1800" dirty="0">
                <a:latin typeface="Arial" panose="020B0604020202020204" pitchFamily="34" charset="0"/>
              </a:endParaRPr>
            </a:p>
          </p:txBody>
        </p:sp>
        <p:sp>
          <p:nvSpPr>
            <p:cNvPr id="68628" name="Rectangle 19"/>
            <p:cNvSpPr>
              <a:spLocks noChangeArrowheads="1"/>
            </p:cNvSpPr>
            <p:nvPr/>
          </p:nvSpPr>
          <p:spPr bwMode="auto">
            <a:xfrm>
              <a:off x="4659" y="1704"/>
              <a:ext cx="207"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29" name="Rectangle 20"/>
            <p:cNvSpPr>
              <a:spLocks noChangeArrowheads="1"/>
            </p:cNvSpPr>
            <p:nvPr/>
          </p:nvSpPr>
          <p:spPr bwMode="auto">
            <a:xfrm>
              <a:off x="4723" y="1700"/>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I1</a:t>
              </a:r>
              <a:endParaRPr lang="en-US" altLang="en-US" sz="1200" dirty="0">
                <a:latin typeface="Times New Roman" panose="02020603050405020304" pitchFamily="18" charset="0"/>
                <a:cs typeface="Times New Roman" panose="02020603050405020304" pitchFamily="18" charset="0"/>
              </a:endParaRPr>
            </a:p>
          </p:txBody>
        </p:sp>
        <p:sp>
          <p:nvSpPr>
            <p:cNvPr id="68630" name="Freeform 21"/>
            <p:cNvSpPr>
              <a:spLocks/>
            </p:cNvSpPr>
            <p:nvPr/>
          </p:nvSpPr>
          <p:spPr bwMode="auto">
            <a:xfrm>
              <a:off x="3517" y="1080"/>
              <a:ext cx="1245" cy="576"/>
            </a:xfrm>
            <a:custGeom>
              <a:avLst/>
              <a:gdLst>
                <a:gd name="T0" fmla="*/ 0 w 1245"/>
                <a:gd name="T1" fmla="*/ 0 h 576"/>
                <a:gd name="T2" fmla="*/ 0 w 1245"/>
                <a:gd name="T3" fmla="*/ 156 h 576"/>
                <a:gd name="T4" fmla="*/ 1245 w 1245"/>
                <a:gd name="T5" fmla="*/ 156 h 576"/>
                <a:gd name="T6" fmla="*/ 1245 w 1245"/>
                <a:gd name="T7" fmla="*/ 576 h 576"/>
                <a:gd name="T8" fmla="*/ 0 60000 65536"/>
                <a:gd name="T9" fmla="*/ 0 60000 65536"/>
                <a:gd name="T10" fmla="*/ 0 60000 65536"/>
                <a:gd name="T11" fmla="*/ 0 60000 65536"/>
                <a:gd name="T12" fmla="*/ 0 w 1245"/>
                <a:gd name="T13" fmla="*/ 0 h 576"/>
                <a:gd name="T14" fmla="*/ 1245 w 1245"/>
                <a:gd name="T15" fmla="*/ 576 h 576"/>
              </a:gdLst>
              <a:ahLst/>
              <a:cxnLst>
                <a:cxn ang="T8">
                  <a:pos x="T0" y="T1"/>
                </a:cxn>
                <a:cxn ang="T9">
                  <a:pos x="T2" y="T3"/>
                </a:cxn>
                <a:cxn ang="T10">
                  <a:pos x="T4" y="T5"/>
                </a:cxn>
                <a:cxn ang="T11">
                  <a:pos x="T6" y="T7"/>
                </a:cxn>
              </a:cxnLst>
              <a:rect l="T12" t="T13" r="T14" b="T15"/>
              <a:pathLst>
                <a:path w="1245" h="576">
                  <a:moveTo>
                    <a:pt x="0" y="0"/>
                  </a:moveTo>
                  <a:lnTo>
                    <a:pt x="0" y="156"/>
                  </a:lnTo>
                  <a:lnTo>
                    <a:pt x="1245" y="156"/>
                  </a:lnTo>
                  <a:lnTo>
                    <a:pt x="1245" y="576"/>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31" name="Freeform 22"/>
            <p:cNvSpPr>
              <a:spLocks/>
            </p:cNvSpPr>
            <p:nvPr/>
          </p:nvSpPr>
          <p:spPr bwMode="auto">
            <a:xfrm>
              <a:off x="4731" y="1640"/>
              <a:ext cx="63" cy="64"/>
            </a:xfrm>
            <a:custGeom>
              <a:avLst/>
              <a:gdLst>
                <a:gd name="T0" fmla="*/ 31 w 63"/>
                <a:gd name="T1" fmla="*/ 64 h 64"/>
                <a:gd name="T2" fmla="*/ 0 w 63"/>
                <a:gd name="T3" fmla="*/ 0 h 64"/>
                <a:gd name="T4" fmla="*/ 2 w 63"/>
                <a:gd name="T5" fmla="*/ 2 h 64"/>
                <a:gd name="T6" fmla="*/ 6 w 63"/>
                <a:gd name="T7" fmla="*/ 3 h 64"/>
                <a:gd name="T8" fmla="*/ 11 w 63"/>
                <a:gd name="T9" fmla="*/ 4 h 64"/>
                <a:gd name="T10" fmla="*/ 13 w 63"/>
                <a:gd name="T11" fmla="*/ 6 h 64"/>
                <a:gd name="T12" fmla="*/ 18 w 63"/>
                <a:gd name="T13" fmla="*/ 6 h 64"/>
                <a:gd name="T14" fmla="*/ 22 w 63"/>
                <a:gd name="T15" fmla="*/ 7 h 64"/>
                <a:gd name="T16" fmla="*/ 26 w 63"/>
                <a:gd name="T17" fmla="*/ 7 h 64"/>
                <a:gd name="T18" fmla="*/ 29 w 63"/>
                <a:gd name="T19" fmla="*/ 7 h 64"/>
                <a:gd name="T20" fmla="*/ 33 w 63"/>
                <a:gd name="T21" fmla="*/ 7 h 64"/>
                <a:gd name="T22" fmla="*/ 37 w 63"/>
                <a:gd name="T23" fmla="*/ 7 h 64"/>
                <a:gd name="T24" fmla="*/ 41 w 63"/>
                <a:gd name="T25" fmla="*/ 7 h 64"/>
                <a:gd name="T26" fmla="*/ 45 w 63"/>
                <a:gd name="T27" fmla="*/ 6 h 64"/>
                <a:gd name="T28" fmla="*/ 48 w 63"/>
                <a:gd name="T29" fmla="*/ 6 h 64"/>
                <a:gd name="T30" fmla="*/ 52 w 63"/>
                <a:gd name="T31" fmla="*/ 4 h 64"/>
                <a:gd name="T32" fmla="*/ 56 w 63"/>
                <a:gd name="T33" fmla="*/ 3 h 64"/>
                <a:gd name="T34" fmla="*/ 59 w 63"/>
                <a:gd name="T35" fmla="*/ 2 h 64"/>
                <a:gd name="T36" fmla="*/ 63 w 63"/>
                <a:gd name="T37" fmla="*/ 0 h 64"/>
                <a:gd name="T38" fmla="*/ 31 w 63"/>
                <a:gd name="T39" fmla="*/ 64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
                <a:gd name="T61" fmla="*/ 0 h 64"/>
                <a:gd name="T62" fmla="*/ 63 w 63"/>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 h="64">
                  <a:moveTo>
                    <a:pt x="31" y="64"/>
                  </a:moveTo>
                  <a:lnTo>
                    <a:pt x="0" y="0"/>
                  </a:lnTo>
                  <a:lnTo>
                    <a:pt x="2" y="2"/>
                  </a:lnTo>
                  <a:lnTo>
                    <a:pt x="6" y="3"/>
                  </a:lnTo>
                  <a:lnTo>
                    <a:pt x="11" y="4"/>
                  </a:lnTo>
                  <a:lnTo>
                    <a:pt x="13" y="6"/>
                  </a:lnTo>
                  <a:lnTo>
                    <a:pt x="18" y="6"/>
                  </a:lnTo>
                  <a:lnTo>
                    <a:pt x="22" y="7"/>
                  </a:lnTo>
                  <a:lnTo>
                    <a:pt x="26" y="7"/>
                  </a:lnTo>
                  <a:lnTo>
                    <a:pt x="29" y="7"/>
                  </a:lnTo>
                  <a:lnTo>
                    <a:pt x="33" y="7"/>
                  </a:lnTo>
                  <a:lnTo>
                    <a:pt x="37" y="7"/>
                  </a:lnTo>
                  <a:lnTo>
                    <a:pt x="41" y="7"/>
                  </a:lnTo>
                  <a:lnTo>
                    <a:pt x="45" y="6"/>
                  </a:lnTo>
                  <a:lnTo>
                    <a:pt x="48" y="6"/>
                  </a:lnTo>
                  <a:lnTo>
                    <a:pt x="52" y="4"/>
                  </a:lnTo>
                  <a:lnTo>
                    <a:pt x="56" y="3"/>
                  </a:lnTo>
                  <a:lnTo>
                    <a:pt x="59" y="2"/>
                  </a:lnTo>
                  <a:lnTo>
                    <a:pt x="63" y="0"/>
                  </a:lnTo>
                  <a:lnTo>
                    <a:pt x="31"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32" name="Rectangle 23"/>
            <p:cNvSpPr>
              <a:spLocks noChangeArrowheads="1"/>
            </p:cNvSpPr>
            <p:nvPr/>
          </p:nvSpPr>
          <p:spPr bwMode="auto">
            <a:xfrm>
              <a:off x="4912" y="1632"/>
              <a:ext cx="4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instruction</a:t>
              </a:r>
              <a:endParaRPr lang="en-US" altLang="en-US" sz="1800" dirty="0">
                <a:latin typeface="Arial" panose="020B0604020202020204" pitchFamily="34" charset="0"/>
              </a:endParaRPr>
            </a:p>
          </p:txBody>
        </p:sp>
        <p:sp>
          <p:nvSpPr>
            <p:cNvPr id="68633" name="Rectangle 24"/>
            <p:cNvSpPr>
              <a:spLocks noChangeArrowheads="1"/>
            </p:cNvSpPr>
            <p:nvPr/>
          </p:nvSpPr>
          <p:spPr bwMode="auto">
            <a:xfrm>
              <a:off x="4912" y="1743"/>
              <a:ext cx="26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smtClean="0">
                  <a:solidFill>
                    <a:srgbClr val="000000"/>
                  </a:solidFill>
                  <a:latin typeface="Arial" panose="020B0604020202020204" pitchFamily="34" charset="0"/>
                </a:rPr>
                <a:t>queue</a:t>
              </a:r>
              <a:endParaRPr lang="en-US" altLang="en-US" sz="1800" dirty="0">
                <a:latin typeface="Arial" panose="020B0604020202020204" pitchFamily="34" charset="0"/>
              </a:endParaRPr>
            </a:p>
          </p:txBody>
        </p:sp>
        <p:sp>
          <p:nvSpPr>
            <p:cNvPr id="68634" name="Rectangle 25"/>
            <p:cNvSpPr>
              <a:spLocks noChangeArrowheads="1"/>
            </p:cNvSpPr>
            <p:nvPr/>
          </p:nvSpPr>
          <p:spPr bwMode="auto">
            <a:xfrm>
              <a:off x="2711" y="1288"/>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35" name="Rectangle 26"/>
            <p:cNvSpPr>
              <a:spLocks noChangeArrowheads="1"/>
            </p:cNvSpPr>
            <p:nvPr/>
          </p:nvSpPr>
          <p:spPr bwMode="auto">
            <a:xfrm>
              <a:off x="2765" y="1284"/>
              <a:ext cx="1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op1</a:t>
              </a:r>
              <a:endParaRPr lang="en-US" altLang="en-US" sz="1800" dirty="0">
                <a:latin typeface="Arial" panose="020B0604020202020204" pitchFamily="34" charset="0"/>
              </a:endParaRPr>
            </a:p>
          </p:txBody>
        </p:sp>
        <p:sp>
          <p:nvSpPr>
            <p:cNvPr id="68636" name="Rectangle 27"/>
            <p:cNvSpPr>
              <a:spLocks noChangeArrowheads="1"/>
            </p:cNvSpPr>
            <p:nvPr/>
          </p:nvSpPr>
          <p:spPr bwMode="auto">
            <a:xfrm>
              <a:off x="2711" y="1392"/>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37" name="Rectangle 28"/>
            <p:cNvSpPr>
              <a:spLocks noChangeArrowheads="1"/>
            </p:cNvSpPr>
            <p:nvPr/>
          </p:nvSpPr>
          <p:spPr bwMode="auto">
            <a:xfrm>
              <a:off x="2765" y="1388"/>
              <a:ext cx="1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op2</a:t>
              </a:r>
              <a:endParaRPr lang="en-US" altLang="en-US" sz="1800" dirty="0">
                <a:latin typeface="Arial" panose="020B0604020202020204" pitchFamily="34" charset="0"/>
              </a:endParaRPr>
            </a:p>
          </p:txBody>
        </p:sp>
        <p:sp>
          <p:nvSpPr>
            <p:cNvPr id="68638" name="Rectangle 29"/>
            <p:cNvSpPr>
              <a:spLocks noChangeArrowheads="1"/>
            </p:cNvSpPr>
            <p:nvPr/>
          </p:nvSpPr>
          <p:spPr bwMode="auto">
            <a:xfrm>
              <a:off x="2711" y="1496"/>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39" name="Rectangle 30"/>
            <p:cNvSpPr>
              <a:spLocks noChangeArrowheads="1"/>
            </p:cNvSpPr>
            <p:nvPr/>
          </p:nvSpPr>
          <p:spPr bwMode="auto">
            <a:xfrm>
              <a:off x="2711" y="1600"/>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0" name="Rectangle 31"/>
            <p:cNvSpPr>
              <a:spLocks noChangeArrowheads="1"/>
            </p:cNvSpPr>
            <p:nvPr/>
          </p:nvSpPr>
          <p:spPr bwMode="auto">
            <a:xfrm>
              <a:off x="2711" y="1704"/>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1" name="Rectangle 32"/>
            <p:cNvSpPr>
              <a:spLocks noChangeArrowheads="1"/>
            </p:cNvSpPr>
            <p:nvPr/>
          </p:nvSpPr>
          <p:spPr bwMode="auto">
            <a:xfrm>
              <a:off x="2682" y="1172"/>
              <a:ext cx="3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memory</a:t>
              </a:r>
              <a:endParaRPr lang="en-US" altLang="en-US" sz="1800" dirty="0">
                <a:latin typeface="Arial" panose="020B0604020202020204" pitchFamily="34" charset="0"/>
              </a:endParaRPr>
            </a:p>
          </p:txBody>
        </p:sp>
        <p:sp>
          <p:nvSpPr>
            <p:cNvPr id="68642" name="Rectangle 33"/>
            <p:cNvSpPr>
              <a:spLocks noChangeArrowheads="1"/>
            </p:cNvSpPr>
            <p:nvPr/>
          </p:nvSpPr>
          <p:spPr bwMode="auto">
            <a:xfrm>
              <a:off x="4038" y="1129"/>
              <a:ext cx="21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fetch</a:t>
              </a:r>
              <a:endParaRPr lang="en-US" altLang="en-US" sz="1800" dirty="0">
                <a:latin typeface="Arial" panose="020B0604020202020204" pitchFamily="34" charset="0"/>
              </a:endParaRPr>
            </a:p>
          </p:txBody>
        </p:sp>
        <p:sp>
          <p:nvSpPr>
            <p:cNvPr id="68643" name="Rectangle 34"/>
            <p:cNvSpPr>
              <a:spLocks noChangeArrowheads="1"/>
            </p:cNvSpPr>
            <p:nvPr/>
          </p:nvSpPr>
          <p:spPr bwMode="auto">
            <a:xfrm>
              <a:off x="4087" y="2224"/>
              <a:ext cx="415" cy="29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4" name="Rectangle 35"/>
            <p:cNvSpPr>
              <a:spLocks noChangeArrowheads="1"/>
            </p:cNvSpPr>
            <p:nvPr/>
          </p:nvSpPr>
          <p:spPr bwMode="auto">
            <a:xfrm>
              <a:off x="4205" y="2316"/>
              <a:ext cx="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ALU</a:t>
              </a:r>
              <a:endParaRPr lang="en-US" altLang="en-US" sz="1800" dirty="0">
                <a:latin typeface="Arial" panose="020B0604020202020204" pitchFamily="34" charset="0"/>
              </a:endParaRPr>
            </a:p>
          </p:txBody>
        </p:sp>
        <p:sp>
          <p:nvSpPr>
            <p:cNvPr id="68645" name="Freeform 36"/>
            <p:cNvSpPr>
              <a:spLocks/>
            </p:cNvSpPr>
            <p:nvPr/>
          </p:nvSpPr>
          <p:spPr bwMode="auto">
            <a:xfrm>
              <a:off x="4551" y="1808"/>
              <a:ext cx="211" cy="563"/>
            </a:xfrm>
            <a:custGeom>
              <a:avLst/>
              <a:gdLst>
                <a:gd name="T0" fmla="*/ 211 w 211"/>
                <a:gd name="T1" fmla="*/ 0 h 563"/>
                <a:gd name="T2" fmla="*/ 211 w 211"/>
                <a:gd name="T3" fmla="*/ 563 h 563"/>
                <a:gd name="T4" fmla="*/ 0 w 211"/>
                <a:gd name="T5" fmla="*/ 563 h 563"/>
                <a:gd name="T6" fmla="*/ 0 60000 65536"/>
                <a:gd name="T7" fmla="*/ 0 60000 65536"/>
                <a:gd name="T8" fmla="*/ 0 60000 65536"/>
                <a:gd name="T9" fmla="*/ 0 w 211"/>
                <a:gd name="T10" fmla="*/ 0 h 563"/>
                <a:gd name="T11" fmla="*/ 211 w 211"/>
                <a:gd name="T12" fmla="*/ 563 h 563"/>
              </a:gdLst>
              <a:ahLst/>
              <a:cxnLst>
                <a:cxn ang="T6">
                  <a:pos x="T0" y="T1"/>
                </a:cxn>
                <a:cxn ang="T7">
                  <a:pos x="T2" y="T3"/>
                </a:cxn>
                <a:cxn ang="T8">
                  <a:pos x="T4" y="T5"/>
                </a:cxn>
              </a:cxnLst>
              <a:rect l="T9" t="T10" r="T11" b="T12"/>
              <a:pathLst>
                <a:path w="211" h="563">
                  <a:moveTo>
                    <a:pt x="211" y="0"/>
                  </a:moveTo>
                  <a:lnTo>
                    <a:pt x="211" y="563"/>
                  </a:lnTo>
                  <a:lnTo>
                    <a:pt x="0" y="563"/>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46" name="Freeform 37"/>
            <p:cNvSpPr>
              <a:spLocks/>
            </p:cNvSpPr>
            <p:nvPr/>
          </p:nvSpPr>
          <p:spPr bwMode="auto">
            <a:xfrm>
              <a:off x="4502" y="2339"/>
              <a:ext cx="64" cy="64"/>
            </a:xfrm>
            <a:custGeom>
              <a:avLst/>
              <a:gdLst>
                <a:gd name="T0" fmla="*/ 0 w 64"/>
                <a:gd name="T1" fmla="*/ 32 h 64"/>
                <a:gd name="T2" fmla="*/ 64 w 64"/>
                <a:gd name="T3" fmla="*/ 0 h 64"/>
                <a:gd name="T4" fmla="*/ 62 w 64"/>
                <a:gd name="T5" fmla="*/ 4 h 64"/>
                <a:gd name="T6" fmla="*/ 61 w 64"/>
                <a:gd name="T7" fmla="*/ 7 h 64"/>
                <a:gd name="T8" fmla="*/ 60 w 64"/>
                <a:gd name="T9" fmla="*/ 11 h 64"/>
                <a:gd name="T10" fmla="*/ 58 w 64"/>
                <a:gd name="T11" fmla="*/ 15 h 64"/>
                <a:gd name="T12" fmla="*/ 58 w 64"/>
                <a:gd name="T13" fmla="*/ 18 h 64"/>
                <a:gd name="T14" fmla="*/ 57 w 64"/>
                <a:gd name="T15" fmla="*/ 22 h 64"/>
                <a:gd name="T16" fmla="*/ 57 w 64"/>
                <a:gd name="T17" fmla="*/ 26 h 64"/>
                <a:gd name="T18" fmla="*/ 57 w 64"/>
                <a:gd name="T19" fmla="*/ 30 h 64"/>
                <a:gd name="T20" fmla="*/ 57 w 64"/>
                <a:gd name="T21" fmla="*/ 35 h 64"/>
                <a:gd name="T22" fmla="*/ 57 w 64"/>
                <a:gd name="T23" fmla="*/ 37 h 64"/>
                <a:gd name="T24" fmla="*/ 57 w 64"/>
                <a:gd name="T25" fmla="*/ 42 h 64"/>
                <a:gd name="T26" fmla="*/ 58 w 64"/>
                <a:gd name="T27" fmla="*/ 46 h 64"/>
                <a:gd name="T28" fmla="*/ 58 w 64"/>
                <a:gd name="T29" fmla="*/ 50 h 64"/>
                <a:gd name="T30" fmla="*/ 60 w 64"/>
                <a:gd name="T31" fmla="*/ 53 h 64"/>
                <a:gd name="T32" fmla="*/ 61 w 64"/>
                <a:gd name="T33" fmla="*/ 57 h 64"/>
                <a:gd name="T34" fmla="*/ 62 w 64"/>
                <a:gd name="T35" fmla="*/ 61 h 64"/>
                <a:gd name="T36" fmla="*/ 64 w 64"/>
                <a:gd name="T37" fmla="*/ 64 h 64"/>
                <a:gd name="T38" fmla="*/ 0 w 64"/>
                <a:gd name="T39" fmla="*/ 32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0" y="32"/>
                  </a:moveTo>
                  <a:lnTo>
                    <a:pt x="64" y="0"/>
                  </a:lnTo>
                  <a:lnTo>
                    <a:pt x="62" y="4"/>
                  </a:lnTo>
                  <a:lnTo>
                    <a:pt x="61" y="7"/>
                  </a:lnTo>
                  <a:lnTo>
                    <a:pt x="60" y="11"/>
                  </a:lnTo>
                  <a:lnTo>
                    <a:pt x="58" y="15"/>
                  </a:lnTo>
                  <a:lnTo>
                    <a:pt x="58" y="18"/>
                  </a:lnTo>
                  <a:lnTo>
                    <a:pt x="57" y="22"/>
                  </a:lnTo>
                  <a:lnTo>
                    <a:pt x="57" y="26"/>
                  </a:lnTo>
                  <a:lnTo>
                    <a:pt x="57" y="30"/>
                  </a:lnTo>
                  <a:lnTo>
                    <a:pt x="57" y="35"/>
                  </a:lnTo>
                  <a:lnTo>
                    <a:pt x="57" y="37"/>
                  </a:lnTo>
                  <a:lnTo>
                    <a:pt x="57" y="42"/>
                  </a:lnTo>
                  <a:lnTo>
                    <a:pt x="58" y="46"/>
                  </a:lnTo>
                  <a:lnTo>
                    <a:pt x="58" y="50"/>
                  </a:lnTo>
                  <a:lnTo>
                    <a:pt x="60" y="53"/>
                  </a:lnTo>
                  <a:lnTo>
                    <a:pt x="61" y="57"/>
                  </a:lnTo>
                  <a:lnTo>
                    <a:pt x="62" y="61"/>
                  </a:lnTo>
                  <a:lnTo>
                    <a:pt x="64" y="64"/>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47" name="Rectangle 38"/>
            <p:cNvSpPr>
              <a:spLocks noChangeArrowheads="1"/>
            </p:cNvSpPr>
            <p:nvPr/>
          </p:nvSpPr>
          <p:spPr bwMode="auto">
            <a:xfrm>
              <a:off x="3568" y="1600"/>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8" name="Rectangle 39"/>
            <p:cNvSpPr>
              <a:spLocks noChangeArrowheads="1"/>
            </p:cNvSpPr>
            <p:nvPr/>
          </p:nvSpPr>
          <p:spPr bwMode="auto">
            <a:xfrm>
              <a:off x="3568" y="1704"/>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9" name="Rectangle 40"/>
            <p:cNvSpPr>
              <a:spLocks noChangeArrowheads="1"/>
            </p:cNvSpPr>
            <p:nvPr/>
          </p:nvSpPr>
          <p:spPr bwMode="auto">
            <a:xfrm>
              <a:off x="3568" y="1808"/>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50" name="Rectangle 41"/>
            <p:cNvSpPr>
              <a:spLocks noChangeArrowheads="1"/>
            </p:cNvSpPr>
            <p:nvPr/>
          </p:nvSpPr>
          <p:spPr bwMode="auto">
            <a:xfrm>
              <a:off x="3568" y="1912"/>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51" name="Rectangle 42"/>
            <p:cNvSpPr>
              <a:spLocks noChangeArrowheads="1"/>
            </p:cNvSpPr>
            <p:nvPr/>
          </p:nvSpPr>
          <p:spPr bwMode="auto">
            <a:xfrm>
              <a:off x="3519" y="1471"/>
              <a:ext cx="37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registers</a:t>
              </a:r>
              <a:endParaRPr lang="en-US" altLang="en-US" sz="1800" dirty="0">
                <a:latin typeface="Arial" panose="020B0604020202020204" pitchFamily="34" charset="0"/>
              </a:endParaRPr>
            </a:p>
          </p:txBody>
        </p:sp>
        <p:sp>
          <p:nvSpPr>
            <p:cNvPr id="68652" name="Freeform 43"/>
            <p:cNvSpPr>
              <a:spLocks/>
            </p:cNvSpPr>
            <p:nvPr/>
          </p:nvSpPr>
          <p:spPr bwMode="auto">
            <a:xfrm>
              <a:off x="2971" y="1340"/>
              <a:ext cx="1480" cy="108"/>
            </a:xfrm>
            <a:custGeom>
              <a:avLst/>
              <a:gdLst>
                <a:gd name="T0" fmla="*/ 0 w 1480"/>
                <a:gd name="T1" fmla="*/ 0 h 108"/>
                <a:gd name="T2" fmla="*/ 1480 w 1480"/>
                <a:gd name="T3" fmla="*/ 0 h 108"/>
                <a:gd name="T4" fmla="*/ 1480 w 1480"/>
                <a:gd name="T5" fmla="*/ 108 h 108"/>
                <a:gd name="T6" fmla="*/ 0 60000 65536"/>
                <a:gd name="T7" fmla="*/ 0 60000 65536"/>
                <a:gd name="T8" fmla="*/ 0 60000 65536"/>
                <a:gd name="T9" fmla="*/ 0 w 1480"/>
                <a:gd name="T10" fmla="*/ 0 h 108"/>
                <a:gd name="T11" fmla="*/ 1480 w 1480"/>
                <a:gd name="T12" fmla="*/ 108 h 108"/>
              </a:gdLst>
              <a:ahLst/>
              <a:cxnLst>
                <a:cxn ang="T6">
                  <a:pos x="T0" y="T1"/>
                </a:cxn>
                <a:cxn ang="T7">
                  <a:pos x="T2" y="T3"/>
                </a:cxn>
                <a:cxn ang="T8">
                  <a:pos x="T4" y="T5"/>
                </a:cxn>
              </a:cxnLst>
              <a:rect l="T9" t="T10" r="T11" b="T12"/>
              <a:pathLst>
                <a:path w="1480" h="108">
                  <a:moveTo>
                    <a:pt x="0" y="0"/>
                  </a:moveTo>
                  <a:lnTo>
                    <a:pt x="1480" y="0"/>
                  </a:lnTo>
                  <a:lnTo>
                    <a:pt x="1480" y="108"/>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53" name="Freeform 44"/>
            <p:cNvSpPr>
              <a:spLocks/>
            </p:cNvSpPr>
            <p:nvPr/>
          </p:nvSpPr>
          <p:spPr bwMode="auto">
            <a:xfrm>
              <a:off x="4419" y="1432"/>
              <a:ext cx="64" cy="64"/>
            </a:xfrm>
            <a:custGeom>
              <a:avLst/>
              <a:gdLst>
                <a:gd name="T0" fmla="*/ 32 w 64"/>
                <a:gd name="T1" fmla="*/ 64 h 64"/>
                <a:gd name="T2" fmla="*/ 0 w 64"/>
                <a:gd name="T3" fmla="*/ 0 h 64"/>
                <a:gd name="T4" fmla="*/ 3 w 64"/>
                <a:gd name="T5" fmla="*/ 2 h 64"/>
                <a:gd name="T6" fmla="*/ 7 w 64"/>
                <a:gd name="T7" fmla="*/ 3 h 64"/>
                <a:gd name="T8" fmla="*/ 11 w 64"/>
                <a:gd name="T9" fmla="*/ 5 h 64"/>
                <a:gd name="T10" fmla="*/ 14 w 64"/>
                <a:gd name="T11" fmla="*/ 6 h 64"/>
                <a:gd name="T12" fmla="*/ 18 w 64"/>
                <a:gd name="T13" fmla="*/ 6 h 64"/>
                <a:gd name="T14" fmla="*/ 22 w 64"/>
                <a:gd name="T15" fmla="*/ 7 h 64"/>
                <a:gd name="T16" fmla="*/ 26 w 64"/>
                <a:gd name="T17" fmla="*/ 7 h 64"/>
                <a:gd name="T18" fmla="*/ 29 w 64"/>
                <a:gd name="T19" fmla="*/ 7 h 64"/>
                <a:gd name="T20" fmla="*/ 33 w 64"/>
                <a:gd name="T21" fmla="*/ 7 h 64"/>
                <a:gd name="T22" fmla="*/ 38 w 64"/>
                <a:gd name="T23" fmla="*/ 7 h 64"/>
                <a:gd name="T24" fmla="*/ 42 w 64"/>
                <a:gd name="T25" fmla="*/ 7 h 64"/>
                <a:gd name="T26" fmla="*/ 46 w 64"/>
                <a:gd name="T27" fmla="*/ 6 h 64"/>
                <a:gd name="T28" fmla="*/ 49 w 64"/>
                <a:gd name="T29" fmla="*/ 6 h 64"/>
                <a:gd name="T30" fmla="*/ 53 w 64"/>
                <a:gd name="T31" fmla="*/ 5 h 64"/>
                <a:gd name="T32" fmla="*/ 57 w 64"/>
                <a:gd name="T33" fmla="*/ 3 h 64"/>
                <a:gd name="T34" fmla="*/ 60 w 64"/>
                <a:gd name="T35" fmla="*/ 2 h 64"/>
                <a:gd name="T36" fmla="*/ 64 w 64"/>
                <a:gd name="T37" fmla="*/ 0 h 64"/>
                <a:gd name="T38" fmla="*/ 32 w 64"/>
                <a:gd name="T39" fmla="*/ 64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32" y="64"/>
                  </a:moveTo>
                  <a:lnTo>
                    <a:pt x="0" y="0"/>
                  </a:lnTo>
                  <a:lnTo>
                    <a:pt x="3" y="2"/>
                  </a:lnTo>
                  <a:lnTo>
                    <a:pt x="7" y="3"/>
                  </a:lnTo>
                  <a:lnTo>
                    <a:pt x="11" y="5"/>
                  </a:lnTo>
                  <a:lnTo>
                    <a:pt x="14" y="6"/>
                  </a:lnTo>
                  <a:lnTo>
                    <a:pt x="18" y="6"/>
                  </a:lnTo>
                  <a:lnTo>
                    <a:pt x="22" y="7"/>
                  </a:lnTo>
                  <a:lnTo>
                    <a:pt x="26" y="7"/>
                  </a:lnTo>
                  <a:lnTo>
                    <a:pt x="29" y="7"/>
                  </a:lnTo>
                  <a:lnTo>
                    <a:pt x="33" y="7"/>
                  </a:lnTo>
                  <a:lnTo>
                    <a:pt x="38" y="7"/>
                  </a:lnTo>
                  <a:lnTo>
                    <a:pt x="42" y="7"/>
                  </a:lnTo>
                  <a:lnTo>
                    <a:pt x="46" y="6"/>
                  </a:lnTo>
                  <a:lnTo>
                    <a:pt x="49" y="6"/>
                  </a:lnTo>
                  <a:lnTo>
                    <a:pt x="53" y="5"/>
                  </a:lnTo>
                  <a:lnTo>
                    <a:pt x="57" y="3"/>
                  </a:lnTo>
                  <a:lnTo>
                    <a:pt x="60" y="2"/>
                  </a:lnTo>
                  <a:lnTo>
                    <a:pt x="64" y="0"/>
                  </a:lnTo>
                  <a:lnTo>
                    <a:pt x="3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54" name="Freeform 45"/>
            <p:cNvSpPr>
              <a:spLocks/>
            </p:cNvSpPr>
            <p:nvPr/>
          </p:nvSpPr>
          <p:spPr bwMode="auto">
            <a:xfrm>
              <a:off x="4217" y="2518"/>
              <a:ext cx="156" cy="156"/>
            </a:xfrm>
            <a:custGeom>
              <a:avLst/>
              <a:gdLst>
                <a:gd name="T0" fmla="*/ 78 w 156"/>
                <a:gd name="T1" fmla="*/ 156 h 156"/>
                <a:gd name="T2" fmla="*/ 156 w 156"/>
                <a:gd name="T3" fmla="*/ 111 h 156"/>
                <a:gd name="T4" fmla="*/ 104 w 156"/>
                <a:gd name="T5" fmla="*/ 111 h 156"/>
                <a:gd name="T6" fmla="*/ 104 w 156"/>
                <a:gd name="T7" fmla="*/ 0 h 156"/>
                <a:gd name="T8" fmla="*/ 51 w 156"/>
                <a:gd name="T9" fmla="*/ 0 h 156"/>
                <a:gd name="T10" fmla="*/ 51 w 156"/>
                <a:gd name="T11" fmla="*/ 111 h 156"/>
                <a:gd name="T12" fmla="*/ 0 w 156"/>
                <a:gd name="T13" fmla="*/ 111 h 156"/>
                <a:gd name="T14" fmla="*/ 78 w 156"/>
                <a:gd name="T15" fmla="*/ 156 h 156"/>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156"/>
                <a:gd name="T26" fmla="*/ 156 w 156"/>
                <a:gd name="T27" fmla="*/ 156 h 1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156">
                  <a:moveTo>
                    <a:pt x="78" y="156"/>
                  </a:moveTo>
                  <a:lnTo>
                    <a:pt x="156" y="111"/>
                  </a:lnTo>
                  <a:lnTo>
                    <a:pt x="104" y="111"/>
                  </a:lnTo>
                  <a:lnTo>
                    <a:pt x="104" y="0"/>
                  </a:lnTo>
                  <a:lnTo>
                    <a:pt x="51" y="0"/>
                  </a:lnTo>
                  <a:lnTo>
                    <a:pt x="51" y="111"/>
                  </a:lnTo>
                  <a:lnTo>
                    <a:pt x="0" y="111"/>
                  </a:lnTo>
                  <a:lnTo>
                    <a:pt x="78" y="156"/>
                  </a:lnTo>
                  <a:close/>
                </a:path>
              </a:pathLst>
            </a:custGeom>
            <a:solidFill>
              <a:srgbClr val="FFFFFF"/>
            </a:solidFill>
            <a:ln w="4763">
              <a:solidFill>
                <a:srgbClr val="000000"/>
              </a:solidFill>
              <a:round/>
              <a:headEnd/>
              <a:tailEnd/>
            </a:ln>
          </p:spPr>
          <p:txBody>
            <a:bodyPr/>
            <a:lstStyle/>
            <a:p>
              <a:endParaRPr lang="en-US" dirty="0"/>
            </a:p>
          </p:txBody>
        </p:sp>
        <p:sp>
          <p:nvSpPr>
            <p:cNvPr id="68655" name="Rectangle 46"/>
            <p:cNvSpPr>
              <a:spLocks noChangeArrowheads="1"/>
            </p:cNvSpPr>
            <p:nvPr/>
          </p:nvSpPr>
          <p:spPr bwMode="auto">
            <a:xfrm rot="16200000">
              <a:off x="2689" y="2183"/>
              <a:ext cx="20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write</a:t>
              </a:r>
              <a:endParaRPr lang="en-US" altLang="en-US" sz="1800" dirty="0">
                <a:latin typeface="Arial" panose="020B0604020202020204" pitchFamily="34" charset="0"/>
              </a:endParaRPr>
            </a:p>
          </p:txBody>
        </p:sp>
        <p:sp>
          <p:nvSpPr>
            <p:cNvPr id="68656" name="Freeform 47"/>
            <p:cNvSpPr>
              <a:spLocks/>
            </p:cNvSpPr>
            <p:nvPr/>
          </p:nvSpPr>
          <p:spPr bwMode="auto">
            <a:xfrm>
              <a:off x="2841" y="1857"/>
              <a:ext cx="1454" cy="887"/>
            </a:xfrm>
            <a:custGeom>
              <a:avLst/>
              <a:gdLst>
                <a:gd name="T0" fmla="*/ 1454 w 1454"/>
                <a:gd name="T1" fmla="*/ 887 h 887"/>
                <a:gd name="T2" fmla="*/ 0 w 1454"/>
                <a:gd name="T3" fmla="*/ 887 h 887"/>
                <a:gd name="T4" fmla="*/ 0 w 1454"/>
                <a:gd name="T5" fmla="*/ 0 h 887"/>
                <a:gd name="T6" fmla="*/ 0 60000 65536"/>
                <a:gd name="T7" fmla="*/ 0 60000 65536"/>
                <a:gd name="T8" fmla="*/ 0 60000 65536"/>
                <a:gd name="T9" fmla="*/ 0 w 1454"/>
                <a:gd name="T10" fmla="*/ 0 h 887"/>
                <a:gd name="T11" fmla="*/ 1454 w 1454"/>
                <a:gd name="T12" fmla="*/ 887 h 887"/>
              </a:gdLst>
              <a:ahLst/>
              <a:cxnLst>
                <a:cxn ang="T6">
                  <a:pos x="T0" y="T1"/>
                </a:cxn>
                <a:cxn ang="T7">
                  <a:pos x="T2" y="T3"/>
                </a:cxn>
                <a:cxn ang="T8">
                  <a:pos x="T4" y="T5"/>
                </a:cxn>
              </a:cxnLst>
              <a:rect l="T9" t="T10" r="T11" b="T12"/>
              <a:pathLst>
                <a:path w="1454" h="887">
                  <a:moveTo>
                    <a:pt x="1454" y="887"/>
                  </a:moveTo>
                  <a:lnTo>
                    <a:pt x="0" y="887"/>
                  </a:lnTo>
                  <a:lnTo>
                    <a:pt x="0"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57" name="Freeform 48"/>
            <p:cNvSpPr>
              <a:spLocks/>
            </p:cNvSpPr>
            <p:nvPr/>
          </p:nvSpPr>
          <p:spPr bwMode="auto">
            <a:xfrm>
              <a:off x="2809" y="1808"/>
              <a:ext cx="64" cy="64"/>
            </a:xfrm>
            <a:custGeom>
              <a:avLst/>
              <a:gdLst>
                <a:gd name="T0" fmla="*/ 32 w 64"/>
                <a:gd name="T1" fmla="*/ 0 h 64"/>
                <a:gd name="T2" fmla="*/ 64 w 64"/>
                <a:gd name="T3" fmla="*/ 64 h 64"/>
                <a:gd name="T4" fmla="*/ 61 w 64"/>
                <a:gd name="T5" fmla="*/ 62 h 64"/>
                <a:gd name="T6" fmla="*/ 57 w 64"/>
                <a:gd name="T7" fmla="*/ 61 h 64"/>
                <a:gd name="T8" fmla="*/ 53 w 64"/>
                <a:gd name="T9" fmla="*/ 60 h 64"/>
                <a:gd name="T10" fmla="*/ 50 w 64"/>
                <a:gd name="T11" fmla="*/ 58 h 64"/>
                <a:gd name="T12" fmla="*/ 46 w 64"/>
                <a:gd name="T13" fmla="*/ 57 h 64"/>
                <a:gd name="T14" fmla="*/ 42 w 64"/>
                <a:gd name="T15" fmla="*/ 57 h 64"/>
                <a:gd name="T16" fmla="*/ 38 w 64"/>
                <a:gd name="T17" fmla="*/ 57 h 64"/>
                <a:gd name="T18" fmla="*/ 35 w 64"/>
                <a:gd name="T19" fmla="*/ 55 h 64"/>
                <a:gd name="T20" fmla="*/ 31 w 64"/>
                <a:gd name="T21" fmla="*/ 55 h 64"/>
                <a:gd name="T22" fmla="*/ 27 w 64"/>
                <a:gd name="T23" fmla="*/ 57 h 64"/>
                <a:gd name="T24" fmla="*/ 22 w 64"/>
                <a:gd name="T25" fmla="*/ 57 h 64"/>
                <a:gd name="T26" fmla="*/ 18 w 64"/>
                <a:gd name="T27" fmla="*/ 57 h 64"/>
                <a:gd name="T28" fmla="*/ 16 w 64"/>
                <a:gd name="T29" fmla="*/ 58 h 64"/>
                <a:gd name="T30" fmla="*/ 11 w 64"/>
                <a:gd name="T31" fmla="*/ 60 h 64"/>
                <a:gd name="T32" fmla="*/ 7 w 64"/>
                <a:gd name="T33" fmla="*/ 61 h 64"/>
                <a:gd name="T34" fmla="*/ 4 w 64"/>
                <a:gd name="T35" fmla="*/ 62 h 64"/>
                <a:gd name="T36" fmla="*/ 0 w 64"/>
                <a:gd name="T37" fmla="*/ 64 h 64"/>
                <a:gd name="T38" fmla="*/ 32 w 64"/>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32" y="0"/>
                  </a:moveTo>
                  <a:lnTo>
                    <a:pt x="64" y="64"/>
                  </a:lnTo>
                  <a:lnTo>
                    <a:pt x="61" y="62"/>
                  </a:lnTo>
                  <a:lnTo>
                    <a:pt x="57" y="61"/>
                  </a:lnTo>
                  <a:lnTo>
                    <a:pt x="53" y="60"/>
                  </a:lnTo>
                  <a:lnTo>
                    <a:pt x="50" y="58"/>
                  </a:lnTo>
                  <a:lnTo>
                    <a:pt x="46" y="57"/>
                  </a:lnTo>
                  <a:lnTo>
                    <a:pt x="42" y="57"/>
                  </a:lnTo>
                  <a:lnTo>
                    <a:pt x="38" y="57"/>
                  </a:lnTo>
                  <a:lnTo>
                    <a:pt x="35" y="55"/>
                  </a:lnTo>
                  <a:lnTo>
                    <a:pt x="31" y="55"/>
                  </a:lnTo>
                  <a:lnTo>
                    <a:pt x="27" y="57"/>
                  </a:lnTo>
                  <a:lnTo>
                    <a:pt x="22" y="57"/>
                  </a:lnTo>
                  <a:lnTo>
                    <a:pt x="18" y="57"/>
                  </a:lnTo>
                  <a:lnTo>
                    <a:pt x="16" y="58"/>
                  </a:lnTo>
                  <a:lnTo>
                    <a:pt x="11" y="60"/>
                  </a:lnTo>
                  <a:lnTo>
                    <a:pt x="7" y="61"/>
                  </a:lnTo>
                  <a:lnTo>
                    <a:pt x="4" y="62"/>
                  </a:lnTo>
                  <a:lnTo>
                    <a:pt x="0" y="64"/>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58" name="Rectangle 49"/>
            <p:cNvSpPr>
              <a:spLocks noChangeArrowheads="1"/>
            </p:cNvSpPr>
            <p:nvPr/>
          </p:nvSpPr>
          <p:spPr bwMode="auto">
            <a:xfrm rot="5400000">
              <a:off x="4656" y="2054"/>
              <a:ext cx="3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decode</a:t>
              </a:r>
              <a:endParaRPr lang="en-US" altLang="en-US" sz="1800" dirty="0">
                <a:latin typeface="Arial" panose="020B0604020202020204" pitchFamily="34" charset="0"/>
              </a:endParaRPr>
            </a:p>
          </p:txBody>
        </p:sp>
        <p:sp>
          <p:nvSpPr>
            <p:cNvPr id="68659" name="Rectangle 50"/>
            <p:cNvSpPr>
              <a:spLocks noChangeArrowheads="1"/>
            </p:cNvSpPr>
            <p:nvPr/>
          </p:nvSpPr>
          <p:spPr bwMode="auto">
            <a:xfrm>
              <a:off x="4342" y="2519"/>
              <a:ext cx="33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execute</a:t>
              </a:r>
              <a:endParaRPr lang="en-US" altLang="en-US" sz="1800" dirty="0">
                <a:latin typeface="Arial" panose="020B0604020202020204" pitchFamily="34" charset="0"/>
              </a:endParaRPr>
            </a:p>
          </p:txBody>
        </p:sp>
        <p:sp>
          <p:nvSpPr>
            <p:cNvPr id="68660" name="Freeform 51"/>
            <p:cNvSpPr>
              <a:spLocks/>
            </p:cNvSpPr>
            <p:nvPr/>
          </p:nvSpPr>
          <p:spPr bwMode="auto">
            <a:xfrm>
              <a:off x="3698" y="2016"/>
              <a:ext cx="493" cy="159"/>
            </a:xfrm>
            <a:custGeom>
              <a:avLst/>
              <a:gdLst>
                <a:gd name="T0" fmla="*/ 0 w 493"/>
                <a:gd name="T1" fmla="*/ 0 h 159"/>
                <a:gd name="T2" fmla="*/ 0 w 493"/>
                <a:gd name="T3" fmla="*/ 51 h 159"/>
                <a:gd name="T4" fmla="*/ 493 w 493"/>
                <a:gd name="T5" fmla="*/ 51 h 159"/>
                <a:gd name="T6" fmla="*/ 493 w 493"/>
                <a:gd name="T7" fmla="*/ 159 h 159"/>
                <a:gd name="T8" fmla="*/ 0 60000 65536"/>
                <a:gd name="T9" fmla="*/ 0 60000 65536"/>
                <a:gd name="T10" fmla="*/ 0 60000 65536"/>
                <a:gd name="T11" fmla="*/ 0 60000 65536"/>
                <a:gd name="T12" fmla="*/ 0 w 493"/>
                <a:gd name="T13" fmla="*/ 0 h 159"/>
                <a:gd name="T14" fmla="*/ 493 w 493"/>
                <a:gd name="T15" fmla="*/ 159 h 159"/>
              </a:gdLst>
              <a:ahLst/>
              <a:cxnLst>
                <a:cxn ang="T8">
                  <a:pos x="T0" y="T1"/>
                </a:cxn>
                <a:cxn ang="T9">
                  <a:pos x="T2" y="T3"/>
                </a:cxn>
                <a:cxn ang="T10">
                  <a:pos x="T4" y="T5"/>
                </a:cxn>
                <a:cxn ang="T11">
                  <a:pos x="T6" y="T7"/>
                </a:cxn>
              </a:cxnLst>
              <a:rect l="T12" t="T13" r="T14" b="T15"/>
              <a:pathLst>
                <a:path w="493" h="159">
                  <a:moveTo>
                    <a:pt x="0" y="0"/>
                  </a:moveTo>
                  <a:lnTo>
                    <a:pt x="0" y="51"/>
                  </a:lnTo>
                  <a:lnTo>
                    <a:pt x="493" y="51"/>
                  </a:lnTo>
                  <a:lnTo>
                    <a:pt x="493" y="159"/>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61" name="Freeform 52"/>
            <p:cNvSpPr>
              <a:spLocks/>
            </p:cNvSpPr>
            <p:nvPr/>
          </p:nvSpPr>
          <p:spPr bwMode="auto">
            <a:xfrm>
              <a:off x="4159" y="2160"/>
              <a:ext cx="64" cy="64"/>
            </a:xfrm>
            <a:custGeom>
              <a:avLst/>
              <a:gdLst>
                <a:gd name="T0" fmla="*/ 32 w 64"/>
                <a:gd name="T1" fmla="*/ 64 h 64"/>
                <a:gd name="T2" fmla="*/ 0 w 64"/>
                <a:gd name="T3" fmla="*/ 0 h 64"/>
                <a:gd name="T4" fmla="*/ 4 w 64"/>
                <a:gd name="T5" fmla="*/ 2 h 64"/>
                <a:gd name="T6" fmla="*/ 7 w 64"/>
                <a:gd name="T7" fmla="*/ 3 h 64"/>
                <a:gd name="T8" fmla="*/ 11 w 64"/>
                <a:gd name="T9" fmla="*/ 4 h 64"/>
                <a:gd name="T10" fmla="*/ 15 w 64"/>
                <a:gd name="T11" fmla="*/ 6 h 64"/>
                <a:gd name="T12" fmla="*/ 18 w 64"/>
                <a:gd name="T13" fmla="*/ 6 h 64"/>
                <a:gd name="T14" fmla="*/ 22 w 64"/>
                <a:gd name="T15" fmla="*/ 7 h 64"/>
                <a:gd name="T16" fmla="*/ 26 w 64"/>
                <a:gd name="T17" fmla="*/ 7 h 64"/>
                <a:gd name="T18" fmla="*/ 30 w 64"/>
                <a:gd name="T19" fmla="*/ 7 h 64"/>
                <a:gd name="T20" fmla="*/ 35 w 64"/>
                <a:gd name="T21" fmla="*/ 7 h 64"/>
                <a:gd name="T22" fmla="*/ 37 w 64"/>
                <a:gd name="T23" fmla="*/ 7 h 64"/>
                <a:gd name="T24" fmla="*/ 41 w 64"/>
                <a:gd name="T25" fmla="*/ 7 h 64"/>
                <a:gd name="T26" fmla="*/ 46 w 64"/>
                <a:gd name="T27" fmla="*/ 6 h 64"/>
                <a:gd name="T28" fmla="*/ 50 w 64"/>
                <a:gd name="T29" fmla="*/ 6 h 64"/>
                <a:gd name="T30" fmla="*/ 52 w 64"/>
                <a:gd name="T31" fmla="*/ 4 h 64"/>
                <a:gd name="T32" fmla="*/ 57 w 64"/>
                <a:gd name="T33" fmla="*/ 3 h 64"/>
                <a:gd name="T34" fmla="*/ 61 w 64"/>
                <a:gd name="T35" fmla="*/ 2 h 64"/>
                <a:gd name="T36" fmla="*/ 64 w 64"/>
                <a:gd name="T37" fmla="*/ 0 h 64"/>
                <a:gd name="T38" fmla="*/ 32 w 64"/>
                <a:gd name="T39" fmla="*/ 64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32" y="64"/>
                  </a:moveTo>
                  <a:lnTo>
                    <a:pt x="0" y="0"/>
                  </a:lnTo>
                  <a:lnTo>
                    <a:pt x="4" y="2"/>
                  </a:lnTo>
                  <a:lnTo>
                    <a:pt x="7" y="3"/>
                  </a:lnTo>
                  <a:lnTo>
                    <a:pt x="11" y="4"/>
                  </a:lnTo>
                  <a:lnTo>
                    <a:pt x="15" y="6"/>
                  </a:lnTo>
                  <a:lnTo>
                    <a:pt x="18" y="6"/>
                  </a:lnTo>
                  <a:lnTo>
                    <a:pt x="22" y="7"/>
                  </a:lnTo>
                  <a:lnTo>
                    <a:pt x="26" y="7"/>
                  </a:lnTo>
                  <a:lnTo>
                    <a:pt x="30" y="7"/>
                  </a:lnTo>
                  <a:lnTo>
                    <a:pt x="35" y="7"/>
                  </a:lnTo>
                  <a:lnTo>
                    <a:pt x="37" y="7"/>
                  </a:lnTo>
                  <a:lnTo>
                    <a:pt x="41" y="7"/>
                  </a:lnTo>
                  <a:lnTo>
                    <a:pt x="46" y="6"/>
                  </a:lnTo>
                  <a:lnTo>
                    <a:pt x="50" y="6"/>
                  </a:lnTo>
                  <a:lnTo>
                    <a:pt x="52" y="4"/>
                  </a:lnTo>
                  <a:lnTo>
                    <a:pt x="57" y="3"/>
                  </a:lnTo>
                  <a:lnTo>
                    <a:pt x="61" y="2"/>
                  </a:lnTo>
                  <a:lnTo>
                    <a:pt x="64" y="0"/>
                  </a:lnTo>
                  <a:lnTo>
                    <a:pt x="3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62" name="Freeform 53"/>
            <p:cNvSpPr>
              <a:spLocks/>
            </p:cNvSpPr>
            <p:nvPr/>
          </p:nvSpPr>
          <p:spPr bwMode="auto">
            <a:xfrm>
              <a:off x="2919" y="1755"/>
              <a:ext cx="600" cy="989"/>
            </a:xfrm>
            <a:custGeom>
              <a:avLst/>
              <a:gdLst>
                <a:gd name="T0" fmla="*/ 600 w 600"/>
                <a:gd name="T1" fmla="*/ 0 h 989"/>
                <a:gd name="T2" fmla="*/ 494 w 600"/>
                <a:gd name="T3" fmla="*/ 0 h 989"/>
                <a:gd name="T4" fmla="*/ 494 w 600"/>
                <a:gd name="T5" fmla="*/ 989 h 989"/>
                <a:gd name="T6" fmla="*/ 0 w 600"/>
                <a:gd name="T7" fmla="*/ 989 h 989"/>
                <a:gd name="T8" fmla="*/ 0 60000 65536"/>
                <a:gd name="T9" fmla="*/ 0 60000 65536"/>
                <a:gd name="T10" fmla="*/ 0 60000 65536"/>
                <a:gd name="T11" fmla="*/ 0 60000 65536"/>
                <a:gd name="T12" fmla="*/ 0 w 600"/>
                <a:gd name="T13" fmla="*/ 0 h 989"/>
                <a:gd name="T14" fmla="*/ 600 w 600"/>
                <a:gd name="T15" fmla="*/ 989 h 989"/>
              </a:gdLst>
              <a:ahLst/>
              <a:cxnLst>
                <a:cxn ang="T8">
                  <a:pos x="T0" y="T1"/>
                </a:cxn>
                <a:cxn ang="T9">
                  <a:pos x="T2" y="T3"/>
                </a:cxn>
                <a:cxn ang="T10">
                  <a:pos x="T4" y="T5"/>
                </a:cxn>
                <a:cxn ang="T11">
                  <a:pos x="T6" y="T7"/>
                </a:cxn>
              </a:cxnLst>
              <a:rect l="T12" t="T13" r="T14" b="T15"/>
              <a:pathLst>
                <a:path w="600" h="989">
                  <a:moveTo>
                    <a:pt x="600" y="0"/>
                  </a:moveTo>
                  <a:lnTo>
                    <a:pt x="494" y="0"/>
                  </a:lnTo>
                  <a:lnTo>
                    <a:pt x="494" y="989"/>
                  </a:lnTo>
                  <a:lnTo>
                    <a:pt x="0" y="989"/>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63" name="Freeform 54"/>
            <p:cNvSpPr>
              <a:spLocks/>
            </p:cNvSpPr>
            <p:nvPr/>
          </p:nvSpPr>
          <p:spPr bwMode="auto">
            <a:xfrm>
              <a:off x="3504" y="1723"/>
              <a:ext cx="64" cy="64"/>
            </a:xfrm>
            <a:custGeom>
              <a:avLst/>
              <a:gdLst>
                <a:gd name="T0" fmla="*/ 64 w 64"/>
                <a:gd name="T1" fmla="*/ 32 h 64"/>
                <a:gd name="T2" fmla="*/ 0 w 64"/>
                <a:gd name="T3" fmla="*/ 64 h 64"/>
                <a:gd name="T4" fmla="*/ 2 w 64"/>
                <a:gd name="T5" fmla="*/ 61 h 64"/>
                <a:gd name="T6" fmla="*/ 3 w 64"/>
                <a:gd name="T7" fmla="*/ 57 h 64"/>
                <a:gd name="T8" fmla="*/ 4 w 64"/>
                <a:gd name="T9" fmla="*/ 55 h 64"/>
                <a:gd name="T10" fmla="*/ 6 w 64"/>
                <a:gd name="T11" fmla="*/ 50 h 64"/>
                <a:gd name="T12" fmla="*/ 7 w 64"/>
                <a:gd name="T13" fmla="*/ 46 h 64"/>
                <a:gd name="T14" fmla="*/ 7 w 64"/>
                <a:gd name="T15" fmla="*/ 42 h 64"/>
                <a:gd name="T16" fmla="*/ 8 w 64"/>
                <a:gd name="T17" fmla="*/ 39 h 64"/>
                <a:gd name="T18" fmla="*/ 8 w 64"/>
                <a:gd name="T19" fmla="*/ 35 h 64"/>
                <a:gd name="T20" fmla="*/ 8 w 64"/>
                <a:gd name="T21" fmla="*/ 31 h 64"/>
                <a:gd name="T22" fmla="*/ 8 w 64"/>
                <a:gd name="T23" fmla="*/ 27 h 64"/>
                <a:gd name="T24" fmla="*/ 7 w 64"/>
                <a:gd name="T25" fmla="*/ 23 h 64"/>
                <a:gd name="T26" fmla="*/ 7 w 64"/>
                <a:gd name="T27" fmla="*/ 20 h 64"/>
                <a:gd name="T28" fmla="*/ 6 w 64"/>
                <a:gd name="T29" fmla="*/ 16 h 64"/>
                <a:gd name="T30" fmla="*/ 4 w 64"/>
                <a:gd name="T31" fmla="*/ 12 h 64"/>
                <a:gd name="T32" fmla="*/ 3 w 64"/>
                <a:gd name="T33" fmla="*/ 9 h 64"/>
                <a:gd name="T34" fmla="*/ 2 w 64"/>
                <a:gd name="T35" fmla="*/ 5 h 64"/>
                <a:gd name="T36" fmla="*/ 0 w 64"/>
                <a:gd name="T37" fmla="*/ 0 h 64"/>
                <a:gd name="T38" fmla="*/ 64 w 64"/>
                <a:gd name="T39" fmla="*/ 32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64" y="32"/>
                  </a:moveTo>
                  <a:lnTo>
                    <a:pt x="0" y="64"/>
                  </a:lnTo>
                  <a:lnTo>
                    <a:pt x="2" y="61"/>
                  </a:lnTo>
                  <a:lnTo>
                    <a:pt x="3" y="57"/>
                  </a:lnTo>
                  <a:lnTo>
                    <a:pt x="4" y="55"/>
                  </a:lnTo>
                  <a:lnTo>
                    <a:pt x="6" y="50"/>
                  </a:lnTo>
                  <a:lnTo>
                    <a:pt x="7" y="46"/>
                  </a:lnTo>
                  <a:lnTo>
                    <a:pt x="7" y="42"/>
                  </a:lnTo>
                  <a:lnTo>
                    <a:pt x="8" y="39"/>
                  </a:lnTo>
                  <a:lnTo>
                    <a:pt x="8" y="35"/>
                  </a:lnTo>
                  <a:lnTo>
                    <a:pt x="8" y="31"/>
                  </a:lnTo>
                  <a:lnTo>
                    <a:pt x="8" y="27"/>
                  </a:lnTo>
                  <a:lnTo>
                    <a:pt x="7" y="23"/>
                  </a:lnTo>
                  <a:lnTo>
                    <a:pt x="7" y="20"/>
                  </a:lnTo>
                  <a:lnTo>
                    <a:pt x="6" y="16"/>
                  </a:lnTo>
                  <a:lnTo>
                    <a:pt x="4" y="12"/>
                  </a:lnTo>
                  <a:lnTo>
                    <a:pt x="3" y="9"/>
                  </a:lnTo>
                  <a:lnTo>
                    <a:pt x="2" y="5"/>
                  </a:lnTo>
                  <a:lnTo>
                    <a:pt x="0" y="0"/>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64" name="Line 55"/>
            <p:cNvSpPr>
              <a:spLocks noChangeShapeType="1"/>
            </p:cNvSpPr>
            <p:nvPr/>
          </p:nvSpPr>
          <p:spPr bwMode="auto">
            <a:xfrm>
              <a:off x="4295" y="2674"/>
              <a:ext cx="1" cy="7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65" name="Rectangle 56"/>
            <p:cNvSpPr>
              <a:spLocks noChangeArrowheads="1"/>
            </p:cNvSpPr>
            <p:nvPr/>
          </p:nvSpPr>
          <p:spPr bwMode="auto">
            <a:xfrm>
              <a:off x="3170" y="1217"/>
              <a:ext cx="19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read</a:t>
              </a:r>
              <a:endParaRPr lang="en-US" altLang="en-US" sz="1800" dirty="0">
                <a:latin typeface="Arial" panose="020B0604020202020204" pitchFamily="34" charset="0"/>
              </a:endParaRPr>
            </a:p>
          </p:txBody>
        </p:sp>
        <p:sp>
          <p:nvSpPr>
            <p:cNvPr id="68666" name="Rectangle 57"/>
            <p:cNvSpPr>
              <a:spLocks noChangeArrowheads="1"/>
            </p:cNvSpPr>
            <p:nvPr/>
          </p:nvSpPr>
          <p:spPr bwMode="auto">
            <a:xfrm rot="16200000">
              <a:off x="3259" y="2183"/>
              <a:ext cx="20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write</a:t>
              </a:r>
              <a:endParaRPr lang="en-US" altLang="en-US" sz="1800" dirty="0">
                <a:latin typeface="Arial" panose="020B0604020202020204" pitchFamily="34" charset="0"/>
              </a:endParaRPr>
            </a:p>
          </p:txBody>
        </p:sp>
        <p:sp>
          <p:nvSpPr>
            <p:cNvPr id="68667" name="Rectangle 58"/>
            <p:cNvSpPr>
              <a:spLocks noChangeArrowheads="1"/>
            </p:cNvSpPr>
            <p:nvPr/>
          </p:nvSpPr>
          <p:spPr bwMode="auto">
            <a:xfrm>
              <a:off x="3616" y="2636"/>
              <a:ext cx="3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(output)</a:t>
              </a:r>
              <a:endParaRPr lang="en-US" altLang="en-US" sz="1800" dirty="0">
                <a:latin typeface="Arial" panose="020B0604020202020204" pitchFamily="34" charset="0"/>
              </a:endParaRPr>
            </a:p>
          </p:txBody>
        </p:sp>
        <p:sp>
          <p:nvSpPr>
            <p:cNvPr id="68668" name="Rectangle 59"/>
            <p:cNvSpPr>
              <a:spLocks noChangeArrowheads="1"/>
            </p:cNvSpPr>
            <p:nvPr/>
          </p:nvSpPr>
          <p:spPr bwMode="auto">
            <a:xfrm>
              <a:off x="4321" y="1600"/>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69" name="Rectangle 60"/>
            <p:cNvSpPr>
              <a:spLocks noChangeArrowheads="1"/>
            </p:cNvSpPr>
            <p:nvPr/>
          </p:nvSpPr>
          <p:spPr bwMode="auto">
            <a:xfrm>
              <a:off x="4321" y="1704"/>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70" name="Rectangle 61"/>
            <p:cNvSpPr>
              <a:spLocks noChangeArrowheads="1"/>
            </p:cNvSpPr>
            <p:nvPr/>
          </p:nvSpPr>
          <p:spPr bwMode="auto">
            <a:xfrm>
              <a:off x="4321" y="1808"/>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71" name="Rectangle 62"/>
            <p:cNvSpPr>
              <a:spLocks noChangeArrowheads="1"/>
            </p:cNvSpPr>
            <p:nvPr/>
          </p:nvSpPr>
          <p:spPr bwMode="auto">
            <a:xfrm>
              <a:off x="4321" y="1912"/>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72" name="Rectangle 63"/>
            <p:cNvSpPr>
              <a:spLocks noChangeArrowheads="1"/>
            </p:cNvSpPr>
            <p:nvPr/>
          </p:nvSpPr>
          <p:spPr bwMode="auto">
            <a:xfrm>
              <a:off x="4272" y="1492"/>
              <a:ext cx="37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registers</a:t>
              </a:r>
              <a:endParaRPr lang="en-US" altLang="en-US" sz="1800" dirty="0">
                <a:latin typeface="Arial" panose="020B0604020202020204" pitchFamily="34" charset="0"/>
              </a:endParaRPr>
            </a:p>
          </p:txBody>
        </p:sp>
        <p:sp>
          <p:nvSpPr>
            <p:cNvPr id="68673" name="Line 64"/>
            <p:cNvSpPr>
              <a:spLocks noChangeShapeType="1"/>
            </p:cNvSpPr>
            <p:nvPr/>
          </p:nvSpPr>
          <p:spPr bwMode="auto">
            <a:xfrm flipH="1">
              <a:off x="3980" y="2379"/>
              <a:ext cx="10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74" name="Freeform 65"/>
            <p:cNvSpPr>
              <a:spLocks/>
            </p:cNvSpPr>
            <p:nvPr/>
          </p:nvSpPr>
          <p:spPr bwMode="auto">
            <a:xfrm>
              <a:off x="3932" y="2347"/>
              <a:ext cx="64" cy="64"/>
            </a:xfrm>
            <a:custGeom>
              <a:avLst/>
              <a:gdLst>
                <a:gd name="T0" fmla="*/ 0 w 64"/>
                <a:gd name="T1" fmla="*/ 32 h 64"/>
                <a:gd name="T2" fmla="*/ 64 w 64"/>
                <a:gd name="T3" fmla="*/ 0 h 64"/>
                <a:gd name="T4" fmla="*/ 62 w 64"/>
                <a:gd name="T5" fmla="*/ 4 h 64"/>
                <a:gd name="T6" fmla="*/ 61 w 64"/>
                <a:gd name="T7" fmla="*/ 9 h 64"/>
                <a:gd name="T8" fmla="*/ 59 w 64"/>
                <a:gd name="T9" fmla="*/ 11 h 64"/>
                <a:gd name="T10" fmla="*/ 58 w 64"/>
                <a:gd name="T11" fmla="*/ 16 h 64"/>
                <a:gd name="T12" fmla="*/ 57 w 64"/>
                <a:gd name="T13" fmla="*/ 20 h 64"/>
                <a:gd name="T14" fmla="*/ 57 w 64"/>
                <a:gd name="T15" fmla="*/ 22 h 64"/>
                <a:gd name="T16" fmla="*/ 55 w 64"/>
                <a:gd name="T17" fmla="*/ 27 h 64"/>
                <a:gd name="T18" fmla="*/ 55 w 64"/>
                <a:gd name="T19" fmla="*/ 31 h 64"/>
                <a:gd name="T20" fmla="*/ 55 w 64"/>
                <a:gd name="T21" fmla="*/ 35 h 64"/>
                <a:gd name="T22" fmla="*/ 55 w 64"/>
                <a:gd name="T23" fmla="*/ 39 h 64"/>
                <a:gd name="T24" fmla="*/ 57 w 64"/>
                <a:gd name="T25" fmla="*/ 42 h 64"/>
                <a:gd name="T26" fmla="*/ 57 w 64"/>
                <a:gd name="T27" fmla="*/ 46 h 64"/>
                <a:gd name="T28" fmla="*/ 58 w 64"/>
                <a:gd name="T29" fmla="*/ 50 h 64"/>
                <a:gd name="T30" fmla="*/ 59 w 64"/>
                <a:gd name="T31" fmla="*/ 54 h 64"/>
                <a:gd name="T32" fmla="*/ 61 w 64"/>
                <a:gd name="T33" fmla="*/ 57 h 64"/>
                <a:gd name="T34" fmla="*/ 62 w 64"/>
                <a:gd name="T35" fmla="*/ 61 h 64"/>
                <a:gd name="T36" fmla="*/ 64 w 64"/>
                <a:gd name="T37" fmla="*/ 64 h 64"/>
                <a:gd name="T38" fmla="*/ 0 w 64"/>
                <a:gd name="T39" fmla="*/ 32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0" y="32"/>
                  </a:moveTo>
                  <a:lnTo>
                    <a:pt x="64" y="0"/>
                  </a:lnTo>
                  <a:lnTo>
                    <a:pt x="62" y="4"/>
                  </a:lnTo>
                  <a:lnTo>
                    <a:pt x="61" y="9"/>
                  </a:lnTo>
                  <a:lnTo>
                    <a:pt x="59" y="11"/>
                  </a:lnTo>
                  <a:lnTo>
                    <a:pt x="58" y="16"/>
                  </a:lnTo>
                  <a:lnTo>
                    <a:pt x="57" y="20"/>
                  </a:lnTo>
                  <a:lnTo>
                    <a:pt x="57" y="22"/>
                  </a:lnTo>
                  <a:lnTo>
                    <a:pt x="55" y="27"/>
                  </a:lnTo>
                  <a:lnTo>
                    <a:pt x="55" y="31"/>
                  </a:lnTo>
                  <a:lnTo>
                    <a:pt x="55" y="35"/>
                  </a:lnTo>
                  <a:lnTo>
                    <a:pt x="55" y="39"/>
                  </a:lnTo>
                  <a:lnTo>
                    <a:pt x="57" y="42"/>
                  </a:lnTo>
                  <a:lnTo>
                    <a:pt x="57" y="46"/>
                  </a:lnTo>
                  <a:lnTo>
                    <a:pt x="58" y="50"/>
                  </a:lnTo>
                  <a:lnTo>
                    <a:pt x="59" y="54"/>
                  </a:lnTo>
                  <a:lnTo>
                    <a:pt x="61" y="57"/>
                  </a:lnTo>
                  <a:lnTo>
                    <a:pt x="62" y="61"/>
                  </a:lnTo>
                  <a:lnTo>
                    <a:pt x="64" y="64"/>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75" name="Rectangle 66"/>
            <p:cNvSpPr>
              <a:spLocks noChangeArrowheads="1"/>
            </p:cNvSpPr>
            <p:nvPr/>
          </p:nvSpPr>
          <p:spPr bwMode="auto">
            <a:xfrm>
              <a:off x="3702" y="2324"/>
              <a:ext cx="20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flags</a:t>
              </a:r>
              <a:endParaRPr lang="en-US" altLang="en-US" sz="1800" dirty="0">
                <a:latin typeface="Arial" panose="020B0604020202020204" pitchFamily="34" charset="0"/>
              </a:endParaRPr>
            </a:p>
          </p:txBody>
        </p:sp>
        <p:sp>
          <p:nvSpPr>
            <p:cNvPr id="68676" name="Line 67"/>
            <p:cNvSpPr>
              <a:spLocks noChangeShapeType="1"/>
            </p:cNvSpPr>
            <p:nvPr/>
          </p:nvSpPr>
          <p:spPr bwMode="auto">
            <a:xfrm>
              <a:off x="4451" y="2016"/>
              <a:ext cx="1" cy="15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77" name="Freeform 68"/>
            <p:cNvSpPr>
              <a:spLocks/>
            </p:cNvSpPr>
            <p:nvPr/>
          </p:nvSpPr>
          <p:spPr bwMode="auto">
            <a:xfrm>
              <a:off x="4419" y="2160"/>
              <a:ext cx="64" cy="64"/>
            </a:xfrm>
            <a:custGeom>
              <a:avLst/>
              <a:gdLst>
                <a:gd name="T0" fmla="*/ 32 w 64"/>
                <a:gd name="T1" fmla="*/ 64 h 64"/>
                <a:gd name="T2" fmla="*/ 0 w 64"/>
                <a:gd name="T3" fmla="*/ 0 h 64"/>
                <a:gd name="T4" fmla="*/ 3 w 64"/>
                <a:gd name="T5" fmla="*/ 2 h 64"/>
                <a:gd name="T6" fmla="*/ 7 w 64"/>
                <a:gd name="T7" fmla="*/ 3 h 64"/>
                <a:gd name="T8" fmla="*/ 11 w 64"/>
                <a:gd name="T9" fmla="*/ 4 h 64"/>
                <a:gd name="T10" fmla="*/ 14 w 64"/>
                <a:gd name="T11" fmla="*/ 6 h 64"/>
                <a:gd name="T12" fmla="*/ 18 w 64"/>
                <a:gd name="T13" fmla="*/ 6 h 64"/>
                <a:gd name="T14" fmla="*/ 22 w 64"/>
                <a:gd name="T15" fmla="*/ 7 h 64"/>
                <a:gd name="T16" fmla="*/ 26 w 64"/>
                <a:gd name="T17" fmla="*/ 7 h 64"/>
                <a:gd name="T18" fmla="*/ 29 w 64"/>
                <a:gd name="T19" fmla="*/ 7 h 64"/>
                <a:gd name="T20" fmla="*/ 33 w 64"/>
                <a:gd name="T21" fmla="*/ 7 h 64"/>
                <a:gd name="T22" fmla="*/ 38 w 64"/>
                <a:gd name="T23" fmla="*/ 7 h 64"/>
                <a:gd name="T24" fmla="*/ 42 w 64"/>
                <a:gd name="T25" fmla="*/ 7 h 64"/>
                <a:gd name="T26" fmla="*/ 46 w 64"/>
                <a:gd name="T27" fmla="*/ 6 h 64"/>
                <a:gd name="T28" fmla="*/ 49 w 64"/>
                <a:gd name="T29" fmla="*/ 6 h 64"/>
                <a:gd name="T30" fmla="*/ 53 w 64"/>
                <a:gd name="T31" fmla="*/ 4 h 64"/>
                <a:gd name="T32" fmla="*/ 57 w 64"/>
                <a:gd name="T33" fmla="*/ 3 h 64"/>
                <a:gd name="T34" fmla="*/ 60 w 64"/>
                <a:gd name="T35" fmla="*/ 2 h 64"/>
                <a:gd name="T36" fmla="*/ 64 w 64"/>
                <a:gd name="T37" fmla="*/ 0 h 64"/>
                <a:gd name="T38" fmla="*/ 32 w 64"/>
                <a:gd name="T39" fmla="*/ 64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32" y="64"/>
                  </a:moveTo>
                  <a:lnTo>
                    <a:pt x="0" y="0"/>
                  </a:lnTo>
                  <a:lnTo>
                    <a:pt x="3" y="2"/>
                  </a:lnTo>
                  <a:lnTo>
                    <a:pt x="7" y="3"/>
                  </a:lnTo>
                  <a:lnTo>
                    <a:pt x="11" y="4"/>
                  </a:lnTo>
                  <a:lnTo>
                    <a:pt x="14" y="6"/>
                  </a:lnTo>
                  <a:lnTo>
                    <a:pt x="18" y="6"/>
                  </a:lnTo>
                  <a:lnTo>
                    <a:pt x="22" y="7"/>
                  </a:lnTo>
                  <a:lnTo>
                    <a:pt x="26" y="7"/>
                  </a:lnTo>
                  <a:lnTo>
                    <a:pt x="29" y="7"/>
                  </a:lnTo>
                  <a:lnTo>
                    <a:pt x="33" y="7"/>
                  </a:lnTo>
                  <a:lnTo>
                    <a:pt x="38" y="7"/>
                  </a:lnTo>
                  <a:lnTo>
                    <a:pt x="42" y="7"/>
                  </a:lnTo>
                  <a:lnTo>
                    <a:pt x="46" y="6"/>
                  </a:lnTo>
                  <a:lnTo>
                    <a:pt x="49" y="6"/>
                  </a:lnTo>
                  <a:lnTo>
                    <a:pt x="53" y="4"/>
                  </a:lnTo>
                  <a:lnTo>
                    <a:pt x="57" y="3"/>
                  </a:lnTo>
                  <a:lnTo>
                    <a:pt x="60" y="2"/>
                  </a:lnTo>
                  <a:lnTo>
                    <a:pt x="64" y="0"/>
                  </a:lnTo>
                  <a:lnTo>
                    <a:pt x="3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78" name="Rectangle 69"/>
            <p:cNvSpPr>
              <a:spLocks noChangeArrowheads="1"/>
            </p:cNvSpPr>
            <p:nvPr/>
          </p:nvSpPr>
          <p:spPr bwMode="auto">
            <a:xfrm>
              <a:off x="4259" y="999"/>
              <a:ext cx="762" cy="109"/>
            </a:xfrm>
            <a:prstGeom prst="rect">
              <a:avLst/>
            </a:prstGeom>
            <a:solidFill>
              <a:schemeClr val="bg1"/>
            </a:solidFill>
            <a:ln w="6350">
              <a:solidFill>
                <a:schemeClr val="tx1"/>
              </a:solidFill>
              <a:miter lim="800000"/>
              <a:headEnd/>
              <a:tailEnd/>
            </a:ln>
          </p:spPr>
          <p:txBody>
            <a:bodyPr lIns="0" tIns="0" rIns="0" bIns="0"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US" altLang="en-US" sz="2000" baseline="20000" dirty="0">
                  <a:latin typeface="Arial" panose="020B0604020202020204" pitchFamily="34" charset="0"/>
                </a:rPr>
                <a:t> </a:t>
              </a:r>
              <a:r>
                <a:rPr lang="en-US" altLang="en-US" sz="2000" b="1" baseline="20000" dirty="0">
                  <a:latin typeface="Arial" panose="020B0604020202020204" pitchFamily="34" charset="0"/>
                </a:rPr>
                <a:t>. . .</a:t>
              </a:r>
            </a:p>
          </p:txBody>
        </p:sp>
        <p:sp>
          <p:nvSpPr>
            <p:cNvPr id="68679" name="Rectangle 70"/>
            <p:cNvSpPr>
              <a:spLocks noChangeArrowheads="1"/>
            </p:cNvSpPr>
            <p:nvPr/>
          </p:nvSpPr>
          <p:spPr bwMode="auto">
            <a:xfrm>
              <a:off x="3429" y="999"/>
              <a:ext cx="207" cy="109"/>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80" name="Rectangle 71"/>
            <p:cNvSpPr>
              <a:spLocks noChangeArrowheads="1"/>
            </p:cNvSpPr>
            <p:nvPr/>
          </p:nvSpPr>
          <p:spPr bwMode="auto">
            <a:xfrm>
              <a:off x="3480" y="993"/>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I1</a:t>
              </a:r>
              <a:endParaRPr lang="en-US" altLang="en-US" sz="1200" dirty="0">
                <a:latin typeface="Times New Roman" panose="02020603050405020304" pitchFamily="18" charset="0"/>
                <a:cs typeface="Times New Roman" panose="02020603050405020304" pitchFamily="18" charset="0"/>
              </a:endParaRPr>
            </a:p>
          </p:txBody>
        </p:sp>
      </p:grpSp>
      <p:sp>
        <p:nvSpPr>
          <p:cNvPr id="6861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0702A12D-A9E8-49A0-811D-88F6E1DFB3D4}" type="slidenum">
              <a:rPr lang="en-US" altLang="en-US" sz="1600">
                <a:solidFill>
                  <a:srgbClr val="7B9899"/>
                </a:solidFill>
                <a:latin typeface="Arial" panose="020B0604020202020204" pitchFamily="34" charset="0"/>
              </a:rPr>
              <a:pPr>
                <a:spcBef>
                  <a:spcPct val="0"/>
                </a:spcBef>
                <a:buClrTx/>
                <a:buSzTx/>
                <a:buFontTx/>
                <a:buNone/>
              </a:pPr>
              <a:t>4</a:t>
            </a:fld>
            <a:endParaRPr lang="en-US" altLang="en-US" sz="1600" dirty="0">
              <a:solidFill>
                <a:srgbClr val="7B9899"/>
              </a:solidFill>
              <a:latin typeface="Arial" panose="020B0604020202020204" pitchFamily="34" charset="0"/>
            </a:endParaRPr>
          </a:p>
        </p:txBody>
      </p:sp>
    </p:spTree>
    <p:extLst>
      <p:ext uri="{BB962C8B-B14F-4D97-AF65-F5344CB8AC3E}">
        <p14:creationId xmlns:p14="http://schemas.microsoft.com/office/powerpoint/2010/main" val="3630877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Group</a:t>
            </a:r>
            <a:endParaRPr lang="en-US" dirty="0"/>
          </a:p>
        </p:txBody>
      </p:sp>
      <p:sp>
        <p:nvSpPr>
          <p:cNvPr id="3" name="Content Placeholder 2"/>
          <p:cNvSpPr>
            <a:spLocks noGrp="1"/>
          </p:cNvSpPr>
          <p:nvPr>
            <p:ph idx="1"/>
          </p:nvPr>
        </p:nvSpPr>
        <p:spPr/>
        <p:txBody>
          <a:bodyPr>
            <a:normAutofit fontScale="85000" lnSpcReduction="20000"/>
          </a:bodyPr>
          <a:lstStyle/>
          <a:p>
            <a:r>
              <a:rPr lang="en-US" dirty="0"/>
              <a:t>Data Movement Instructions </a:t>
            </a:r>
            <a:endParaRPr lang="en-US" dirty="0" smtClean="0"/>
          </a:p>
          <a:p>
            <a:pPr lvl="1"/>
            <a:r>
              <a:rPr lang="en-US" dirty="0" smtClean="0"/>
              <a:t>These </a:t>
            </a:r>
            <a:r>
              <a:rPr lang="en-US" dirty="0"/>
              <a:t>instructions are used to move data from one place to another. </a:t>
            </a:r>
            <a:endParaRPr lang="en-US" dirty="0" smtClean="0"/>
          </a:p>
          <a:p>
            <a:pPr lvl="1"/>
            <a:r>
              <a:rPr lang="en-US" dirty="0"/>
              <a:t>These places can be registers, memory, or even inside peripheral devices. Some examples are</a:t>
            </a:r>
            <a:r>
              <a:rPr lang="en-US" dirty="0" smtClean="0"/>
              <a:t>:</a:t>
            </a:r>
          </a:p>
          <a:p>
            <a:pPr lvl="1"/>
            <a:endParaRPr lang="en-US" dirty="0" smtClean="0"/>
          </a:p>
          <a:p>
            <a:pPr marL="914400" lvl="2" indent="0">
              <a:buNone/>
            </a:pPr>
            <a:r>
              <a:rPr lang="en-US" sz="1900" dirty="0">
                <a:latin typeface="Consolas" panose="020B0609020204030204" pitchFamily="49" charset="0"/>
              </a:rPr>
              <a:t>mov ax, bx </a:t>
            </a:r>
            <a:endParaRPr lang="en-US" sz="1900" dirty="0" smtClean="0">
              <a:latin typeface="Consolas" panose="020B0609020204030204" pitchFamily="49" charset="0"/>
            </a:endParaRPr>
          </a:p>
          <a:p>
            <a:pPr marL="914400" lvl="2" indent="0">
              <a:buNone/>
            </a:pPr>
            <a:r>
              <a:rPr lang="en-US" sz="1900" dirty="0" smtClean="0">
                <a:latin typeface="Consolas" panose="020B0609020204030204" pitchFamily="49" charset="0"/>
              </a:rPr>
              <a:t>lad </a:t>
            </a:r>
            <a:r>
              <a:rPr lang="en-US" sz="1900" dirty="0">
                <a:latin typeface="Consolas" panose="020B0609020204030204" pitchFamily="49" charset="0"/>
              </a:rPr>
              <a:t>1234 </a:t>
            </a:r>
          </a:p>
          <a:p>
            <a:pPr lvl="1"/>
            <a:endParaRPr lang="en-US" dirty="0"/>
          </a:p>
          <a:p>
            <a:r>
              <a:rPr lang="en-US" dirty="0"/>
              <a:t>Arithmetic and Logic Instructions </a:t>
            </a:r>
            <a:endParaRPr lang="en-US" dirty="0" smtClean="0"/>
          </a:p>
          <a:p>
            <a:pPr lvl="1"/>
            <a:r>
              <a:rPr lang="en-US" dirty="0"/>
              <a:t>Arithmetic instructions like addition, subtraction, multiplication, division and Logical instructions like logical and, logical or, logical xor, or complement are part of this group. </a:t>
            </a:r>
            <a:endParaRPr lang="en-US" dirty="0" smtClean="0"/>
          </a:p>
          <a:p>
            <a:pPr lvl="1"/>
            <a:r>
              <a:rPr lang="en-US" dirty="0" smtClean="0"/>
              <a:t>Some </a:t>
            </a:r>
            <a:r>
              <a:rPr lang="en-US" dirty="0"/>
              <a:t>examples are: </a:t>
            </a:r>
            <a:endParaRPr lang="en-US" dirty="0" smtClean="0"/>
          </a:p>
          <a:p>
            <a:pPr marL="914400" lvl="2" indent="0">
              <a:buNone/>
            </a:pPr>
            <a:r>
              <a:rPr lang="en-US" dirty="0" smtClean="0">
                <a:latin typeface="Consolas" panose="020B0609020204030204" pitchFamily="49" charset="0"/>
              </a:rPr>
              <a:t>and </a:t>
            </a:r>
            <a:r>
              <a:rPr lang="en-US" dirty="0">
                <a:latin typeface="Consolas" panose="020B0609020204030204" pitchFamily="49" charset="0"/>
              </a:rPr>
              <a:t>ax, 1234 </a:t>
            </a:r>
            <a:endParaRPr lang="en-US" dirty="0" smtClean="0">
              <a:latin typeface="Consolas" panose="020B0609020204030204" pitchFamily="49" charset="0"/>
            </a:endParaRPr>
          </a:p>
          <a:p>
            <a:pPr marL="914400" lvl="2" indent="0">
              <a:buNone/>
            </a:pPr>
            <a:r>
              <a:rPr lang="en-US" dirty="0" smtClean="0">
                <a:latin typeface="Consolas" panose="020B0609020204030204" pitchFamily="49" charset="0"/>
              </a:rPr>
              <a:t>add </a:t>
            </a:r>
            <a:r>
              <a:rPr lang="en-US" dirty="0">
                <a:latin typeface="Consolas" panose="020B0609020204030204" pitchFamily="49" charset="0"/>
              </a:rPr>
              <a:t>bx, 0534 </a:t>
            </a:r>
            <a:endParaRPr lang="en-US" dirty="0" smtClean="0">
              <a:latin typeface="Consolas" panose="020B0609020204030204" pitchFamily="49" charset="0"/>
            </a:endParaRPr>
          </a:p>
          <a:p>
            <a:pPr marL="914400" lvl="2" indent="0">
              <a:buNone/>
            </a:pPr>
            <a:r>
              <a:rPr lang="en-US" dirty="0" smtClean="0">
                <a:latin typeface="Consolas" panose="020B0609020204030204" pitchFamily="49" charset="0"/>
              </a:rPr>
              <a:t>add </a:t>
            </a:r>
            <a:r>
              <a:rPr lang="en-US" dirty="0">
                <a:latin typeface="Consolas" panose="020B0609020204030204" pitchFamily="49" charset="0"/>
              </a:rPr>
              <a:t>bx, [1200]  </a:t>
            </a:r>
          </a:p>
        </p:txBody>
      </p:sp>
    </p:spTree>
    <p:extLst>
      <p:ext uri="{BB962C8B-B14F-4D97-AF65-F5344CB8AC3E}">
        <p14:creationId xmlns:p14="http://schemas.microsoft.com/office/powerpoint/2010/main" val="49888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Group</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Program Control </a:t>
            </a:r>
            <a:r>
              <a:rPr lang="en-US" dirty="0" smtClean="0"/>
              <a:t>Instructions</a:t>
            </a:r>
          </a:p>
          <a:p>
            <a:pPr lvl="1"/>
            <a:r>
              <a:rPr lang="en-US" dirty="0"/>
              <a:t>These are instructions that control the program execution and flow by playing with the instruction pointer and altering its normal behavior to point to the next instruction. </a:t>
            </a:r>
            <a:endParaRPr lang="en-US" dirty="0" smtClean="0"/>
          </a:p>
          <a:p>
            <a:pPr lvl="1"/>
            <a:r>
              <a:rPr lang="en-US" dirty="0" smtClean="0"/>
              <a:t>Some </a:t>
            </a:r>
            <a:r>
              <a:rPr lang="en-US" dirty="0"/>
              <a:t>examples are: </a:t>
            </a:r>
            <a:endParaRPr lang="en-US" dirty="0" smtClean="0"/>
          </a:p>
          <a:p>
            <a:pPr marL="457200" lvl="1" indent="0">
              <a:buNone/>
            </a:pPr>
            <a:r>
              <a:rPr lang="en-US" dirty="0" smtClean="0">
                <a:latin typeface="Consolas" panose="020B0609020204030204" pitchFamily="49" charset="0"/>
              </a:rPr>
              <a:t>	cmp ax, 0</a:t>
            </a:r>
          </a:p>
          <a:p>
            <a:pPr marL="457200" lvl="1" indent="0">
              <a:buNone/>
            </a:pPr>
            <a:r>
              <a:rPr lang="en-US" dirty="0" smtClean="0">
                <a:latin typeface="Consolas" panose="020B0609020204030204" pitchFamily="49" charset="0"/>
              </a:rPr>
              <a:t>   jne 1234 </a:t>
            </a:r>
          </a:p>
          <a:p>
            <a:r>
              <a:rPr lang="en-US" dirty="0"/>
              <a:t>Special Instructions </a:t>
            </a:r>
            <a:endParaRPr lang="en-US" dirty="0" smtClean="0"/>
          </a:p>
          <a:p>
            <a:pPr lvl="1"/>
            <a:r>
              <a:rPr lang="en-US" dirty="0" smtClean="0"/>
              <a:t>Another </a:t>
            </a:r>
            <a:r>
              <a:rPr lang="en-US" dirty="0"/>
              <a:t>group called special instructions works like the special service commandos. They allow changing specific processor behaviors and are used to play with it. They are used rarely but are certainly used in any meaningful program. Some examples are: </a:t>
            </a:r>
            <a:endParaRPr lang="en-US" dirty="0" smtClean="0"/>
          </a:p>
          <a:p>
            <a:pPr marL="914400" lvl="2" indent="0">
              <a:buNone/>
            </a:pPr>
            <a:r>
              <a:rPr lang="en-US" dirty="0">
                <a:latin typeface="Consolas" panose="020B0609020204030204" pitchFamily="49" charset="0"/>
              </a:rPr>
              <a:t>cli </a:t>
            </a:r>
          </a:p>
          <a:p>
            <a:pPr marL="914400" lvl="2" indent="0">
              <a:buNone/>
            </a:pPr>
            <a:r>
              <a:rPr lang="en-US" dirty="0">
                <a:latin typeface="Consolas" panose="020B0609020204030204" pitchFamily="49" charset="0"/>
              </a:rPr>
              <a:t>sti </a:t>
            </a:r>
          </a:p>
          <a:p>
            <a:pPr lvl="1"/>
            <a:r>
              <a:rPr lang="en-US" dirty="0" smtClean="0"/>
              <a:t>Where </a:t>
            </a:r>
            <a:r>
              <a:rPr lang="en-US" dirty="0"/>
              <a:t>cli clears the interrupt flag and sti sets it</a:t>
            </a:r>
            <a:endParaRPr lang="en-US" dirty="0" smtClean="0">
              <a:latin typeface="Consolas" panose="020B0609020204030204" pitchFamily="49" charset="0"/>
            </a:endParaRPr>
          </a:p>
        </p:txBody>
      </p:sp>
    </p:spTree>
    <p:extLst>
      <p:ext uri="{BB962C8B-B14F-4D97-AF65-F5344CB8AC3E}">
        <p14:creationId xmlns:p14="http://schemas.microsoft.com/office/powerpoint/2010/main" val="211981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OPERAND TYPES</a:t>
            </a:r>
            <a:endParaRPr lang="en-US" dirty="0"/>
          </a:p>
        </p:txBody>
      </p:sp>
      <p:sp>
        <p:nvSpPr>
          <p:cNvPr id="3" name="Content Placeholder 2"/>
          <p:cNvSpPr>
            <a:spLocks noGrp="1"/>
          </p:cNvSpPr>
          <p:nvPr>
            <p:ph idx="1"/>
          </p:nvPr>
        </p:nvSpPr>
        <p:spPr/>
        <p:txBody>
          <a:bodyPr>
            <a:normAutofit/>
          </a:bodyPr>
          <a:lstStyle/>
          <a:p>
            <a:r>
              <a:rPr lang="en-US" dirty="0" smtClean="0"/>
              <a:t>Registers</a:t>
            </a:r>
          </a:p>
          <a:p>
            <a:pPr lvl="1"/>
            <a:r>
              <a:rPr lang="en-US" dirty="0" smtClean="0"/>
              <a:t>Uses </a:t>
            </a:r>
            <a:r>
              <a:rPr lang="en-US" dirty="0"/>
              <a:t>a named register in the CPU</a:t>
            </a:r>
            <a:endParaRPr lang="en-US" dirty="0" smtClean="0"/>
          </a:p>
          <a:p>
            <a:pPr lvl="1"/>
            <a:r>
              <a:rPr lang="en-US" dirty="0" smtClean="0"/>
              <a:t>Example</a:t>
            </a:r>
          </a:p>
          <a:p>
            <a:pPr marL="914400" lvl="2" indent="0">
              <a:buNone/>
            </a:pPr>
            <a:r>
              <a:rPr lang="en-US" dirty="0" smtClean="0">
                <a:latin typeface="Consolas" panose="020B0609020204030204" pitchFamily="49" charset="0"/>
              </a:rPr>
              <a:t>mov si,cx</a:t>
            </a:r>
          </a:p>
          <a:p>
            <a:pPr marL="914400" lvl="2" indent="0">
              <a:buNone/>
            </a:pPr>
            <a:r>
              <a:rPr lang="en-US" dirty="0" smtClean="0">
                <a:latin typeface="Consolas" panose="020B0609020204030204" pitchFamily="49" charset="0"/>
              </a:rPr>
              <a:t>add ax,bx</a:t>
            </a:r>
          </a:p>
          <a:p>
            <a:r>
              <a:rPr lang="en-US" dirty="0"/>
              <a:t>Immediate operands</a:t>
            </a:r>
          </a:p>
          <a:p>
            <a:pPr lvl="1"/>
            <a:r>
              <a:rPr lang="en-US" dirty="0" smtClean="0"/>
              <a:t>Constant </a:t>
            </a:r>
            <a:r>
              <a:rPr lang="en-US" dirty="0"/>
              <a:t>expressions such as number , character constants or symbols are immediate operands, for </a:t>
            </a:r>
            <a:r>
              <a:rPr lang="en-US" dirty="0" smtClean="0"/>
              <a:t>example</a:t>
            </a:r>
          </a:p>
          <a:p>
            <a:pPr marL="914400" lvl="2" indent="0">
              <a:buNone/>
            </a:pPr>
            <a:r>
              <a:rPr lang="en-US" dirty="0">
                <a:latin typeface="Consolas" panose="020B0609020204030204" pitchFamily="49" charset="0"/>
              </a:rPr>
              <a:t>mov </a:t>
            </a:r>
            <a:r>
              <a:rPr lang="en-US" dirty="0" smtClean="0">
                <a:latin typeface="Consolas" panose="020B0609020204030204" pitchFamily="49" charset="0"/>
              </a:rPr>
              <a:t>ax,10</a:t>
            </a:r>
            <a:endParaRPr lang="en-US" dirty="0">
              <a:latin typeface="Consolas" panose="020B0609020204030204" pitchFamily="49" charset="0"/>
            </a:endParaRPr>
          </a:p>
          <a:p>
            <a:pPr marL="914400" lvl="2" indent="0">
              <a:buNone/>
            </a:pPr>
            <a:r>
              <a:rPr lang="en-US" dirty="0">
                <a:latin typeface="Consolas" panose="020B0609020204030204" pitchFamily="49" charset="0"/>
              </a:rPr>
              <a:t>add </a:t>
            </a:r>
            <a:r>
              <a:rPr lang="en-US" dirty="0" smtClean="0">
                <a:latin typeface="Consolas" panose="020B0609020204030204" pitchFamily="49" charset="0"/>
              </a:rPr>
              <a:t>ax,5</a:t>
            </a:r>
          </a:p>
          <a:p>
            <a:pPr lvl="2"/>
            <a:endParaRPr lang="en-US" dirty="0"/>
          </a:p>
          <a:p>
            <a:endParaRPr lang="en-US" dirty="0" smtClean="0"/>
          </a:p>
          <a:p>
            <a:endParaRPr lang="en-US" dirty="0" smtClean="0"/>
          </a:p>
          <a:p>
            <a:pPr lvl="1"/>
            <a:endParaRPr lang="en-US" dirty="0"/>
          </a:p>
          <a:p>
            <a:pPr lvl="2"/>
            <a:endParaRPr lang="en-US" dirty="0" smtClean="0"/>
          </a:p>
          <a:p>
            <a:pPr lvl="1"/>
            <a:endParaRPr lang="en-US" dirty="0"/>
          </a:p>
          <a:p>
            <a:pPr lvl="1"/>
            <a:endParaRPr lang="en-US" dirty="0">
              <a:latin typeface="Consolas" panose="020B0609020204030204" pitchFamily="49" charset="0"/>
            </a:endParaRPr>
          </a:p>
        </p:txBody>
      </p:sp>
    </p:spTree>
    <p:extLst>
      <p:ext uri="{BB962C8B-B14F-4D97-AF65-F5344CB8AC3E}">
        <p14:creationId xmlns:p14="http://schemas.microsoft.com/office/powerpoint/2010/main" val="34910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OPERAND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Direct operands</a:t>
            </a:r>
          </a:p>
          <a:p>
            <a:pPr lvl="1"/>
            <a:r>
              <a:rPr lang="en-US" dirty="0" smtClean="0"/>
              <a:t>Refers to the content of memory at a location identified by a label in data segment, for example</a:t>
            </a:r>
          </a:p>
          <a:p>
            <a:pPr marL="914400" lvl="2" indent="0">
              <a:buNone/>
            </a:pPr>
            <a:r>
              <a:rPr lang="en-US" sz="1900" dirty="0">
                <a:latin typeface="Consolas" panose="020B0609020204030204" pitchFamily="49" charset="0"/>
              </a:rPr>
              <a:t>mov ax, [num1] </a:t>
            </a:r>
            <a:endParaRPr lang="en-US" sz="1900" dirty="0" smtClean="0">
              <a:latin typeface="Consolas" panose="020B0609020204030204" pitchFamily="49" charset="0"/>
            </a:endParaRPr>
          </a:p>
          <a:p>
            <a:pPr marL="914400" lvl="2" indent="0">
              <a:buNone/>
            </a:pPr>
            <a:r>
              <a:rPr lang="en-US" sz="1700" dirty="0"/>
              <a:t>num1: </a:t>
            </a:r>
            <a:r>
              <a:rPr lang="en-US" sz="1700" dirty="0" smtClean="0"/>
              <a:t>	dw </a:t>
            </a:r>
            <a:r>
              <a:rPr lang="en-US" sz="1700" dirty="0"/>
              <a:t>5 </a:t>
            </a:r>
            <a:endParaRPr lang="en-US" sz="1900" dirty="0">
              <a:latin typeface="Consolas" panose="020B0609020204030204" pitchFamily="49" charset="0"/>
            </a:endParaRPr>
          </a:p>
          <a:p>
            <a:r>
              <a:rPr lang="en-US" dirty="0" smtClean="0"/>
              <a:t>Direct offset operand</a:t>
            </a:r>
          </a:p>
          <a:p>
            <a:pPr lvl="1"/>
            <a:r>
              <a:rPr lang="en-US" dirty="0"/>
              <a:t>Refers to the content of memory at a location identified by a label in data </a:t>
            </a:r>
            <a:r>
              <a:rPr lang="en-US" dirty="0" smtClean="0"/>
              <a:t>segment by  +/-  a value from offset, </a:t>
            </a:r>
            <a:r>
              <a:rPr lang="en-US" dirty="0"/>
              <a:t>for </a:t>
            </a:r>
            <a:r>
              <a:rPr lang="en-US" dirty="0" smtClean="0"/>
              <a:t>example</a:t>
            </a:r>
          </a:p>
          <a:p>
            <a:pPr marL="914400" lvl="2" indent="0">
              <a:buNone/>
            </a:pPr>
            <a:r>
              <a:rPr lang="en-US" dirty="0">
                <a:latin typeface="Consolas" panose="020B0609020204030204" pitchFamily="49" charset="0"/>
              </a:rPr>
              <a:t>mov ax, [</a:t>
            </a:r>
            <a:r>
              <a:rPr lang="en-US" dirty="0" smtClean="0">
                <a:latin typeface="Consolas" panose="020B0609020204030204" pitchFamily="49" charset="0"/>
              </a:rPr>
              <a:t>num1+1] </a:t>
            </a:r>
            <a:endParaRPr lang="en-US" dirty="0">
              <a:latin typeface="Consolas" panose="020B0609020204030204" pitchFamily="49" charset="0"/>
            </a:endParaRPr>
          </a:p>
          <a:p>
            <a:pPr marL="914400" lvl="2" indent="0">
              <a:buNone/>
            </a:pPr>
            <a:r>
              <a:rPr lang="en-US" sz="1800" dirty="0"/>
              <a:t>num1: </a:t>
            </a:r>
            <a:r>
              <a:rPr lang="en-US" sz="1800" dirty="0" smtClean="0"/>
              <a:t>	dw </a:t>
            </a:r>
            <a:r>
              <a:rPr lang="en-US" sz="1800" dirty="0"/>
              <a:t>5 </a:t>
            </a:r>
            <a:endParaRPr lang="en-US" sz="1800" dirty="0" smtClean="0"/>
          </a:p>
          <a:p>
            <a:pPr marL="914400" lvl="2" indent="0">
              <a:buNone/>
            </a:pPr>
            <a:r>
              <a:rPr lang="en-US" dirty="0" smtClean="0"/>
              <a:t>	dw </a:t>
            </a:r>
            <a:r>
              <a:rPr lang="en-US" dirty="0"/>
              <a:t>10 </a:t>
            </a:r>
            <a:endParaRPr lang="en-US" dirty="0" smtClean="0"/>
          </a:p>
          <a:p>
            <a:pPr marL="0" indent="0">
              <a:buNone/>
            </a:pPr>
            <a:r>
              <a:rPr lang="en-US" dirty="0" smtClean="0">
                <a:latin typeface="Consolas" panose="020B0609020204030204" pitchFamily="49" charset="0"/>
              </a:rPr>
              <a:t>*Note that declaring data will be covered in coming lectures</a:t>
            </a:r>
            <a:endParaRPr lang="en-US" dirty="0">
              <a:latin typeface="Consolas" panose="020B0609020204030204" pitchFamily="49" charset="0"/>
            </a:endParaRPr>
          </a:p>
          <a:p>
            <a:pPr lvl="2"/>
            <a:endParaRPr lang="en-US" dirty="0"/>
          </a:p>
          <a:p>
            <a:endParaRPr lang="en-US" dirty="0" smtClean="0"/>
          </a:p>
          <a:p>
            <a:endParaRPr lang="en-US" dirty="0" smtClean="0"/>
          </a:p>
          <a:p>
            <a:pPr lvl="1"/>
            <a:endParaRPr lang="en-US" dirty="0"/>
          </a:p>
          <a:p>
            <a:pPr lvl="2"/>
            <a:endParaRPr lang="en-US" dirty="0" smtClean="0"/>
          </a:p>
          <a:p>
            <a:pPr lvl="1"/>
            <a:endParaRPr lang="en-US" dirty="0"/>
          </a:p>
          <a:p>
            <a:pPr lvl="1"/>
            <a:endParaRPr lang="en-US" dirty="0">
              <a:latin typeface="Consolas" panose="020B0609020204030204" pitchFamily="49" charset="0"/>
            </a:endParaRPr>
          </a:p>
        </p:txBody>
      </p:sp>
    </p:spTree>
    <p:extLst>
      <p:ext uri="{BB962C8B-B14F-4D97-AF65-F5344CB8AC3E}">
        <p14:creationId xmlns:p14="http://schemas.microsoft.com/office/powerpoint/2010/main" val="171746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IAPX88 ARCHITECTURE </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6606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1501</Words>
  <Application>Microsoft Office PowerPoint</Application>
  <PresentationFormat>Widescreen</PresentationFormat>
  <Paragraphs>234</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Consolas</vt:lpstr>
      <vt:lpstr>Times New Roman</vt:lpstr>
      <vt:lpstr>Wingdings 2</vt:lpstr>
      <vt:lpstr>Office Theme</vt:lpstr>
      <vt:lpstr>Computer Organization and Assembly Language</vt:lpstr>
      <vt:lpstr>This lecture will cover</vt:lpstr>
      <vt:lpstr>Instruction Execute Cycle</vt:lpstr>
      <vt:lpstr>Instruction Execution Cycle – cont'd</vt:lpstr>
      <vt:lpstr>Instruction Group</vt:lpstr>
      <vt:lpstr>Instruction Group</vt:lpstr>
      <vt:lpstr>BASIC OPERAND TYPES</vt:lpstr>
      <vt:lpstr>BASIC OPERAND TYPES</vt:lpstr>
      <vt:lpstr>INTEL IAPX88 ARCHITECTURE </vt:lpstr>
      <vt:lpstr>Registers</vt:lpstr>
      <vt:lpstr>IAPX88 REGISTER ARCHITECTURE </vt:lpstr>
      <vt:lpstr>General Registers (AX, BX, CX, and DX) </vt:lpstr>
      <vt:lpstr>General Registers (AX, BX, CX, and DX) </vt:lpstr>
      <vt:lpstr>Index Registers (SI and DI) </vt:lpstr>
      <vt:lpstr>Instruction Pointer (IP)</vt:lpstr>
      <vt:lpstr>Stack Pointer (SP)  and Base Pointer (BP) </vt:lpstr>
      <vt:lpstr>Flags Register</vt:lpstr>
      <vt:lpstr>PowerPoint Presentation</vt:lpstr>
      <vt:lpstr>Segment Registers (CS, DS, SS, and ES) </vt:lpstr>
      <vt:lpstr>Bus and Memory</vt:lpstr>
      <vt:lpstr>First Program in Assembly language </vt:lpstr>
      <vt:lpstr>PowerPoint Presentation</vt:lpstr>
      <vt:lpstr>Assemble line and Debug code</vt:lpstr>
      <vt:lpstr>Listing File</vt:lpstr>
      <vt:lpstr>Debug</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noshaba nasir</dc:creator>
  <cp:lastModifiedBy>noshaba nasir</cp:lastModifiedBy>
  <cp:revision>30</cp:revision>
  <dcterms:created xsi:type="dcterms:W3CDTF">2019-08-20T07:22:53Z</dcterms:created>
  <dcterms:modified xsi:type="dcterms:W3CDTF">2019-08-21T08:16:24Z</dcterms:modified>
</cp:coreProperties>
</file>