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70" r:id="rId15"/>
    <p:sldId id="294" r:id="rId16"/>
    <p:sldId id="269" r:id="rId17"/>
    <p:sldId id="272" r:id="rId18"/>
    <p:sldId id="273" r:id="rId19"/>
    <p:sldId id="274" r:id="rId20"/>
    <p:sldId id="275" r:id="rId21"/>
    <p:sldId id="271" r:id="rId22"/>
    <p:sldId id="276" r:id="rId23"/>
    <p:sldId id="283" r:id="rId24"/>
    <p:sldId id="280" r:id="rId25"/>
    <p:sldId id="278" r:id="rId26"/>
    <p:sldId id="281" r:id="rId27"/>
    <p:sldId id="291" r:id="rId28"/>
    <p:sldId id="282" r:id="rId29"/>
    <p:sldId id="293" r:id="rId30"/>
    <p:sldId id="279" r:id="rId31"/>
    <p:sldId id="284" r:id="rId32"/>
    <p:sldId id="285" r:id="rId33"/>
    <p:sldId id="286" r:id="rId34"/>
    <p:sldId id="287" r:id="rId35"/>
    <p:sldId id="288" r:id="rId36"/>
    <p:sldId id="289" r:id="rId37"/>
    <p:sldId id="292" r:id="rId38"/>
    <p:sldId id="290" r:id="rId39"/>
    <p:sldId id="27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957" autoAdjust="0"/>
    <p:restoredTop sz="85099" autoAdjust="0"/>
  </p:normalViewPr>
  <p:slideViewPr>
    <p:cSldViewPr snapToGrid="0">
      <p:cViewPr varScale="1">
        <p:scale>
          <a:sx n="63" d="100"/>
          <a:sy n="63" d="100"/>
        </p:scale>
        <p:origin x="1512" y="72"/>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FF392-A08B-40C7-8118-F2F5B00D78D1}" type="datetimeFigureOut">
              <a:rPr lang="en-US" smtClean="0"/>
              <a:t>8/28/2019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50E39-3970-4D53-A0C3-F067452A592D}" type="slidenum">
              <a:rPr lang="en-US" smtClean="0"/>
              <a:t>‹#›</a:t>
            </a:fld>
            <a:endParaRPr lang="en-US" dirty="0"/>
          </a:p>
        </p:txBody>
      </p:sp>
    </p:spTree>
    <p:extLst>
      <p:ext uri="{BB962C8B-B14F-4D97-AF65-F5344CB8AC3E}">
        <p14:creationId xmlns:p14="http://schemas.microsoft.com/office/powerpoint/2010/main" val="1903555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1</a:t>
            </a:fld>
            <a:endParaRPr lang="en-US" dirty="0"/>
          </a:p>
        </p:txBody>
      </p:sp>
    </p:spTree>
    <p:extLst>
      <p:ext uri="{BB962C8B-B14F-4D97-AF65-F5344CB8AC3E}">
        <p14:creationId xmlns:p14="http://schemas.microsoft.com/office/powerpoint/2010/main" val="2971650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 program to add three numbers directly in memory</a:t>
            </a:r>
          </a:p>
          <a:p>
            <a:r>
              <a:rPr lang="en-US" dirty="0" smtClean="0"/>
              <a:t>[org 0x0100]</a:t>
            </a:r>
          </a:p>
          <a:p>
            <a:r>
              <a:rPr lang="en-US" dirty="0" smtClean="0"/>
              <a:t> mov ax, [num1] ; load first number in ax</a:t>
            </a:r>
          </a:p>
          <a:p>
            <a:r>
              <a:rPr lang="en-US" dirty="0" smtClean="0"/>
              <a:t> mov [num1+6], ax ; store first number in result</a:t>
            </a:r>
          </a:p>
          <a:p>
            <a:r>
              <a:rPr lang="en-US" dirty="0" smtClean="0"/>
              <a:t> mov ax, [num1+2] ; load second number in ax</a:t>
            </a:r>
          </a:p>
          <a:p>
            <a:r>
              <a:rPr lang="en-US" dirty="0" smtClean="0"/>
              <a:t> add [num1+6], ax ; add second number to result</a:t>
            </a:r>
          </a:p>
          <a:p>
            <a:r>
              <a:rPr lang="en-US" dirty="0" smtClean="0"/>
              <a:t> mov ax, [num1+4] ; load third number in ax</a:t>
            </a:r>
          </a:p>
          <a:p>
            <a:r>
              <a:rPr lang="en-US" dirty="0" smtClean="0"/>
              <a:t> add [num1+6], ax ; add third number to result</a:t>
            </a:r>
          </a:p>
          <a:p>
            <a:r>
              <a:rPr lang="en-US" dirty="0" smtClean="0"/>
              <a:t> mov ax, 0x4c00 ; terminate program</a:t>
            </a:r>
          </a:p>
          <a:p>
            <a:r>
              <a:rPr lang="en-US" dirty="0" smtClean="0"/>
              <a:t> int 0x21</a:t>
            </a:r>
          </a:p>
          <a:p>
            <a:r>
              <a:rPr lang="en-US" dirty="0" smtClean="0"/>
              <a:t>num1: dw 5, 10, 15, 0</a:t>
            </a:r>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25</a:t>
            </a:fld>
            <a:endParaRPr lang="en-US" dirty="0"/>
          </a:p>
        </p:txBody>
      </p:sp>
    </p:spTree>
    <p:extLst>
      <p:ext uri="{BB962C8B-B14F-4D97-AF65-F5344CB8AC3E}">
        <p14:creationId xmlns:p14="http://schemas.microsoft.com/office/powerpoint/2010/main" val="2468181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Removing anbiguties</a:t>
            </a:r>
          </a:p>
          <a:p>
            <a:endParaRPr lang="en-US" dirty="0" smtClean="0"/>
          </a:p>
          <a:p>
            <a:r>
              <a:rPr lang="en-US" dirty="0" smtClean="0"/>
              <a:t>Code </a:t>
            </a:r>
          </a:p>
          <a:p>
            <a:r>
              <a:rPr lang="en-US" dirty="0" smtClean="0"/>
              <a:t>; a program to add three numbers using byte variables</a:t>
            </a:r>
          </a:p>
          <a:p>
            <a:r>
              <a:rPr lang="en-US" dirty="0" smtClean="0"/>
              <a:t>[org 0x0100]</a:t>
            </a:r>
          </a:p>
          <a:p>
            <a:r>
              <a:rPr lang="en-US" dirty="0" smtClean="0"/>
              <a:t> mov al, [num1] ; load first number in al</a:t>
            </a:r>
          </a:p>
          <a:p>
            <a:r>
              <a:rPr lang="en-US" dirty="0" smtClean="0"/>
              <a:t> mov bl, [num1+1] ; load second number in bl</a:t>
            </a:r>
          </a:p>
          <a:p>
            <a:r>
              <a:rPr lang="en-US" dirty="0" smtClean="0"/>
              <a:t> add al, bl ; accumulate sum in al</a:t>
            </a:r>
          </a:p>
          <a:p>
            <a:r>
              <a:rPr lang="en-US" dirty="0" smtClean="0"/>
              <a:t> mov bl, [num1+2] ; load third number in bl</a:t>
            </a:r>
          </a:p>
          <a:p>
            <a:r>
              <a:rPr lang="en-US" dirty="0" smtClean="0"/>
              <a:t> add al, bl ; accumulate sum in al</a:t>
            </a:r>
          </a:p>
          <a:p>
            <a:r>
              <a:rPr lang="en-US" dirty="0" smtClean="0"/>
              <a:t> mov [num1+3], al ; store sum at num1+3</a:t>
            </a:r>
          </a:p>
          <a:p>
            <a:r>
              <a:rPr lang="en-US" dirty="0" smtClean="0"/>
              <a:t> mov ax, 0x4c00 ; terminate program</a:t>
            </a:r>
          </a:p>
          <a:p>
            <a:r>
              <a:rPr lang="en-US" dirty="0" smtClean="0"/>
              <a:t> int 0x21</a:t>
            </a:r>
          </a:p>
          <a:p>
            <a:r>
              <a:rPr lang="en-US" dirty="0" smtClean="0"/>
              <a:t>num1: db 5, 10, 15, 0</a:t>
            </a:r>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28</a:t>
            </a:fld>
            <a:endParaRPr lang="en-US" dirty="0"/>
          </a:p>
        </p:txBody>
      </p:sp>
    </p:spTree>
    <p:extLst>
      <p:ext uri="{BB962C8B-B14F-4D97-AF65-F5344CB8AC3E}">
        <p14:creationId xmlns:p14="http://schemas.microsoft.com/office/powerpoint/2010/main" val="1261792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[org 0x0100]</a:t>
            </a:r>
          </a:p>
          <a:p>
            <a:r>
              <a:rPr lang="en-US" dirty="0" smtClean="0"/>
              <a:t>	</a:t>
            </a:r>
          </a:p>
          <a:p>
            <a:r>
              <a:rPr lang="en-US" dirty="0" smtClean="0"/>
              <a:t>	 mov bx, 0131h</a:t>
            </a:r>
          </a:p>
          <a:p>
            <a:r>
              <a:rPr lang="en-US" dirty="0" smtClean="0"/>
              <a:t>	 mov ax, [bx] ;  </a:t>
            </a:r>
          </a:p>
          <a:p>
            <a:r>
              <a:rPr lang="en-US" dirty="0" smtClean="0"/>
              <a:t>	</a:t>
            </a:r>
          </a:p>
          <a:p>
            <a:r>
              <a:rPr lang="en-US" dirty="0" smtClean="0"/>
              <a:t>	mov ax, 0x4c00 ; terminate program</a:t>
            </a:r>
          </a:p>
          <a:p>
            <a:r>
              <a:rPr lang="en-US" dirty="0" smtClean="0"/>
              <a:t>	int 0x21</a:t>
            </a:r>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32</a:t>
            </a:fld>
            <a:endParaRPr lang="en-US" dirty="0"/>
          </a:p>
        </p:txBody>
      </p:sp>
    </p:spTree>
    <p:extLst>
      <p:ext uri="{BB962C8B-B14F-4D97-AF65-F5344CB8AC3E}">
        <p14:creationId xmlns:p14="http://schemas.microsoft.com/office/powerpoint/2010/main" val="3535264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 program to add ten numbers</a:t>
            </a:r>
          </a:p>
          <a:p>
            <a:r>
              <a:rPr lang="en-US" dirty="0" smtClean="0"/>
              <a:t>[org 0x0100]</a:t>
            </a:r>
          </a:p>
          <a:p>
            <a:r>
              <a:rPr lang="en-US" dirty="0" smtClean="0"/>
              <a:t>		 mov bx, num1 ; point bx to first number</a:t>
            </a:r>
          </a:p>
          <a:p>
            <a:r>
              <a:rPr lang="en-US" dirty="0" smtClean="0"/>
              <a:t>		 mov cx, 10 ; load count of numbers in cx</a:t>
            </a:r>
          </a:p>
          <a:p>
            <a:r>
              <a:rPr lang="en-US" dirty="0" smtClean="0"/>
              <a:t>		 mov ax, 0 ; initialize sum to zero</a:t>
            </a:r>
          </a:p>
          <a:p>
            <a:r>
              <a:rPr lang="en-US" dirty="0" smtClean="0"/>
              <a:t>		l1: add ax, [bx] ; add number to ax</a:t>
            </a:r>
          </a:p>
          <a:p>
            <a:r>
              <a:rPr lang="en-US" dirty="0" smtClean="0"/>
              <a:t>		 add bx, 2 ; advance bx to next number</a:t>
            </a:r>
          </a:p>
          <a:p>
            <a:r>
              <a:rPr lang="en-US" dirty="0" smtClean="0"/>
              <a:t>		 sub cx, 1 ; numbers to be added reduced</a:t>
            </a:r>
          </a:p>
          <a:p>
            <a:r>
              <a:rPr lang="en-US" dirty="0" smtClean="0"/>
              <a:t>		 jnz l1 ; if numbers remain add next</a:t>
            </a:r>
          </a:p>
          <a:p>
            <a:r>
              <a:rPr lang="en-US" dirty="0" smtClean="0"/>
              <a:t>		 mov [total], ax ; write back sum in memory</a:t>
            </a:r>
          </a:p>
          <a:p>
            <a:r>
              <a:rPr lang="en-US" dirty="0" smtClean="0"/>
              <a:t>		 mov ax, 0x4c00 ; terminate program</a:t>
            </a:r>
          </a:p>
          <a:p>
            <a:r>
              <a:rPr lang="en-US" dirty="0" smtClean="0"/>
              <a:t>		 int 0x21</a:t>
            </a:r>
          </a:p>
          <a:p>
            <a:r>
              <a:rPr lang="en-US" dirty="0" smtClean="0"/>
              <a:t>num1: dw 10, 20, 30, 40, 50, 10, 20, 30, 40, 50 </a:t>
            </a:r>
          </a:p>
          <a:p>
            <a:r>
              <a:rPr lang="en-US" dirty="0" smtClean="0"/>
              <a:t>total: dw 0</a:t>
            </a:r>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34</a:t>
            </a:fld>
            <a:endParaRPr lang="en-US" dirty="0"/>
          </a:p>
        </p:txBody>
      </p:sp>
    </p:spTree>
    <p:extLst>
      <p:ext uri="{BB962C8B-B14F-4D97-AF65-F5344CB8AC3E}">
        <p14:creationId xmlns:p14="http://schemas.microsoft.com/office/powerpoint/2010/main" val="4258436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;L3E1.asm Example of mov instruction</a:t>
            </a:r>
          </a:p>
          <a:p>
            <a:r>
              <a:rPr lang="en-US" dirty="0" smtClean="0"/>
              <a:t>[org 0x0100]</a:t>
            </a:r>
          </a:p>
          <a:p>
            <a:endParaRPr lang="en-US" dirty="0" smtClean="0"/>
          </a:p>
          <a:p>
            <a:r>
              <a:rPr lang="en-US" dirty="0" smtClean="0"/>
              <a:t>	MOV ax, 1 ; ax=1 here immediate operand is in octal</a:t>
            </a:r>
          </a:p>
          <a:p>
            <a:r>
              <a:rPr lang="en-US" dirty="0" smtClean="0"/>
              <a:t>	MOV bl, 0Ah  ;bl= 0A (immediate operdand is in hex)</a:t>
            </a:r>
          </a:p>
          <a:p>
            <a:r>
              <a:rPr lang="en-US" dirty="0" smtClean="0"/>
              <a:t>	MOV bl, 8FE2h ; assembler will give a warning and will only move E2h to bl</a:t>
            </a:r>
          </a:p>
          <a:p>
            <a:r>
              <a:rPr lang="en-US" dirty="0" smtClean="0"/>
              <a:t>	;MOV ax, bl; assembler will  error "invalid combination of opcode and operand"</a:t>
            </a:r>
          </a:p>
          <a:p>
            <a:r>
              <a:rPr lang="en-US" dirty="0" smtClean="0"/>
              <a:t>	Mov ah, 000010001b;  ; ah=000010001 , note that the immediate operand is in binary</a:t>
            </a:r>
          </a:p>
          <a:p>
            <a:r>
              <a:rPr lang="en-US" dirty="0" smtClean="0"/>
              <a:t>	Mov ah, 10o ; ah=10o where o represents that the immediate operand is in octal</a:t>
            </a:r>
          </a:p>
          <a:p>
            <a:r>
              <a:rPr lang="en-US" dirty="0" smtClean="0"/>
              <a:t>	Mov Cx, AX;  cx=ax </a:t>
            </a:r>
          </a:p>
          <a:p>
            <a:r>
              <a:rPr lang="en-US" dirty="0" smtClean="0"/>
              <a:t>	</a:t>
            </a:r>
          </a:p>
          <a:p>
            <a:r>
              <a:rPr lang="en-US" dirty="0" smtClean="0"/>
              <a:t>	</a:t>
            </a:r>
          </a:p>
          <a:p>
            <a:r>
              <a:rPr lang="en-US" dirty="0" smtClean="0"/>
              <a:t>	</a:t>
            </a:r>
          </a:p>
          <a:p>
            <a:r>
              <a:rPr lang="en-US" dirty="0" smtClean="0"/>
              <a:t>mov ax, 0x4c00 ; terminate program</a:t>
            </a:r>
          </a:p>
          <a:p>
            <a:r>
              <a:rPr lang="en-US" dirty="0" smtClean="0"/>
              <a:t>int 0x21</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6</a:t>
            </a:fld>
            <a:endParaRPr lang="en-US" dirty="0"/>
          </a:p>
        </p:txBody>
      </p:sp>
    </p:spTree>
    <p:extLst>
      <p:ext uri="{BB962C8B-B14F-4D97-AF65-F5344CB8AC3E}">
        <p14:creationId xmlns:p14="http://schemas.microsoft.com/office/powerpoint/2010/main" val="1258883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;L3E2.asm Example of data declaration</a:t>
            </a:r>
          </a:p>
          <a:p>
            <a:r>
              <a:rPr lang="pt-BR" dirty="0" smtClean="0"/>
              <a:t>[org 0x0100]</a:t>
            </a:r>
          </a:p>
          <a:p>
            <a:endParaRPr lang="pt-BR" dirty="0" smtClean="0"/>
          </a:p>
          <a:p>
            <a:r>
              <a:rPr lang="pt-BR" dirty="0" smtClean="0"/>
              <a:t>mov ax, 0x4c00 ; terminate program</a:t>
            </a:r>
          </a:p>
          <a:p>
            <a:r>
              <a:rPr lang="pt-BR" dirty="0" smtClean="0"/>
              <a:t>int 0x21</a:t>
            </a:r>
          </a:p>
          <a:p>
            <a:r>
              <a:rPr lang="pt-BR" dirty="0" smtClean="0"/>
              <a:t>	</a:t>
            </a:r>
          </a:p>
          <a:p>
            <a:r>
              <a:rPr lang="pt-BR" dirty="0" smtClean="0"/>
              <a:t>	</a:t>
            </a:r>
          </a:p>
          <a:p>
            <a:r>
              <a:rPr lang="pt-BR" dirty="0" smtClean="0"/>
              <a:t>num1: db 5</a:t>
            </a:r>
          </a:p>
          <a:p>
            <a:r>
              <a:rPr lang="pt-BR" dirty="0" smtClean="0"/>
              <a:t>num2: dw 5</a:t>
            </a:r>
          </a:p>
          <a:p>
            <a:r>
              <a:rPr lang="pt-BR" dirty="0" smtClean="0"/>
              <a:t>num3: dd 5	</a:t>
            </a:r>
          </a:p>
          <a:p>
            <a:r>
              <a:rPr lang="pt-BR" dirty="0" smtClean="0"/>
              <a:t>	</a:t>
            </a:r>
          </a:p>
          <a:p>
            <a:r>
              <a:rPr lang="pt-BR" dirty="0" smtClean="0"/>
              <a:t>	</a:t>
            </a:r>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9</a:t>
            </a:fld>
            <a:endParaRPr lang="en-US" dirty="0"/>
          </a:p>
        </p:txBody>
      </p:sp>
    </p:spTree>
    <p:extLst>
      <p:ext uri="{BB962C8B-B14F-4D97-AF65-F5344CB8AC3E}">
        <p14:creationId xmlns:p14="http://schemas.microsoft.com/office/powerpoint/2010/main" val="187159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;L3E3.asm Example of data declaration</a:t>
            </a:r>
          </a:p>
          <a:p>
            <a:r>
              <a:rPr lang="en-US" dirty="0" smtClean="0"/>
              <a:t>[org 0x0100]</a:t>
            </a:r>
          </a:p>
          <a:p>
            <a:r>
              <a:rPr lang="en-US" dirty="0" smtClean="0"/>
              <a:t>	</a:t>
            </a:r>
          </a:p>
          <a:p>
            <a:r>
              <a:rPr lang="en-US" dirty="0" smtClean="0"/>
              <a:t>	mov ax, 0xAAAA</a:t>
            </a:r>
          </a:p>
          <a:p>
            <a:endParaRPr lang="en-US" dirty="0" smtClean="0"/>
          </a:p>
          <a:p>
            <a:r>
              <a:rPr lang="en-US" dirty="0" smtClean="0"/>
              <a:t>mov ax, 0x4c00 ; terminate program</a:t>
            </a:r>
          </a:p>
          <a:p>
            <a:r>
              <a:rPr lang="en-US" dirty="0" smtClean="0"/>
              <a:t>int 0x21</a:t>
            </a:r>
          </a:p>
          <a:p>
            <a:r>
              <a:rPr lang="en-US" dirty="0" smtClean="0"/>
              <a:t>	</a:t>
            </a:r>
          </a:p>
          <a:p>
            <a:r>
              <a:rPr lang="en-US" dirty="0" smtClean="0"/>
              <a:t>num1: db 5</a:t>
            </a:r>
          </a:p>
          <a:p>
            <a:r>
              <a:rPr lang="en-US" dirty="0" smtClean="0"/>
              <a:t>num2: dw 5</a:t>
            </a:r>
          </a:p>
          <a:p>
            <a:r>
              <a:rPr lang="en-US" dirty="0" smtClean="0"/>
              <a:t>num3: dd 5	</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10</a:t>
            </a:fld>
            <a:endParaRPr lang="en-US" dirty="0"/>
          </a:p>
        </p:txBody>
      </p:sp>
    </p:spTree>
    <p:extLst>
      <p:ext uri="{BB962C8B-B14F-4D97-AF65-F5344CB8AC3E}">
        <p14:creationId xmlns:p14="http://schemas.microsoft.com/office/powerpoint/2010/main" val="92435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;L3E4.asm Example of data declaration</a:t>
            </a:r>
          </a:p>
          <a:p>
            <a:r>
              <a:rPr lang="en-US" dirty="0" smtClean="0"/>
              <a:t>[org 0x0100]</a:t>
            </a:r>
          </a:p>
          <a:p>
            <a:r>
              <a:rPr lang="en-US" dirty="0" smtClean="0"/>
              <a:t>	</a:t>
            </a:r>
          </a:p>
          <a:p>
            <a:r>
              <a:rPr lang="en-US" dirty="0" smtClean="0"/>
              <a:t>	 mov ax, [num1] ; load first number in ax </a:t>
            </a:r>
          </a:p>
          <a:p>
            <a:r>
              <a:rPr lang="en-US" dirty="0" smtClean="0"/>
              <a:t>	 mov bx, [num2] ; load second number in bx</a:t>
            </a:r>
          </a:p>
          <a:p>
            <a:r>
              <a:rPr lang="en-US" dirty="0" smtClean="0"/>
              <a:t>	 add ax, bx ; accumulate sum in ax</a:t>
            </a:r>
          </a:p>
          <a:p>
            <a:r>
              <a:rPr lang="en-US" dirty="0" smtClean="0"/>
              <a:t>	 mov bx, [num3] ; load third number in bx</a:t>
            </a:r>
          </a:p>
          <a:p>
            <a:r>
              <a:rPr lang="en-US" dirty="0" smtClean="0"/>
              <a:t>	 add ax, bx ; accumulate sum in ax</a:t>
            </a:r>
          </a:p>
          <a:p>
            <a:r>
              <a:rPr lang="en-US" dirty="0" smtClean="0"/>
              <a:t>	 mov [sum], ax ; store sum in num4 </a:t>
            </a:r>
          </a:p>
          <a:p>
            <a:r>
              <a:rPr lang="en-US" dirty="0" smtClean="0"/>
              <a:t>	 </a:t>
            </a:r>
          </a:p>
          <a:p>
            <a:r>
              <a:rPr lang="en-US" dirty="0" smtClean="0"/>
              <a:t>	mov ax, 0x4c00 ; terminate program</a:t>
            </a:r>
          </a:p>
          <a:p>
            <a:r>
              <a:rPr lang="en-US" dirty="0" smtClean="0"/>
              <a:t>	int 0x21</a:t>
            </a:r>
          </a:p>
          <a:p>
            <a:r>
              <a:rPr lang="en-US" dirty="0" smtClean="0"/>
              <a:t>	</a:t>
            </a:r>
          </a:p>
          <a:p>
            <a:r>
              <a:rPr lang="en-US" dirty="0" smtClean="0"/>
              <a:t>num1: dw 5</a:t>
            </a:r>
          </a:p>
          <a:p>
            <a:r>
              <a:rPr lang="en-US" dirty="0" smtClean="0"/>
              <a:t>num2: dw 10</a:t>
            </a:r>
          </a:p>
          <a:p>
            <a:r>
              <a:rPr lang="en-US" dirty="0" smtClean="0"/>
              <a:t>num3: dw 15</a:t>
            </a:r>
          </a:p>
          <a:p>
            <a:r>
              <a:rPr lang="en-US" dirty="0" smtClean="0"/>
              <a:t>sum: dw 0 ; reserver a word in memory but value is not given</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11</a:t>
            </a:fld>
            <a:endParaRPr lang="en-US" dirty="0"/>
          </a:p>
        </p:txBody>
      </p:sp>
    </p:spTree>
    <p:extLst>
      <p:ext uri="{BB962C8B-B14F-4D97-AF65-F5344CB8AC3E}">
        <p14:creationId xmlns:p14="http://schemas.microsoft.com/office/powerpoint/2010/main" val="26417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observe that our naming of num1, num2, num3, and num4 is no longer there inside the debugger. The debugger is only showing the numbers 0117, 0119, 011B, and 011D</a:t>
            </a:r>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13</a:t>
            </a:fld>
            <a:endParaRPr lang="en-US" dirty="0"/>
          </a:p>
        </p:txBody>
      </p:sp>
    </p:spTree>
    <p:extLst>
      <p:ext uri="{BB962C8B-B14F-4D97-AF65-F5344CB8AC3E}">
        <p14:creationId xmlns:p14="http://schemas.microsoft.com/office/powerpoint/2010/main" val="2197951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;L3E5.asm difference between label and [label]</a:t>
            </a:r>
          </a:p>
          <a:p>
            <a:r>
              <a:rPr lang="en-US" dirty="0" smtClean="0"/>
              <a:t>[org 0x0100]</a:t>
            </a:r>
          </a:p>
          <a:p>
            <a:r>
              <a:rPr lang="en-US" dirty="0" smtClean="0"/>
              <a:t>	</a:t>
            </a:r>
          </a:p>
          <a:p>
            <a:r>
              <a:rPr lang="en-US" dirty="0" smtClean="0"/>
              <a:t>	 mov ax, [num1] ;  will load data at address num1 to ax</a:t>
            </a:r>
          </a:p>
          <a:p>
            <a:r>
              <a:rPr lang="en-US" dirty="0" smtClean="0"/>
              <a:t>	 mov ax, num1 ; will load the address of, this shows that assemble treats labels just as address</a:t>
            </a:r>
          </a:p>
          <a:p>
            <a:r>
              <a:rPr lang="en-US" dirty="0" smtClean="0"/>
              <a:t>		 </a:t>
            </a:r>
          </a:p>
          <a:p>
            <a:r>
              <a:rPr lang="en-US" dirty="0" smtClean="0"/>
              <a:t>	mov ax, 0x4c00 ; terminate program</a:t>
            </a:r>
          </a:p>
          <a:p>
            <a:r>
              <a:rPr lang="en-US" dirty="0" smtClean="0"/>
              <a:t>	int 0x21</a:t>
            </a:r>
          </a:p>
          <a:p>
            <a:r>
              <a:rPr lang="en-US" dirty="0" smtClean="0"/>
              <a:t>	</a:t>
            </a:r>
          </a:p>
          <a:p>
            <a:r>
              <a:rPr lang="en-US" dirty="0" smtClean="0"/>
              <a:t>num1: dw 5</a:t>
            </a:r>
          </a:p>
          <a:p>
            <a:endParaRPr lang="en-US" dirty="0" smtClean="0"/>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16</a:t>
            </a:fld>
            <a:endParaRPr lang="en-US" dirty="0"/>
          </a:p>
        </p:txBody>
      </p:sp>
    </p:spTree>
    <p:extLst>
      <p:ext uri="{BB962C8B-B14F-4D97-AF65-F5344CB8AC3E}">
        <p14:creationId xmlns:p14="http://schemas.microsoft.com/office/powerpoint/2010/main" val="421215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;L3E6.asm add three numbers and store in sum</a:t>
            </a:r>
          </a:p>
          <a:p>
            <a:r>
              <a:rPr lang="en-US" dirty="0" smtClean="0"/>
              <a:t>[org 0x0100]</a:t>
            </a:r>
          </a:p>
          <a:p>
            <a:r>
              <a:rPr lang="en-US" dirty="0" smtClean="0"/>
              <a:t>	</a:t>
            </a:r>
          </a:p>
          <a:p>
            <a:r>
              <a:rPr lang="en-US" dirty="0" smtClean="0"/>
              <a:t>	 mov ax, [nums] ;  will load 5 in ax</a:t>
            </a:r>
          </a:p>
          <a:p>
            <a:r>
              <a:rPr lang="en-US" dirty="0" smtClean="0"/>
              <a:t>	 mov bx, [nums+2] ; will load 10 in bx</a:t>
            </a:r>
          </a:p>
          <a:p>
            <a:r>
              <a:rPr lang="en-US" dirty="0" smtClean="0"/>
              <a:t>	 add ax,bx</a:t>
            </a:r>
          </a:p>
          <a:p>
            <a:r>
              <a:rPr lang="en-US" dirty="0" smtClean="0"/>
              <a:t>	 mov bx, [nums+4] ; will load 15 in bx</a:t>
            </a:r>
          </a:p>
          <a:p>
            <a:r>
              <a:rPr lang="en-US" dirty="0" smtClean="0"/>
              <a:t>	 add ax,bx	</a:t>
            </a:r>
          </a:p>
          <a:p>
            <a:r>
              <a:rPr lang="en-US" dirty="0" smtClean="0"/>
              <a:t>	 mov [sum], ax	</a:t>
            </a:r>
          </a:p>
          <a:p>
            <a:r>
              <a:rPr lang="en-US" dirty="0" smtClean="0"/>
              <a:t>		 </a:t>
            </a:r>
          </a:p>
          <a:p>
            <a:r>
              <a:rPr lang="en-US" dirty="0" smtClean="0"/>
              <a:t>	mov ax, 0x4c00 ; terminate program</a:t>
            </a:r>
          </a:p>
          <a:p>
            <a:r>
              <a:rPr lang="en-US" dirty="0" smtClean="0"/>
              <a:t>	int 0x21</a:t>
            </a:r>
          </a:p>
          <a:p>
            <a:r>
              <a:rPr lang="en-US" dirty="0" smtClean="0"/>
              <a:t>	</a:t>
            </a:r>
          </a:p>
          <a:p>
            <a:r>
              <a:rPr lang="en-US" dirty="0" smtClean="0"/>
              <a:t>nums:	dw 5</a:t>
            </a:r>
          </a:p>
          <a:p>
            <a:r>
              <a:rPr lang="en-US" dirty="0" smtClean="0"/>
              <a:t>		db 10</a:t>
            </a:r>
          </a:p>
          <a:p>
            <a:r>
              <a:rPr lang="en-US" dirty="0" smtClean="0"/>
              <a:t>		db 15</a:t>
            </a:r>
          </a:p>
          <a:p>
            <a:r>
              <a:rPr lang="en-US" dirty="0" smtClean="0"/>
              <a:t>sum:    dw 0		</a:t>
            </a:r>
          </a:p>
          <a:p>
            <a:endParaRPr lang="en-US" dirty="0" smtClean="0"/>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18</a:t>
            </a:fld>
            <a:endParaRPr lang="en-US" dirty="0"/>
          </a:p>
        </p:txBody>
      </p:sp>
    </p:spTree>
    <p:extLst>
      <p:ext uri="{BB962C8B-B14F-4D97-AF65-F5344CB8AC3E}">
        <p14:creationId xmlns:p14="http://schemas.microsoft.com/office/powerpoint/2010/main" val="407862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;L3E7.asm add three numbers from memory and store in sum</a:t>
            </a:r>
          </a:p>
          <a:p>
            <a:r>
              <a:rPr lang="en-US" dirty="0" smtClean="0"/>
              <a:t>[org 0x0100]</a:t>
            </a:r>
          </a:p>
          <a:p>
            <a:r>
              <a:rPr lang="en-US" dirty="0" smtClean="0"/>
              <a:t>	</a:t>
            </a:r>
          </a:p>
          <a:p>
            <a:r>
              <a:rPr lang="en-US" dirty="0" smtClean="0"/>
              <a:t>	 mov ax, [nums] ;  will load 5 in ax</a:t>
            </a:r>
          </a:p>
          <a:p>
            <a:r>
              <a:rPr lang="en-US" dirty="0" smtClean="0"/>
              <a:t>	 mov bx, [nums+2] ; will load 10 in bx</a:t>
            </a:r>
          </a:p>
          <a:p>
            <a:r>
              <a:rPr lang="en-US" dirty="0" smtClean="0"/>
              <a:t>	 add ax,bx</a:t>
            </a:r>
          </a:p>
          <a:p>
            <a:r>
              <a:rPr lang="en-US" dirty="0" smtClean="0"/>
              <a:t>	 mov bx, [nums+4] ; will load 15 in bx</a:t>
            </a:r>
          </a:p>
          <a:p>
            <a:r>
              <a:rPr lang="en-US" dirty="0" smtClean="0"/>
              <a:t>	 add ax,bx	</a:t>
            </a:r>
          </a:p>
          <a:p>
            <a:r>
              <a:rPr lang="en-US" dirty="0" smtClean="0"/>
              <a:t>	 mov [sum], ax	</a:t>
            </a:r>
          </a:p>
          <a:p>
            <a:r>
              <a:rPr lang="en-US" dirty="0" smtClean="0"/>
              <a:t>		 </a:t>
            </a:r>
          </a:p>
          <a:p>
            <a:r>
              <a:rPr lang="en-US" dirty="0" smtClean="0"/>
              <a:t>	mov ax, 0x4c00 ; terminate program</a:t>
            </a:r>
          </a:p>
          <a:p>
            <a:r>
              <a:rPr lang="en-US" dirty="0" smtClean="0"/>
              <a:t>	int 0x21</a:t>
            </a:r>
          </a:p>
          <a:p>
            <a:r>
              <a:rPr lang="en-US" dirty="0" smtClean="0"/>
              <a:t>	</a:t>
            </a:r>
          </a:p>
          <a:p>
            <a:r>
              <a:rPr lang="en-US" dirty="0" smtClean="0"/>
              <a:t>nums:	dw 5, 10, 15</a:t>
            </a:r>
          </a:p>
          <a:p>
            <a:r>
              <a:rPr lang="en-US" dirty="0" smtClean="0"/>
              <a:t>sum:    dw 0		</a:t>
            </a:r>
          </a:p>
          <a:p>
            <a:endParaRPr lang="en-US" dirty="0" smtClean="0"/>
          </a:p>
          <a:p>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20</a:t>
            </a:fld>
            <a:endParaRPr lang="en-US" dirty="0"/>
          </a:p>
        </p:txBody>
      </p:sp>
    </p:spTree>
    <p:extLst>
      <p:ext uri="{BB962C8B-B14F-4D97-AF65-F5344CB8AC3E}">
        <p14:creationId xmlns:p14="http://schemas.microsoft.com/office/powerpoint/2010/main" val="25548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B1C684-A224-4AA5-A5A9-AC26358D4917}" type="datetimeFigureOut">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219737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B1C684-A224-4AA5-A5A9-AC26358D4917}" type="datetimeFigureOut">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336150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B1C684-A224-4AA5-A5A9-AC26358D4917}" type="datetimeFigureOut">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331895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B1C684-A224-4AA5-A5A9-AC26358D4917}" type="datetimeFigureOut">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140559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B1C684-A224-4AA5-A5A9-AC26358D4917}" type="datetimeFigureOut">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77914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B1C684-A224-4AA5-A5A9-AC26358D4917}" type="datetimeFigureOut">
              <a:rPr lang="en-US" smtClean="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110412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B1C684-A224-4AA5-A5A9-AC26358D4917}" type="datetimeFigureOut">
              <a:rPr lang="en-US" smtClean="0"/>
              <a:t>8/28/2019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1980841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B1C684-A224-4AA5-A5A9-AC26358D4917}" type="datetimeFigureOut">
              <a:rPr lang="en-US" smtClean="0"/>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4254633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1C684-A224-4AA5-A5A9-AC26358D4917}" type="datetimeFigureOut">
              <a:rPr lang="en-US" smtClean="0"/>
              <a:t>8/28/2019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280733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B1C684-A224-4AA5-A5A9-AC26358D4917}" type="datetimeFigureOut">
              <a:rPr lang="en-US" smtClean="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396903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B1C684-A224-4AA5-A5A9-AC26358D4917}" type="datetimeFigureOut">
              <a:rPr lang="en-US" smtClean="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151886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1C684-A224-4AA5-A5A9-AC26358D4917}" type="datetimeFigureOut">
              <a:rPr lang="en-US" smtClean="0"/>
              <a:t>8/28/2019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A1A00-F8CB-4130-919A-4ED783284155}" type="slidenum">
              <a:rPr lang="en-US" smtClean="0"/>
              <a:t>‹#›</a:t>
            </a:fld>
            <a:endParaRPr lang="en-US" dirty="0"/>
          </a:p>
        </p:txBody>
      </p:sp>
    </p:spTree>
    <p:extLst>
      <p:ext uri="{BB962C8B-B14F-4D97-AF65-F5344CB8AC3E}">
        <p14:creationId xmlns:p14="http://schemas.microsoft.com/office/powerpoint/2010/main" val="4008978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Transfer and Addressing</a:t>
            </a:r>
            <a:endParaRPr lang="en-US" dirty="0"/>
          </a:p>
        </p:txBody>
      </p:sp>
      <p:sp>
        <p:nvSpPr>
          <p:cNvPr id="3" name="Subtitle 2"/>
          <p:cNvSpPr>
            <a:spLocks noGrp="1"/>
          </p:cNvSpPr>
          <p:nvPr>
            <p:ph type="subTitle" idx="1"/>
          </p:nvPr>
        </p:nvSpPr>
        <p:spPr/>
        <p:txBody>
          <a:bodyPr/>
          <a:lstStyle/>
          <a:p>
            <a:r>
              <a:rPr lang="en-US" dirty="0" smtClean="0"/>
              <a:t>Lecture 3</a:t>
            </a:r>
            <a:endParaRPr lang="en-US" dirty="0"/>
          </a:p>
        </p:txBody>
      </p:sp>
    </p:spTree>
    <p:extLst>
      <p:ext uri="{BB962C8B-B14F-4D97-AF65-F5344CB8AC3E}">
        <p14:creationId xmlns:p14="http://schemas.microsoft.com/office/powerpoint/2010/main" val="3958052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Declaration More examples</a:t>
            </a:r>
            <a:endParaRPr lang="en-US" dirty="0"/>
          </a:p>
        </p:txBody>
      </p:sp>
      <p:sp>
        <p:nvSpPr>
          <p:cNvPr id="3" name="Content Placeholder 2"/>
          <p:cNvSpPr>
            <a:spLocks noGrp="1"/>
          </p:cNvSpPr>
          <p:nvPr>
            <p:ph idx="1"/>
          </p:nvPr>
        </p:nvSpPr>
        <p:spPr/>
        <p:txBody>
          <a:bodyPr/>
          <a:lstStyle/>
          <a:p>
            <a:r>
              <a:rPr lang="en-US" dirty="0" smtClean="0"/>
              <a:t>This example shows the assembly code and listing file</a:t>
            </a:r>
            <a:endParaRPr lang="en-US" dirty="0"/>
          </a:p>
        </p:txBody>
      </p:sp>
      <p:pic>
        <p:nvPicPr>
          <p:cNvPr id="5" name="Picture 4"/>
          <p:cNvPicPr>
            <a:picLocks noChangeAspect="1"/>
          </p:cNvPicPr>
          <p:nvPr/>
        </p:nvPicPr>
        <p:blipFill>
          <a:blip r:embed="rId3"/>
          <a:stretch>
            <a:fillRect/>
          </a:stretch>
        </p:blipFill>
        <p:spPr>
          <a:xfrm>
            <a:off x="126913" y="3876542"/>
            <a:ext cx="3232058" cy="2283988"/>
          </a:xfrm>
          <a:prstGeom prst="rect">
            <a:avLst/>
          </a:prstGeom>
        </p:spPr>
      </p:pic>
      <p:pic>
        <p:nvPicPr>
          <p:cNvPr id="6" name="Picture 5"/>
          <p:cNvPicPr>
            <a:picLocks noChangeAspect="1"/>
          </p:cNvPicPr>
          <p:nvPr/>
        </p:nvPicPr>
        <p:blipFill>
          <a:blip r:embed="rId4"/>
          <a:stretch>
            <a:fillRect/>
          </a:stretch>
        </p:blipFill>
        <p:spPr>
          <a:xfrm>
            <a:off x="3920275" y="3715696"/>
            <a:ext cx="7433525" cy="2461267"/>
          </a:xfrm>
          <a:prstGeom prst="rect">
            <a:avLst/>
          </a:prstGeom>
        </p:spPr>
      </p:pic>
    </p:spTree>
    <p:extLst>
      <p:ext uri="{BB962C8B-B14F-4D97-AF65-F5344CB8AC3E}">
        <p14:creationId xmlns:p14="http://schemas.microsoft.com/office/powerpoint/2010/main" val="321732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data to/from memory</a:t>
            </a:r>
            <a:endParaRPr lang="en-US" dirty="0"/>
          </a:p>
        </p:txBody>
      </p:sp>
      <p:sp>
        <p:nvSpPr>
          <p:cNvPr id="3" name="Content Placeholder 2"/>
          <p:cNvSpPr>
            <a:spLocks noGrp="1"/>
          </p:cNvSpPr>
          <p:nvPr>
            <p:ph idx="1"/>
          </p:nvPr>
        </p:nvSpPr>
        <p:spPr>
          <a:xfrm>
            <a:off x="838200" y="1825625"/>
            <a:ext cx="5196840" cy="4351338"/>
          </a:xfrm>
        </p:spPr>
        <p:txBody>
          <a:bodyPr/>
          <a:lstStyle/>
          <a:p>
            <a:r>
              <a:rPr lang="en-US" dirty="0" smtClean="0"/>
              <a:t>We will see with an example to add three numbers, present in memory, and store the result again in memory. </a:t>
            </a:r>
          </a:p>
          <a:p>
            <a:r>
              <a:rPr lang="en-US" dirty="0" smtClean="0"/>
              <a:t>Code is given below, note that label is written in square brackets</a:t>
            </a:r>
          </a:p>
          <a:p>
            <a:r>
              <a:rPr lang="en-US" dirty="0" smtClean="0"/>
              <a:t>The bracket is signaling that the operand is placed in memory at address num1.</a:t>
            </a:r>
            <a:endParaRPr lang="en-US" dirty="0"/>
          </a:p>
        </p:txBody>
      </p:sp>
      <p:pic>
        <p:nvPicPr>
          <p:cNvPr id="5" name="Picture 4"/>
          <p:cNvPicPr>
            <a:picLocks noChangeAspect="1"/>
          </p:cNvPicPr>
          <p:nvPr/>
        </p:nvPicPr>
        <p:blipFill rotWithShape="1">
          <a:blip r:embed="rId3"/>
          <a:srcRect r="7931"/>
          <a:stretch/>
        </p:blipFill>
        <p:spPr>
          <a:xfrm>
            <a:off x="6171799" y="1825625"/>
            <a:ext cx="6020201" cy="3923292"/>
          </a:xfrm>
          <a:prstGeom prst="rect">
            <a:avLst/>
          </a:prstGeom>
        </p:spPr>
      </p:pic>
    </p:spTree>
    <p:extLst>
      <p:ext uri="{BB962C8B-B14F-4D97-AF65-F5344CB8AC3E}">
        <p14:creationId xmlns:p14="http://schemas.microsoft.com/office/powerpoint/2010/main" val="1130597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 listing file</a:t>
            </a:r>
            <a:endParaRPr lang="en-US" dirty="0"/>
          </a:p>
        </p:txBody>
      </p:sp>
      <p:sp>
        <p:nvSpPr>
          <p:cNvPr id="3" name="Content Placeholder 2"/>
          <p:cNvSpPr>
            <a:spLocks noGrp="1"/>
          </p:cNvSpPr>
          <p:nvPr>
            <p:ph idx="1"/>
          </p:nvPr>
        </p:nvSpPr>
        <p:spPr/>
        <p:txBody>
          <a:bodyPr>
            <a:normAutofit/>
          </a:bodyPr>
          <a:lstStyle/>
          <a:p>
            <a:r>
              <a:rPr lang="en-US" sz="2400" dirty="0" smtClean="0"/>
              <a:t>The size of the code is 17 bytes and from 17</a:t>
            </a:r>
            <a:r>
              <a:rPr lang="en-US" sz="2400" baseline="30000" dirty="0" smtClean="0"/>
              <a:t>th</a:t>
            </a:r>
            <a:r>
              <a:rPr lang="en-US" sz="2400" dirty="0" smtClean="0"/>
              <a:t> to 1D byte the data is located</a:t>
            </a:r>
          </a:p>
          <a:p>
            <a:r>
              <a:rPr lang="en-US" sz="2400" dirty="0" smtClean="0"/>
              <a:t>Note the opcodes</a:t>
            </a:r>
          </a:p>
          <a:p>
            <a:r>
              <a:rPr lang="en-US" sz="2400" dirty="0" smtClean="0"/>
              <a:t>The assembler has calculated the offset of num1 and used it to replace references to num1 in the whole program.</a:t>
            </a:r>
            <a:endParaRPr lang="en-US" sz="2400" dirty="0"/>
          </a:p>
        </p:txBody>
      </p:sp>
      <p:pic>
        <p:nvPicPr>
          <p:cNvPr id="6" name="Picture 5"/>
          <p:cNvPicPr>
            <a:picLocks noChangeAspect="1"/>
          </p:cNvPicPr>
          <p:nvPr/>
        </p:nvPicPr>
        <p:blipFill>
          <a:blip r:embed="rId2"/>
          <a:stretch>
            <a:fillRect/>
          </a:stretch>
        </p:blipFill>
        <p:spPr>
          <a:xfrm>
            <a:off x="2103120" y="3491244"/>
            <a:ext cx="7985760" cy="3165588"/>
          </a:xfrm>
          <a:prstGeom prst="rect">
            <a:avLst/>
          </a:prstGeom>
        </p:spPr>
      </p:pic>
    </p:spTree>
    <p:extLst>
      <p:ext uri="{BB962C8B-B14F-4D97-AF65-F5344CB8AC3E}">
        <p14:creationId xmlns:p14="http://schemas.microsoft.com/office/powerpoint/2010/main" val="151113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3415068" y="1442166"/>
            <a:ext cx="8677656" cy="5758196"/>
          </a:xfrm>
          <a:prstGeom prst="rect">
            <a:avLst/>
          </a:prstGeom>
        </p:spPr>
      </p:pic>
      <p:sp>
        <p:nvSpPr>
          <p:cNvPr id="2" name="Title 1"/>
          <p:cNvSpPr>
            <a:spLocks noGrp="1"/>
          </p:cNvSpPr>
          <p:nvPr>
            <p:ph type="title"/>
          </p:nvPr>
        </p:nvSpPr>
        <p:spPr/>
        <p:txBody>
          <a:bodyPr/>
          <a:lstStyle/>
          <a:p>
            <a:r>
              <a:rPr lang="en-US" dirty="0" smtClean="0"/>
              <a:t>Example cont… in AFD</a:t>
            </a:r>
            <a:endParaRPr lang="en-US" dirty="0"/>
          </a:p>
        </p:txBody>
      </p:sp>
      <p:sp>
        <p:nvSpPr>
          <p:cNvPr id="3" name="Content Placeholder 2"/>
          <p:cNvSpPr>
            <a:spLocks noGrp="1"/>
          </p:cNvSpPr>
          <p:nvPr>
            <p:ph idx="1"/>
          </p:nvPr>
        </p:nvSpPr>
        <p:spPr/>
        <p:txBody>
          <a:bodyPr/>
          <a:lstStyle/>
          <a:p>
            <a:r>
              <a:rPr lang="en-US" dirty="0" smtClean="0"/>
              <a:t>Before running</a:t>
            </a:r>
            <a:endParaRPr lang="en-US" dirty="0"/>
          </a:p>
        </p:txBody>
      </p:sp>
      <p:sp>
        <p:nvSpPr>
          <p:cNvPr id="5" name="Rectangle 4"/>
          <p:cNvSpPr/>
          <p:nvPr/>
        </p:nvSpPr>
        <p:spPr>
          <a:xfrm>
            <a:off x="3734873" y="1707122"/>
            <a:ext cx="540913" cy="550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334497" y="2989308"/>
            <a:ext cx="2758227" cy="5652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579195" y="3747168"/>
            <a:ext cx="1895881" cy="2452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797049" y="3554569"/>
            <a:ext cx="394951" cy="1735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487974" y="3563750"/>
            <a:ext cx="2231802" cy="1643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63305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27223" y="1479393"/>
            <a:ext cx="8677656" cy="5727519"/>
          </a:xfrm>
          <a:prstGeom prst="rect">
            <a:avLst/>
          </a:prstGeom>
        </p:spPr>
      </p:pic>
      <p:sp>
        <p:nvSpPr>
          <p:cNvPr id="2" name="Title 1"/>
          <p:cNvSpPr>
            <a:spLocks noGrp="1"/>
          </p:cNvSpPr>
          <p:nvPr>
            <p:ph type="title"/>
          </p:nvPr>
        </p:nvSpPr>
        <p:spPr/>
        <p:txBody>
          <a:bodyPr/>
          <a:lstStyle/>
          <a:p>
            <a:r>
              <a:rPr lang="en-US" dirty="0" smtClean="0"/>
              <a:t>Example cont… in AFD</a:t>
            </a:r>
            <a:endParaRPr lang="en-US" dirty="0"/>
          </a:p>
        </p:txBody>
      </p:sp>
      <p:sp>
        <p:nvSpPr>
          <p:cNvPr id="3" name="Content Placeholder 2"/>
          <p:cNvSpPr>
            <a:spLocks noGrp="1"/>
          </p:cNvSpPr>
          <p:nvPr>
            <p:ph idx="1"/>
          </p:nvPr>
        </p:nvSpPr>
        <p:spPr/>
        <p:txBody>
          <a:bodyPr/>
          <a:lstStyle/>
          <a:p>
            <a:r>
              <a:rPr lang="en-US" dirty="0" smtClean="0"/>
              <a:t>After running</a:t>
            </a:r>
            <a:endParaRPr lang="en-US" dirty="0"/>
          </a:p>
        </p:txBody>
      </p:sp>
      <p:sp>
        <p:nvSpPr>
          <p:cNvPr id="5" name="Rectangle 4"/>
          <p:cNvSpPr/>
          <p:nvPr/>
        </p:nvSpPr>
        <p:spPr>
          <a:xfrm>
            <a:off x="3825026" y="1707122"/>
            <a:ext cx="540913" cy="550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334497" y="2989308"/>
            <a:ext cx="2758227" cy="5652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579195" y="3747168"/>
            <a:ext cx="1895881" cy="2452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797049" y="3554569"/>
            <a:ext cx="394951" cy="1735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487974" y="3563750"/>
            <a:ext cx="2231802" cy="1643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164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mov to/from memory</a:t>
            </a:r>
            <a:endParaRPr lang="en-US" dirty="0"/>
          </a:p>
        </p:txBody>
      </p:sp>
      <p:sp>
        <p:nvSpPr>
          <p:cNvPr id="3" name="Content Placeholder 2"/>
          <p:cNvSpPr>
            <a:spLocks noGrp="1"/>
          </p:cNvSpPr>
          <p:nvPr>
            <p:ph idx="1"/>
          </p:nvPr>
        </p:nvSpPr>
        <p:spPr/>
        <p:txBody>
          <a:bodyPr>
            <a:normAutofit lnSpcReduction="10000"/>
          </a:bodyPr>
          <a:lstStyle/>
          <a:p>
            <a:r>
              <a:rPr lang="en-US" sz="2000" dirty="0"/>
              <a:t>Again note that the label is just one address in memory, there is no size associate with it. </a:t>
            </a:r>
          </a:p>
          <a:p>
            <a:r>
              <a:rPr lang="en-US" sz="2000" dirty="0" smtClean="0"/>
              <a:t>How much data is to be moved to and from memory depends on the size of source. </a:t>
            </a:r>
          </a:p>
          <a:p>
            <a:r>
              <a:rPr lang="en-US" sz="2000" dirty="0" smtClean="0"/>
              <a:t>Its is programmers responsibility to carefully read and write data in memory. </a:t>
            </a:r>
            <a:endParaRPr lang="en-US" sz="2000" dirty="0"/>
          </a:p>
          <a:p>
            <a:r>
              <a:rPr lang="en-US" sz="2000" dirty="0" smtClean="0"/>
              <a:t>Following examples will explain each instruction in plain English. </a:t>
            </a:r>
          </a:p>
          <a:p>
            <a:pPr lvl="1"/>
            <a:endParaRPr lang="en-US" sz="1600" dirty="0"/>
          </a:p>
          <a:p>
            <a:pPr lvl="1"/>
            <a:r>
              <a:rPr lang="en-US" sz="1600" dirty="0" smtClean="0">
                <a:latin typeface="Consolas" panose="020B0609020204030204" pitchFamily="49" charset="0"/>
              </a:rPr>
              <a:t>mov [num1], ax ; </a:t>
            </a:r>
            <a:r>
              <a:rPr lang="en-US" sz="1600" dirty="0" smtClean="0">
                <a:solidFill>
                  <a:srgbClr val="92D050"/>
                </a:solidFill>
              </a:rPr>
              <a:t>move 2 bytes of register ax into memory, </a:t>
            </a:r>
            <a:r>
              <a:rPr lang="en-US" sz="1600" dirty="0" smtClean="0">
                <a:solidFill>
                  <a:srgbClr val="92D050"/>
                </a:solidFill>
              </a:rPr>
              <a:t>al will be placed at num1 address and ah will be placed at num1+1</a:t>
            </a:r>
            <a:endParaRPr lang="en-US" sz="1600" dirty="0" smtClean="0">
              <a:solidFill>
                <a:srgbClr val="92D050"/>
              </a:solidFill>
            </a:endParaRPr>
          </a:p>
          <a:p>
            <a:pPr lvl="1"/>
            <a:r>
              <a:rPr lang="en-US" sz="1600" dirty="0" smtClean="0">
                <a:latin typeface="Consolas" panose="020B0609020204030204" pitchFamily="49" charset="0"/>
              </a:rPr>
              <a:t>mov [num1], al; </a:t>
            </a:r>
            <a:r>
              <a:rPr lang="en-US" sz="1600" dirty="0" smtClean="0">
                <a:solidFill>
                  <a:srgbClr val="92D050"/>
                </a:solidFill>
              </a:rPr>
              <a:t>move </a:t>
            </a:r>
            <a:r>
              <a:rPr lang="en-US" sz="1600" dirty="0" smtClean="0">
                <a:solidFill>
                  <a:srgbClr val="92D050"/>
                </a:solidFill>
              </a:rPr>
              <a:t>lower </a:t>
            </a:r>
            <a:r>
              <a:rPr lang="en-US" sz="1600" dirty="0" smtClean="0">
                <a:solidFill>
                  <a:srgbClr val="92D050"/>
                </a:solidFill>
              </a:rPr>
              <a:t>bytes of register ax into memory, </a:t>
            </a:r>
            <a:r>
              <a:rPr lang="en-US" sz="1600" dirty="0" smtClean="0">
                <a:solidFill>
                  <a:srgbClr val="92D050"/>
                </a:solidFill>
              </a:rPr>
              <a:t>at </a:t>
            </a:r>
            <a:r>
              <a:rPr lang="en-US" sz="1600" dirty="0" smtClean="0">
                <a:solidFill>
                  <a:srgbClr val="92D050"/>
                </a:solidFill>
              </a:rPr>
              <a:t>address num1</a:t>
            </a:r>
          </a:p>
          <a:p>
            <a:pPr lvl="1"/>
            <a:r>
              <a:rPr lang="en-US" sz="1600" dirty="0" smtClean="0">
                <a:latin typeface="Consolas" panose="020B0609020204030204" pitchFamily="49" charset="0"/>
              </a:rPr>
              <a:t>mov ax, [num1]; </a:t>
            </a:r>
            <a:r>
              <a:rPr lang="en-US" sz="1600" dirty="0" smtClean="0">
                <a:solidFill>
                  <a:srgbClr val="92D050"/>
                </a:solidFill>
              </a:rPr>
              <a:t>move </a:t>
            </a:r>
            <a:r>
              <a:rPr lang="en-US" sz="1600" dirty="0" smtClean="0">
                <a:solidFill>
                  <a:srgbClr val="92D050"/>
                </a:solidFill>
              </a:rPr>
              <a:t>2 byte </a:t>
            </a:r>
            <a:r>
              <a:rPr lang="en-US" sz="1600" dirty="0" smtClean="0">
                <a:solidFill>
                  <a:srgbClr val="92D050"/>
                </a:solidFill>
              </a:rPr>
              <a:t>from memory to </a:t>
            </a:r>
            <a:r>
              <a:rPr lang="en-US" sz="1600" dirty="0" smtClean="0">
                <a:solidFill>
                  <a:srgbClr val="92D050"/>
                </a:solidFill>
              </a:rPr>
              <a:t>ax starting at address num1, byte at num1 will be moved to al and byte at num1+1 Will be moved to ah.</a:t>
            </a:r>
            <a:endParaRPr lang="en-US" sz="1600" dirty="0" smtClean="0">
              <a:solidFill>
                <a:srgbClr val="92D050"/>
              </a:solidFill>
            </a:endParaRPr>
          </a:p>
          <a:p>
            <a:pPr lvl="1"/>
            <a:r>
              <a:rPr lang="en-US" sz="1600" dirty="0" smtClean="0">
                <a:latin typeface="Consolas" panose="020B0609020204030204" pitchFamily="49" charset="0"/>
              </a:rPr>
              <a:t>mov ah, [num1]; </a:t>
            </a:r>
            <a:r>
              <a:rPr lang="en-US" sz="1600" dirty="0" smtClean="0">
                <a:solidFill>
                  <a:srgbClr val="92D050"/>
                </a:solidFill>
              </a:rPr>
              <a:t>move  1 byte from memory to ah, starting from byte at num1</a:t>
            </a:r>
          </a:p>
          <a:p>
            <a:pPr lvl="1"/>
            <a:r>
              <a:rPr lang="en-US" sz="1600" dirty="0" smtClean="0">
                <a:latin typeface="Consolas" panose="020B0609020204030204" pitchFamily="49" charset="0"/>
              </a:rPr>
              <a:t>mov [num1], 5 ;</a:t>
            </a:r>
            <a:r>
              <a:rPr lang="en-US" sz="1600" dirty="0" smtClean="0">
                <a:solidFill>
                  <a:srgbClr val="FF0000"/>
                </a:solidFill>
              </a:rPr>
              <a:t>will give an error as size of 5 is not known, instead use the following instructions</a:t>
            </a:r>
          </a:p>
          <a:p>
            <a:pPr lvl="1"/>
            <a:r>
              <a:rPr lang="en-US" sz="1600" dirty="0" smtClean="0">
                <a:latin typeface="Consolas" panose="020B0609020204030204" pitchFamily="49" charset="0"/>
              </a:rPr>
              <a:t>mov </a:t>
            </a:r>
            <a:r>
              <a:rPr lang="en-US" sz="1600" b="1" dirty="0" smtClean="0">
                <a:latin typeface="Consolas" panose="020B0609020204030204" pitchFamily="49" charset="0"/>
              </a:rPr>
              <a:t>byte</a:t>
            </a:r>
            <a:r>
              <a:rPr lang="en-US" sz="1600" dirty="0" smtClean="0">
                <a:latin typeface="Consolas" panose="020B0609020204030204" pitchFamily="49" charset="0"/>
              </a:rPr>
              <a:t> [num1], 5 ; </a:t>
            </a:r>
            <a:r>
              <a:rPr lang="en-US" sz="1600" dirty="0" smtClean="0">
                <a:solidFill>
                  <a:srgbClr val="92D050"/>
                </a:solidFill>
              </a:rPr>
              <a:t>move 5 to memory starting from address num1, where 5 is a 1 byte decimal number</a:t>
            </a:r>
          </a:p>
          <a:p>
            <a:pPr lvl="1"/>
            <a:r>
              <a:rPr lang="en-US" sz="1600" dirty="0" smtClean="0">
                <a:latin typeface="Consolas" panose="020B0609020204030204" pitchFamily="49" charset="0"/>
              </a:rPr>
              <a:t>mov </a:t>
            </a:r>
            <a:r>
              <a:rPr lang="en-US" sz="1600" b="1" dirty="0" smtClean="0">
                <a:latin typeface="Consolas" panose="020B0609020204030204" pitchFamily="49" charset="0"/>
              </a:rPr>
              <a:t>word </a:t>
            </a:r>
            <a:r>
              <a:rPr lang="en-US" sz="1600" dirty="0" smtClean="0">
                <a:latin typeface="Consolas" panose="020B0609020204030204" pitchFamily="49" charset="0"/>
              </a:rPr>
              <a:t>[num1], 5</a:t>
            </a:r>
            <a:r>
              <a:rPr lang="en-US" sz="1600" dirty="0" smtClean="0">
                <a:solidFill>
                  <a:srgbClr val="92D050"/>
                </a:solidFill>
                <a:latin typeface="Consolas" panose="020B0609020204030204" pitchFamily="49" charset="0"/>
              </a:rPr>
              <a:t> </a:t>
            </a:r>
            <a:r>
              <a:rPr lang="en-US" sz="1600" dirty="0" smtClean="0">
                <a:solidFill>
                  <a:srgbClr val="92D050"/>
                </a:solidFill>
              </a:rPr>
              <a:t>; move 5 to memory starting from address num1, where 5 is a 2 byte decimal number (word</a:t>
            </a:r>
            <a:r>
              <a:rPr lang="en-US" sz="1600" dirty="0" smtClean="0">
                <a:solidFill>
                  <a:srgbClr val="92D050"/>
                </a:solidFill>
              </a:rPr>
              <a:t>), 05 will be place on address num1 and 00 will be placed at address num1+1</a:t>
            </a:r>
            <a:endParaRPr lang="en-US" sz="1600" dirty="0" smtClean="0">
              <a:solidFill>
                <a:srgbClr val="92D050"/>
              </a:solidFill>
            </a:endParaRPr>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3194207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label and [label]</a:t>
            </a:r>
            <a:endParaRPr lang="en-US" dirty="0"/>
          </a:p>
        </p:txBody>
      </p:sp>
      <p:sp>
        <p:nvSpPr>
          <p:cNvPr id="3" name="Content Placeholder 2"/>
          <p:cNvSpPr>
            <a:spLocks noGrp="1"/>
          </p:cNvSpPr>
          <p:nvPr>
            <p:ph idx="1"/>
          </p:nvPr>
        </p:nvSpPr>
        <p:spPr/>
        <p:txBody>
          <a:bodyPr/>
          <a:lstStyle/>
          <a:p>
            <a:r>
              <a:rPr lang="en-US" dirty="0" smtClean="0"/>
              <a:t>The difference is same as ptr and *ptr in c++</a:t>
            </a:r>
            <a:endParaRPr lang="en-US" dirty="0"/>
          </a:p>
        </p:txBody>
      </p:sp>
      <p:pic>
        <p:nvPicPr>
          <p:cNvPr id="5" name="Picture 4"/>
          <p:cNvPicPr>
            <a:picLocks noChangeAspect="1"/>
          </p:cNvPicPr>
          <p:nvPr/>
        </p:nvPicPr>
        <p:blipFill>
          <a:blip r:embed="rId3"/>
          <a:stretch>
            <a:fillRect/>
          </a:stretch>
        </p:blipFill>
        <p:spPr>
          <a:xfrm>
            <a:off x="838200" y="2311336"/>
            <a:ext cx="10010775" cy="2162175"/>
          </a:xfrm>
          <a:prstGeom prst="rect">
            <a:avLst/>
          </a:prstGeom>
        </p:spPr>
      </p:pic>
      <p:pic>
        <p:nvPicPr>
          <p:cNvPr id="6" name="Picture 5"/>
          <p:cNvPicPr>
            <a:picLocks noChangeAspect="1"/>
          </p:cNvPicPr>
          <p:nvPr/>
        </p:nvPicPr>
        <p:blipFill>
          <a:blip r:embed="rId4"/>
          <a:stretch>
            <a:fillRect/>
          </a:stretch>
        </p:blipFill>
        <p:spPr>
          <a:xfrm>
            <a:off x="152400" y="4676775"/>
            <a:ext cx="11887200" cy="2181225"/>
          </a:xfrm>
          <a:prstGeom prst="rect">
            <a:avLst/>
          </a:prstGeom>
        </p:spPr>
      </p:pic>
    </p:spTree>
    <p:extLst>
      <p:ext uri="{BB962C8B-B14F-4D97-AF65-F5344CB8AC3E}">
        <p14:creationId xmlns:p14="http://schemas.microsoft.com/office/powerpoint/2010/main" val="1774438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of declaring data (1)</a:t>
            </a:r>
            <a:endParaRPr lang="en-US" dirty="0"/>
          </a:p>
        </p:txBody>
      </p:sp>
      <p:sp>
        <p:nvSpPr>
          <p:cNvPr id="3" name="Content Placeholder 2"/>
          <p:cNvSpPr>
            <a:spLocks noGrp="1"/>
          </p:cNvSpPr>
          <p:nvPr>
            <p:ph idx="1"/>
          </p:nvPr>
        </p:nvSpPr>
        <p:spPr/>
        <p:txBody>
          <a:bodyPr/>
          <a:lstStyle/>
          <a:p>
            <a:r>
              <a:rPr lang="en-US" dirty="0" smtClean="0"/>
              <a:t>Declaring more than one number using one label:</a:t>
            </a:r>
          </a:p>
          <a:p>
            <a:pPr lvl="1"/>
            <a:r>
              <a:rPr lang="en-US" dirty="0" smtClean="0"/>
              <a:t>Following example create three numbers of size 2 bytes each and stores then contiguously in memory.</a:t>
            </a:r>
          </a:p>
          <a:p>
            <a:pPr lvl="1"/>
            <a:r>
              <a:rPr lang="en-US" dirty="0" smtClean="0"/>
              <a:t>These there numbers can be accessed using label </a:t>
            </a:r>
          </a:p>
          <a:p>
            <a:pPr lvl="2"/>
            <a:r>
              <a:rPr lang="en-US" dirty="0" smtClean="0"/>
              <a:t>[num+offset]</a:t>
            </a:r>
          </a:p>
          <a:p>
            <a:pPr lvl="2"/>
            <a:r>
              <a:rPr lang="en-US" dirty="0" smtClean="0"/>
              <a:t>Where offset is distance of data from label </a:t>
            </a:r>
            <a:r>
              <a:rPr lang="en-US" i="1" dirty="0" smtClean="0"/>
              <a:t>nums </a:t>
            </a:r>
            <a:r>
              <a:rPr lang="en-US" dirty="0" smtClean="0"/>
              <a:t>in bytes</a:t>
            </a:r>
          </a:p>
          <a:p>
            <a:pPr lvl="2"/>
            <a:r>
              <a:rPr lang="en-US" i="1" dirty="0" smtClean="0"/>
              <a:t>This is same as you did in C++ with  pointers </a:t>
            </a:r>
            <a:r>
              <a:rPr lang="en-US" dirty="0" smtClean="0"/>
              <a:t> </a:t>
            </a:r>
          </a:p>
          <a:p>
            <a:pPr lvl="1"/>
            <a:r>
              <a:rPr lang="en-US" dirty="0" smtClean="0"/>
              <a:t>the offset of 5 is 0, offset of 10 is 2, offset of 15 is 4  </a:t>
            </a:r>
          </a:p>
          <a:p>
            <a:endParaRPr lang="en-US" dirty="0"/>
          </a:p>
        </p:txBody>
      </p:sp>
      <p:pic>
        <p:nvPicPr>
          <p:cNvPr id="5" name="Picture 4"/>
          <p:cNvPicPr>
            <a:picLocks noChangeAspect="1"/>
          </p:cNvPicPr>
          <p:nvPr/>
        </p:nvPicPr>
        <p:blipFill>
          <a:blip r:embed="rId2"/>
          <a:stretch>
            <a:fillRect/>
          </a:stretch>
        </p:blipFill>
        <p:spPr>
          <a:xfrm>
            <a:off x="838200" y="4774978"/>
            <a:ext cx="2843306" cy="1536922"/>
          </a:xfrm>
          <a:prstGeom prst="rect">
            <a:avLst/>
          </a:prstGeom>
        </p:spPr>
      </p:pic>
    </p:spTree>
    <p:extLst>
      <p:ext uri="{BB962C8B-B14F-4D97-AF65-F5344CB8AC3E}">
        <p14:creationId xmlns:p14="http://schemas.microsoft.com/office/powerpoint/2010/main" val="4103572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0" y="1460182"/>
            <a:ext cx="4391025" cy="3571875"/>
          </a:xfrm>
          <a:prstGeom prst="rect">
            <a:avLst/>
          </a:prstGeom>
        </p:spPr>
      </p:pic>
      <p:pic>
        <p:nvPicPr>
          <p:cNvPr id="5" name="Picture 4"/>
          <p:cNvPicPr>
            <a:picLocks noChangeAspect="1"/>
          </p:cNvPicPr>
          <p:nvPr/>
        </p:nvPicPr>
        <p:blipFill>
          <a:blip r:embed="rId4"/>
          <a:stretch>
            <a:fillRect/>
          </a:stretch>
        </p:blipFill>
        <p:spPr>
          <a:xfrm>
            <a:off x="4543425" y="1460182"/>
            <a:ext cx="7648575" cy="3581400"/>
          </a:xfrm>
          <a:prstGeom prst="rect">
            <a:avLst/>
          </a:prstGeom>
        </p:spPr>
      </p:pic>
    </p:spTree>
    <p:extLst>
      <p:ext uri="{BB962C8B-B14F-4D97-AF65-F5344CB8AC3E}">
        <p14:creationId xmlns:p14="http://schemas.microsoft.com/office/powerpoint/2010/main" val="222611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Note the data under same label can also be of different type</a:t>
            </a:r>
          </a:p>
          <a:p>
            <a:r>
              <a:rPr lang="en-US" dirty="0" smtClean="0"/>
              <a:t>For example</a:t>
            </a:r>
          </a:p>
          <a:p>
            <a:endParaRPr lang="en-US" dirty="0" smtClean="0"/>
          </a:p>
          <a:p>
            <a:endParaRPr lang="en-US" dirty="0"/>
          </a:p>
          <a:p>
            <a:endParaRPr lang="en-US" dirty="0" smtClean="0"/>
          </a:p>
          <a:p>
            <a:endParaRPr lang="en-US" dirty="0"/>
          </a:p>
          <a:p>
            <a:endParaRPr lang="en-US" dirty="0" smtClean="0"/>
          </a:p>
          <a:p>
            <a:r>
              <a:rPr lang="en-US" dirty="0" smtClean="0"/>
              <a:t>The offset should be calculated accordingly. </a:t>
            </a:r>
          </a:p>
          <a:p>
            <a:r>
              <a:rPr lang="en-US" dirty="0" smtClean="0"/>
              <a:t>Offset of 5 is 0, offset of 10 is 2, offset of 15 is 3. </a:t>
            </a:r>
          </a:p>
          <a:p>
            <a:endParaRPr lang="en-US" dirty="0"/>
          </a:p>
        </p:txBody>
      </p:sp>
      <p:pic>
        <p:nvPicPr>
          <p:cNvPr id="4" name="Picture 3"/>
          <p:cNvPicPr>
            <a:picLocks noChangeAspect="1"/>
          </p:cNvPicPr>
          <p:nvPr/>
        </p:nvPicPr>
        <p:blipFill>
          <a:blip r:embed="rId2"/>
          <a:stretch>
            <a:fillRect/>
          </a:stretch>
        </p:blipFill>
        <p:spPr>
          <a:xfrm>
            <a:off x="1264729" y="2885726"/>
            <a:ext cx="5435479" cy="1909763"/>
          </a:xfrm>
          <a:prstGeom prst="rect">
            <a:avLst/>
          </a:prstGeom>
        </p:spPr>
      </p:pic>
    </p:spTree>
    <p:extLst>
      <p:ext uri="{BB962C8B-B14F-4D97-AF65-F5344CB8AC3E}">
        <p14:creationId xmlns:p14="http://schemas.microsoft.com/office/powerpoint/2010/main" val="336450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Data Transfer</a:t>
            </a:r>
          </a:p>
          <a:p>
            <a:r>
              <a:rPr lang="en-US" dirty="0" smtClean="0"/>
              <a:t>Data Declaration</a:t>
            </a:r>
          </a:p>
          <a:p>
            <a:r>
              <a:rPr lang="en-US" dirty="0" smtClean="0"/>
              <a:t>Addressing Modes</a:t>
            </a:r>
          </a:p>
          <a:p>
            <a:pPr lvl="1"/>
            <a:r>
              <a:rPr lang="en-US" dirty="0" smtClean="0"/>
              <a:t>Direct </a:t>
            </a:r>
          </a:p>
          <a:p>
            <a:pPr lvl="1"/>
            <a:r>
              <a:rPr lang="en-US" dirty="0" smtClean="0"/>
              <a:t>Indirect</a:t>
            </a:r>
            <a:endParaRPr lang="en-US" dirty="0"/>
          </a:p>
        </p:txBody>
      </p:sp>
    </p:spTree>
    <p:extLst>
      <p:ext uri="{BB962C8B-B14F-4D97-AF65-F5344CB8AC3E}">
        <p14:creationId xmlns:p14="http://schemas.microsoft.com/office/powerpoint/2010/main" val="218003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of declaring data (2)</a:t>
            </a:r>
            <a:endParaRPr lang="en-US" dirty="0"/>
          </a:p>
        </p:txBody>
      </p:sp>
      <p:sp>
        <p:nvSpPr>
          <p:cNvPr id="3" name="Content Placeholder 2"/>
          <p:cNvSpPr>
            <a:spLocks noGrp="1"/>
          </p:cNvSpPr>
          <p:nvPr>
            <p:ph idx="1"/>
          </p:nvPr>
        </p:nvSpPr>
        <p:spPr/>
        <p:txBody>
          <a:bodyPr/>
          <a:lstStyle/>
          <a:p>
            <a:r>
              <a:rPr lang="en-US" dirty="0" smtClean="0"/>
              <a:t>Following example shows another way to store more than one number, of same type under same label.</a:t>
            </a:r>
          </a:p>
          <a:p>
            <a:r>
              <a:rPr lang="en-US" dirty="0" smtClean="0"/>
              <a:t>Each number will be accessed in same way [label+offset].</a:t>
            </a:r>
            <a:endParaRPr lang="en-US" dirty="0"/>
          </a:p>
        </p:txBody>
      </p:sp>
      <p:pic>
        <p:nvPicPr>
          <p:cNvPr id="4" name="Picture 3"/>
          <p:cNvPicPr>
            <a:picLocks noChangeAspect="1"/>
          </p:cNvPicPr>
          <p:nvPr/>
        </p:nvPicPr>
        <p:blipFill>
          <a:blip r:embed="rId3"/>
          <a:stretch>
            <a:fillRect/>
          </a:stretch>
        </p:blipFill>
        <p:spPr>
          <a:xfrm>
            <a:off x="1120902" y="3329940"/>
            <a:ext cx="5524500" cy="3124200"/>
          </a:xfrm>
          <a:prstGeom prst="rect">
            <a:avLst/>
          </a:prstGeom>
        </p:spPr>
      </p:pic>
    </p:spTree>
    <p:extLst>
      <p:ext uri="{BB962C8B-B14F-4D97-AF65-F5344CB8AC3E}">
        <p14:creationId xmlns:p14="http://schemas.microsoft.com/office/powerpoint/2010/main" val="427332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Addressing</a:t>
            </a:r>
            <a:endParaRPr lang="en-US" dirty="0"/>
          </a:p>
        </p:txBody>
      </p:sp>
      <p:sp>
        <p:nvSpPr>
          <p:cNvPr id="3" name="Content Placeholder 2"/>
          <p:cNvSpPr>
            <a:spLocks noGrp="1"/>
          </p:cNvSpPr>
          <p:nvPr>
            <p:ph idx="1"/>
          </p:nvPr>
        </p:nvSpPr>
        <p:spPr/>
        <p:txBody>
          <a:bodyPr/>
          <a:lstStyle/>
          <a:p>
            <a:r>
              <a:rPr lang="en-US" dirty="0" smtClean="0"/>
              <a:t>The method of using label name (or memory address) in square brackets to access data from memory is called direct addressing.</a:t>
            </a:r>
          </a:p>
          <a:p>
            <a:r>
              <a:rPr lang="en-US" dirty="0" smtClean="0"/>
              <a:t>[label] is used as operand is known as direct operand</a:t>
            </a:r>
          </a:p>
          <a:p>
            <a:r>
              <a:rPr lang="en-US" dirty="0" smtClean="0"/>
              <a:t>[label+/- offset ] is used as operand is known as direct offset operand. </a:t>
            </a:r>
            <a:endParaRPr lang="en-US" dirty="0"/>
          </a:p>
        </p:txBody>
      </p:sp>
    </p:spTree>
    <p:extLst>
      <p:ext uri="{BB962C8B-B14F-4D97-AF65-F5344CB8AC3E}">
        <p14:creationId xmlns:p14="http://schemas.microsoft.com/office/powerpoint/2010/main" val="3629714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Is there any error in following program? </a:t>
            </a:r>
            <a:r>
              <a:rPr lang="en-US" dirty="0"/>
              <a:t>I</a:t>
            </a:r>
            <a:r>
              <a:rPr lang="en-US" dirty="0" smtClean="0"/>
              <a:t>f yes, identify.</a:t>
            </a:r>
          </a:p>
          <a:p>
            <a:endParaRPr lang="en-US" dirty="0"/>
          </a:p>
        </p:txBody>
      </p:sp>
      <p:pic>
        <p:nvPicPr>
          <p:cNvPr id="4" name="Picture 3"/>
          <p:cNvPicPr>
            <a:picLocks noChangeAspect="1"/>
          </p:cNvPicPr>
          <p:nvPr/>
        </p:nvPicPr>
        <p:blipFill>
          <a:blip r:embed="rId2"/>
          <a:stretch>
            <a:fillRect/>
          </a:stretch>
        </p:blipFill>
        <p:spPr>
          <a:xfrm>
            <a:off x="2692527" y="2355374"/>
            <a:ext cx="7167455" cy="3291840"/>
          </a:xfrm>
          <a:prstGeom prst="rect">
            <a:avLst/>
          </a:prstGeom>
        </p:spPr>
      </p:pic>
    </p:spTree>
    <p:extLst>
      <p:ext uri="{BB962C8B-B14F-4D97-AF65-F5344CB8AC3E}">
        <p14:creationId xmlns:p14="http://schemas.microsoft.com/office/powerpoint/2010/main" val="1683855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What will be effect of following instructions?</a:t>
            </a:r>
          </a:p>
          <a:p>
            <a:endParaRPr lang="en-US" dirty="0"/>
          </a:p>
          <a:p>
            <a:pPr lvl="1"/>
            <a:r>
              <a:rPr lang="en-US" dirty="0" smtClean="0"/>
              <a:t>Mov ax, 0x0100</a:t>
            </a:r>
          </a:p>
          <a:p>
            <a:pPr lvl="1"/>
            <a:r>
              <a:rPr lang="en-US" dirty="0" smtClean="0"/>
              <a:t>Mov ax, [0100]</a:t>
            </a:r>
          </a:p>
          <a:p>
            <a:endParaRPr lang="en-US" dirty="0"/>
          </a:p>
        </p:txBody>
      </p:sp>
    </p:spTree>
    <p:extLst>
      <p:ext uri="{BB962C8B-B14F-4D97-AF65-F5344CB8AC3E}">
        <p14:creationId xmlns:p14="http://schemas.microsoft.com/office/powerpoint/2010/main" val="2879703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In which format data is written in memory?</a:t>
            </a:r>
          </a:p>
          <a:p>
            <a:pPr lvl="1"/>
            <a:r>
              <a:rPr lang="en-US" dirty="0" smtClean="0"/>
              <a:t>Big endian</a:t>
            </a:r>
          </a:p>
          <a:p>
            <a:pPr lvl="1"/>
            <a:r>
              <a:rPr lang="en-US" dirty="0" smtClean="0"/>
              <a:t>Little endian</a:t>
            </a:r>
            <a:endParaRPr lang="en-US" dirty="0"/>
          </a:p>
        </p:txBody>
      </p:sp>
    </p:spTree>
    <p:extLst>
      <p:ext uri="{BB962C8B-B14F-4D97-AF65-F5344CB8AC3E}">
        <p14:creationId xmlns:p14="http://schemas.microsoft.com/office/powerpoint/2010/main" val="2555016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200" y="2115343"/>
            <a:ext cx="10210448" cy="3771901"/>
          </a:xfrm>
          <a:prstGeom prst="rect">
            <a:avLst/>
          </a:prstGeom>
        </p:spPr>
      </p:pic>
    </p:spTree>
    <p:extLst>
      <p:ext uri="{BB962C8B-B14F-4D97-AF65-F5344CB8AC3E}">
        <p14:creationId xmlns:p14="http://schemas.microsoft.com/office/powerpoint/2010/main" val="3260291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Mismatch Errors</a:t>
            </a:r>
            <a:endParaRPr lang="en-US" dirty="0"/>
          </a:p>
        </p:txBody>
      </p:sp>
      <p:sp>
        <p:nvSpPr>
          <p:cNvPr id="3" name="Content Placeholder 2"/>
          <p:cNvSpPr>
            <a:spLocks noGrp="1"/>
          </p:cNvSpPr>
          <p:nvPr>
            <p:ph idx="1"/>
          </p:nvPr>
        </p:nvSpPr>
        <p:spPr/>
        <p:txBody>
          <a:bodyPr/>
          <a:lstStyle/>
          <a:p>
            <a:r>
              <a:rPr lang="en-US" dirty="0" smtClean="0"/>
              <a:t>The assembler allows the programmer to do everything he wants to do, and that can possibly run on the processor.</a:t>
            </a:r>
          </a:p>
          <a:p>
            <a:r>
              <a:rPr lang="en-US" dirty="0" smtClean="0"/>
              <a:t> The assembler only keeps us from writing illegal instructions which the processor cannot execute. That is, it only checks the syntax errors not the logical</a:t>
            </a:r>
          </a:p>
          <a:p>
            <a:r>
              <a:rPr lang="en-US" dirty="0" smtClean="0"/>
              <a:t>The programmer is responsible for accessing the data as word if it was declared as a word and accessing it as a byte if it was declared as a byte</a:t>
            </a:r>
          </a:p>
          <a:p>
            <a:r>
              <a:rPr lang="en-US" dirty="0" smtClean="0"/>
              <a:t>Keeping that in mind, identify what is wrong in code given on next slide</a:t>
            </a:r>
            <a:endParaRPr lang="en-US" dirty="0"/>
          </a:p>
        </p:txBody>
      </p:sp>
    </p:spTree>
    <p:extLst>
      <p:ext uri="{BB962C8B-B14F-4D97-AF65-F5344CB8AC3E}">
        <p14:creationId xmlns:p14="http://schemas.microsoft.com/office/powerpoint/2010/main" val="1677381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the error</a:t>
            </a:r>
          </a:p>
        </p:txBody>
      </p:sp>
      <p:pic>
        <p:nvPicPr>
          <p:cNvPr id="4" name="Content Placeholder 3"/>
          <p:cNvPicPr>
            <a:picLocks noGrp="1" noChangeAspect="1"/>
          </p:cNvPicPr>
          <p:nvPr>
            <p:ph idx="1"/>
          </p:nvPr>
        </p:nvPicPr>
        <p:blipFill>
          <a:blip r:embed="rId2"/>
          <a:stretch>
            <a:fillRect/>
          </a:stretch>
        </p:blipFill>
        <p:spPr>
          <a:xfrm>
            <a:off x="589598" y="2163971"/>
            <a:ext cx="11012803" cy="3587123"/>
          </a:xfrm>
          <a:prstGeom prst="rect">
            <a:avLst/>
          </a:prstGeom>
        </p:spPr>
      </p:pic>
      <p:pic>
        <p:nvPicPr>
          <p:cNvPr id="5" name="Picture 4"/>
          <p:cNvPicPr>
            <a:picLocks noChangeAspect="1"/>
          </p:cNvPicPr>
          <p:nvPr/>
        </p:nvPicPr>
        <p:blipFill rotWithShape="1">
          <a:blip r:embed="rId3"/>
          <a:srcRect l="28426" t="90293" r="68590" b="3483"/>
          <a:stretch/>
        </p:blipFill>
        <p:spPr>
          <a:xfrm>
            <a:off x="3789947" y="5329990"/>
            <a:ext cx="336884" cy="264695"/>
          </a:xfrm>
          <a:prstGeom prst="rect">
            <a:avLst/>
          </a:prstGeom>
        </p:spPr>
      </p:pic>
    </p:spTree>
    <p:extLst>
      <p:ext uri="{BB962C8B-B14F-4D97-AF65-F5344CB8AC3E}">
        <p14:creationId xmlns:p14="http://schemas.microsoft.com/office/powerpoint/2010/main" val="4285170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Correction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t="15044"/>
          <a:stretch/>
        </p:blipFill>
        <p:spPr>
          <a:xfrm>
            <a:off x="544639" y="1825625"/>
            <a:ext cx="11289741" cy="3613245"/>
          </a:xfrm>
          <a:prstGeom prst="rect">
            <a:avLst/>
          </a:prstGeom>
        </p:spPr>
      </p:pic>
    </p:spTree>
    <p:extLst>
      <p:ext uri="{BB962C8B-B14F-4D97-AF65-F5344CB8AC3E}">
        <p14:creationId xmlns:p14="http://schemas.microsoft.com/office/powerpoint/2010/main" val="3230578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Matching Error</a:t>
            </a:r>
            <a:endParaRPr lang="en-US" dirty="0"/>
          </a:p>
        </p:txBody>
      </p:sp>
      <p:sp>
        <p:nvSpPr>
          <p:cNvPr id="3" name="Content Placeholder 2"/>
          <p:cNvSpPr>
            <a:spLocks noGrp="1"/>
          </p:cNvSpPr>
          <p:nvPr>
            <p:ph idx="1"/>
          </p:nvPr>
        </p:nvSpPr>
        <p:spPr/>
        <p:txBody>
          <a:bodyPr>
            <a:normAutofit/>
          </a:bodyPr>
          <a:lstStyle/>
          <a:p>
            <a:r>
              <a:rPr lang="en-US" dirty="0"/>
              <a:t>The instruction “mov [num1], 5” is legal but there is no way for the processor to know the data movement size in this operation. </a:t>
            </a:r>
            <a:endParaRPr lang="en-US" dirty="0" smtClean="0"/>
          </a:p>
          <a:p>
            <a:r>
              <a:rPr lang="en-US" dirty="0" smtClean="0"/>
              <a:t>The </a:t>
            </a:r>
            <a:r>
              <a:rPr lang="en-US" dirty="0"/>
              <a:t>variable num1 can be treated as a byte or as a word and similarly 5 can be treated as a byte or as a word. </a:t>
            </a:r>
            <a:endParaRPr lang="en-US" dirty="0" smtClean="0"/>
          </a:p>
          <a:p>
            <a:r>
              <a:rPr lang="en-US" dirty="0" smtClean="0"/>
              <a:t>Such </a:t>
            </a:r>
            <a:r>
              <a:rPr lang="en-US" dirty="0"/>
              <a:t>instructions are declared ambiguous by the assembler. </a:t>
            </a:r>
            <a:endParaRPr lang="en-US" dirty="0" smtClean="0"/>
          </a:p>
          <a:p>
            <a:r>
              <a:rPr lang="en-US" dirty="0" smtClean="0"/>
              <a:t>Therefore </a:t>
            </a:r>
            <a:r>
              <a:rPr lang="en-US" dirty="0"/>
              <a:t>to resolve its ambiguity we clearly tell our intent to the assembler in one of the following ways. </a:t>
            </a:r>
            <a:endParaRPr lang="en-US" dirty="0" smtClean="0"/>
          </a:p>
          <a:p>
            <a:pPr lvl="1"/>
            <a:r>
              <a:rPr lang="en-US" dirty="0" smtClean="0"/>
              <a:t>mov </a:t>
            </a:r>
            <a:r>
              <a:rPr lang="en-US" dirty="0"/>
              <a:t>byte [num1], 5 </a:t>
            </a:r>
            <a:endParaRPr lang="en-US" dirty="0" smtClean="0"/>
          </a:p>
          <a:p>
            <a:pPr lvl="1"/>
            <a:r>
              <a:rPr lang="en-US" dirty="0" smtClean="0"/>
              <a:t>mov </a:t>
            </a:r>
            <a:r>
              <a:rPr lang="en-US" dirty="0"/>
              <a:t>word [num1], 5 </a:t>
            </a:r>
          </a:p>
        </p:txBody>
      </p:sp>
    </p:spTree>
    <p:extLst>
      <p:ext uri="{BB962C8B-B14F-4D97-AF65-F5344CB8AC3E}">
        <p14:creationId xmlns:p14="http://schemas.microsoft.com/office/powerpoint/2010/main" val="82297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a:t>
            </a:r>
            <a:endParaRPr lang="en-US" dirty="0"/>
          </a:p>
        </p:txBody>
      </p:sp>
      <p:sp>
        <p:nvSpPr>
          <p:cNvPr id="3" name="Content Placeholder 2"/>
          <p:cNvSpPr>
            <a:spLocks noGrp="1"/>
          </p:cNvSpPr>
          <p:nvPr>
            <p:ph idx="1"/>
          </p:nvPr>
        </p:nvSpPr>
        <p:spPr/>
        <p:txBody>
          <a:bodyPr/>
          <a:lstStyle/>
          <a:p>
            <a:r>
              <a:rPr lang="en-US" dirty="0" smtClean="0"/>
              <a:t>The MOV instruction copies data from a source operand to a destination operand. </a:t>
            </a:r>
          </a:p>
          <a:p>
            <a:r>
              <a:rPr lang="en-US" dirty="0" smtClean="0"/>
              <a:t>Known as a data transfer instruction, it is used in virtually every program. </a:t>
            </a:r>
          </a:p>
          <a:p>
            <a:r>
              <a:rPr lang="en-US" dirty="0" smtClean="0"/>
              <a:t>Its basic format shows that the first operand is the destination and the second operand is the source: </a:t>
            </a:r>
          </a:p>
          <a:p>
            <a:pPr lvl="1"/>
            <a:r>
              <a:rPr lang="en-US" b="1" i="1" dirty="0" smtClean="0"/>
              <a:t>MOV destination,source</a:t>
            </a:r>
          </a:p>
          <a:p>
            <a:r>
              <a:rPr lang="en-US" dirty="0" smtClean="0"/>
              <a:t>It is equivalent to </a:t>
            </a:r>
            <a:r>
              <a:rPr lang="en-US" b="1" i="1" dirty="0" smtClean="0"/>
              <a:t>destination= source; </a:t>
            </a:r>
            <a:r>
              <a:rPr lang="en-US" dirty="0" smtClean="0"/>
              <a:t>in any high level  language like  in java or C++</a:t>
            </a:r>
            <a:endParaRPr lang="en-US" b="1" i="1" dirty="0" smtClean="0"/>
          </a:p>
        </p:txBody>
      </p:sp>
    </p:spTree>
    <p:extLst>
      <p:ext uri="{BB962C8B-B14F-4D97-AF65-F5344CB8AC3E}">
        <p14:creationId xmlns:p14="http://schemas.microsoft.com/office/powerpoint/2010/main" val="2055776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Addressing</a:t>
            </a:r>
            <a:endParaRPr lang="en-US" dirty="0"/>
          </a:p>
        </p:txBody>
      </p:sp>
      <p:sp>
        <p:nvSpPr>
          <p:cNvPr id="3" name="Content Placeholder 2"/>
          <p:cNvSpPr>
            <a:spLocks noGrp="1"/>
          </p:cNvSpPr>
          <p:nvPr>
            <p:ph idx="1"/>
          </p:nvPr>
        </p:nvSpPr>
        <p:spPr/>
        <p:txBody>
          <a:bodyPr/>
          <a:lstStyle/>
          <a:p>
            <a:r>
              <a:rPr lang="en-US" dirty="0" smtClean="0"/>
              <a:t>Direct addressing is rarely used for array processing because it is impractical to use constant offsets to address more than a few array elements. </a:t>
            </a:r>
          </a:p>
          <a:p>
            <a:endParaRPr lang="en-US" dirty="0" smtClean="0"/>
          </a:p>
          <a:p>
            <a:r>
              <a:rPr lang="en-US" dirty="0" smtClean="0"/>
              <a:t>Instead, we use a register as a pointer (called indirect addressing) and manipulate the register’s value. </a:t>
            </a:r>
          </a:p>
          <a:p>
            <a:endParaRPr lang="en-US" dirty="0"/>
          </a:p>
          <a:p>
            <a:r>
              <a:rPr lang="en-US" dirty="0" smtClean="0"/>
              <a:t>When an operand uses indirect addressing, it is called an indirect operand</a:t>
            </a:r>
            <a:endParaRPr lang="en-US" dirty="0"/>
          </a:p>
        </p:txBody>
      </p:sp>
    </p:spTree>
    <p:extLst>
      <p:ext uri="{BB962C8B-B14F-4D97-AF65-F5344CB8AC3E}">
        <p14:creationId xmlns:p14="http://schemas.microsoft.com/office/powerpoint/2010/main" val="2199475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Indirect Addressing</a:t>
            </a:r>
            <a:endParaRPr lang="en-US" dirty="0"/>
          </a:p>
        </p:txBody>
      </p:sp>
      <p:sp>
        <p:nvSpPr>
          <p:cNvPr id="3" name="Content Placeholder 2"/>
          <p:cNvSpPr>
            <a:spLocks noGrp="1"/>
          </p:cNvSpPr>
          <p:nvPr>
            <p:ph idx="1"/>
          </p:nvPr>
        </p:nvSpPr>
        <p:spPr/>
        <p:txBody>
          <a:bodyPr/>
          <a:lstStyle/>
          <a:p>
            <a:r>
              <a:rPr lang="en-US" dirty="0" smtClean="0"/>
              <a:t>When address is stored in register then register can be used as a pointer to that location in memory to access data</a:t>
            </a:r>
          </a:p>
          <a:p>
            <a:r>
              <a:rPr lang="en-US" dirty="0" smtClean="0"/>
              <a:t>For example if bx= 0131h then following</a:t>
            </a:r>
          </a:p>
          <a:p>
            <a:pPr lvl="1"/>
            <a:r>
              <a:rPr lang="en-US" dirty="0" smtClean="0"/>
              <a:t>Mov ax, [bx]</a:t>
            </a:r>
          </a:p>
          <a:p>
            <a:r>
              <a:rPr lang="en-US" dirty="0" smtClean="0"/>
              <a:t>Will move 2 bytes starting at location 0131. </a:t>
            </a:r>
          </a:p>
          <a:p>
            <a:r>
              <a:rPr lang="en-US" dirty="0" smtClean="0"/>
              <a:t>Note that the above instruction will actual move two bytes from memory to ax, byte located on 0131 will be transferred to al and byte on 0132 will be transferred to ah. (because data in memory is stored in little endian format)</a:t>
            </a:r>
            <a:endParaRPr lang="en-US" dirty="0"/>
          </a:p>
        </p:txBody>
      </p:sp>
    </p:spTree>
    <p:extLst>
      <p:ext uri="{BB962C8B-B14F-4D97-AF65-F5344CB8AC3E}">
        <p14:creationId xmlns:p14="http://schemas.microsoft.com/office/powerpoint/2010/main" val="163940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Indirect Addressing Example </a:t>
            </a:r>
            <a:endParaRPr lang="en-US" dirty="0"/>
          </a:p>
        </p:txBody>
      </p:sp>
      <p:sp>
        <p:nvSpPr>
          <p:cNvPr id="3" name="Content Placeholder 2"/>
          <p:cNvSpPr>
            <a:spLocks noGrp="1"/>
          </p:cNvSpPr>
          <p:nvPr>
            <p:ph idx="1"/>
          </p:nvPr>
        </p:nvSpPr>
        <p:spPr/>
        <p:txBody>
          <a:bodyPr/>
          <a:lstStyle/>
          <a:p>
            <a:r>
              <a:rPr lang="en-US" dirty="0" smtClean="0"/>
              <a:t>Before running                                       After running </a:t>
            </a:r>
            <a:r>
              <a:rPr lang="en-US" dirty="0" smtClean="0"/>
              <a:t>line </a:t>
            </a:r>
            <a:r>
              <a:rPr lang="en-US" dirty="0" smtClean="0"/>
              <a:t>1 and 2</a:t>
            </a:r>
            <a:endParaRPr lang="en-US" dirty="0"/>
          </a:p>
        </p:txBody>
      </p:sp>
      <p:pic>
        <p:nvPicPr>
          <p:cNvPr id="4" name="Picture 3"/>
          <p:cNvPicPr>
            <a:picLocks noChangeAspect="1"/>
          </p:cNvPicPr>
          <p:nvPr/>
        </p:nvPicPr>
        <p:blipFill>
          <a:blip r:embed="rId3"/>
          <a:stretch>
            <a:fillRect/>
          </a:stretch>
        </p:blipFill>
        <p:spPr>
          <a:xfrm>
            <a:off x="-28575" y="2428303"/>
            <a:ext cx="6124575" cy="4086225"/>
          </a:xfrm>
          <a:prstGeom prst="rect">
            <a:avLst/>
          </a:prstGeom>
        </p:spPr>
      </p:pic>
      <p:pic>
        <p:nvPicPr>
          <p:cNvPr id="6" name="Picture 5"/>
          <p:cNvPicPr>
            <a:picLocks noChangeAspect="1"/>
          </p:cNvPicPr>
          <p:nvPr/>
        </p:nvPicPr>
        <p:blipFill>
          <a:blip r:embed="rId4"/>
          <a:stretch>
            <a:fillRect/>
          </a:stretch>
        </p:blipFill>
        <p:spPr>
          <a:xfrm>
            <a:off x="6307264" y="2428303"/>
            <a:ext cx="6124575" cy="4124325"/>
          </a:xfrm>
          <a:prstGeom prst="rect">
            <a:avLst/>
          </a:prstGeom>
        </p:spPr>
      </p:pic>
    </p:spTree>
    <p:extLst>
      <p:ext uri="{BB962C8B-B14F-4D97-AF65-F5344CB8AC3E}">
        <p14:creationId xmlns:p14="http://schemas.microsoft.com/office/powerpoint/2010/main" val="3346351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Indirect Addressing cont..</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four registers in iAPX88 architecture that can hold address of data and they are BX, BP, SI, and DI.</a:t>
            </a:r>
          </a:p>
          <a:p>
            <a:endParaRPr lang="en-US" dirty="0"/>
          </a:p>
          <a:p>
            <a:r>
              <a:rPr lang="en-US" dirty="0" smtClean="0"/>
              <a:t>There are minute differences in their working which will be discussed later. </a:t>
            </a:r>
          </a:p>
          <a:p>
            <a:endParaRPr lang="en-US" dirty="0"/>
          </a:p>
          <a:p>
            <a:r>
              <a:rPr lang="en-US" dirty="0" smtClean="0"/>
              <a:t>Lets see an example of adding numbers in loop using register indirect addressing. </a:t>
            </a:r>
          </a:p>
          <a:p>
            <a:r>
              <a:rPr lang="en-US" dirty="0" smtClean="0"/>
              <a:t>The given examples is for 4 numbers, but you can get an idea how useful it will be if we have to add 100s of numbers</a:t>
            </a:r>
            <a:endParaRPr lang="en-US" dirty="0"/>
          </a:p>
        </p:txBody>
      </p:sp>
    </p:spTree>
    <p:extLst>
      <p:ext uri="{BB962C8B-B14F-4D97-AF65-F5344CB8AC3E}">
        <p14:creationId xmlns:p14="http://schemas.microsoft.com/office/powerpoint/2010/main" val="425472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2"/>
          <p:cNvSpPr txBox="1">
            <a:spLocks/>
          </p:cNvSpPr>
          <p:nvPr/>
        </p:nvSpPr>
        <p:spPr>
          <a:xfrm>
            <a:off x="6876288" y="1825625"/>
            <a:ext cx="4477512"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Things to Note:</a:t>
            </a:r>
          </a:p>
          <a:p>
            <a:pPr lvl="1"/>
            <a:r>
              <a:rPr lang="en-US" dirty="0" smtClean="0"/>
              <a:t>L1 is code label. Again it is just an address. </a:t>
            </a:r>
          </a:p>
          <a:p>
            <a:pPr lvl="1"/>
            <a:r>
              <a:rPr lang="en-US" dirty="0" smtClean="0"/>
              <a:t>Assemble will treat code label in same way as data label. </a:t>
            </a:r>
          </a:p>
          <a:p>
            <a:pPr lvl="1"/>
            <a:r>
              <a:rPr lang="en-US" dirty="0" smtClean="0"/>
              <a:t>Every where L1 occurs in code, assemble will convert it to address</a:t>
            </a:r>
          </a:p>
          <a:p>
            <a:pPr lvl="1"/>
            <a:r>
              <a:rPr lang="en-US" dirty="0" smtClean="0"/>
              <a:t>Jnz will uze the zero flag to make a decision. </a:t>
            </a:r>
          </a:p>
          <a:p>
            <a:pPr lvl="1"/>
            <a:r>
              <a:rPr lang="en-US" dirty="0" smtClean="0"/>
              <a:t>Zero flag becomes 0 if result of arithmetic operation was zero.</a:t>
            </a:r>
          </a:p>
          <a:p>
            <a:pPr lvl="1"/>
            <a:r>
              <a:rPr lang="en-US" dirty="0" smtClean="0"/>
              <a:t>Why is 2 added in bx? </a:t>
            </a:r>
            <a:endParaRPr lang="en-US" dirty="0"/>
          </a:p>
        </p:txBody>
      </p:sp>
      <p:pic>
        <p:nvPicPr>
          <p:cNvPr id="7" name="Picture 6"/>
          <p:cNvPicPr>
            <a:picLocks noChangeAspect="1"/>
          </p:cNvPicPr>
          <p:nvPr/>
        </p:nvPicPr>
        <p:blipFill>
          <a:blip r:embed="rId3"/>
          <a:stretch>
            <a:fillRect/>
          </a:stretch>
        </p:blipFill>
        <p:spPr>
          <a:xfrm>
            <a:off x="545147" y="2091341"/>
            <a:ext cx="6331141" cy="3819906"/>
          </a:xfrm>
          <a:prstGeom prst="rect">
            <a:avLst/>
          </a:prstGeom>
        </p:spPr>
      </p:pic>
    </p:spTree>
    <p:extLst>
      <p:ext uri="{BB962C8B-B14F-4D97-AF65-F5344CB8AC3E}">
        <p14:creationId xmlns:p14="http://schemas.microsoft.com/office/powerpoint/2010/main" val="2068283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(listing file)</a:t>
            </a:r>
            <a:endParaRPr lang="en-US" dirty="0"/>
          </a:p>
        </p:txBody>
      </p:sp>
      <p:pic>
        <p:nvPicPr>
          <p:cNvPr id="4" name="Content Placeholder 3"/>
          <p:cNvPicPr>
            <a:picLocks noGrp="1" noChangeAspect="1"/>
          </p:cNvPicPr>
          <p:nvPr>
            <p:ph idx="1"/>
          </p:nvPr>
        </p:nvPicPr>
        <p:blipFill>
          <a:blip r:embed="rId2"/>
          <a:stretch>
            <a:fillRect/>
          </a:stretch>
        </p:blipFill>
        <p:spPr>
          <a:xfrm>
            <a:off x="1862137" y="2343944"/>
            <a:ext cx="8467725" cy="3314700"/>
          </a:xfrm>
          <a:prstGeom prst="rect">
            <a:avLst/>
          </a:prstGeom>
        </p:spPr>
      </p:pic>
    </p:spTree>
    <p:extLst>
      <p:ext uri="{BB962C8B-B14F-4D97-AF65-F5344CB8AC3E}">
        <p14:creationId xmlns:p14="http://schemas.microsoft.com/office/powerpoint/2010/main" val="812447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 of Direct and Indirect Addressing </a:t>
            </a:r>
            <a:endParaRPr lang="en-US" dirty="0"/>
          </a:p>
        </p:txBody>
      </p:sp>
      <p:sp>
        <p:nvSpPr>
          <p:cNvPr id="3" name="Content Placeholder 2"/>
          <p:cNvSpPr>
            <a:spLocks noGrp="1"/>
          </p:cNvSpPr>
          <p:nvPr>
            <p:ph idx="1"/>
          </p:nvPr>
        </p:nvSpPr>
        <p:spPr/>
        <p:txBody>
          <a:bodyPr/>
          <a:lstStyle/>
          <a:p>
            <a:r>
              <a:rPr lang="en-US" dirty="0" smtClean="0"/>
              <a:t>Direct and indirect addressing modes can be using in combination. </a:t>
            </a:r>
          </a:p>
          <a:p>
            <a:r>
              <a:rPr lang="en-US" dirty="0" smtClean="0"/>
              <a:t>Some examples are </a:t>
            </a:r>
          </a:p>
          <a:p>
            <a:pPr lvl="1"/>
            <a:r>
              <a:rPr lang="en-US" b="1" i="1" dirty="0" smtClean="0"/>
              <a:t>Mov ax, [num1+bx]; where bx contains the offset</a:t>
            </a:r>
          </a:p>
          <a:p>
            <a:pPr lvl="1"/>
            <a:r>
              <a:rPr lang="en-US" b="1" i="1" dirty="0" smtClean="0"/>
              <a:t>Mov ax, [bx+300]; indirect addressing with offset</a:t>
            </a:r>
            <a:r>
              <a:rPr lang="en-US" dirty="0" smtClean="0"/>
              <a:t>	</a:t>
            </a:r>
          </a:p>
          <a:p>
            <a:pPr lvl="1"/>
            <a:r>
              <a:rPr lang="en-US" dirty="0" smtClean="0"/>
              <a:t>Mov ax, [bx+si];</a:t>
            </a:r>
            <a:endParaRPr lang="en-US" dirty="0"/>
          </a:p>
        </p:txBody>
      </p:sp>
    </p:spTree>
    <p:extLst>
      <p:ext uri="{BB962C8B-B14F-4D97-AF65-F5344CB8AC3E}">
        <p14:creationId xmlns:p14="http://schemas.microsoft.com/office/powerpoint/2010/main" val="2887087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 SUMMARY </a:t>
            </a:r>
          </a:p>
        </p:txBody>
      </p:sp>
      <p:sp>
        <p:nvSpPr>
          <p:cNvPr id="3" name="Content Placeholder 2"/>
          <p:cNvSpPr>
            <a:spLocks noGrp="1"/>
          </p:cNvSpPr>
          <p:nvPr>
            <p:ph idx="1"/>
          </p:nvPr>
        </p:nvSpPr>
        <p:spPr/>
        <p:txBody>
          <a:bodyPr>
            <a:normAutofit fontScale="85000" lnSpcReduction="20000"/>
          </a:bodyPr>
          <a:lstStyle/>
          <a:p>
            <a:r>
              <a:rPr lang="en-US" dirty="0" smtClean="0"/>
              <a:t>Direct</a:t>
            </a:r>
          </a:p>
          <a:p>
            <a:pPr lvl="1"/>
            <a:r>
              <a:rPr lang="en-US" dirty="0" smtClean="0"/>
              <a:t>Direct + offset</a:t>
            </a:r>
          </a:p>
          <a:p>
            <a:r>
              <a:rPr lang="en-US" dirty="0" smtClean="0"/>
              <a:t>Indirect</a:t>
            </a:r>
          </a:p>
          <a:p>
            <a:pPr lvl="1"/>
            <a:r>
              <a:rPr lang="en-US" dirty="0" smtClean="0"/>
              <a:t>Based Register Indirect (e.g. [BX] or [BP])</a:t>
            </a:r>
          </a:p>
          <a:p>
            <a:pPr lvl="1"/>
            <a:r>
              <a:rPr lang="en-US" dirty="0" smtClean="0"/>
              <a:t>Index Register Indirect </a:t>
            </a:r>
            <a:r>
              <a:rPr lang="en-US" dirty="0"/>
              <a:t>(e.g. </a:t>
            </a:r>
            <a:r>
              <a:rPr lang="en-US" dirty="0" smtClean="0"/>
              <a:t>[</a:t>
            </a:r>
            <a:r>
              <a:rPr lang="en-US" dirty="0"/>
              <a:t>D</a:t>
            </a:r>
            <a:r>
              <a:rPr lang="en-US" dirty="0" smtClean="0"/>
              <a:t>I] </a:t>
            </a:r>
            <a:r>
              <a:rPr lang="en-US" dirty="0"/>
              <a:t>or </a:t>
            </a:r>
            <a:r>
              <a:rPr lang="en-US" dirty="0" smtClean="0"/>
              <a:t>[SI])</a:t>
            </a:r>
          </a:p>
          <a:p>
            <a:pPr lvl="1"/>
            <a:r>
              <a:rPr lang="en-US" dirty="0" smtClean="0"/>
              <a:t>Based </a:t>
            </a:r>
            <a:r>
              <a:rPr lang="en-US" dirty="0"/>
              <a:t>Register </a:t>
            </a:r>
            <a:r>
              <a:rPr lang="en-US" dirty="0" smtClean="0"/>
              <a:t>Indirect + offset (e.g. [BX+100] or [BP+200])</a:t>
            </a:r>
            <a:endParaRPr lang="en-US" dirty="0"/>
          </a:p>
          <a:p>
            <a:pPr lvl="1"/>
            <a:r>
              <a:rPr lang="en-US" dirty="0"/>
              <a:t>Index Register </a:t>
            </a:r>
            <a:r>
              <a:rPr lang="en-US" dirty="0" smtClean="0"/>
              <a:t>Indirect +offset </a:t>
            </a:r>
            <a:r>
              <a:rPr lang="en-US" dirty="0"/>
              <a:t>(e.g. </a:t>
            </a:r>
            <a:r>
              <a:rPr lang="en-US" dirty="0" smtClean="0"/>
              <a:t>[SI+100</a:t>
            </a:r>
            <a:r>
              <a:rPr lang="en-US" dirty="0"/>
              <a:t>] or </a:t>
            </a:r>
            <a:r>
              <a:rPr lang="en-US" dirty="0" smtClean="0"/>
              <a:t>[DI+200])</a:t>
            </a:r>
          </a:p>
          <a:p>
            <a:pPr lvl="1"/>
            <a:r>
              <a:rPr lang="en-US" dirty="0" smtClean="0"/>
              <a:t>Base + index (e.g. [BX+SI])</a:t>
            </a:r>
          </a:p>
          <a:p>
            <a:pPr lvl="1"/>
            <a:r>
              <a:rPr lang="en-US" dirty="0" smtClean="0"/>
              <a:t>Base + index + offset (e.g. [BX+SI+300])</a:t>
            </a:r>
          </a:p>
          <a:p>
            <a:r>
              <a:rPr lang="en-US" dirty="0" smtClean="0"/>
              <a:t>Things that are not allowed:</a:t>
            </a:r>
          </a:p>
          <a:p>
            <a:pPr lvl="1"/>
            <a:r>
              <a:rPr lang="en-US" dirty="0" smtClean="0"/>
              <a:t>Base register + base register (e.g</a:t>
            </a:r>
            <a:r>
              <a:rPr lang="en-US" dirty="0"/>
              <a:t> [BS+BP</a:t>
            </a:r>
            <a:r>
              <a:rPr lang="en-US" dirty="0" smtClean="0"/>
              <a:t>])</a:t>
            </a:r>
          </a:p>
          <a:p>
            <a:pPr lvl="1"/>
            <a:r>
              <a:rPr lang="en-US" dirty="0" smtClean="0"/>
              <a:t>Index register + index register (e.g. [SI+DI])</a:t>
            </a:r>
          </a:p>
          <a:p>
            <a:pPr lvl="1"/>
            <a:r>
              <a:rPr lang="en-US" dirty="0" smtClean="0"/>
              <a:t>Base – index (e.g. [</a:t>
            </a:r>
            <a:r>
              <a:rPr lang="en-US" dirty="0" smtClean="0"/>
              <a:t>BX-SI</a:t>
            </a:r>
            <a:r>
              <a:rPr lang="en-US" dirty="0" smtClean="0"/>
              <a:t>])</a:t>
            </a:r>
          </a:p>
          <a:p>
            <a:pPr lvl="1"/>
            <a:r>
              <a:rPr lang="en-US" dirty="0" smtClean="0"/>
              <a:t>Part of register cannot be used to access memory address (e.g [BH] or [BL])</a:t>
            </a:r>
            <a:endParaRPr lang="en-US" dirty="0"/>
          </a:p>
          <a:p>
            <a:pPr lvl="1"/>
            <a:endParaRPr lang="en-US" dirty="0"/>
          </a:p>
        </p:txBody>
      </p:sp>
    </p:spTree>
    <p:extLst>
      <p:ext uri="{BB962C8B-B14F-4D97-AF65-F5344CB8AC3E}">
        <p14:creationId xmlns:p14="http://schemas.microsoft.com/office/powerpoint/2010/main" val="1679364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thing to remember</a:t>
            </a:r>
            <a:endParaRPr lang="en-US" dirty="0"/>
          </a:p>
        </p:txBody>
      </p:sp>
      <p:sp>
        <p:nvSpPr>
          <p:cNvPr id="3" name="Content Placeholder 2"/>
          <p:cNvSpPr>
            <a:spLocks noGrp="1"/>
          </p:cNvSpPr>
          <p:nvPr>
            <p:ph idx="1"/>
          </p:nvPr>
        </p:nvSpPr>
        <p:spPr/>
        <p:txBody>
          <a:bodyPr/>
          <a:lstStyle/>
          <a:p>
            <a:r>
              <a:rPr lang="en-US" dirty="0" smtClean="0"/>
              <a:t>Programmer </a:t>
            </a:r>
            <a:r>
              <a:rPr lang="en-US" dirty="0" smtClean="0"/>
              <a:t>has a full control of memory. </a:t>
            </a:r>
            <a:endParaRPr lang="en-US" dirty="0" smtClean="0"/>
          </a:p>
          <a:p>
            <a:endParaRPr lang="en-US" dirty="0" smtClean="0"/>
          </a:p>
          <a:p>
            <a:r>
              <a:rPr lang="en-US" dirty="0" smtClean="0"/>
              <a:t>If you write any (valid) 16 bit address in square brackets you will be able to access it , either its in form of label/registers +/- offset or simple constant number. </a:t>
            </a:r>
            <a:endParaRPr lang="en-US" dirty="0" smtClean="0"/>
          </a:p>
          <a:p>
            <a:endParaRPr lang="en-US" dirty="0" smtClean="0"/>
          </a:p>
          <a:p>
            <a:r>
              <a:rPr lang="en-US" dirty="0" smtClean="0"/>
              <a:t>It is up to you to access it carefully without creating logical errors</a:t>
            </a:r>
            <a:endParaRPr lang="en-US" dirty="0"/>
          </a:p>
        </p:txBody>
      </p:sp>
    </p:spTree>
    <p:extLst>
      <p:ext uri="{BB962C8B-B14F-4D97-AF65-F5344CB8AC3E}">
        <p14:creationId xmlns:p14="http://schemas.microsoft.com/office/powerpoint/2010/main" val="794889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t>
            </a:r>
            <a:endParaRPr lang="en-US" dirty="0"/>
          </a:p>
        </p:txBody>
      </p:sp>
      <p:sp>
        <p:nvSpPr>
          <p:cNvPr id="3" name="Content Placeholder 2"/>
          <p:cNvSpPr>
            <a:spLocks noGrp="1"/>
          </p:cNvSpPr>
          <p:nvPr>
            <p:ph idx="1"/>
          </p:nvPr>
        </p:nvSpPr>
        <p:spPr/>
        <p:txBody>
          <a:bodyPr/>
          <a:lstStyle/>
          <a:p>
            <a:r>
              <a:rPr lang="en-US" dirty="0" smtClean="0"/>
              <a:t>BH 2.1, 2.2, 2.3, 2.4, 2.5</a:t>
            </a:r>
            <a:endParaRPr lang="en-US" dirty="0"/>
          </a:p>
        </p:txBody>
      </p:sp>
    </p:spTree>
    <p:extLst>
      <p:ext uri="{BB962C8B-B14F-4D97-AF65-F5344CB8AC3E}">
        <p14:creationId xmlns:p14="http://schemas.microsoft.com/office/powerpoint/2010/main" val="42152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MOV instruction</a:t>
            </a:r>
            <a:endParaRPr lang="en-US" dirty="0"/>
          </a:p>
        </p:txBody>
      </p:sp>
      <p:sp>
        <p:nvSpPr>
          <p:cNvPr id="3" name="Content Placeholder 2"/>
          <p:cNvSpPr>
            <a:spLocks noGrp="1"/>
          </p:cNvSpPr>
          <p:nvPr>
            <p:ph idx="1"/>
          </p:nvPr>
        </p:nvSpPr>
        <p:spPr/>
        <p:txBody>
          <a:bodyPr/>
          <a:lstStyle/>
          <a:p>
            <a:r>
              <a:rPr lang="en-US" dirty="0" smtClean="0"/>
              <a:t>MOV is very flexible in its use of operands, as long as the following rules are observed: </a:t>
            </a:r>
          </a:p>
          <a:p>
            <a:pPr lvl="1"/>
            <a:r>
              <a:rPr lang="en-US" dirty="0" smtClean="0"/>
              <a:t>Both operands must be the same size. </a:t>
            </a:r>
          </a:p>
          <a:p>
            <a:pPr lvl="1"/>
            <a:r>
              <a:rPr lang="en-US" dirty="0" smtClean="0"/>
              <a:t>Both operands cannot be memory operands. </a:t>
            </a:r>
          </a:p>
          <a:p>
            <a:pPr lvl="1"/>
            <a:r>
              <a:rPr lang="en-US" dirty="0" smtClean="0"/>
              <a:t> The instruction pointer register (IP) cannot be a destination operand.</a:t>
            </a:r>
          </a:p>
        </p:txBody>
      </p:sp>
    </p:spTree>
    <p:extLst>
      <p:ext uri="{BB962C8B-B14F-4D97-AF65-F5344CB8AC3E}">
        <p14:creationId xmlns:p14="http://schemas.microsoft.com/office/powerpoint/2010/main" val="409109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 instruction formats</a:t>
            </a:r>
            <a:endParaRPr lang="en-US" dirty="0"/>
          </a:p>
        </p:txBody>
      </p:sp>
      <p:sp>
        <p:nvSpPr>
          <p:cNvPr id="3" name="Content Placeholder 2"/>
          <p:cNvSpPr>
            <a:spLocks noGrp="1"/>
          </p:cNvSpPr>
          <p:nvPr>
            <p:ph idx="1"/>
          </p:nvPr>
        </p:nvSpPr>
        <p:spPr/>
        <p:txBody>
          <a:bodyPr/>
          <a:lstStyle/>
          <a:p>
            <a:r>
              <a:rPr lang="en-US" dirty="0" smtClean="0"/>
              <a:t>Here is a list of the standard MOV instruction formats:</a:t>
            </a:r>
          </a:p>
          <a:p>
            <a:pPr marL="0" indent="0">
              <a:buNone/>
            </a:pPr>
            <a:r>
              <a:rPr lang="en-US" dirty="0" smtClean="0"/>
              <a:t> </a:t>
            </a:r>
          </a:p>
          <a:p>
            <a:pPr marL="457200" lvl="1" indent="0">
              <a:buNone/>
            </a:pPr>
            <a:r>
              <a:rPr lang="en-US" b="1" i="1" dirty="0" smtClean="0"/>
              <a:t>MOV register, register</a:t>
            </a:r>
          </a:p>
          <a:p>
            <a:pPr marL="457200" lvl="1" indent="0">
              <a:buNone/>
            </a:pPr>
            <a:r>
              <a:rPr lang="en-US" b="1" i="1" dirty="0" smtClean="0"/>
              <a:t>MOV register, immediate operand</a:t>
            </a:r>
          </a:p>
          <a:p>
            <a:pPr marL="457200" lvl="1" indent="0">
              <a:buNone/>
            </a:pPr>
            <a:r>
              <a:rPr lang="en-US" b="1" i="1" dirty="0" smtClean="0"/>
              <a:t>MOV memory, register </a:t>
            </a:r>
          </a:p>
          <a:p>
            <a:pPr marL="457200" lvl="1" indent="0">
              <a:buNone/>
            </a:pPr>
            <a:r>
              <a:rPr lang="en-US" b="1" i="1" dirty="0" smtClean="0"/>
              <a:t>MOV register, memory </a:t>
            </a:r>
          </a:p>
          <a:p>
            <a:pPr marL="457200" lvl="1" indent="0">
              <a:buNone/>
            </a:pPr>
            <a:r>
              <a:rPr lang="en-US" b="1" i="1" dirty="0" smtClean="0"/>
              <a:t>MOV memory, immediate operand </a:t>
            </a:r>
          </a:p>
          <a:p>
            <a:pPr marL="457200" lvl="1" indent="0">
              <a:buNone/>
            </a:pPr>
            <a:endParaRPr lang="en-US" b="1" i="1" dirty="0"/>
          </a:p>
        </p:txBody>
      </p:sp>
    </p:spTree>
    <p:extLst>
      <p:ext uri="{BB962C8B-B14F-4D97-AF65-F5344CB8AC3E}">
        <p14:creationId xmlns:p14="http://schemas.microsoft.com/office/powerpoint/2010/main" val="12390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1552575" y="1781175"/>
            <a:ext cx="9086850" cy="3295650"/>
          </a:xfrm>
          <a:prstGeom prst="rect">
            <a:avLst/>
          </a:prstGeom>
        </p:spPr>
      </p:pic>
    </p:spTree>
    <p:extLst>
      <p:ext uri="{BB962C8B-B14F-4D97-AF65-F5344CB8AC3E}">
        <p14:creationId xmlns:p14="http://schemas.microsoft.com/office/powerpoint/2010/main" val="304529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Declaration</a:t>
            </a:r>
            <a:endParaRPr lang="en-US" dirty="0"/>
          </a:p>
        </p:txBody>
      </p:sp>
      <p:sp>
        <p:nvSpPr>
          <p:cNvPr id="3" name="Content Placeholder 2"/>
          <p:cNvSpPr>
            <a:spLocks noGrp="1"/>
          </p:cNvSpPr>
          <p:nvPr>
            <p:ph idx="1"/>
          </p:nvPr>
        </p:nvSpPr>
        <p:spPr/>
        <p:txBody>
          <a:bodyPr/>
          <a:lstStyle/>
          <a:p>
            <a:r>
              <a:rPr lang="en-US" dirty="0" smtClean="0"/>
              <a:t>Up till now we were either working with registers or immediate operands. </a:t>
            </a:r>
          </a:p>
          <a:p>
            <a:r>
              <a:rPr lang="en-US" dirty="0" smtClean="0"/>
              <a:t>Every reasonable program will require storing and retrieving data from memory. </a:t>
            </a:r>
          </a:p>
          <a:p>
            <a:pPr lvl="1"/>
            <a:r>
              <a:rPr lang="en-US" dirty="0" smtClean="0"/>
              <a:t>Because registers are limited and or immediate operands  need hardcoding</a:t>
            </a:r>
          </a:p>
        </p:txBody>
      </p:sp>
    </p:spTree>
    <p:extLst>
      <p:ext uri="{BB962C8B-B14F-4D97-AF65-F5344CB8AC3E}">
        <p14:creationId xmlns:p14="http://schemas.microsoft.com/office/powerpoint/2010/main" val="119510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Declaration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can be declared using following instruction</a:t>
            </a:r>
          </a:p>
          <a:p>
            <a:pPr marL="457200" lvl="1" indent="0">
              <a:buNone/>
            </a:pPr>
            <a:endParaRPr lang="en-US" b="1" i="1" dirty="0" smtClean="0"/>
          </a:p>
          <a:p>
            <a:pPr marL="457200" lvl="1" indent="0">
              <a:buNone/>
            </a:pPr>
            <a:r>
              <a:rPr lang="en-US" b="1" i="1" dirty="0" smtClean="0"/>
              <a:t>&lt;label&gt;:  &lt;db/dw/dd&gt; &lt;values/s&gt;</a:t>
            </a:r>
          </a:p>
          <a:p>
            <a:pPr marL="457200" lvl="1" indent="0">
              <a:buNone/>
            </a:pPr>
            <a:endParaRPr lang="en-US" b="1" i="1" dirty="0" smtClean="0"/>
          </a:p>
          <a:p>
            <a:pPr lvl="1"/>
            <a:r>
              <a:rPr lang="en-US" dirty="0" smtClean="0"/>
              <a:t>db will define a byte</a:t>
            </a:r>
          </a:p>
          <a:p>
            <a:pPr lvl="1"/>
            <a:r>
              <a:rPr lang="en-US" dirty="0" smtClean="0"/>
              <a:t>dw will define a word  (2 bytes)</a:t>
            </a:r>
          </a:p>
          <a:p>
            <a:pPr lvl="1"/>
            <a:r>
              <a:rPr lang="en-US" dirty="0" smtClean="0"/>
              <a:t>dd will define double word (4 bytes)</a:t>
            </a:r>
          </a:p>
          <a:p>
            <a:pPr lvl="1"/>
            <a:endParaRPr lang="en-US" dirty="0"/>
          </a:p>
          <a:p>
            <a:pPr lvl="1"/>
            <a:r>
              <a:rPr lang="en-US" dirty="0" smtClean="0"/>
              <a:t>Label is used by programmers to refer to the data again. Its like name of variable as used in HLL. </a:t>
            </a:r>
          </a:p>
          <a:p>
            <a:pPr lvl="1"/>
            <a:r>
              <a:rPr lang="en-US" dirty="0" smtClean="0"/>
              <a:t>The size of data is not associated with label.</a:t>
            </a:r>
          </a:p>
          <a:p>
            <a:pPr lvl="1"/>
            <a:r>
              <a:rPr lang="en-US" dirty="0" smtClean="0"/>
              <a:t>As a result a cell in memory will be reserved containing the desired value in it and it can be used in a variety of ways.</a:t>
            </a:r>
          </a:p>
          <a:p>
            <a:pPr lvl="1"/>
            <a:endParaRPr lang="en-US" dirty="0" smtClean="0"/>
          </a:p>
          <a:p>
            <a:pPr lvl="1"/>
            <a:endParaRPr lang="en-US" dirty="0"/>
          </a:p>
        </p:txBody>
      </p:sp>
    </p:spTree>
    <p:extLst>
      <p:ext uri="{BB962C8B-B14F-4D97-AF65-F5344CB8AC3E}">
        <p14:creationId xmlns:p14="http://schemas.microsoft.com/office/powerpoint/2010/main" val="286379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Declaration Examples</a:t>
            </a:r>
            <a:endParaRPr lang="en-US" dirty="0"/>
          </a:p>
        </p:txBody>
      </p:sp>
      <p:sp>
        <p:nvSpPr>
          <p:cNvPr id="3" name="Content Placeholder 2"/>
          <p:cNvSpPr>
            <a:spLocks noGrp="1"/>
          </p:cNvSpPr>
          <p:nvPr>
            <p:ph idx="1"/>
          </p:nvPr>
        </p:nvSpPr>
        <p:spPr/>
        <p:txBody>
          <a:bodyPr>
            <a:normAutofit/>
          </a:bodyPr>
          <a:lstStyle/>
          <a:p>
            <a:r>
              <a:rPr lang="en-US" sz="2000" dirty="0" smtClean="0"/>
              <a:t>Following is the code and listing file of declaring on db , one dw and on dd type</a:t>
            </a:r>
          </a:p>
          <a:p>
            <a:r>
              <a:rPr lang="en-US" sz="2000" dirty="0" smtClean="0"/>
              <a:t>The data is declared below the code</a:t>
            </a:r>
          </a:p>
          <a:p>
            <a:r>
              <a:rPr lang="en-US" sz="2000" dirty="0" smtClean="0"/>
              <a:t>Note the labels num1, num2 and num3 appear nowhere in the machine code, they are  symbol for us but an address for the processor while the conversion is done by the assembler. </a:t>
            </a:r>
            <a:endParaRPr lang="en-US" sz="2000" dirty="0"/>
          </a:p>
        </p:txBody>
      </p:sp>
      <p:pic>
        <p:nvPicPr>
          <p:cNvPr id="5" name="Picture 4"/>
          <p:cNvPicPr>
            <a:picLocks noChangeAspect="1"/>
          </p:cNvPicPr>
          <p:nvPr/>
        </p:nvPicPr>
        <p:blipFill>
          <a:blip r:embed="rId3"/>
          <a:stretch>
            <a:fillRect/>
          </a:stretch>
        </p:blipFill>
        <p:spPr>
          <a:xfrm>
            <a:off x="180304" y="4045196"/>
            <a:ext cx="4391025" cy="2695575"/>
          </a:xfrm>
          <a:prstGeom prst="rect">
            <a:avLst/>
          </a:prstGeom>
        </p:spPr>
      </p:pic>
      <p:pic>
        <p:nvPicPr>
          <p:cNvPr id="6" name="Picture 5"/>
          <p:cNvPicPr>
            <a:picLocks noChangeAspect="1"/>
          </p:cNvPicPr>
          <p:nvPr/>
        </p:nvPicPr>
        <p:blipFill>
          <a:blip r:embed="rId4"/>
          <a:stretch>
            <a:fillRect/>
          </a:stretch>
        </p:blipFill>
        <p:spPr>
          <a:xfrm>
            <a:off x="4842304" y="4305211"/>
            <a:ext cx="7349696" cy="2552789"/>
          </a:xfrm>
          <a:prstGeom prst="rect">
            <a:avLst/>
          </a:prstGeom>
        </p:spPr>
      </p:pic>
    </p:spTree>
    <p:extLst>
      <p:ext uri="{BB962C8B-B14F-4D97-AF65-F5344CB8AC3E}">
        <p14:creationId xmlns:p14="http://schemas.microsoft.com/office/powerpoint/2010/main" val="1344312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1635</TotalTime>
  <Words>2200</Words>
  <Application>Microsoft Office PowerPoint</Application>
  <PresentationFormat>Widescreen</PresentationFormat>
  <Paragraphs>355</Paragraphs>
  <Slides>39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Data Transfer and Addressing</vt:lpstr>
      <vt:lpstr>Contents</vt:lpstr>
      <vt:lpstr>Data Transfer </vt:lpstr>
      <vt:lpstr>Rules for MOV instruction</vt:lpstr>
      <vt:lpstr>MOV instruction formats</vt:lpstr>
      <vt:lpstr>Examples</vt:lpstr>
      <vt:lpstr>Data Declaration</vt:lpstr>
      <vt:lpstr>Data Declaration</vt:lpstr>
      <vt:lpstr>Data Declaration Examples</vt:lpstr>
      <vt:lpstr>Data Declaration More examples</vt:lpstr>
      <vt:lpstr>Moving data to/from memory</vt:lpstr>
      <vt:lpstr>Example cont… listing file</vt:lpstr>
      <vt:lpstr>Example cont… in AFD</vt:lpstr>
      <vt:lpstr>Example cont… in AFD</vt:lpstr>
      <vt:lpstr>Examples of mov to/from memory</vt:lpstr>
      <vt:lpstr>Difference between label and [label]</vt:lpstr>
      <vt:lpstr>Other ways of declaring data (1)</vt:lpstr>
      <vt:lpstr>Example</vt:lpstr>
      <vt:lpstr>PowerPoint Presentation</vt:lpstr>
      <vt:lpstr>Other ways of declaring data (2)</vt:lpstr>
      <vt:lpstr>Direct Addressing</vt:lpstr>
      <vt:lpstr>Question</vt:lpstr>
      <vt:lpstr>Question?</vt:lpstr>
      <vt:lpstr>Question</vt:lpstr>
      <vt:lpstr>Example</vt:lpstr>
      <vt:lpstr>Size Mismatch Errors</vt:lpstr>
      <vt:lpstr>Identify the error</vt:lpstr>
      <vt:lpstr>After Correction</vt:lpstr>
      <vt:lpstr>Size Matching Error</vt:lpstr>
      <vt:lpstr>Indirect Addressing</vt:lpstr>
      <vt:lpstr>Register Indirect Addressing</vt:lpstr>
      <vt:lpstr>Register Indirect Addressing Example </vt:lpstr>
      <vt:lpstr>Register Indirect Addressing cont..</vt:lpstr>
      <vt:lpstr>Example</vt:lpstr>
      <vt:lpstr>Example (listing file)</vt:lpstr>
      <vt:lpstr>Combination of Direct and Indirect Addressing </vt:lpstr>
      <vt:lpstr>ADDRESSING MODES SUMMARY </vt:lpstr>
      <vt:lpstr>Important thing to remember</vt:lpstr>
      <vt:lpstr>Reading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Movement and Addressing Modes</dc:title>
  <dc:creator>noshaba nasir</dc:creator>
  <cp:lastModifiedBy>noshaba nasir</cp:lastModifiedBy>
  <cp:revision>56</cp:revision>
  <dcterms:created xsi:type="dcterms:W3CDTF">2019-08-25T11:46:27Z</dcterms:created>
  <dcterms:modified xsi:type="dcterms:W3CDTF">2019-08-28T07:26:41Z</dcterms:modified>
</cp:coreProperties>
</file>