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76" r:id="rId10"/>
    <p:sldId id="267" r:id="rId11"/>
    <p:sldId id="274" r:id="rId12"/>
    <p:sldId id="266" r:id="rId13"/>
    <p:sldId id="269" r:id="rId14"/>
    <p:sldId id="270" r:id="rId15"/>
    <p:sldId id="272" r:id="rId16"/>
    <p:sldId id="273" r:id="rId17"/>
    <p:sldId id="271" r:id="rId18"/>
    <p:sldId id="275" r:id="rId19"/>
    <p:sldId id="277" r:id="rId20"/>
    <p:sldId id="278" r:id="rId21"/>
    <p:sldId id="279" r:id="rId22"/>
    <p:sldId id="280" r:id="rId23"/>
    <p:sldId id="282" r:id="rId24"/>
    <p:sldId id="281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957" autoAdjust="0"/>
    <p:restoredTop sz="78383" autoAdjust="0"/>
  </p:normalViewPr>
  <p:slideViewPr>
    <p:cSldViewPr snapToGrid="0">
      <p:cViewPr varScale="1">
        <p:scale>
          <a:sx n="58" d="100"/>
          <a:sy n="58" d="100"/>
        </p:scale>
        <p:origin x="17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3B932-401F-407A-A50C-69F655B862A9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9EA78-69B3-4F34-8FB8-F74A9337E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7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 =0103h CS=0200h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9EA78-69B3-4F34-8FB8-F74A9337EB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30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Examples:</a:t>
            </a:r>
          </a:p>
          <a:p>
            <a:r>
              <a:rPr lang="en-US" dirty="0" smtClean="0"/>
              <a:t>-1</a:t>
            </a:r>
            <a:r>
              <a:rPr lang="en-US" baseline="0" dirty="0" smtClean="0"/>
              <a:t> -128 </a:t>
            </a:r>
          </a:p>
          <a:p>
            <a:r>
              <a:rPr lang="en-US" baseline="0" dirty="0" smtClean="0"/>
              <a:t>-125 -126</a:t>
            </a:r>
          </a:p>
          <a:p>
            <a:r>
              <a:rPr lang="en-US" baseline="0" dirty="0" smtClean="0"/>
              <a:t>125 +126</a:t>
            </a:r>
          </a:p>
          <a:p>
            <a:endParaRPr lang="en-US" baseline="0" dirty="0" smtClean="0"/>
          </a:p>
          <a:p>
            <a:r>
              <a:rPr lang="en-US" baseline="0" dirty="0" smtClean="0"/>
              <a:t>127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[org 0x0100]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mov</a:t>
            </a:r>
            <a:r>
              <a:rPr lang="en-US" baseline="0" dirty="0" smtClean="0"/>
              <a:t> al ,10001111b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mov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</a:t>
            </a:r>
            <a:r>
              <a:rPr lang="en-US" baseline="0" dirty="0" smtClean="0"/>
              <a:t> , 10001000b</a:t>
            </a:r>
          </a:p>
          <a:p>
            <a:r>
              <a:rPr lang="en-US" baseline="0" dirty="0" smtClean="0"/>
              <a:t>	add </a:t>
            </a:r>
            <a:r>
              <a:rPr lang="en-US" baseline="0" dirty="0" err="1" smtClean="0"/>
              <a:t>al,bl</a:t>
            </a:r>
            <a:endParaRPr lang="en-US" baseline="0" dirty="0" smtClean="0"/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mov</a:t>
            </a:r>
            <a:r>
              <a:rPr lang="en-US" baseline="0" dirty="0" smtClean="0"/>
              <a:t> ax, 0x4c00</a:t>
            </a:r>
          </a:p>
          <a:p>
            <a:r>
              <a:rPr lang="en-US" baseline="0" dirty="0" smtClean="0"/>
              <a:t>	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0x21</a:t>
            </a:r>
          </a:p>
          <a:p>
            <a:r>
              <a:rPr lang="en-US" baseline="0" dirty="0" smtClean="0"/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9EA78-69B3-4F34-8FB8-F74A9337EB7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56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DD5F-AFB2-4717-BD6E-FCB2E3727D78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9645-1C71-4434-A44E-E4BEEF11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3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DD5F-AFB2-4717-BD6E-FCB2E3727D78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9645-1C71-4434-A44E-E4BEEF11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1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DD5F-AFB2-4717-BD6E-FCB2E3727D78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9645-1C71-4434-A44E-E4BEEF11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0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DD5F-AFB2-4717-BD6E-FCB2E3727D78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9645-1C71-4434-A44E-E4BEEF11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5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DD5F-AFB2-4717-BD6E-FCB2E3727D78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9645-1C71-4434-A44E-E4BEEF11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DD5F-AFB2-4717-BD6E-FCB2E3727D78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9645-1C71-4434-A44E-E4BEEF11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DD5F-AFB2-4717-BD6E-FCB2E3727D78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9645-1C71-4434-A44E-E4BEEF11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3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DD5F-AFB2-4717-BD6E-FCB2E3727D78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9645-1C71-4434-A44E-E4BEEF11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8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DD5F-AFB2-4717-BD6E-FCB2E3727D78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9645-1C71-4434-A44E-E4BEEF11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9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DD5F-AFB2-4717-BD6E-FCB2E3727D78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9645-1C71-4434-A44E-E4BEEF11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1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DD5F-AFB2-4717-BD6E-FCB2E3727D78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9645-1C71-4434-A44E-E4BEEF11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DD5F-AFB2-4717-BD6E-FCB2E3727D78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69645-1C71-4434-A44E-E4BEEF118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9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Models and Addresses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13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Physical Address.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Example 1:</a:t>
            </a:r>
          </a:p>
          <a:p>
            <a:pPr lvl="1"/>
            <a:r>
              <a:rPr lang="en-US" dirty="0" smtClean="0"/>
              <a:t>If IP=0103h and CS=0200h then what is the physical address of the instruction to be fetched?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0200</a:t>
            </a:r>
            <a:r>
              <a:rPr lang="en-US" dirty="0" smtClean="0">
                <a:solidFill>
                  <a:srgbClr val="00B0F0"/>
                </a:solidFill>
              </a:rPr>
              <a:t>0</a:t>
            </a:r>
            <a:r>
              <a:rPr lang="en-US" dirty="0" smtClean="0"/>
              <a:t>h+</a:t>
            </a:r>
            <a:r>
              <a:rPr lang="en-US" dirty="0" smtClean="0">
                <a:solidFill>
                  <a:srgbClr val="00B0F0"/>
                </a:solidFill>
              </a:rPr>
              <a:t>0</a:t>
            </a:r>
            <a:r>
              <a:rPr lang="en-US" dirty="0" smtClean="0"/>
              <a:t>0103h =02103h</a:t>
            </a:r>
          </a:p>
          <a:p>
            <a:pPr lvl="1"/>
            <a:r>
              <a:rPr lang="en-US" dirty="0" smtClean="0"/>
              <a:t>The same calculation can be done in binary</a:t>
            </a:r>
          </a:p>
          <a:p>
            <a:pPr lvl="1"/>
            <a:r>
              <a:rPr lang="en-US" dirty="0" smtClean="0"/>
              <a:t>0000 0010 0000 0000 </a:t>
            </a:r>
            <a:r>
              <a:rPr lang="en-US" dirty="0" smtClean="0">
                <a:solidFill>
                  <a:srgbClr val="00B0F0"/>
                </a:solidFill>
              </a:rPr>
              <a:t>0000 + 0000 </a:t>
            </a:r>
            <a:r>
              <a:rPr lang="en-US" dirty="0" smtClean="0"/>
              <a:t>0000 0001 0000 0011 = 0000 0010 0010 0000 0010</a:t>
            </a:r>
            <a:endParaRPr lang="en-US" dirty="0"/>
          </a:p>
          <a:p>
            <a:r>
              <a:rPr lang="en-US" dirty="0" smtClean="0"/>
              <a:t>Example 2: </a:t>
            </a:r>
          </a:p>
          <a:p>
            <a:pPr lvl="1"/>
            <a:r>
              <a:rPr lang="en-US" dirty="0" smtClean="0"/>
              <a:t>If a label named num1 has logical address of FFA0h in data segment and DS register is equal to 1BAA then what is the physical address of num1?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1BAA</a:t>
            </a:r>
            <a:r>
              <a:rPr lang="en-US" dirty="0" smtClean="0">
                <a:solidFill>
                  <a:srgbClr val="00B0F0"/>
                </a:solidFill>
              </a:rPr>
              <a:t>0h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00B0F0"/>
                </a:solidFill>
              </a:rPr>
              <a:t>0</a:t>
            </a:r>
            <a:r>
              <a:rPr lang="en-US" dirty="0" smtClean="0"/>
              <a:t>FFA0h = 2BA40h</a:t>
            </a:r>
          </a:p>
          <a:p>
            <a:pPr lvl="1"/>
            <a:r>
              <a:rPr lang="en-US" dirty="0" smtClean="0"/>
              <a:t>The same calculation can be don in binary</a:t>
            </a:r>
          </a:p>
          <a:p>
            <a:pPr lvl="1"/>
            <a:r>
              <a:rPr lang="en-US" dirty="0" smtClean="0"/>
              <a:t>‭0001 1011 1010 1010‬ </a:t>
            </a:r>
            <a:r>
              <a:rPr lang="en-US" dirty="0" smtClean="0">
                <a:solidFill>
                  <a:srgbClr val="00B0F0"/>
                </a:solidFill>
              </a:rPr>
              <a:t>0000 + 0000 </a:t>
            </a:r>
            <a:r>
              <a:rPr lang="en-US" dirty="0" smtClean="0"/>
              <a:t>1111 1111 1010 0000= ‭0010 1011 1010 0100 0000‬</a:t>
            </a:r>
          </a:p>
          <a:p>
            <a:pPr lvl="1"/>
            <a:endParaRPr lang="en-US" dirty="0" smtClean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73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Physical Address.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3: </a:t>
            </a:r>
          </a:p>
          <a:p>
            <a:pPr lvl="1"/>
            <a:r>
              <a:rPr lang="en-US" dirty="0" smtClean="0"/>
              <a:t>If a BX logical address of FFA0h stored in it and DS register is equal to 1BAA the which physical address will be used on following statement </a:t>
            </a:r>
          </a:p>
          <a:p>
            <a:pPr lvl="2"/>
            <a:r>
              <a:rPr lang="en-US" dirty="0" err="1" smtClean="0"/>
              <a:t>Mov</a:t>
            </a:r>
            <a:r>
              <a:rPr lang="en-US" dirty="0" smtClean="0"/>
              <a:t> ax, [bx+1]?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1BAA</a:t>
            </a:r>
            <a:r>
              <a:rPr lang="en-US" dirty="0" smtClean="0">
                <a:solidFill>
                  <a:srgbClr val="00B0F0"/>
                </a:solidFill>
              </a:rPr>
              <a:t>0h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00B0F0"/>
                </a:solidFill>
              </a:rPr>
              <a:t>0</a:t>
            </a:r>
            <a:r>
              <a:rPr lang="en-US" dirty="0" smtClean="0"/>
              <a:t>FFA1h = 2BA41h</a:t>
            </a:r>
          </a:p>
          <a:p>
            <a:pPr lvl="1"/>
            <a:r>
              <a:rPr lang="en-US" dirty="0" smtClean="0"/>
              <a:t>The same calculation can be don in binary</a:t>
            </a:r>
          </a:p>
          <a:p>
            <a:pPr lvl="1"/>
            <a:r>
              <a:rPr lang="en-US" dirty="0" smtClean="0"/>
              <a:t>‭0001 1011 1010 1010‬ </a:t>
            </a:r>
            <a:r>
              <a:rPr lang="en-US" dirty="0" smtClean="0">
                <a:solidFill>
                  <a:srgbClr val="00B0F0"/>
                </a:solidFill>
              </a:rPr>
              <a:t>0000 + 0000 </a:t>
            </a:r>
            <a:r>
              <a:rPr lang="en-US" dirty="0" smtClean="0"/>
              <a:t>1111 1111 1010 0001 = ‭00101011101001000001‬</a:t>
            </a:r>
          </a:p>
          <a:p>
            <a:pPr lvl="1"/>
            <a:endParaRPr lang="en-US" dirty="0" smtClean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952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Physical Address.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all these calculation to find physical address will be done by processor.</a:t>
            </a:r>
          </a:p>
          <a:p>
            <a:r>
              <a:rPr lang="en-US" dirty="0" smtClean="0"/>
              <a:t>The programmers can work with logical addresses.</a:t>
            </a:r>
          </a:p>
          <a:p>
            <a:pPr lvl="1"/>
            <a:r>
              <a:rPr lang="en-US" dirty="0" smtClean="0"/>
              <a:t>For example when you write </a:t>
            </a:r>
          </a:p>
          <a:p>
            <a:pPr marL="457200" lvl="1" indent="0" algn="ctr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[num1+10], ax </a:t>
            </a:r>
          </a:p>
          <a:p>
            <a:pPr lvl="1"/>
            <a:r>
              <a:rPr lang="en-US" dirty="0" smtClean="0"/>
              <a:t>Programmer is just telling the logical address to processor</a:t>
            </a:r>
          </a:p>
          <a:p>
            <a:pPr lvl="1"/>
            <a:r>
              <a:rPr lang="en-US" dirty="0" smtClean="0"/>
              <a:t>Physical location in memory will be calculated by processor.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466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Overlapping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36087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Consider if data segment starts from 01000 and code segment starts from 01010, and both are 64k long, then both segments will overlap. As shown in figure. </a:t>
            </a:r>
          </a:p>
          <a:p>
            <a:r>
              <a:rPr lang="en-US" sz="2400" dirty="0" smtClean="0"/>
              <a:t>It is possible to produce same physical address using different combination of segment base and offset as shown in next example. 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199290" y="2987898"/>
            <a:ext cx="3335628" cy="3539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99290" y="3168821"/>
            <a:ext cx="3335628" cy="91795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9290" y="3787644"/>
            <a:ext cx="3335628" cy="948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Segment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261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Overlapping Segments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573" y="2420993"/>
            <a:ext cx="5372217" cy="31606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36087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base address of two segments shown in figure are   1DDD0 and 1DCD0 resp.</a:t>
            </a:r>
          </a:p>
          <a:p>
            <a:r>
              <a:rPr lang="en-US" sz="2400" dirty="0" smtClean="0"/>
              <a:t>Same physical address will be access if offset of  0100 is used with 1DDD0 (also written as 1DDD:0100) and offset 0200 with 1DCD (IDCD:0200)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2659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AFD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143" y="1819867"/>
            <a:ext cx="7090490" cy="47306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57633" y="3154181"/>
            <a:ext cx="27947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Logical addresses of data segment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61386" y="1931831"/>
            <a:ext cx="746975" cy="122235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72274" y="1433320"/>
            <a:ext cx="8247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Segment base addresses, note that all of these are same, so all segments here overlap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3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AFD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view other segments in AFD by using following command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34" y="2458188"/>
            <a:ext cx="2466975" cy="447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006" y="2361708"/>
            <a:ext cx="6153150" cy="41433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70275" y="3411759"/>
            <a:ext cx="1571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code segment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38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default segment associated to every register which accesses memory.</a:t>
            </a:r>
          </a:p>
          <a:p>
            <a:pPr lvl="1"/>
            <a:r>
              <a:rPr lang="en-US" dirty="0" smtClean="0"/>
              <a:t>Note that in example 1 on slide 3, CS was used as base to find physical address,  so CS is associated to IP by default ( unchangeable)</a:t>
            </a:r>
          </a:p>
          <a:p>
            <a:pPr lvl="1"/>
            <a:r>
              <a:rPr lang="en-US" dirty="0" smtClean="0"/>
              <a:t>In example 3, DS was used as base to calculate physical address.  So BX is associate with DS by default. Can be changed</a:t>
            </a:r>
          </a:p>
          <a:p>
            <a:pPr lvl="1"/>
            <a:r>
              <a:rPr lang="en-US" dirty="0" smtClean="0"/>
              <a:t>The list of all these associations is given in next slide</a:t>
            </a:r>
          </a:p>
        </p:txBody>
      </p:sp>
    </p:spTree>
    <p:extLst>
      <p:ext uri="{BB962C8B-B14F-4D97-AF65-F5344CB8AC3E}">
        <p14:creationId xmlns:p14="http://schemas.microsoft.com/office/powerpoint/2010/main" val="1022499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override the association for one instruction of one of the registers BX, BP, SI or DI, we use the segment override prefix. For example “</a:t>
            </a:r>
            <a:r>
              <a:rPr lang="en-US" dirty="0" err="1" smtClean="0"/>
              <a:t>mov</a:t>
            </a:r>
            <a:r>
              <a:rPr lang="en-US" dirty="0" smtClean="0"/>
              <a:t> ax, [</a:t>
            </a:r>
            <a:r>
              <a:rPr lang="en-US" dirty="0" err="1" smtClean="0"/>
              <a:t>cs:bx</a:t>
            </a:r>
            <a:r>
              <a:rPr lang="en-US" dirty="0" smtClean="0"/>
              <a:t>]” associates BX with CS for this one instruction. For the next instruction the default association will come back to act.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893404"/>
              </p:ext>
            </p:extLst>
          </p:nvPr>
        </p:nvGraphicFramePr>
        <p:xfrm>
          <a:off x="1001690" y="2020432"/>
          <a:ext cx="81279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r>
                        <a:rPr lang="en-US" baseline="0" dirty="0" smtClean="0"/>
                        <a:t> associated segment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Flexible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BX, SI, 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224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WRAPAROUND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is like a circle, if you start from 0000 an keep on going to next byte by adding 1 then on reaching FFFF adding 1 will take you again to 0000.</a:t>
            </a:r>
          </a:p>
          <a:p>
            <a:r>
              <a:rPr lang="en-US" dirty="0" smtClean="0"/>
              <a:t>This happens because when adding offset in address, if carry is generated it is dropped.</a:t>
            </a:r>
          </a:p>
          <a:p>
            <a:r>
              <a:rPr lang="en-US" dirty="0" smtClean="0"/>
              <a:t>Wraparound occurs in while calculating effective as well as physical address. Examples are given in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3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Memory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linear memory model the whole memory appears like a single array of data</a:t>
            </a:r>
          </a:p>
          <a:p>
            <a:r>
              <a:rPr lang="en-US" dirty="0" smtClean="0"/>
              <a:t>In earlier processors like 8080 and 8085 the linear memory model was used to access memory</a:t>
            </a:r>
          </a:p>
          <a:p>
            <a:r>
              <a:rPr lang="en-US" dirty="0" smtClean="0"/>
              <a:t>8080 and 8085 could access a total memory of 64K using the 16 lines of their address bus.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128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WRAPAROUND 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Effective address: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bx</a:t>
            </a:r>
            <a:r>
              <a:rPr lang="en-US" dirty="0" smtClean="0"/>
              <a:t>= FFFE then [bx+0003h] will result in effective logical address is 0001. Note that FFFE+0003=1 0001 so carry 1 is dropped and addresses was wrapped around within a segment.</a:t>
            </a:r>
          </a:p>
          <a:p>
            <a:pPr lvl="1"/>
            <a:endParaRPr lang="en-US" dirty="0"/>
          </a:p>
          <a:p>
            <a:r>
              <a:rPr lang="en-US" dirty="0" smtClean="0"/>
              <a:t>Physical address:	</a:t>
            </a:r>
          </a:p>
          <a:p>
            <a:pPr lvl="1"/>
            <a:r>
              <a:rPr lang="en-US" dirty="0" smtClean="0"/>
              <a:t>If BX=0100h (some logical address in Data Segment), DS=FFF0h (base address of data segment)</a:t>
            </a:r>
          </a:p>
          <a:p>
            <a:pPr lvl="1"/>
            <a:r>
              <a:rPr lang="en-US" dirty="0" smtClean="0"/>
              <a:t>Then physical address generate by [bx+0x0100] will be FFF00+(0100+0100)=00100 </a:t>
            </a:r>
          </a:p>
          <a:p>
            <a:pPr lvl="1"/>
            <a:r>
              <a:rPr lang="en-US" dirty="0" smtClean="0"/>
              <a:t>Note that the effective address is calculate before physical address. </a:t>
            </a:r>
          </a:p>
          <a:p>
            <a:pPr lvl="1"/>
            <a:r>
              <a:rPr lang="en-US" dirty="0" smtClean="0"/>
              <a:t>Note that the carry was dropped and physical address was wrapped around. </a:t>
            </a:r>
          </a:p>
        </p:txBody>
      </p:sp>
    </p:spTree>
    <p:extLst>
      <p:ext uri="{BB962C8B-B14F-4D97-AF65-F5344CB8AC3E}">
        <p14:creationId xmlns:p14="http://schemas.microsoft.com/office/powerpoint/2010/main" val="602669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 Register with 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26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Flag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two 16bit numbers are added the answer can be 17 bits long or when two 8bit numbers are added the answer can be 9 bits long. This extra bit that won’t fit in the target register is placed in the carry flag where it can be used and tested. </a:t>
            </a:r>
            <a:endParaRPr lang="en-US" dirty="0" smtClean="0"/>
          </a:p>
          <a:p>
            <a:r>
              <a:rPr lang="en-US" dirty="0" smtClean="0"/>
              <a:t>Examples: in all of the following examples CF should be 1 after addition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91" y="4575323"/>
            <a:ext cx="3790950" cy="1800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7877"/>
          <a:stretch/>
        </p:blipFill>
        <p:spPr>
          <a:xfrm>
            <a:off x="4532591" y="4497952"/>
            <a:ext cx="3388821" cy="17373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262" y="4606756"/>
            <a:ext cx="3629025" cy="1752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19578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Flag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carry flag plays the role of borrow during the subtraction operation. And in this condition the carry flag will be set. </a:t>
            </a:r>
            <a:endParaRPr lang="en-US" dirty="0" smtClean="0"/>
          </a:p>
          <a:p>
            <a:r>
              <a:rPr lang="en-US" dirty="0" smtClean="0"/>
              <a:t>Example: in following example carry flag will be set as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194" y="4048774"/>
            <a:ext cx="3629025" cy="1866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04293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Parity Flag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</a:t>
            </a:r>
            <a:r>
              <a:rPr lang="en-US" b="1" dirty="0" smtClean="0"/>
              <a:t>arity </a:t>
            </a:r>
            <a:r>
              <a:rPr lang="en-US" b="1" dirty="0"/>
              <a:t>flag</a:t>
            </a:r>
            <a:r>
              <a:rPr lang="en-US" dirty="0"/>
              <a:t> indicates if the numbers of set bits is odd or even in the binary representation of the result of the last </a:t>
            </a:r>
            <a:r>
              <a:rPr lang="en-US" dirty="0" smtClean="0"/>
              <a:t>operation.</a:t>
            </a:r>
          </a:p>
          <a:p>
            <a:r>
              <a:rPr lang="en-US" dirty="0" smtClean="0"/>
              <a:t>It is only effected by arithmetic and logical operations. </a:t>
            </a:r>
          </a:p>
          <a:p>
            <a:r>
              <a:rPr lang="en-US" dirty="0"/>
              <a:t>This information is normally used in communications to verify the integrity of data sent from the sender to the receiver.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75" y="4367213"/>
            <a:ext cx="3572898" cy="14630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625" y="4367213"/>
            <a:ext cx="3330750" cy="14630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680" y="4367213"/>
            <a:ext cx="3361880" cy="14630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02264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Flag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Zero flag is set if the last mathematical or logical instruction has produced a zero in its destination.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9" y="2661891"/>
            <a:ext cx="4200525" cy="1857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456" y="2690466"/>
            <a:ext cx="4248150" cy="1828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977" y="4800332"/>
            <a:ext cx="4143375" cy="1800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490531" y="5164428"/>
            <a:ext cx="2124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the values of -7 in </a:t>
            </a:r>
            <a:r>
              <a:rPr lang="en-US" dirty="0" err="1" smtClean="0"/>
              <a:t>afd</a:t>
            </a:r>
            <a:r>
              <a:rPr lang="en-US" dirty="0" smtClean="0"/>
              <a:t> or listing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52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Flag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signed number is represented in its two’s complement form in the computer.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most significant bit (MSB) of a negative number in this representation is 1 and for a positive number it is zero.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sign bit of the last mathematical or logical operation’s destination is copied into the sign flag.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40" y="4141563"/>
            <a:ext cx="4076700" cy="1743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070" y="4001294"/>
            <a:ext cx="4152900" cy="17811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36212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 flag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90734"/>
          </a:xfrm>
        </p:spPr>
        <p:txBody>
          <a:bodyPr/>
          <a:lstStyle/>
          <a:p>
            <a:r>
              <a:rPr lang="en-US" sz="2000" dirty="0" smtClean="0"/>
              <a:t>Set </a:t>
            </a:r>
            <a:r>
              <a:rPr lang="en-US" sz="2000" dirty="0"/>
              <a:t>when the result of a signed arithmetic operation is too large or too small to fit into the destination. </a:t>
            </a:r>
            <a:endParaRPr lang="en-US" sz="2000" dirty="0" smtClean="0"/>
          </a:p>
          <a:p>
            <a:r>
              <a:rPr lang="en-US" sz="2000" dirty="0" smtClean="0"/>
              <a:t>Example 1, </a:t>
            </a:r>
            <a:r>
              <a:rPr lang="en-US" sz="2000" dirty="0"/>
              <a:t>if an instruction has a 16- bit destination operand but it generates a negative result smaller than </a:t>
            </a:r>
            <a:r>
              <a:rPr lang="en-US" sz="2000" dirty="0" smtClean="0"/>
              <a:t>-32,768 </a:t>
            </a:r>
            <a:r>
              <a:rPr lang="en-US" sz="2000" dirty="0"/>
              <a:t>decimal, the Overflow flag is set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Example 2, we </a:t>
            </a:r>
            <a:r>
              <a:rPr lang="en-US" sz="2000" dirty="0"/>
              <a:t>know that the largest possible integer signed byte value is 127; adding 1 to it causes overflow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Example </a:t>
            </a:r>
            <a:r>
              <a:rPr lang="en-US" sz="2000" dirty="0"/>
              <a:t>3: Similarly, the smallest possible negative integer byte value is 128. Subtracting 1 from it causes underflow. The destination operand value does not hold a valid arithmetic result, and the Overflow flag is </a:t>
            </a:r>
            <a:r>
              <a:rPr lang="en-US" sz="2000" dirty="0" smtClean="0"/>
              <a:t>set.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670" y="5428661"/>
            <a:ext cx="2982427" cy="12801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158" y="5316359"/>
            <a:ext cx="2889683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9414" y="5316359"/>
            <a:ext cx="3324386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65985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Hardware Detects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CPU uses an interesting mechanism to determine the state of the Overflow flag after an addition or subtraction operation.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value that carries out of the highest bit position is exclusive </a:t>
            </a:r>
            <a:r>
              <a:rPr lang="en-US" sz="2000" dirty="0" err="1"/>
              <a:t>ORed</a:t>
            </a:r>
            <a:r>
              <a:rPr lang="en-US" sz="2000" dirty="0"/>
              <a:t> with the carry into the high bit of the result.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resulting value is placed in the Overflow flag.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Figure 4-5, </a:t>
            </a:r>
            <a:r>
              <a:rPr lang="en-US" sz="2000" dirty="0" smtClean="0"/>
              <a:t>shows </a:t>
            </a:r>
            <a:r>
              <a:rPr lang="en-US" sz="2000" dirty="0"/>
              <a:t>that adding the 8-bit binary integers 10000000 and 11111110 produces CF = 1, with </a:t>
            </a:r>
            <a:r>
              <a:rPr lang="en-US" sz="2000" dirty="0" err="1"/>
              <a:t>carryIn</a:t>
            </a:r>
            <a:r>
              <a:rPr lang="en-US" sz="2000" dirty="0"/>
              <a:t>(bit7) = 0. In other words, 1 XOR 0 produces OF = 1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Reference KI 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336" y="4143797"/>
            <a:ext cx="5731771" cy="161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16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 to know value of </a:t>
            </a:r>
            <a:r>
              <a:rPr lang="en-US" smtClean="0"/>
              <a:t>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indication to see the OF will be set is when the MSB of the </a:t>
            </a:r>
            <a:r>
              <a:rPr lang="en-US" dirty="0" smtClean="0"/>
              <a:t>destination first operand is not same as result.</a:t>
            </a:r>
          </a:p>
          <a:p>
            <a:r>
              <a:rPr lang="en-US" dirty="0" smtClean="0"/>
              <a:t>Ex 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000 0001</a:t>
            </a:r>
            <a:r>
              <a:rPr lang="en-US" dirty="0"/>
              <a:t>	</a:t>
            </a:r>
            <a:r>
              <a:rPr lang="en-US" dirty="0" smtClean="0"/>
              <a:t>- 1111 1111  =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000 0010 </a:t>
            </a:r>
          </a:p>
          <a:p>
            <a:pPr marL="0" indent="0">
              <a:buNone/>
            </a:pPr>
            <a:r>
              <a:rPr lang="en-US" dirty="0" smtClean="0"/>
              <a:t>OF= 0</a:t>
            </a:r>
          </a:p>
          <a:p>
            <a:pPr marL="0" indent="0">
              <a:buNone/>
            </a:pPr>
            <a:r>
              <a:rPr lang="it-IT" dirty="0" smtClean="0"/>
              <a:t>            </a:t>
            </a:r>
            <a:r>
              <a:rPr lang="it-IT" dirty="0" smtClean="0">
                <a:solidFill>
                  <a:srgbClr val="FF0000"/>
                </a:solidFill>
              </a:rPr>
              <a:t>0</a:t>
            </a:r>
            <a:r>
              <a:rPr lang="it-IT" dirty="0" smtClean="0"/>
              <a:t>000 0001 + 0111 1111 = </a:t>
            </a:r>
            <a:r>
              <a:rPr lang="it-IT" dirty="0" smtClean="0">
                <a:solidFill>
                  <a:srgbClr val="FF0000"/>
                </a:solidFill>
              </a:rPr>
              <a:t>1</a:t>
            </a:r>
            <a:r>
              <a:rPr lang="it-IT" dirty="0" smtClean="0"/>
              <a:t>000 0000</a:t>
            </a:r>
          </a:p>
          <a:p>
            <a:pPr marL="0" indent="0">
              <a:buNone/>
            </a:pPr>
            <a:r>
              <a:rPr lang="it-IT" dirty="0" smtClean="0"/>
              <a:t>OF=1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Segmented Memory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segmented memory model allows multiple functional windows into the main memory, a code window, a data window etc.</a:t>
            </a:r>
          </a:p>
          <a:p>
            <a:r>
              <a:rPr lang="en-US" dirty="0" smtClean="0"/>
              <a:t>The processor sees code from the code window and data from the data window. </a:t>
            </a:r>
          </a:p>
          <a:p>
            <a:r>
              <a:rPr lang="en-US" dirty="0" smtClean="0"/>
              <a:t>For 16 bit processor the size of one window is restricted to 64K, (16 bit register 2^16=64K)</a:t>
            </a:r>
          </a:p>
          <a:p>
            <a:r>
              <a:rPr lang="en-US" dirty="0" smtClean="0"/>
              <a:t>The four segment registers point to the base of each window.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974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examples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307" y="1690688"/>
            <a:ext cx="56197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6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06532" cy="1325563"/>
          </a:xfrm>
        </p:spPr>
        <p:txBody>
          <a:bodyPr/>
          <a:lstStyle/>
          <a:p>
            <a:r>
              <a:rPr lang="en-US" dirty="0" smtClean="0"/>
              <a:t>Physical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730025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As our memory is 1MB, physical addresses are 20 bit long</a:t>
            </a:r>
          </a:p>
          <a:p>
            <a:r>
              <a:rPr lang="en-US" dirty="0" smtClean="0"/>
              <a:t>Every address given in our program will be of 16 bit. </a:t>
            </a:r>
          </a:p>
          <a:p>
            <a:r>
              <a:rPr lang="en-US" dirty="0" smtClean="0"/>
              <a:t>We will need base address of segment and offset calculate physical address in memory. </a:t>
            </a:r>
          </a:p>
          <a:p>
            <a:r>
              <a:rPr lang="en-US" dirty="0" smtClean="0"/>
              <a:t>Each segment start at some address that is multiple of 16. </a:t>
            </a:r>
          </a:p>
          <a:p>
            <a:pPr lvl="1"/>
            <a:r>
              <a:rPr lang="en-US" dirty="0" smtClean="0"/>
              <a:t>This is to ensure that the last 4 bits are 0</a:t>
            </a:r>
          </a:p>
          <a:p>
            <a:pPr lvl="1"/>
            <a:r>
              <a:rPr lang="en-US" dirty="0" smtClean="0"/>
              <a:t>Now the base address of each segment can be represented using 16 bits (instead of 20)</a:t>
            </a:r>
          </a:p>
          <a:p>
            <a:pPr lvl="1"/>
            <a:r>
              <a:rPr lang="en-US" dirty="0" smtClean="0"/>
              <a:t>This is also called Paragraph Boundaries</a:t>
            </a:r>
          </a:p>
          <a:p>
            <a:r>
              <a:rPr lang="en-US" dirty="0" smtClean="0"/>
              <a:t>Following registers hold the (16bit ) base address of each segment. </a:t>
            </a:r>
          </a:p>
          <a:p>
            <a:pPr lvl="1"/>
            <a:r>
              <a:rPr lang="en-US" dirty="0" smtClean="0"/>
              <a:t>CS holds the base address of code segment</a:t>
            </a:r>
          </a:p>
          <a:p>
            <a:pPr lvl="1"/>
            <a:r>
              <a:rPr lang="en-US" dirty="0" smtClean="0"/>
              <a:t>DS holds the base address of data segment</a:t>
            </a:r>
          </a:p>
          <a:p>
            <a:pPr lvl="1"/>
            <a:r>
              <a:rPr lang="en-US" dirty="0" smtClean="0"/>
              <a:t>SS holds the data</a:t>
            </a:r>
          </a:p>
          <a:p>
            <a:pPr lvl="1"/>
            <a:r>
              <a:rPr lang="en-US" dirty="0" smtClean="0"/>
              <a:t>ES holds the base of extra segment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99290" y="824248"/>
            <a:ext cx="3335628" cy="5703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99290" y="1366647"/>
            <a:ext cx="3335628" cy="917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9290" y="2856405"/>
            <a:ext cx="3335628" cy="948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99290" y="4001294"/>
            <a:ext cx="3335628" cy="1021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99290" y="5193403"/>
            <a:ext cx="3335628" cy="983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34918" y="286642"/>
            <a:ext cx="154546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Physical address</a:t>
            </a:r>
          </a:p>
          <a:p>
            <a:endParaRPr lang="en-US" sz="1600" dirty="0"/>
          </a:p>
          <a:p>
            <a:r>
              <a:rPr lang="en-US" sz="1600" dirty="0" smtClean="0"/>
              <a:t>00000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      </a:t>
            </a:r>
          </a:p>
          <a:p>
            <a:r>
              <a:rPr lang="en-US" sz="1600" dirty="0" smtClean="0"/>
              <a:t>        64K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FFFFF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10625070" y="1366647"/>
            <a:ext cx="193184" cy="9179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9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06532" cy="1325563"/>
          </a:xfrm>
        </p:spPr>
        <p:txBody>
          <a:bodyPr/>
          <a:lstStyle/>
          <a:p>
            <a:r>
              <a:rPr lang="en-US" dirty="0" smtClean="0"/>
              <a:t>Logical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0653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 smtClean="0"/>
              <a:t>Logical Address</a:t>
            </a:r>
            <a:r>
              <a:rPr lang="en-US" sz="2000" dirty="0" smtClean="0"/>
              <a:t> Space is the set of all </a:t>
            </a:r>
            <a:r>
              <a:rPr lang="en-US" sz="2000" b="1" dirty="0" smtClean="0"/>
              <a:t>logical addresses</a:t>
            </a:r>
            <a:r>
              <a:rPr lang="en-US" sz="2000" dirty="0" smtClean="0"/>
              <a:t> generated by CPU for a program </a:t>
            </a:r>
          </a:p>
          <a:p>
            <a:r>
              <a:rPr lang="en-US" sz="2000" dirty="0" smtClean="0"/>
              <a:t>The addresses you have seen in registers so far (</a:t>
            </a:r>
            <a:r>
              <a:rPr lang="en-US" sz="2000" dirty="0" err="1" smtClean="0"/>
              <a:t>e.g</a:t>
            </a:r>
            <a:r>
              <a:rPr lang="en-US" sz="2000" dirty="0" smtClean="0"/>
              <a:t> IP) are logical addresses.</a:t>
            </a:r>
          </a:p>
          <a:p>
            <a:r>
              <a:rPr lang="en-US" sz="2000" dirty="0" smtClean="0"/>
              <a:t>In 8088 each address we have seen in registers is of 16 bits, so possible logical addresses are 64k</a:t>
            </a:r>
          </a:p>
          <a:p>
            <a:r>
              <a:rPr lang="en-US" sz="2000" dirty="0" smtClean="0"/>
              <a:t>For example </a:t>
            </a:r>
          </a:p>
          <a:p>
            <a:pPr lvl="1"/>
            <a:r>
              <a:rPr lang="en-US" sz="1600" dirty="0" smtClean="0"/>
              <a:t>When IP was equal to 0100 it was the logical address of next instruction to be fetched. </a:t>
            </a:r>
          </a:p>
          <a:p>
            <a:pPr lvl="1"/>
            <a:r>
              <a:rPr lang="en-US" sz="1600" dirty="0" smtClean="0"/>
              <a:t>When num1 label was 0110 it was logical address starting address of data referred by label num1</a:t>
            </a:r>
          </a:p>
          <a:p>
            <a:r>
              <a:rPr lang="en-US" sz="2000" dirty="0" smtClean="0"/>
              <a:t>Logical address is converted to Physical address to access the data/instruction from memory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7199290" y="824248"/>
            <a:ext cx="3335628" cy="5703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99290" y="1366647"/>
            <a:ext cx="3335628" cy="917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9290" y="2856405"/>
            <a:ext cx="3335628" cy="948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99290" y="4001294"/>
            <a:ext cx="3335628" cy="1021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99290" y="5193403"/>
            <a:ext cx="3335628" cy="983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34918" y="286642"/>
            <a:ext cx="154546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Physical address</a:t>
            </a:r>
          </a:p>
          <a:p>
            <a:endParaRPr lang="en-US" sz="1600" dirty="0"/>
          </a:p>
          <a:p>
            <a:r>
              <a:rPr lang="en-US" sz="1600" dirty="0" smtClean="0"/>
              <a:t>00000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      </a:t>
            </a:r>
          </a:p>
          <a:p>
            <a:r>
              <a:rPr lang="en-US" sz="1600" dirty="0" smtClean="0"/>
              <a:t>        64K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FFFFF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10625070" y="1366647"/>
            <a:ext cx="193184" cy="9179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56855" y="1027906"/>
            <a:ext cx="145531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           Logical Address</a:t>
            </a:r>
          </a:p>
          <a:p>
            <a:endParaRPr lang="en-US" sz="1100" dirty="0"/>
          </a:p>
          <a:p>
            <a:pPr lvl="2"/>
            <a:r>
              <a:rPr lang="en-US" sz="1100" dirty="0" smtClean="0"/>
              <a:t>0000</a:t>
            </a:r>
          </a:p>
          <a:p>
            <a:pPr lvl="2"/>
            <a:r>
              <a:rPr lang="en-US" sz="1100" dirty="0" smtClean="0"/>
              <a:t>…</a:t>
            </a:r>
          </a:p>
          <a:p>
            <a:pPr lvl="2"/>
            <a:r>
              <a:rPr lang="en-US" sz="1100" dirty="0" smtClean="0"/>
              <a:t>0101</a:t>
            </a:r>
            <a:endParaRPr lang="en-US" sz="1100" dirty="0"/>
          </a:p>
          <a:p>
            <a:pPr lvl="2"/>
            <a:r>
              <a:rPr lang="en-US" sz="1100" dirty="0" smtClean="0"/>
              <a:t>….</a:t>
            </a:r>
          </a:p>
          <a:p>
            <a:pPr lvl="2"/>
            <a:r>
              <a:rPr lang="en-US" sz="1100" dirty="0" smtClean="0"/>
              <a:t>FFFF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1709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06532" cy="1325563"/>
          </a:xfrm>
        </p:spPr>
        <p:txBody>
          <a:bodyPr/>
          <a:lstStyle/>
          <a:p>
            <a:r>
              <a:rPr lang="en-US" dirty="0" smtClean="0"/>
              <a:t>Calculating Physical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06532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Lets say that IP is 0100h.</a:t>
            </a:r>
          </a:p>
          <a:p>
            <a:r>
              <a:rPr lang="en-US" dirty="0" smtClean="0"/>
              <a:t>This mean the instruction to be fetched is at offset 0100h in code segment.</a:t>
            </a:r>
          </a:p>
          <a:p>
            <a:r>
              <a:rPr lang="en-US" dirty="0" smtClean="0"/>
              <a:t>The 20 bit physical address of this instruction will be calculated by following formula</a:t>
            </a:r>
          </a:p>
          <a:p>
            <a:pPr lvl="1"/>
            <a:r>
              <a:rPr lang="en-US" dirty="0" smtClean="0"/>
              <a:t>CS*16 + IP</a:t>
            </a:r>
          </a:p>
          <a:p>
            <a:r>
              <a:rPr lang="en-US" dirty="0" smtClean="0"/>
              <a:t>Here IP is just an offset in Code segment.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99290" y="824248"/>
            <a:ext cx="3335628" cy="5703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99290" y="1366647"/>
            <a:ext cx="3335628" cy="917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9290" y="2856405"/>
            <a:ext cx="3335628" cy="948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99290" y="4001294"/>
            <a:ext cx="3335628" cy="1021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99290" y="5193403"/>
            <a:ext cx="3335628" cy="983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34918" y="286642"/>
            <a:ext cx="154546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Physical address</a:t>
            </a:r>
          </a:p>
          <a:p>
            <a:endParaRPr lang="en-US" sz="1600" dirty="0"/>
          </a:p>
          <a:p>
            <a:r>
              <a:rPr lang="en-US" sz="1600" dirty="0" smtClean="0"/>
              <a:t>00000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      </a:t>
            </a:r>
          </a:p>
          <a:p>
            <a:r>
              <a:rPr lang="en-US" sz="1600" dirty="0" smtClean="0"/>
              <a:t>        64K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FFFFF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10625070" y="1366647"/>
            <a:ext cx="193184" cy="9179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97015" y="1320944"/>
            <a:ext cx="50227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0000</a:t>
            </a:r>
          </a:p>
          <a:p>
            <a:r>
              <a:rPr lang="en-US" sz="1100" dirty="0" smtClean="0"/>
              <a:t>…</a:t>
            </a:r>
          </a:p>
          <a:p>
            <a:r>
              <a:rPr lang="en-US" sz="1100" dirty="0" smtClean="0"/>
              <a:t>0101</a:t>
            </a:r>
            <a:endParaRPr lang="en-US" sz="1100" dirty="0"/>
          </a:p>
          <a:p>
            <a:r>
              <a:rPr lang="en-US" sz="1100" dirty="0" smtClean="0"/>
              <a:t>….</a:t>
            </a:r>
          </a:p>
          <a:p>
            <a:r>
              <a:rPr lang="en-US" sz="1100" dirty="0" smtClean="0"/>
              <a:t>FFFF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5844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06532" cy="1325563"/>
          </a:xfrm>
        </p:spPr>
        <p:txBody>
          <a:bodyPr/>
          <a:lstStyle/>
          <a:p>
            <a:r>
              <a:rPr lang="en-US" dirty="0" smtClean="0"/>
              <a:t>Calculating Physical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0653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Similarly if you want to access some data with logical address 0131h.</a:t>
            </a:r>
          </a:p>
          <a:p>
            <a:r>
              <a:rPr lang="en-US" dirty="0" smtClean="0"/>
              <a:t>Physically it will be located at</a:t>
            </a:r>
          </a:p>
          <a:p>
            <a:pPr lvl="1"/>
            <a:r>
              <a:rPr lang="en-US" dirty="0" smtClean="0"/>
              <a:t>DS*16+ 0131h</a:t>
            </a:r>
          </a:p>
          <a:p>
            <a:r>
              <a:rPr lang="en-US" dirty="0" smtClean="0"/>
              <a:t>Here used DS as base because data is stored in data segment. </a:t>
            </a:r>
          </a:p>
        </p:txBody>
      </p:sp>
      <p:sp>
        <p:nvSpPr>
          <p:cNvPr id="4" name="Rectangle 3"/>
          <p:cNvSpPr/>
          <p:nvPr/>
        </p:nvSpPr>
        <p:spPr>
          <a:xfrm>
            <a:off x="7199290" y="824248"/>
            <a:ext cx="3335628" cy="5703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99290" y="1366647"/>
            <a:ext cx="3335628" cy="917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9290" y="2856405"/>
            <a:ext cx="3335628" cy="948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99290" y="4001294"/>
            <a:ext cx="3335628" cy="1021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99290" y="5193403"/>
            <a:ext cx="3335628" cy="983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 Segment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34918" y="286642"/>
            <a:ext cx="154546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Physical address</a:t>
            </a:r>
          </a:p>
          <a:p>
            <a:endParaRPr lang="en-US" sz="1600" dirty="0"/>
          </a:p>
          <a:p>
            <a:r>
              <a:rPr lang="en-US" sz="1600" dirty="0" smtClean="0"/>
              <a:t>00000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      </a:t>
            </a:r>
          </a:p>
          <a:p>
            <a:r>
              <a:rPr lang="en-US" sz="1600" dirty="0" smtClean="0"/>
              <a:t>        64K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FFFFF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10625070" y="1366647"/>
            <a:ext cx="193184" cy="9179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72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Physical Address.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formula to find the 20 bit physical address given segment’s 16 base address and 16 bit offset is</a:t>
            </a:r>
          </a:p>
          <a:p>
            <a:pPr lvl="1"/>
            <a:r>
              <a:rPr lang="en-US" dirty="0" smtClean="0"/>
              <a:t>BASE *16 + OFFSET</a:t>
            </a:r>
          </a:p>
          <a:p>
            <a:pPr lvl="1"/>
            <a:r>
              <a:rPr lang="en-US" dirty="0" smtClean="0"/>
              <a:t>This can be seen in figure as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3633788"/>
            <a:ext cx="61150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7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286"/>
          <a:stretch/>
        </p:blipFill>
        <p:spPr>
          <a:xfrm>
            <a:off x="7229944" y="506904"/>
            <a:ext cx="3820129" cy="526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01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2624</TotalTime>
  <Words>1611</Words>
  <Application>Microsoft Office PowerPoint</Application>
  <PresentationFormat>Widescreen</PresentationFormat>
  <Paragraphs>322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Memory Models and Addresses</vt:lpstr>
      <vt:lpstr>Linear Memory Model</vt:lpstr>
      <vt:lpstr>Segmented Memory Model</vt:lpstr>
      <vt:lpstr>Physical Addresses</vt:lpstr>
      <vt:lpstr>Logical Address</vt:lpstr>
      <vt:lpstr>Calculating Physical Addresses</vt:lpstr>
      <vt:lpstr>Calculating Physical Addresses</vt:lpstr>
      <vt:lpstr>Calculating Physical Address. </vt:lpstr>
      <vt:lpstr>Another figure</vt:lpstr>
      <vt:lpstr>Calculating Physical Address. </vt:lpstr>
      <vt:lpstr>Calculating Physical Address. </vt:lpstr>
      <vt:lpstr>Calculating Physical Address. </vt:lpstr>
      <vt:lpstr>Overlapping Segments</vt:lpstr>
      <vt:lpstr>Overlapping Segments</vt:lpstr>
      <vt:lpstr>In AFD</vt:lpstr>
      <vt:lpstr>In AFD</vt:lpstr>
      <vt:lpstr>Segment Association</vt:lpstr>
      <vt:lpstr>Segment Association</vt:lpstr>
      <vt:lpstr>ADDRESS WRAPAROUND </vt:lpstr>
      <vt:lpstr>ADDRESS WRAPAROUND  Example</vt:lpstr>
      <vt:lpstr>Flag Register with Examples</vt:lpstr>
      <vt:lpstr>Carry Flag</vt:lpstr>
      <vt:lpstr>Carry Flag</vt:lpstr>
      <vt:lpstr>Parity Flag</vt:lpstr>
      <vt:lpstr>Zero Flag</vt:lpstr>
      <vt:lpstr>Sign Flag </vt:lpstr>
      <vt:lpstr>Overflow flag</vt:lpstr>
      <vt:lpstr>How the Hardware Detects Overflow</vt:lpstr>
      <vt:lpstr>Trick to know value of OF</vt:lpstr>
      <vt:lpstr>More examples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Models and Addresses</dc:title>
  <dc:creator>noshaba nasir</dc:creator>
  <cp:lastModifiedBy>noshaba nasir</cp:lastModifiedBy>
  <cp:revision>44</cp:revision>
  <dcterms:created xsi:type="dcterms:W3CDTF">2019-08-26T03:58:49Z</dcterms:created>
  <dcterms:modified xsi:type="dcterms:W3CDTF">2019-09-04T10:23:24Z</dcterms:modified>
</cp:coreProperties>
</file>