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2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1913" autoAdjust="0"/>
  </p:normalViewPr>
  <p:slideViewPr>
    <p:cSldViewPr snapToGrid="0">
      <p:cViewPr varScale="1">
        <p:scale>
          <a:sx n="86" d="100"/>
          <a:sy n="8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FF10-441F-4077-A9C3-7B2E141CCA9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3101F-DD45-4217-81BD-9840D77B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Unconditional Jump example</a:t>
            </a:r>
          </a:p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start ; this will transfer the control to code label start</a:t>
            </a:r>
          </a:p>
          <a:p>
            <a:r>
              <a:rPr lang="en-US" dirty="0" smtClean="0"/>
              <a:t>	add ax, 1 </a:t>
            </a:r>
          </a:p>
          <a:p>
            <a:r>
              <a:rPr lang="en-US" dirty="0" smtClean="0"/>
              <a:t>	add ax, 2</a:t>
            </a:r>
          </a:p>
          <a:p>
            <a:r>
              <a:rPr lang="en-US" dirty="0" smtClean="0"/>
              <a:t>start: </a:t>
            </a:r>
          </a:p>
          <a:p>
            <a:r>
              <a:rPr lang="en-US" dirty="0" smtClean="0"/>
              <a:t>	add ax, 3</a:t>
            </a:r>
          </a:p>
          <a:p>
            <a:r>
              <a:rPr lang="en-US" dirty="0" smtClean="0"/>
              <a:t>	add ax, 4 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0x21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al, 7D;125 o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al, 82;can be -126 or 130 </a:t>
            </a:r>
          </a:p>
          <a:p>
            <a:r>
              <a:rPr lang="en-US" dirty="0" smtClean="0"/>
              <a:t>	ja </a:t>
            </a:r>
            <a:r>
              <a:rPr lang="en-US" dirty="0" err="1" smtClean="0"/>
              <a:t>IsAbove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 err="1" smtClean="0"/>
              <a:t>IsGreater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IsAbove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ax, 1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terminate</a:t>
            </a:r>
          </a:p>
          <a:p>
            <a:r>
              <a:rPr lang="en-US" dirty="0" err="1" smtClean="0"/>
              <a:t>IsGreater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ax, 2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terminate		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terminate: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r>
              <a:rPr lang="en-US" dirty="0" smtClean="0"/>
              <a:t> 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al, 7Dh;125 o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al, 82h;can be -126 or 130 </a:t>
            </a:r>
          </a:p>
          <a:p>
            <a:r>
              <a:rPr lang="en-US" dirty="0" smtClean="0"/>
              <a:t>	ja </a:t>
            </a:r>
            <a:r>
              <a:rPr lang="en-US" dirty="0" err="1" smtClean="0"/>
              <a:t>IsAbove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 err="1" smtClean="0"/>
              <a:t>IsGreater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IsAbove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ax, 1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terminate</a:t>
            </a:r>
          </a:p>
          <a:p>
            <a:r>
              <a:rPr lang="en-US" dirty="0" err="1" smtClean="0"/>
              <a:t>IsGreater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ax, 2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terminate		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terminate: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r>
              <a:rPr lang="en-US" dirty="0" smtClean="0"/>
              <a:t>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Unconditional Jump example</a:t>
            </a:r>
          </a:p>
          <a:p>
            <a:r>
              <a:rPr lang="en-US" dirty="0" smtClean="0"/>
              <a:t>[org 0x0100]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start ; this will transfer the control to code label start</a:t>
            </a:r>
          </a:p>
          <a:p>
            <a:endParaRPr lang="en-US" dirty="0" smtClean="0"/>
          </a:p>
          <a:p>
            <a:r>
              <a:rPr lang="en-US" dirty="0" smtClean="0"/>
              <a:t>; defining data	</a:t>
            </a:r>
          </a:p>
          <a:p>
            <a:r>
              <a:rPr lang="en-US" dirty="0" err="1" smtClean="0"/>
              <a:t>my_array</a:t>
            </a:r>
            <a:r>
              <a:rPr lang="en-US" dirty="0" smtClean="0"/>
              <a:t>: </a:t>
            </a:r>
            <a:r>
              <a:rPr lang="en-US" dirty="0" err="1" smtClean="0"/>
              <a:t>db</a:t>
            </a:r>
            <a:r>
              <a:rPr lang="en-US" dirty="0" smtClean="0"/>
              <a:t> 1,2,3,4,57,8</a:t>
            </a:r>
          </a:p>
          <a:p>
            <a:endParaRPr lang="en-US" dirty="0" smtClean="0"/>
          </a:p>
          <a:p>
            <a:r>
              <a:rPr lang="en-US" dirty="0" smtClean="0"/>
              <a:t>start: ; program will start running from here </a:t>
            </a:r>
          </a:p>
          <a:p>
            <a:r>
              <a:rPr lang="en-US" dirty="0" smtClean="0"/>
              <a:t>	add ax, 3</a:t>
            </a:r>
          </a:p>
          <a:p>
            <a:r>
              <a:rPr lang="en-US" dirty="0" smtClean="0"/>
              <a:t>	add ax, 4 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if </a:t>
            </a:r>
            <a:r>
              <a:rPr lang="en-US" dirty="0" err="1" smtClean="0"/>
              <a:t>bx</a:t>
            </a:r>
            <a:r>
              <a:rPr lang="en-US" dirty="0" smtClean="0"/>
              <a:t>&gt;5 add to ax </a:t>
            </a:r>
          </a:p>
          <a:p>
            <a:r>
              <a:rPr lang="en-US" dirty="0" smtClean="0"/>
              <a:t>[org 0x0100]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 3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6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 5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jl</a:t>
            </a:r>
            <a:r>
              <a:rPr lang="en-US" dirty="0" smtClean="0"/>
              <a:t> terminate; will take the jump </a:t>
            </a:r>
          </a:p>
          <a:p>
            <a:r>
              <a:rPr lang="en-US" dirty="0" smtClean="0"/>
              <a:t>				;next line will not be </a:t>
            </a:r>
            <a:r>
              <a:rPr lang="en-US" dirty="0" err="1" smtClean="0"/>
              <a:t>executeed</a:t>
            </a:r>
            <a:endParaRPr lang="en-US" dirty="0" smtClean="0"/>
          </a:p>
          <a:p>
            <a:r>
              <a:rPr lang="en-US" dirty="0" smtClean="0"/>
              <a:t>	add </a:t>
            </a:r>
            <a:r>
              <a:rPr lang="en-US" dirty="0" err="1" smtClean="0"/>
              <a:t>ax,bx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terminate:	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if </a:t>
            </a:r>
            <a:r>
              <a:rPr lang="en-US" dirty="0" err="1" smtClean="0"/>
              <a:t>bx</a:t>
            </a:r>
            <a:r>
              <a:rPr lang="en-US" dirty="0" smtClean="0"/>
              <a:t> is not zero then add it to ax</a:t>
            </a:r>
          </a:p>
          <a:p>
            <a:r>
              <a:rPr lang="en-US" dirty="0" smtClean="0"/>
              <a:t>[org 0x0100]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 1;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 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jz</a:t>
            </a:r>
            <a:r>
              <a:rPr lang="en-US" dirty="0" smtClean="0"/>
              <a:t> terminate; jump will not be taken</a:t>
            </a:r>
          </a:p>
          <a:p>
            <a:r>
              <a:rPr lang="en-US" dirty="0" smtClean="0"/>
              <a:t>	add </a:t>
            </a:r>
            <a:r>
              <a:rPr lang="en-US" dirty="0" err="1" smtClean="0"/>
              <a:t>ax,bx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terminate:	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code and write it using </a:t>
            </a:r>
            <a:r>
              <a:rPr lang="en-US" dirty="0" err="1" smtClean="0"/>
              <a:t>jcxz</a:t>
            </a:r>
            <a:r>
              <a:rPr lang="en-US" dirty="0" smtClean="0"/>
              <a:t>, hint </a:t>
            </a:r>
            <a:r>
              <a:rPr lang="en-US" dirty="0" err="1" smtClean="0"/>
              <a:t>jmp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; a program to add ten numbers</a:t>
            </a:r>
          </a:p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 num1 ; point </a:t>
            </a:r>
            <a:r>
              <a:rPr lang="en-US" dirty="0" err="1" smtClean="0"/>
              <a:t>bx</a:t>
            </a:r>
            <a:r>
              <a:rPr lang="en-US" dirty="0" smtClean="0"/>
              <a:t> to first number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cx, 10 ; load count of numbers in cx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ax, 0 ; initialize sum to zero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l1: </a:t>
            </a:r>
          </a:p>
          <a:p>
            <a:r>
              <a:rPr lang="en-US" dirty="0" smtClean="0"/>
              <a:t> add ax, [</a:t>
            </a:r>
            <a:r>
              <a:rPr lang="en-US" dirty="0" err="1" smtClean="0"/>
              <a:t>bx</a:t>
            </a:r>
            <a:r>
              <a:rPr lang="en-US" dirty="0" smtClean="0"/>
              <a:t>] ; add number to ax</a:t>
            </a:r>
          </a:p>
          <a:p>
            <a:r>
              <a:rPr lang="en-US" dirty="0" smtClean="0"/>
              <a:t> add </a:t>
            </a:r>
            <a:r>
              <a:rPr lang="en-US" dirty="0" err="1" smtClean="0"/>
              <a:t>bx</a:t>
            </a:r>
            <a:r>
              <a:rPr lang="en-US" dirty="0" smtClean="0"/>
              <a:t>, 2 ; advance </a:t>
            </a:r>
            <a:r>
              <a:rPr lang="en-US" dirty="0" err="1" smtClean="0"/>
              <a:t>bx</a:t>
            </a:r>
            <a:r>
              <a:rPr lang="en-US" dirty="0" smtClean="0"/>
              <a:t> to next number</a:t>
            </a:r>
          </a:p>
          <a:p>
            <a:r>
              <a:rPr lang="en-US" dirty="0" smtClean="0"/>
              <a:t> sub cx, 1 ; numbers to be added reduce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jnz</a:t>
            </a:r>
            <a:r>
              <a:rPr lang="en-US" dirty="0" smtClean="0"/>
              <a:t> l1 ; if numbers remain add next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[total], ax ; write back sum in memory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ax, 0x4c00 ; terminate program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num1: </a:t>
            </a:r>
            <a:r>
              <a:rPr lang="en-US" dirty="0" err="1" smtClean="0"/>
              <a:t>dw</a:t>
            </a:r>
            <a:r>
              <a:rPr lang="en-US" dirty="0" smtClean="0"/>
              <a:t> 10, 20, 30, 40, 50, 10, 20, 30, 40, 50 </a:t>
            </a:r>
          </a:p>
          <a:p>
            <a:r>
              <a:rPr lang="en-US" dirty="0" smtClean="0"/>
              <a:t>total: </a:t>
            </a:r>
            <a:r>
              <a:rPr lang="en-US" dirty="0" err="1" smtClean="0"/>
              <a:t>dw</a:t>
            </a:r>
            <a:r>
              <a:rPr lang="en-US" dirty="0" smtClean="0"/>
              <a:t> 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add two 16 bit numbers and store output 3 bytes memory</a:t>
            </a:r>
          </a:p>
          <a:p>
            <a:r>
              <a:rPr lang="en-US" dirty="0" smtClean="0"/>
              <a:t>; use the MSB will be carry (</a:t>
            </a:r>
            <a:r>
              <a:rPr lang="en-US" dirty="0" err="1" smtClean="0"/>
              <a:t>i.e</a:t>
            </a:r>
            <a:r>
              <a:rPr lang="en-US" dirty="0" smtClean="0"/>
              <a:t> 00h or 01h)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[org 0x0100]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start</a:t>
            </a:r>
          </a:p>
          <a:p>
            <a:endParaRPr lang="en-US" dirty="0" smtClean="0"/>
          </a:p>
          <a:p>
            <a:r>
              <a:rPr lang="en-US" dirty="0" smtClean="0"/>
              <a:t>num1: </a:t>
            </a:r>
            <a:r>
              <a:rPr lang="en-US" dirty="0" err="1" smtClean="0"/>
              <a:t>dw</a:t>
            </a:r>
            <a:r>
              <a:rPr lang="en-US" dirty="0" smtClean="0"/>
              <a:t> 0xFFFF</a:t>
            </a:r>
          </a:p>
          <a:p>
            <a:r>
              <a:rPr lang="en-US" dirty="0" smtClean="0"/>
              <a:t>num2: </a:t>
            </a:r>
            <a:r>
              <a:rPr lang="en-US" dirty="0" err="1" smtClean="0"/>
              <a:t>dw</a:t>
            </a:r>
            <a:r>
              <a:rPr lang="en-US" dirty="0" smtClean="0"/>
              <a:t> 0xFFFF ; change the data to see different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dw</a:t>
            </a:r>
            <a:r>
              <a:rPr lang="en-US" dirty="0" smtClean="0"/>
              <a:t> 0; for output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db</a:t>
            </a:r>
            <a:r>
              <a:rPr lang="en-US" dirty="0" smtClean="0"/>
              <a:t> 0; for carry</a:t>
            </a:r>
          </a:p>
          <a:p>
            <a:endParaRPr lang="en-US" dirty="0" smtClean="0"/>
          </a:p>
          <a:p>
            <a:r>
              <a:rPr lang="en-US" dirty="0" smtClean="0"/>
              <a:t>start: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[num1]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bx</a:t>
            </a:r>
            <a:r>
              <a:rPr lang="en-US" dirty="0" smtClean="0"/>
              <a:t>, [num2]</a:t>
            </a:r>
          </a:p>
          <a:p>
            <a:r>
              <a:rPr lang="en-US" dirty="0" smtClean="0"/>
              <a:t>	add ax, </a:t>
            </a:r>
            <a:r>
              <a:rPr lang="en-US" dirty="0" err="1" smtClean="0"/>
              <a:t>bx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jnc</a:t>
            </a:r>
            <a:r>
              <a:rPr lang="en-US" dirty="0" smtClean="0"/>
              <a:t> write; if no carry leave the MSB byte as zero and jump to writing 2 bytes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byte [output+2],1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write: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word [output], ax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4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add first 10 +</a:t>
            </a:r>
            <a:r>
              <a:rPr lang="en-US" dirty="0" err="1" smtClean="0"/>
              <a:t>ve</a:t>
            </a:r>
            <a:r>
              <a:rPr lang="en-US" dirty="0" smtClean="0"/>
              <a:t> integers in ax</a:t>
            </a:r>
          </a:p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cx, 10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l1: </a:t>
            </a:r>
          </a:p>
          <a:p>
            <a:r>
              <a:rPr lang="en-US" dirty="0" smtClean="0"/>
              <a:t> add ax, </a:t>
            </a:r>
            <a:r>
              <a:rPr lang="en-US" dirty="0" err="1" smtClean="0"/>
              <a:t>bx</a:t>
            </a:r>
            <a:r>
              <a:rPr lang="en-US" dirty="0" smtClean="0"/>
              <a:t> ; add number to ax</a:t>
            </a:r>
          </a:p>
          <a:p>
            <a:r>
              <a:rPr lang="en-US" dirty="0" smtClean="0"/>
              <a:t> add </a:t>
            </a:r>
            <a:r>
              <a:rPr lang="en-US" dirty="0" err="1" smtClean="0"/>
              <a:t>bx</a:t>
            </a:r>
            <a:r>
              <a:rPr lang="en-US" dirty="0" smtClean="0"/>
              <a:t>, 1 ; advance </a:t>
            </a:r>
            <a:r>
              <a:rPr lang="en-US" dirty="0" err="1" smtClean="0"/>
              <a:t>bx</a:t>
            </a:r>
            <a:r>
              <a:rPr lang="en-US" dirty="0" smtClean="0"/>
              <a:t> to next integer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dec</a:t>
            </a:r>
            <a:r>
              <a:rPr lang="en-US" dirty="0" smtClean="0"/>
              <a:t> cx ; compared </a:t>
            </a:r>
            <a:r>
              <a:rPr lang="en-US" dirty="0" err="1" smtClean="0"/>
              <a:t>bx</a:t>
            </a:r>
            <a:r>
              <a:rPr lang="en-US" dirty="0" smtClean="0"/>
              <a:t> with 11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jne</a:t>
            </a:r>
            <a:r>
              <a:rPr lang="en-US" dirty="0" smtClean="0"/>
              <a:t> l1 ; if </a:t>
            </a:r>
            <a:r>
              <a:rPr lang="en-US" dirty="0" err="1" smtClean="0"/>
              <a:t>bx</a:t>
            </a:r>
            <a:r>
              <a:rPr lang="en-US" dirty="0" smtClean="0"/>
              <a:t> is 11 do not take the jump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r>
              <a:rPr lang="en-US" dirty="0" smtClean="0"/>
              <a:t> </a:t>
            </a:r>
          </a:p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 add first 10 +</a:t>
            </a:r>
            <a:r>
              <a:rPr lang="en-US" dirty="0" err="1" smtClean="0"/>
              <a:t>ve</a:t>
            </a:r>
            <a:r>
              <a:rPr lang="en-US" dirty="0" smtClean="0"/>
              <a:t> integers in ax</a:t>
            </a:r>
          </a:p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-2</a:t>
            </a:r>
          </a:p>
          <a:p>
            <a:r>
              <a:rPr lang="en-US" dirty="0" smtClean="0"/>
              <a:t>	add ax, 1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; add first 10 +</a:t>
            </a:r>
            <a:r>
              <a:rPr lang="en-US" dirty="0" err="1" smtClean="0"/>
              <a:t>ve</a:t>
            </a:r>
            <a:r>
              <a:rPr lang="en-US" dirty="0" smtClean="0"/>
              <a:t> integers in ax</a:t>
            </a:r>
          </a:p>
          <a:p>
            <a:r>
              <a:rPr lang="en-US" dirty="0" smtClean="0"/>
              <a:t>[org 0x0100]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ax, 65534</a:t>
            </a:r>
          </a:p>
          <a:p>
            <a:r>
              <a:rPr lang="en-US" dirty="0" smtClean="0"/>
              <a:t>	add ax, 1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ax, 0x4c00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0x21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101F-DD45-4217-81BD-9840D77B8B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37F8-07EB-4A05-8EB1-BA9430BDF370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507B-118F-4CEE-B031-353249DD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instrution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CMP (compare) instruction performs an implied subtraction of a source operand from a destination operand. </a:t>
            </a:r>
          </a:p>
          <a:p>
            <a:r>
              <a:rPr lang="en-US" dirty="0" smtClean="0"/>
              <a:t>Neither operand is modified</a:t>
            </a:r>
          </a:p>
          <a:p>
            <a:r>
              <a:rPr lang="en-US" dirty="0" smtClean="0"/>
              <a:t>The CMP instruction changes the Overflow, Sign, Zero, Carry, Auxiliary Carry, and Parity flags according to the value the destination operand would have had if actual subtraction had taken place.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1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last examples you saw je and </a:t>
            </a:r>
            <a:r>
              <a:rPr lang="en-US" sz="2400" dirty="0" err="1" smtClean="0"/>
              <a:t>jl</a:t>
            </a:r>
            <a:r>
              <a:rPr lang="en-US" sz="2400" dirty="0" smtClean="0"/>
              <a:t> instructions.</a:t>
            </a:r>
          </a:p>
          <a:p>
            <a:r>
              <a:rPr lang="en-US" sz="2400" dirty="0" smtClean="0"/>
              <a:t>These are example of conditional jump instructions </a:t>
            </a:r>
          </a:p>
          <a:p>
            <a:r>
              <a:rPr lang="en-US" sz="2400" dirty="0" smtClean="0"/>
              <a:t>Je stands for jump if equal, </a:t>
            </a:r>
            <a:r>
              <a:rPr lang="en-US" sz="2400" dirty="0" err="1" smtClean="0"/>
              <a:t>jl</a:t>
            </a:r>
            <a:r>
              <a:rPr lang="en-US" sz="2400" dirty="0" smtClean="0"/>
              <a:t> stands for jump if larger.</a:t>
            </a:r>
          </a:p>
          <a:p>
            <a:r>
              <a:rPr lang="en-US" sz="2400" dirty="0" smtClean="0"/>
              <a:t>There are many other conditional jumps.</a:t>
            </a:r>
          </a:p>
          <a:p>
            <a:r>
              <a:rPr lang="en-US" sz="2400" dirty="0" smtClean="0"/>
              <a:t>These instructions uses flags to check whether to take or not take the jump.</a:t>
            </a:r>
          </a:p>
          <a:p>
            <a:pPr lvl="1"/>
            <a:r>
              <a:rPr lang="en-US" sz="2000" dirty="0" smtClean="0"/>
              <a:t>For example: </a:t>
            </a:r>
          </a:p>
          <a:p>
            <a:pPr lvl="2"/>
            <a:r>
              <a:rPr lang="en-US" sz="1800" dirty="0" smtClean="0"/>
              <a:t>je will check ZF to see if the numbers were equal or not. </a:t>
            </a:r>
          </a:p>
          <a:p>
            <a:pPr lvl="2"/>
            <a:r>
              <a:rPr lang="en-US" sz="1800" dirty="0" err="1"/>
              <a:t>c</a:t>
            </a:r>
            <a:r>
              <a:rPr lang="en-US" sz="1800" dirty="0" err="1" smtClean="0"/>
              <a:t>mp</a:t>
            </a:r>
            <a:r>
              <a:rPr lang="en-US" sz="1800" dirty="0" smtClean="0"/>
              <a:t> would have set ZF to 1 is both operands were equal</a:t>
            </a:r>
          </a:p>
          <a:p>
            <a:r>
              <a:rPr lang="en-US" sz="2400" dirty="0" smtClean="0"/>
              <a:t>Format is 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&lt;conditional jump instruction&gt; &lt;destination&gt;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0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Jumps based on specific flag values</a:t>
            </a:r>
          </a:p>
          <a:p>
            <a:r>
              <a:rPr lang="en-US" dirty="0" smtClean="0"/>
              <a:t>Jumps based on equality between operands or the value of CX</a:t>
            </a:r>
          </a:p>
          <a:p>
            <a:r>
              <a:rPr lang="en-US" dirty="0" smtClean="0"/>
              <a:t>Jumps based on comparisons of unsigned operands </a:t>
            </a:r>
          </a:p>
          <a:p>
            <a:r>
              <a:rPr lang="en-US" dirty="0"/>
              <a:t>J</a:t>
            </a:r>
            <a:r>
              <a:rPr lang="en-US" dirty="0" smtClean="0"/>
              <a:t>umps based on comparisons of signed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3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825625"/>
            <a:ext cx="65055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1825625"/>
            <a:ext cx="5236362" cy="374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78" y="1825625"/>
            <a:ext cx="5632704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53" b="1"/>
          <a:stretch/>
        </p:blipFill>
        <p:spPr>
          <a:xfrm>
            <a:off x="1291890" y="1682833"/>
            <a:ext cx="5276850" cy="46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414" y="1536866"/>
            <a:ext cx="8074502" cy="49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1914023" y="2527024"/>
            <a:ext cx="7960823" cy="22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81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3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2035334"/>
            <a:ext cx="787550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BH chapter 3</a:t>
            </a:r>
          </a:p>
          <a:p>
            <a:r>
              <a:rPr lang="en-US" dirty="0" smtClean="0"/>
              <a:t>KI 6.3, 6.4 , 6.5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7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44" y="1825625"/>
            <a:ext cx="9808528" cy="42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Difference Between Signed and Unsigned number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processor does not consider the difference between signed or unsigned number</a:t>
            </a:r>
          </a:p>
          <a:p>
            <a:r>
              <a:rPr lang="en-US" dirty="0" smtClean="0"/>
              <a:t>It only maintains flags for either case</a:t>
            </a:r>
          </a:p>
          <a:p>
            <a:r>
              <a:rPr lang="en-US" dirty="0" smtClean="0"/>
              <a:t>It depends on programmer how they interpret the flag and which jump instructions they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" y="1825624"/>
            <a:ext cx="6554848" cy="1882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1" y="3817269"/>
            <a:ext cx="6504339" cy="1745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21642" y="1825625"/>
            <a:ext cx="46321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different assembly codes</a:t>
            </a:r>
          </a:p>
          <a:p>
            <a:r>
              <a:rPr lang="en-US" dirty="0" smtClean="0"/>
              <a:t>Same machine code</a:t>
            </a:r>
          </a:p>
          <a:p>
            <a:r>
              <a:rPr lang="en-US" dirty="0" smtClean="0"/>
              <a:t>Same ax after code ends </a:t>
            </a:r>
          </a:p>
          <a:p>
            <a:pPr lvl="1"/>
            <a:r>
              <a:rPr lang="en-US" dirty="0" smtClean="0"/>
              <a:t>Ax=FFFF</a:t>
            </a:r>
          </a:p>
          <a:p>
            <a:r>
              <a:rPr lang="en-US" dirty="0" smtClean="0"/>
              <a:t>Processor will on SF  in both cases</a:t>
            </a:r>
          </a:p>
          <a:p>
            <a:pPr lvl="1"/>
            <a:r>
              <a:rPr lang="en-US" dirty="0" smtClean="0"/>
              <a:t>SF=1</a:t>
            </a:r>
          </a:p>
          <a:p>
            <a:r>
              <a:rPr lang="en-US" dirty="0" smtClean="0"/>
              <a:t>It depends on the programmer to interpret AX as 65535 or as  -1</a:t>
            </a:r>
          </a:p>
        </p:txBody>
      </p:sp>
    </p:spTree>
    <p:extLst>
      <p:ext uri="{BB962C8B-B14F-4D97-AF65-F5344CB8AC3E}">
        <p14:creationId xmlns:p14="http://schemas.microsoft.com/office/powerpoint/2010/main" val="226299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pPr lvl="1"/>
            <a:r>
              <a:rPr lang="en-US" dirty="0" smtClean="0"/>
              <a:t>Difference between jumps for signed and unsigned comparison.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cmp</a:t>
            </a:r>
            <a:r>
              <a:rPr lang="en-US" dirty="0" smtClean="0"/>
              <a:t>, CF=1, SF=1, OF=1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67" y="2876550"/>
            <a:ext cx="7610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38" y="365125"/>
            <a:ext cx="6737461" cy="61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1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49768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125-(-126)= 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7D-82= 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1111 1011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821" y="3673642"/>
            <a:ext cx="10311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CF is on because 7D-82 needs borrow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SF is on because MSB of answer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OF flag is on because, 251 is out of range of -128 to -127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can also determine OF by looking at the difference in MSB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operand and result (i.e. 7D and FB, they are different)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613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associate with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JB will check CF=1</a:t>
            </a:r>
          </a:p>
          <a:p>
            <a:r>
              <a:rPr lang="en-US" dirty="0" smtClean="0"/>
              <a:t>JL </a:t>
            </a:r>
            <a:r>
              <a:rPr lang="en-US" smtClean="0"/>
              <a:t>will check SF ≠ OF </a:t>
            </a:r>
            <a:endParaRPr lang="en-US" dirty="0" smtClean="0"/>
          </a:p>
          <a:p>
            <a:r>
              <a:rPr lang="en-US" dirty="0" smtClean="0"/>
              <a:t>JA will check ZF = 0 AND CF = 0 </a:t>
            </a:r>
          </a:p>
          <a:p>
            <a:r>
              <a:rPr lang="en-US" dirty="0" smtClean="0"/>
              <a:t>JG will check ZF = 0 AND SF = OF</a:t>
            </a:r>
          </a:p>
          <a:p>
            <a:r>
              <a:rPr lang="en-US" dirty="0" smtClean="0"/>
              <a:t>You can see all these association in table given in BH page 42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4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executes program sequentially</a:t>
            </a:r>
          </a:p>
          <a:p>
            <a:r>
              <a:rPr lang="en-US" dirty="0" smtClean="0"/>
              <a:t>However control can be transferred to other parts. </a:t>
            </a:r>
            <a:endParaRPr lang="en-US" dirty="0"/>
          </a:p>
          <a:p>
            <a:r>
              <a:rPr lang="en-US" dirty="0" smtClean="0"/>
              <a:t>Transfers can be conditional or unconditional</a:t>
            </a:r>
          </a:p>
          <a:p>
            <a:r>
              <a:rPr lang="en-US" dirty="0" smtClean="0"/>
              <a:t> Conditional Transfers: </a:t>
            </a:r>
          </a:p>
          <a:p>
            <a:pPr lvl="1"/>
            <a:r>
              <a:rPr lang="en-US" dirty="0" smtClean="0"/>
              <a:t>Control is transferred to a new location if a certain condition is true</a:t>
            </a:r>
          </a:p>
          <a:p>
            <a:r>
              <a:rPr lang="en-US" dirty="0" smtClean="0"/>
              <a:t>Unconditional Transfers:</a:t>
            </a:r>
          </a:p>
          <a:p>
            <a:pPr lvl="1"/>
            <a:r>
              <a:rPr lang="en-US" dirty="0" smtClean="0"/>
              <a:t>Control is transferred to a new location in all cases.</a:t>
            </a:r>
          </a:p>
          <a:p>
            <a:r>
              <a:rPr lang="en-US" dirty="0" smtClean="0"/>
              <a:t>The program will start running sequentially from where the control was transferred.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HLL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is an example of conditional transfer in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(x!=0)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Z=Y/X</a:t>
            </a: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while (c&lt;10)</a:t>
            </a:r>
          </a:p>
          <a:p>
            <a:pPr marL="457200" lvl="1" indent="0">
              <a:buNone/>
            </a:pPr>
            <a:r>
              <a:rPr lang="en-US" sz="2800" dirty="0" smtClean="0"/>
              <a:t>{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sum= a[c--]</a:t>
            </a:r>
          </a:p>
          <a:p>
            <a:pPr marL="457200" lvl="1" indent="0">
              <a:buNone/>
            </a:pPr>
            <a:r>
              <a:rPr lang="en-US" sz="2800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g</a:t>
            </a:r>
            <a:r>
              <a:rPr lang="en-US" sz="3200" dirty="0" err="1" smtClean="0"/>
              <a:t>oto</a:t>
            </a:r>
            <a:r>
              <a:rPr lang="en-US" sz="3200" dirty="0" smtClean="0"/>
              <a:t>  in C++ can be used for unconditional jump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JMP is used for  unconditional jump to another part of code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JMP &lt;destination&gt;</a:t>
            </a:r>
          </a:p>
          <a:p>
            <a:pPr lvl="1"/>
            <a:r>
              <a:rPr lang="en-US" sz="2000" dirty="0"/>
              <a:t>Where destination can be any 16 bit address where your desired instruction is located.</a:t>
            </a:r>
          </a:p>
          <a:p>
            <a:pPr lvl="1"/>
            <a:r>
              <a:rPr lang="en-US" sz="2000" dirty="0"/>
              <a:t>Usually it’s a code </a:t>
            </a:r>
            <a:r>
              <a:rPr lang="en-US" sz="2000" dirty="0" smtClean="0"/>
              <a:t>label</a:t>
            </a:r>
          </a:p>
          <a:p>
            <a:r>
              <a:rPr lang="en-US" dirty="0" smtClean="0"/>
              <a:t>Example: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14" y="3753721"/>
            <a:ext cx="7600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used when data is defined within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22" y="2609570"/>
            <a:ext cx="7667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7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following code doing?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62" y="2454297"/>
            <a:ext cx="5411977" cy="40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Conditional jump and LLL are implemented a combination of comparisons and jumps.</a:t>
            </a:r>
            <a:endParaRPr lang="en-US" sz="2400" dirty="0"/>
          </a:p>
          <a:p>
            <a:r>
              <a:rPr lang="en-US" sz="2400" dirty="0" smtClean="0"/>
              <a:t>It’s a two step process: </a:t>
            </a:r>
          </a:p>
          <a:p>
            <a:pPr lvl="1"/>
            <a:r>
              <a:rPr lang="en-US" sz="2000" dirty="0" smtClean="0"/>
              <a:t>First, an operation such as CMP, AND, or SUB modifies the CPU status flags. </a:t>
            </a:r>
          </a:p>
          <a:p>
            <a:pPr lvl="1"/>
            <a:r>
              <a:rPr lang="en-US" sz="2000" dirty="0" smtClean="0"/>
              <a:t>Second, a conditional jump instruction tests the flags and causes a branch to a new address.</a:t>
            </a:r>
          </a:p>
          <a:p>
            <a:r>
              <a:rPr lang="en-US" sz="2400" dirty="0" smtClean="0"/>
              <a:t>Example of code snippet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31" y="4283492"/>
            <a:ext cx="23593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8" y="2258219"/>
            <a:ext cx="516832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8219"/>
            <a:ext cx="5648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1018</Words>
  <Application>Microsoft Office PowerPoint</Application>
  <PresentationFormat>Widescreen</PresentationFormat>
  <Paragraphs>297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Branching</vt:lpstr>
      <vt:lpstr>References</vt:lpstr>
      <vt:lpstr>Branching</vt:lpstr>
      <vt:lpstr>Branching in HLL</vt:lpstr>
      <vt:lpstr>Unconditional Jump in Assembly</vt:lpstr>
      <vt:lpstr>Unconditional Jump in Assembly</vt:lpstr>
      <vt:lpstr>Question:</vt:lpstr>
      <vt:lpstr>Conditional Jumps</vt:lpstr>
      <vt:lpstr>Example</vt:lpstr>
      <vt:lpstr>Cmp instrution</vt:lpstr>
      <vt:lpstr>Conditional jump instruction</vt:lpstr>
      <vt:lpstr>Types of Conditional jumps</vt:lpstr>
      <vt:lpstr>Types of Conditional jumps</vt:lpstr>
      <vt:lpstr>Example</vt:lpstr>
      <vt:lpstr>Example</vt:lpstr>
      <vt:lpstr>Example</vt:lpstr>
      <vt:lpstr>Types of Conditional jumps</vt:lpstr>
      <vt:lpstr>Example</vt:lpstr>
      <vt:lpstr>Types of Conditional jumps</vt:lpstr>
      <vt:lpstr>Types of Conditional jumps</vt:lpstr>
      <vt:lpstr>Difference Between Signed and Unsigned number</vt:lpstr>
      <vt:lpstr>Example </vt:lpstr>
      <vt:lpstr>Example</vt:lpstr>
      <vt:lpstr>PowerPoint Presentation</vt:lpstr>
      <vt:lpstr>Example</vt:lpstr>
      <vt:lpstr>FLAGs associate with jumps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noshaba nasir</dc:creator>
  <cp:lastModifiedBy>noshaba nasir</cp:lastModifiedBy>
  <cp:revision>34</cp:revision>
  <dcterms:created xsi:type="dcterms:W3CDTF">2019-09-01T15:59:12Z</dcterms:created>
  <dcterms:modified xsi:type="dcterms:W3CDTF">2019-09-05T12:24:32Z</dcterms:modified>
</cp:coreProperties>
</file>