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66" r:id="rId10"/>
    <p:sldId id="286" r:id="rId11"/>
    <p:sldId id="268" r:id="rId12"/>
    <p:sldId id="269" r:id="rId13"/>
    <p:sldId id="287" r:id="rId14"/>
    <p:sldId id="259" r:id="rId15"/>
    <p:sldId id="261" r:id="rId16"/>
    <p:sldId id="270" r:id="rId17"/>
    <p:sldId id="271" r:id="rId18"/>
    <p:sldId id="275" r:id="rId19"/>
    <p:sldId id="276" r:id="rId20"/>
    <p:sldId id="277" r:id="rId21"/>
    <p:sldId id="272" r:id="rId22"/>
    <p:sldId id="288" r:id="rId23"/>
    <p:sldId id="280" r:id="rId24"/>
    <p:sldId id="273" r:id="rId25"/>
    <p:sldId id="289" r:id="rId26"/>
    <p:sldId id="281" r:id="rId27"/>
    <p:sldId id="274" r:id="rId28"/>
    <p:sldId id="291" r:id="rId29"/>
    <p:sldId id="283" r:id="rId30"/>
    <p:sldId id="284" r:id="rId31"/>
    <p:sldId id="285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56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10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48C7E-47AD-416C-BC2F-2F673AFB3DC2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A11E-70A8-449E-B9C1-9EAE0A86E3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5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Its easier if program the conveyer belt in this way.</a:t>
            </a:r>
            <a:r>
              <a:rPr lang="en-US" baseline="0" dirty="0" smtClean="0"/>
              <a:t> i.e. move ahead every 2 hours as we will be sure that all the stages were complete before preceding.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will be more clear when we will talk about pipelining in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EA11E-70A8-449E-B9C1-9EAE0A86E3B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EA11E-70A8-449E-B9C1-9EAE0A86E3B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4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9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9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2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3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06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5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0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04C51-CDE5-4F31-BAF3-9E695CB973A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DCCC-9ACB-43F4-83B9-BE5869760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Pipelining 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Noshaba Nasir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and latency for n=3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189279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</a:t>
                      </a:r>
                      <a:r>
                        <a:rPr lang="en-US" baseline="0" dirty="0" smtClean="0"/>
                        <a:t> pipeline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3/9=0.33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</a:t>
                      </a:r>
                      <a:r>
                        <a:rPr lang="en-US" baseline="0" dirty="0" smtClean="0"/>
                        <a:t> ideal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3/5=0.6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 with all stages</a:t>
                      </a:r>
                      <a:r>
                        <a:rPr lang="en-US" baseline="0" dirty="0" smtClean="0"/>
                        <a:t> not of equal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3/7=0.42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ideal</a:t>
                      </a:r>
                      <a:r>
                        <a:rPr lang="en-US" baseline="0" dirty="0" smtClean="0"/>
                        <a:t> case with latch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3/7.67=0.39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9/7.67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1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Analogy:: Process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required between moving an object one step down the pipeline is a </a:t>
            </a:r>
            <a:r>
              <a:rPr lang="en-US" b="1" dirty="0" smtClean="0"/>
              <a:t>processor cycle</a:t>
            </a:r>
          </a:p>
          <a:p>
            <a:r>
              <a:rPr lang="en-US" dirty="0" smtClean="0"/>
              <a:t>Assume that all stages procced at the same time</a:t>
            </a:r>
          </a:p>
          <a:p>
            <a:pPr lvl="1"/>
            <a:r>
              <a:rPr lang="en-US" dirty="0" smtClean="0"/>
              <a:t>There is only one conveyer belt and it only moves cars to next step when longest stage is complete, i.e. every two hours.*</a:t>
            </a:r>
          </a:p>
          <a:p>
            <a:pPr lvl="1"/>
            <a:r>
              <a:rPr lang="en-US" dirty="0" smtClean="0"/>
              <a:t>Processor cycle will be 2 hours</a:t>
            </a:r>
          </a:p>
          <a:p>
            <a:pPr lvl="1"/>
            <a:r>
              <a:rPr lang="en-US" dirty="0" smtClean="0"/>
              <a:t>Even the car in T stage will be there for 2 hours and will only come out of pipeline when 2 hours of P(of other instruction are completed)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2774"/>
          <a:stretch/>
        </p:blipFill>
        <p:spPr>
          <a:xfrm>
            <a:off x="3117425" y="4945486"/>
            <a:ext cx="8867775" cy="19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Analogy:: Process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process cycle to be 2 hours, throughput with pipelining is 3 Cars/ 10 Hours ~0.3 Cars/hour</a:t>
            </a:r>
          </a:p>
          <a:p>
            <a:pPr lvl="1"/>
            <a:r>
              <a:rPr lang="en-US" dirty="0" smtClean="0"/>
              <a:t>This is even worse than throughput of un-pipeline</a:t>
            </a:r>
          </a:p>
          <a:p>
            <a:r>
              <a:rPr lang="en-US" dirty="0" smtClean="0"/>
              <a:t>This issue can be resolve if stages are more or less of equal time duration (paint job can be further divided into smaller stages)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13117"/>
              </p:ext>
            </p:extLst>
          </p:nvPr>
        </p:nvGraphicFramePr>
        <p:xfrm>
          <a:off x="838200" y="4782959"/>
          <a:ext cx="6181860" cy="167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310"/>
                <a:gridCol w="1030310"/>
                <a:gridCol w="1030310"/>
                <a:gridCol w="1030310"/>
                <a:gridCol w="1030310"/>
                <a:gridCol w="1030310"/>
              </a:tblGrid>
              <a:tr h="60701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line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2hours</a:t>
                      </a:r>
                      <a:endParaRPr lang="en-US" sz="1400" dirty="0"/>
                    </a:p>
                  </a:txBody>
                  <a:tcPr/>
                </a:tc>
              </a:tr>
              <a:tr h="357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r>
                        <a:rPr lang="en-US" sz="1400" baseline="0" dirty="0" smtClean="0"/>
                        <a:t>r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57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570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29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your paint job in 4 stages, 1</a:t>
            </a:r>
            <a:r>
              <a:rPr lang="en-US" baseline="30000" dirty="0" smtClean="0"/>
              <a:t>st</a:t>
            </a:r>
            <a:r>
              <a:rPr lang="en-US" dirty="0" smtClean="0"/>
              <a:t> coat, 2</a:t>
            </a:r>
            <a:r>
              <a:rPr lang="en-US" baseline="30000" dirty="0" smtClean="0"/>
              <a:t>nd</a:t>
            </a:r>
            <a:r>
              <a:rPr lang="en-US" dirty="0" smtClean="0"/>
              <a:t> coat, 3</a:t>
            </a:r>
            <a:r>
              <a:rPr lang="en-US" baseline="30000" dirty="0" smtClean="0"/>
              <a:t>rd</a:t>
            </a:r>
            <a:r>
              <a:rPr lang="en-US" dirty="0" smtClean="0"/>
              <a:t> coat and drying , each phase takes 0.5 hours. </a:t>
            </a:r>
          </a:p>
          <a:p>
            <a:r>
              <a:rPr lang="en-US" dirty="0" smtClean="0"/>
              <a:t>What will be throughput with these 6 stages  for 3 cars?</a:t>
            </a:r>
          </a:p>
          <a:p>
            <a:r>
              <a:rPr lang="en-US" dirty="0" smtClean="0"/>
              <a:t>Ignore the latch/transition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1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computer pipeline, each step in the pipeline completes a part of an instruction. </a:t>
            </a:r>
          </a:p>
          <a:p>
            <a:r>
              <a:rPr lang="en-US" dirty="0" smtClean="0"/>
              <a:t>Like the assembly line, different steps are completing different parts of different instructions in parallel. </a:t>
            </a:r>
          </a:p>
          <a:p>
            <a:r>
              <a:rPr lang="en-US" dirty="0" smtClean="0"/>
              <a:t>Each of these steps is called a pipe stage or a pipe segment. </a:t>
            </a:r>
          </a:p>
          <a:p>
            <a:r>
              <a:rPr lang="en-US" dirty="0" smtClean="0"/>
              <a:t>The stages are connected one to the next to form a pipe—instructions enter at one end, progress through the stages, and exit at the other end, just as cars would in an assembly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stages in which one instruction can be divided is difference from processor to processor. </a:t>
            </a:r>
          </a:p>
          <a:p>
            <a:r>
              <a:rPr lang="en-US" dirty="0" smtClean="0"/>
              <a:t>If we only create two stages Fetch Instruction (FI) and Execute Instruction (EI), EI will take a lot more time than FI. </a:t>
            </a:r>
            <a:endParaRPr lang="en-US" dirty="0"/>
          </a:p>
          <a:p>
            <a:r>
              <a:rPr lang="en-US" dirty="0" smtClean="0"/>
              <a:t>To get a better throughput and speedup pipeline must have more stages. </a:t>
            </a:r>
          </a:p>
          <a:p>
            <a:r>
              <a:rPr lang="en-US" dirty="0" smtClean="0"/>
              <a:t>The pipeline designer’s goal is to balance the length of each pipeline stage</a:t>
            </a:r>
          </a:p>
        </p:txBody>
      </p:sp>
    </p:spTree>
    <p:extLst>
      <p:ext uri="{BB962C8B-B14F-4D97-AF65-F5344CB8AC3E}">
        <p14:creationId xmlns:p14="http://schemas.microsoft.com/office/powerpoint/2010/main" val="346749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Let us consider the following decomposition of the instruction processing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With this decomposition, the various stages will be of more nearly equal duration. For the sake of illustration, let us assume equal duration. Using this assumption, next slide shows that a six-stage pipeline can reduce the execution time for 9 instructions from 54 time units to 14 time units.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10" y="2238820"/>
            <a:ext cx="7194755" cy="28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2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0497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Six-stage pipeline can reduce the execution time for 9 instructions from 54 time units to 14 time units.</a:t>
            </a:r>
          </a:p>
          <a:p>
            <a:r>
              <a:rPr lang="en-US" sz="2000" dirty="0" smtClean="0"/>
              <a:t>Throughput with pipeline= 9/14</a:t>
            </a:r>
          </a:p>
          <a:p>
            <a:r>
              <a:rPr lang="en-US" sz="2000" dirty="0" smtClean="0"/>
              <a:t>Throughput without pipeline= 9/54</a:t>
            </a:r>
          </a:p>
          <a:p>
            <a:r>
              <a:rPr lang="en-US" sz="2000" dirty="0" smtClean="0"/>
              <a:t>Speedup= 54/14</a:t>
            </a:r>
          </a:p>
          <a:p>
            <a:r>
              <a:rPr lang="en-US" sz="2000" dirty="0" smtClean="0"/>
              <a:t>Note that the figure is for ideal case in reality all the instructions might not require to go through all these stages</a:t>
            </a:r>
          </a:p>
          <a:p>
            <a:pPr lvl="1"/>
            <a:r>
              <a:rPr lang="en-US" sz="1600" dirty="0" smtClean="0"/>
              <a:t>For example: in load operations WO is not required</a:t>
            </a:r>
          </a:p>
          <a:p>
            <a:pPr lvl="1"/>
            <a:r>
              <a:rPr lang="en-US" sz="1600" dirty="0" smtClean="0"/>
              <a:t>If operand are register FO is not required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762" y="1557338"/>
            <a:ext cx="66484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2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Clock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required between moving an instruction one step down the pipeline is a processor cycle</a:t>
            </a:r>
          </a:p>
          <a:p>
            <a:r>
              <a:rPr lang="en-US" dirty="0" smtClean="0"/>
              <a:t>Because all stages proceed at the same time, the length of a processor cycle is determined by the time required for the slowest pipe stage, just as in an auto assembly line</a:t>
            </a:r>
          </a:p>
          <a:p>
            <a:r>
              <a:rPr lang="en-US" dirty="0"/>
              <a:t>T</a:t>
            </a:r>
            <a:r>
              <a:rPr lang="en-US" dirty="0" smtClean="0"/>
              <a:t>he longest step would determine the time between advancing the line</a:t>
            </a:r>
          </a:p>
          <a:p>
            <a:r>
              <a:rPr lang="en-US" dirty="0" smtClean="0"/>
              <a:t>In a computer, this processor cycle is usually 1 clock cycle</a:t>
            </a:r>
          </a:p>
          <a:p>
            <a:r>
              <a:rPr lang="en-US" dirty="0" smtClean="0"/>
              <a:t>One cell in figure 14.10 is 1 clock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5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Clock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in if </a:t>
            </a:r>
          </a:p>
          <a:p>
            <a:pPr lvl="1"/>
            <a:r>
              <a:rPr lang="it-IT" dirty="0" smtClean="0"/>
              <a:t>FI DI CO FO EI WO each takes 1 us </a:t>
            </a:r>
          </a:p>
          <a:p>
            <a:pPr lvl="1"/>
            <a:r>
              <a:rPr lang="it-IT" dirty="0" smtClean="0"/>
              <a:t>Clock cyle should be of 1us</a:t>
            </a:r>
          </a:p>
          <a:p>
            <a:pPr lvl="1"/>
            <a:r>
              <a:rPr lang="it-IT" dirty="0" smtClean="0"/>
              <a:t>Although this is the ideal case</a:t>
            </a:r>
          </a:p>
          <a:p>
            <a:r>
              <a:rPr lang="en-US" dirty="0" smtClean="0"/>
              <a:t>For example if </a:t>
            </a:r>
          </a:p>
          <a:p>
            <a:pPr lvl="1"/>
            <a:r>
              <a:rPr lang="it-IT" dirty="0" smtClean="0"/>
              <a:t>FI takes 5 us, DI takes 1us, CO takes 1us, FO takes 10us, EI takes 1us,  and WO also takes 10us </a:t>
            </a:r>
          </a:p>
          <a:p>
            <a:pPr lvl="1"/>
            <a:r>
              <a:rPr lang="it-IT" dirty="0" smtClean="0"/>
              <a:t>Clock cyle should be of 10us</a:t>
            </a:r>
          </a:p>
          <a:p>
            <a:r>
              <a:rPr lang="it-IT" dirty="0" smtClean="0"/>
              <a:t>For example in processor with no pipelining</a:t>
            </a:r>
          </a:p>
          <a:p>
            <a:pPr lvl="1"/>
            <a:r>
              <a:rPr lang="it-IT" dirty="0" smtClean="0"/>
              <a:t>If one instruction takes 10us then clock cycle should 10us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845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Pipelining?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Pipelining is an implementation technique whereby multiple instructions are overlapped in execution.</a:t>
            </a:r>
          </a:p>
          <a:p>
            <a:r>
              <a:rPr lang="en-US" dirty="0" smtClean="0"/>
              <a:t>It takes advantage of parallelism that exists among the actions needed to execute an instruction. </a:t>
            </a:r>
          </a:p>
          <a:p>
            <a:r>
              <a:rPr lang="en-US" dirty="0" smtClean="0"/>
              <a:t>Today, pipelining is the key implementation technique used to make fast CPUs.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79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processors can execute one or more instructions per </a:t>
            </a:r>
            <a:r>
              <a:rPr lang="en-US" b="1" dirty="0"/>
              <a:t>clock cycle</a:t>
            </a:r>
            <a:r>
              <a:rPr lang="en-US" dirty="0"/>
              <a:t>, depending on the type of processor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Frequency of computer is 1/clock cycle</a:t>
            </a:r>
          </a:p>
          <a:p>
            <a:r>
              <a:rPr lang="en-US" dirty="0" smtClean="0"/>
              <a:t>For example if 1 clock cycle= </a:t>
            </a:r>
            <a:r>
              <a:rPr lang="en-US" dirty="0"/>
              <a:t>10 ms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Frequency = 1/10ms= 1MHZ</a:t>
            </a:r>
          </a:p>
          <a:p>
            <a:pPr lvl="1"/>
            <a:r>
              <a:rPr lang="en-US" dirty="0" smtClean="0"/>
              <a:t>i.e. </a:t>
            </a:r>
            <a:r>
              <a:rPr lang="fr-FR" dirty="0"/>
              <a:t>1 000 000 cycles / </a:t>
            </a:r>
            <a:r>
              <a:rPr lang="fr-FR" dirty="0" smtClean="0"/>
              <a:t>second </a:t>
            </a:r>
          </a:p>
          <a:p>
            <a:r>
              <a:rPr lang="fr-FR" dirty="0" smtClean="0"/>
              <a:t>Frequency is AKA as clock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2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CASE</a:t>
            </a:r>
          </a:p>
          <a:p>
            <a:r>
              <a:rPr lang="en-US" dirty="0" smtClean="0"/>
              <a:t>In ideal case i.e. all the stages require same amount of time and ignoring time to transfer data from one stage to another</a:t>
            </a:r>
          </a:p>
          <a:p>
            <a:pPr lvl="1"/>
            <a:r>
              <a:rPr lang="en-US" dirty="0" smtClean="0"/>
              <a:t>Speedup= n*k/ k+(n-1)   </a:t>
            </a:r>
          </a:p>
          <a:p>
            <a:pPr lvl="1"/>
            <a:r>
              <a:rPr lang="en-US" sz="1800" dirty="0" smtClean="0"/>
              <a:t>where n is number of instructions and k is number of stages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64254"/>
              </p:ext>
            </p:extLst>
          </p:nvPr>
        </p:nvGraphicFramePr>
        <p:xfrm>
          <a:off x="7424765" y="4208780"/>
          <a:ext cx="430326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10"/>
                <a:gridCol w="717210"/>
                <a:gridCol w="717210"/>
                <a:gridCol w="717210"/>
                <a:gridCol w="717210"/>
                <a:gridCol w="717210"/>
              </a:tblGrid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Time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422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Performance</a:t>
            </a:r>
            <a:br>
              <a:rPr lang="en-US" dirty="0"/>
            </a:br>
            <a:r>
              <a:rPr lang="en-US" dirty="0"/>
              <a:t>Ideal </a:t>
            </a:r>
            <a:r>
              <a:rPr lang="en-US" dirty="0" smtClean="0"/>
              <a:t>case (Derivations)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</a:t>
            </a:r>
          </a:p>
          <a:p>
            <a:pPr lvl="1"/>
            <a:r>
              <a:rPr lang="en-US" dirty="0" smtClean="0"/>
              <a:t>All stages take equal amount of time T</a:t>
            </a:r>
          </a:p>
          <a:p>
            <a:pPr lvl="1"/>
            <a:r>
              <a:rPr lang="en-US" dirty="0" smtClean="0"/>
              <a:t>Latch time=0</a:t>
            </a:r>
          </a:p>
          <a:p>
            <a:pPr lvl="1"/>
            <a:r>
              <a:rPr lang="en-US" dirty="0" smtClean="0"/>
              <a:t>Stages =k</a:t>
            </a:r>
          </a:p>
          <a:p>
            <a:pPr lvl="1"/>
            <a:r>
              <a:rPr lang="en-US" dirty="0" smtClean="0"/>
              <a:t>Number of instructions = n</a:t>
            </a:r>
          </a:p>
          <a:p>
            <a:r>
              <a:rPr lang="en-US" dirty="0" smtClean="0"/>
              <a:t>Then </a:t>
            </a:r>
          </a:p>
          <a:p>
            <a:pPr lvl="1"/>
            <a:r>
              <a:rPr lang="en-US" dirty="0" smtClean="0"/>
              <a:t>Clock </a:t>
            </a:r>
            <a:r>
              <a:rPr lang="en-US" dirty="0" smtClean="0"/>
              <a:t>cycle of pipeline=T, clock cycle of non pipeline= k*T</a:t>
            </a:r>
            <a:endParaRPr lang="en-US" dirty="0" smtClean="0"/>
          </a:p>
          <a:p>
            <a:pPr lvl="1"/>
            <a:r>
              <a:rPr lang="en-US" dirty="0" smtClean="0"/>
              <a:t>Frequency of </a:t>
            </a:r>
            <a:r>
              <a:rPr lang="en-US" dirty="0"/>
              <a:t>pipeline=1/T , Frequency of </a:t>
            </a:r>
            <a:r>
              <a:rPr lang="en-US" dirty="0" smtClean="0"/>
              <a:t>non pipeline=1/k*T </a:t>
            </a:r>
            <a:endParaRPr lang="en-US" dirty="0" smtClean="0"/>
          </a:p>
          <a:p>
            <a:pPr lvl="1"/>
            <a:r>
              <a:rPr lang="en-US" dirty="0" smtClean="0"/>
              <a:t>Time taken to complete n instructions without pipeline= </a:t>
            </a:r>
            <a:r>
              <a:rPr lang="en-US" dirty="0"/>
              <a:t>n*k*T= n*clock cycle of </a:t>
            </a:r>
            <a:r>
              <a:rPr lang="en-US" dirty="0" smtClean="0"/>
              <a:t>non pipeline</a:t>
            </a:r>
            <a:endParaRPr lang="en-US" dirty="0" smtClean="0"/>
          </a:p>
          <a:p>
            <a:pPr lvl="1"/>
            <a:r>
              <a:rPr lang="en-US" dirty="0" smtClean="0"/>
              <a:t>Through put for n instructions without pipeline= n/ n*k*T</a:t>
            </a:r>
          </a:p>
          <a:p>
            <a:pPr lvl="1"/>
            <a:r>
              <a:rPr lang="en-US" dirty="0"/>
              <a:t>Time taken to complete n instructions </a:t>
            </a:r>
            <a:r>
              <a:rPr lang="en-US" dirty="0" smtClean="0"/>
              <a:t>with pipeline</a:t>
            </a:r>
            <a:r>
              <a:rPr lang="en-US" dirty="0"/>
              <a:t>= </a:t>
            </a:r>
            <a:r>
              <a:rPr lang="en-US" dirty="0" smtClean="0"/>
              <a:t>(k+n-1)*</a:t>
            </a:r>
            <a:r>
              <a:rPr lang="en-US" dirty="0"/>
              <a:t>T= (k+n-1)*(Clock Cycle of pipeline)</a:t>
            </a:r>
          </a:p>
          <a:p>
            <a:pPr lvl="1"/>
            <a:r>
              <a:rPr lang="en-US" dirty="0" smtClean="0"/>
              <a:t>Through </a:t>
            </a:r>
            <a:r>
              <a:rPr lang="en-US" dirty="0"/>
              <a:t>put for n instructions </a:t>
            </a:r>
            <a:r>
              <a:rPr lang="en-US" dirty="0" smtClean="0"/>
              <a:t>with pipeline</a:t>
            </a:r>
            <a:r>
              <a:rPr lang="en-US" dirty="0"/>
              <a:t>= </a:t>
            </a:r>
            <a:r>
              <a:rPr lang="en-US" dirty="0" smtClean="0"/>
              <a:t>n/</a:t>
            </a:r>
            <a:r>
              <a:rPr lang="en-US" dirty="0"/>
              <a:t> (k+n-1)*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Speedup for n instructions = </a:t>
            </a:r>
            <a:r>
              <a:rPr lang="en-US" dirty="0"/>
              <a:t> </a:t>
            </a:r>
            <a:r>
              <a:rPr lang="en-US" dirty="0" smtClean="0"/>
              <a:t>n*k*T/ </a:t>
            </a:r>
            <a:r>
              <a:rPr lang="en-US" dirty="0"/>
              <a:t>(k+n-1)*</a:t>
            </a:r>
            <a:r>
              <a:rPr lang="en-US" dirty="0" smtClean="0"/>
              <a:t>T =</a:t>
            </a:r>
            <a:r>
              <a:rPr lang="en-US" dirty="0"/>
              <a:t> </a:t>
            </a:r>
            <a:r>
              <a:rPr lang="en-US" dirty="0" smtClean="0"/>
              <a:t>n*k/ </a:t>
            </a:r>
            <a:r>
              <a:rPr lang="en-US" dirty="0"/>
              <a:t>(k+n-1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Latency without pipelining = k*T</a:t>
            </a:r>
          </a:p>
          <a:p>
            <a:pPr lvl="1"/>
            <a:r>
              <a:rPr lang="en-US" dirty="0" smtClean="0"/>
              <a:t>Latency with pipelining= k*T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3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br>
              <a:rPr lang="en-US" dirty="0" smtClean="0"/>
            </a:br>
            <a:r>
              <a:rPr lang="en-US" dirty="0" smtClean="0"/>
              <a:t>Ideal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Numerical:</a:t>
            </a:r>
          </a:p>
          <a:p>
            <a:pPr lvl="1"/>
            <a:r>
              <a:rPr lang="en-US" dirty="0" smtClean="0"/>
              <a:t>It takes 6us to complete one instruction in non-pipeline processor</a:t>
            </a:r>
          </a:p>
          <a:p>
            <a:pPr lvl="1"/>
            <a:r>
              <a:rPr lang="en-US" dirty="0" smtClean="0"/>
              <a:t>We were able to convert the circuit into 6 equal sequential pipeline stages.  </a:t>
            </a:r>
          </a:p>
          <a:p>
            <a:pPr lvl="1"/>
            <a:r>
              <a:rPr lang="en-US" dirty="0" smtClean="0"/>
              <a:t>Assume latch time is 0</a:t>
            </a:r>
          </a:p>
          <a:p>
            <a:pPr lvl="1"/>
            <a:r>
              <a:rPr lang="en-US" dirty="0" smtClean="0"/>
              <a:t>Answer the following, assuming that there are no stalls in the pipeline.</a:t>
            </a:r>
          </a:p>
          <a:p>
            <a:r>
              <a:rPr lang="en-US" dirty="0" smtClean="0"/>
              <a:t>What are the clock cycle in the two processors?</a:t>
            </a:r>
          </a:p>
          <a:p>
            <a:r>
              <a:rPr lang="en-US" dirty="0" smtClean="0"/>
              <a:t>What are the clock speeds(frequency) in two processors? </a:t>
            </a:r>
          </a:p>
          <a:p>
            <a:r>
              <a:rPr lang="en-US" dirty="0" smtClean="0"/>
              <a:t>How long does it take to finish one instruction  in pipeline and no pipeline (latency )?  </a:t>
            </a:r>
          </a:p>
          <a:p>
            <a:r>
              <a:rPr lang="en-US" dirty="0" smtClean="0"/>
              <a:t>What is the  throughput for 100 instructions without  pipelining?</a:t>
            </a:r>
          </a:p>
          <a:p>
            <a:r>
              <a:rPr lang="en-US" dirty="0" smtClean="0"/>
              <a:t>What is the throughput for 100 instructions with pipelining?</a:t>
            </a:r>
          </a:p>
          <a:p>
            <a:r>
              <a:rPr lang="en-US" dirty="0" smtClean="0"/>
              <a:t>What is the speedup from pipelining for 1 instructions?</a:t>
            </a:r>
          </a:p>
          <a:p>
            <a:r>
              <a:rPr lang="en-US" dirty="0" smtClean="0"/>
              <a:t>What is the speedup from pipelining for 100 instructions?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30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NON-IDEAL CASE I</a:t>
            </a:r>
          </a:p>
          <a:p>
            <a:r>
              <a:rPr lang="en-US" dirty="0" smtClean="0"/>
              <a:t>In non ideal case where all stages do not take same amount of time and ignoring latch time</a:t>
            </a:r>
          </a:p>
          <a:p>
            <a:pPr lvl="1"/>
            <a:r>
              <a:rPr lang="en-US" dirty="0" smtClean="0"/>
              <a:t>Speedup= n* T</a:t>
            </a:r>
            <a:r>
              <a:rPr lang="en-US" baseline="-25000" dirty="0" smtClean="0"/>
              <a:t>1 </a:t>
            </a:r>
            <a:r>
              <a:rPr lang="en-US" dirty="0" smtClean="0"/>
              <a:t>/ (k+(n-1))* T 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sz="1600" dirty="0"/>
              <a:t>Where n is number of instruction, k is number of stages, </a:t>
            </a:r>
            <a:r>
              <a:rPr lang="en-US" sz="1600" dirty="0" smtClean="0"/>
              <a:t>T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time require by one instruction to complete </a:t>
            </a:r>
            <a:r>
              <a:rPr lang="en-US" sz="1600" dirty="0" smtClean="0"/>
              <a:t>in non pipeline processor and T</a:t>
            </a:r>
            <a:r>
              <a:rPr lang="en-US" sz="1600" baseline="-25000" dirty="0"/>
              <a:t>2</a:t>
            </a:r>
            <a:r>
              <a:rPr lang="en-US" sz="1600" dirty="0" smtClean="0"/>
              <a:t> is max </a:t>
            </a:r>
            <a:r>
              <a:rPr lang="en-US" sz="1600" dirty="0"/>
              <a:t>time require </a:t>
            </a:r>
            <a:r>
              <a:rPr lang="en-US" sz="1600" dirty="0" smtClean="0"/>
              <a:t>by any stage in pipeline processor</a:t>
            </a:r>
            <a:endParaRPr lang="en-US" sz="1600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13077"/>
              </p:ext>
            </p:extLst>
          </p:nvPr>
        </p:nvGraphicFramePr>
        <p:xfrm>
          <a:off x="6910315" y="4250267"/>
          <a:ext cx="4443485" cy="206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588"/>
                <a:gridCol w="722573"/>
                <a:gridCol w="740581"/>
                <a:gridCol w="740581"/>
                <a:gridCol w="740581"/>
                <a:gridCol w="740581"/>
              </a:tblGrid>
              <a:tr h="599094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42340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340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340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42340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52014"/>
              </p:ext>
            </p:extLst>
          </p:nvPr>
        </p:nvGraphicFramePr>
        <p:xfrm>
          <a:off x="1879410" y="4250267"/>
          <a:ext cx="39896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24"/>
                <a:gridCol w="997424"/>
                <a:gridCol w="997424"/>
                <a:gridCol w="997424"/>
              </a:tblGrid>
              <a:tr h="338572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1</a:t>
                      </a:r>
                      <a:endParaRPr lang="en-US" dirty="0"/>
                    </a:p>
                  </a:txBody>
                  <a:tcPr/>
                </a:tc>
              </a:tr>
              <a:tr h="338572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38572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38572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</a:tr>
              <a:tr h="338572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78632" y="6311900"/>
            <a:ext cx="1991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Without pipelining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11825" y="6339427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 pipelining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13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Performance</a:t>
            </a:r>
            <a:br>
              <a:rPr lang="en-US" dirty="0"/>
            </a:br>
            <a:r>
              <a:rPr lang="en-US" dirty="0" smtClean="0"/>
              <a:t>Non Ideal case (Derivations)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If  all stages do not take same time </a:t>
            </a:r>
          </a:p>
          <a:p>
            <a:pPr lvl="1"/>
            <a:r>
              <a:rPr lang="en-US" dirty="0" smtClean="0"/>
              <a:t>Non pipeline processor takes T1 time to complete one instruction</a:t>
            </a:r>
          </a:p>
          <a:p>
            <a:pPr lvl="1"/>
            <a:r>
              <a:rPr lang="en-US" dirty="0" smtClean="0"/>
              <a:t>In pipeline processor max time take by any stage is T2</a:t>
            </a:r>
          </a:p>
          <a:p>
            <a:pPr lvl="1"/>
            <a:r>
              <a:rPr lang="en-US" dirty="0" smtClean="0"/>
              <a:t>Latch time=0</a:t>
            </a:r>
          </a:p>
          <a:p>
            <a:pPr lvl="1"/>
            <a:r>
              <a:rPr lang="en-US" dirty="0" smtClean="0"/>
              <a:t>Stages =k</a:t>
            </a:r>
          </a:p>
          <a:p>
            <a:pPr lvl="1"/>
            <a:r>
              <a:rPr lang="en-US" dirty="0" smtClean="0"/>
              <a:t>Number of instructions = n</a:t>
            </a:r>
          </a:p>
          <a:p>
            <a:r>
              <a:rPr lang="en-US" dirty="0" smtClean="0"/>
              <a:t>Then </a:t>
            </a:r>
          </a:p>
          <a:p>
            <a:pPr lvl="1"/>
            <a:r>
              <a:rPr lang="en-US" dirty="0" smtClean="0"/>
              <a:t>Clock cycle of pipeline processor = T2, Clock Cycle of processor without pipelining = T1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of pipeline processor </a:t>
            </a:r>
            <a:r>
              <a:rPr lang="en-US" dirty="0" smtClean="0"/>
              <a:t>=1/T2, Frequency of </a:t>
            </a:r>
            <a:r>
              <a:rPr lang="en-US" dirty="0"/>
              <a:t>processor without </a:t>
            </a:r>
            <a:r>
              <a:rPr lang="en-US" dirty="0" smtClean="0"/>
              <a:t>pipelining </a:t>
            </a:r>
            <a:r>
              <a:rPr lang="en-US" dirty="0"/>
              <a:t>= </a:t>
            </a:r>
            <a:r>
              <a:rPr lang="en-US" dirty="0" smtClean="0"/>
              <a:t>1/T1</a:t>
            </a:r>
          </a:p>
          <a:p>
            <a:pPr lvl="1"/>
            <a:r>
              <a:rPr lang="en-US" dirty="0" smtClean="0"/>
              <a:t>Time taken to complete n instructions without pipeline= </a:t>
            </a:r>
            <a:r>
              <a:rPr lang="en-US" dirty="0"/>
              <a:t>n*T1= n*clock cycle of </a:t>
            </a:r>
            <a:r>
              <a:rPr lang="en-US" dirty="0" smtClean="0"/>
              <a:t>non pipeline</a:t>
            </a:r>
            <a:endParaRPr lang="en-US" dirty="0" smtClean="0"/>
          </a:p>
          <a:p>
            <a:pPr lvl="1"/>
            <a:r>
              <a:rPr lang="en-US" dirty="0" smtClean="0"/>
              <a:t>Through put for n instructions without pipeline= n/ n*T1</a:t>
            </a:r>
          </a:p>
          <a:p>
            <a:pPr lvl="1"/>
            <a:r>
              <a:rPr lang="en-US" dirty="0"/>
              <a:t>Time taken to complete n instructions </a:t>
            </a:r>
            <a:r>
              <a:rPr lang="en-US" dirty="0" smtClean="0"/>
              <a:t>with pipeline</a:t>
            </a:r>
            <a:r>
              <a:rPr lang="en-US" dirty="0"/>
              <a:t>= </a:t>
            </a:r>
            <a:r>
              <a:rPr lang="en-US" dirty="0" smtClean="0"/>
              <a:t>(k+n-1)*</a:t>
            </a:r>
            <a:r>
              <a:rPr lang="en-US" dirty="0"/>
              <a:t>T2 =(k+n-1)*(Clock Cycle of pipeline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Through put for n instructions </a:t>
            </a:r>
            <a:r>
              <a:rPr lang="en-US" dirty="0" smtClean="0"/>
              <a:t>with pipeline</a:t>
            </a:r>
            <a:r>
              <a:rPr lang="en-US" dirty="0"/>
              <a:t>= </a:t>
            </a:r>
            <a:r>
              <a:rPr lang="en-US" dirty="0" smtClean="0"/>
              <a:t>n/</a:t>
            </a:r>
            <a:r>
              <a:rPr lang="en-US" dirty="0"/>
              <a:t> (k+n-1)*</a:t>
            </a:r>
            <a:r>
              <a:rPr lang="en-US" dirty="0" smtClean="0"/>
              <a:t>T2</a:t>
            </a:r>
          </a:p>
          <a:p>
            <a:pPr lvl="1"/>
            <a:r>
              <a:rPr lang="en-US" dirty="0" smtClean="0"/>
              <a:t>Speedup for n instructions = </a:t>
            </a:r>
            <a:r>
              <a:rPr lang="en-US" dirty="0"/>
              <a:t> </a:t>
            </a:r>
            <a:r>
              <a:rPr lang="en-US" dirty="0" smtClean="0"/>
              <a:t>n*T1/ </a:t>
            </a:r>
            <a:r>
              <a:rPr lang="en-US" dirty="0"/>
              <a:t>(k+n-1</a:t>
            </a:r>
            <a:r>
              <a:rPr lang="en-US" dirty="0" smtClean="0"/>
              <a:t>)*T2</a:t>
            </a:r>
          </a:p>
          <a:p>
            <a:pPr lvl="1"/>
            <a:r>
              <a:rPr lang="en-US" dirty="0" smtClean="0"/>
              <a:t>Latency without pipelining = T1</a:t>
            </a:r>
          </a:p>
          <a:p>
            <a:pPr lvl="1"/>
            <a:r>
              <a:rPr lang="en-US" dirty="0" smtClean="0"/>
              <a:t>Latency with pipelining= K*T2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NON-IDEAL</a:t>
            </a:r>
          </a:p>
          <a:p>
            <a:pPr lvl="1"/>
            <a:r>
              <a:rPr lang="en-US" dirty="0" smtClean="0"/>
              <a:t>It takes 6us to complete one instruction in non-pipeline processor</a:t>
            </a:r>
          </a:p>
          <a:p>
            <a:pPr lvl="1"/>
            <a:r>
              <a:rPr lang="en-US" dirty="0" smtClean="0"/>
              <a:t>We were able to convert the circuit into 6 sequential pipeline stages. </a:t>
            </a:r>
          </a:p>
          <a:p>
            <a:pPr lvl="1"/>
            <a:r>
              <a:rPr lang="en-US" dirty="0" smtClean="0"/>
              <a:t>Stage 1 and 2 take 2us each and stage 3-6 take 0.5us each</a:t>
            </a:r>
          </a:p>
          <a:p>
            <a:pPr lvl="1"/>
            <a:r>
              <a:rPr lang="en-US" dirty="0" smtClean="0"/>
              <a:t>Assume latch time is 0</a:t>
            </a:r>
            <a:endParaRPr lang="en-US" dirty="0"/>
          </a:p>
          <a:p>
            <a:pPr lvl="1"/>
            <a:r>
              <a:rPr lang="en-US" dirty="0" smtClean="0"/>
              <a:t> Answer the following, assuming that there are no stalls in the pipeline.</a:t>
            </a:r>
          </a:p>
          <a:p>
            <a:r>
              <a:rPr lang="en-US" dirty="0"/>
              <a:t>What are the clock cycle in the two processors?</a:t>
            </a:r>
          </a:p>
          <a:p>
            <a:r>
              <a:rPr lang="en-US" dirty="0"/>
              <a:t>What are the clock speeds(frequency) in two processors? </a:t>
            </a:r>
          </a:p>
          <a:p>
            <a:r>
              <a:rPr lang="en-US" dirty="0"/>
              <a:t>How long does it take to finish one </a:t>
            </a:r>
            <a:r>
              <a:rPr lang="en-US" dirty="0" smtClean="0"/>
              <a:t>instruction  </a:t>
            </a:r>
            <a:r>
              <a:rPr lang="en-US" dirty="0"/>
              <a:t>in pipeline and </a:t>
            </a:r>
            <a:r>
              <a:rPr lang="en-US" dirty="0" smtClean="0"/>
              <a:t>no pipeline </a:t>
            </a:r>
            <a:r>
              <a:rPr lang="en-US" dirty="0"/>
              <a:t>(latency )?  </a:t>
            </a:r>
          </a:p>
          <a:p>
            <a:r>
              <a:rPr lang="en-US" dirty="0"/>
              <a:t>What is the  throughput for 100 instructions without  pipelining?</a:t>
            </a:r>
          </a:p>
          <a:p>
            <a:r>
              <a:rPr lang="en-US" dirty="0"/>
              <a:t>What is the throughput for 100 instructions with pipelining?</a:t>
            </a:r>
          </a:p>
          <a:p>
            <a:r>
              <a:rPr lang="en-US" dirty="0"/>
              <a:t>What is the speedup from pipelining for 1 instructions?</a:t>
            </a:r>
          </a:p>
          <a:p>
            <a:r>
              <a:rPr lang="en-US" dirty="0"/>
              <a:t>What is the speedup from pipelining for 100 instructions?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99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Including latch time</a:t>
            </a:r>
          </a:p>
          <a:p>
            <a:pPr lvl="1"/>
            <a:r>
              <a:rPr lang="en-US" dirty="0" smtClean="0"/>
              <a:t>Speedup= n* T</a:t>
            </a:r>
            <a:r>
              <a:rPr lang="en-US" baseline="-25000" dirty="0" smtClean="0"/>
              <a:t>1 </a:t>
            </a:r>
            <a:r>
              <a:rPr lang="en-US" dirty="0" smtClean="0"/>
              <a:t>/ (k+(n-1))* (T</a:t>
            </a:r>
            <a:r>
              <a:rPr lang="en-US" baseline="-25000" dirty="0" smtClean="0"/>
              <a:t>2</a:t>
            </a:r>
            <a:r>
              <a:rPr lang="en-US" dirty="0" smtClean="0"/>
              <a:t>+ T3)</a:t>
            </a:r>
            <a:endParaRPr lang="en-US" baseline="-25000" dirty="0" smtClean="0"/>
          </a:p>
          <a:p>
            <a:pPr lvl="1"/>
            <a:r>
              <a:rPr lang="en-US" sz="1600" dirty="0" smtClean="0"/>
              <a:t>Where n is number of instruction, k is number of stages, </a:t>
            </a:r>
            <a:r>
              <a:rPr lang="en-US" sz="1600" dirty="0"/>
              <a:t>T</a:t>
            </a:r>
            <a:r>
              <a:rPr lang="en-US" sz="1600" baseline="-25000" dirty="0"/>
              <a:t>1 </a:t>
            </a:r>
            <a:r>
              <a:rPr lang="en-US" sz="1600" dirty="0" smtClean="0"/>
              <a:t>time require by one instruction to complete without pipeline, and </a:t>
            </a:r>
            <a:r>
              <a:rPr lang="en-US" sz="1600" dirty="0"/>
              <a:t>T</a:t>
            </a:r>
            <a:r>
              <a:rPr lang="en-US" sz="1600" baseline="-25000" dirty="0"/>
              <a:t>2 </a:t>
            </a:r>
            <a:r>
              <a:rPr lang="en-US" sz="1600" dirty="0" smtClean="0"/>
              <a:t>is max time require of all the stages, T3 is latch time (same as transfer time as explained in slide 8)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59189"/>
              </p:ext>
            </p:extLst>
          </p:nvPr>
        </p:nvGraphicFramePr>
        <p:xfrm>
          <a:off x="512504" y="3555902"/>
          <a:ext cx="1116699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81"/>
                <a:gridCol w="1015181"/>
                <a:gridCol w="1015181"/>
                <a:gridCol w="1015181"/>
                <a:gridCol w="1015181"/>
                <a:gridCol w="1015181"/>
                <a:gridCol w="1015181"/>
                <a:gridCol w="1015181"/>
                <a:gridCol w="1015181"/>
                <a:gridCol w="1015181"/>
                <a:gridCol w="1015181"/>
              </a:tblGrid>
              <a:tr h="754437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Latch time T3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Latch time T3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Latch time T3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Latch time T3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r>
                        <a:rPr lang="en-US" baseline="-25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Latch time T3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01775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06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Performance</a:t>
            </a:r>
            <a:br>
              <a:rPr lang="en-US" dirty="0"/>
            </a:br>
            <a:r>
              <a:rPr lang="en-US" dirty="0" smtClean="0"/>
              <a:t>Non Ideal case with latch time (Derivations)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If  all stages do not take same time </a:t>
            </a:r>
          </a:p>
          <a:p>
            <a:pPr lvl="1"/>
            <a:r>
              <a:rPr lang="en-US" dirty="0" smtClean="0"/>
              <a:t>Non pipeline processor takes T1 time to complete one instruction</a:t>
            </a:r>
          </a:p>
          <a:p>
            <a:pPr lvl="1"/>
            <a:r>
              <a:rPr lang="en-US" dirty="0" smtClean="0"/>
              <a:t>In pipeline processor max time take by any stage is T2</a:t>
            </a:r>
          </a:p>
          <a:p>
            <a:pPr lvl="1"/>
            <a:r>
              <a:rPr lang="en-US" dirty="0" smtClean="0"/>
              <a:t>Latch time=T3</a:t>
            </a:r>
          </a:p>
          <a:p>
            <a:pPr lvl="1"/>
            <a:r>
              <a:rPr lang="en-US" dirty="0" smtClean="0"/>
              <a:t>Stages =k</a:t>
            </a:r>
          </a:p>
          <a:p>
            <a:pPr lvl="1"/>
            <a:r>
              <a:rPr lang="en-US" dirty="0" smtClean="0"/>
              <a:t>Number of instructions = n</a:t>
            </a:r>
          </a:p>
          <a:p>
            <a:r>
              <a:rPr lang="en-US" dirty="0" smtClean="0"/>
              <a:t>Then </a:t>
            </a:r>
          </a:p>
          <a:p>
            <a:pPr lvl="1"/>
            <a:r>
              <a:rPr lang="en-US" dirty="0" smtClean="0"/>
              <a:t>Clock cycle of pipeline processor = T2+T3, Clock Cycle of processor without pipelining = T1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/>
              <a:t>of pipeline processor </a:t>
            </a:r>
            <a:r>
              <a:rPr lang="en-US" dirty="0" smtClean="0"/>
              <a:t>=1/(T2+T3), Frequency of </a:t>
            </a:r>
            <a:r>
              <a:rPr lang="en-US" dirty="0"/>
              <a:t>processor without </a:t>
            </a:r>
            <a:r>
              <a:rPr lang="en-US" dirty="0" smtClean="0"/>
              <a:t>pipelining </a:t>
            </a:r>
            <a:r>
              <a:rPr lang="en-US" dirty="0"/>
              <a:t>= </a:t>
            </a:r>
            <a:r>
              <a:rPr lang="en-US" dirty="0" smtClean="0"/>
              <a:t>1/(T1)</a:t>
            </a:r>
          </a:p>
          <a:p>
            <a:pPr lvl="1"/>
            <a:r>
              <a:rPr lang="en-US" dirty="0" smtClean="0"/>
              <a:t>Time taken to complete n instructions without pipeline= </a:t>
            </a:r>
            <a:r>
              <a:rPr lang="en-US" dirty="0" smtClean="0"/>
              <a:t>n*T1= n*clock cycle of non pipeline</a:t>
            </a:r>
            <a:endParaRPr lang="en-US" dirty="0" smtClean="0"/>
          </a:p>
          <a:p>
            <a:pPr lvl="1"/>
            <a:r>
              <a:rPr lang="en-US" dirty="0" smtClean="0"/>
              <a:t>Through put for n instructions without pipeline= n/ n*T1</a:t>
            </a:r>
          </a:p>
          <a:p>
            <a:pPr lvl="1"/>
            <a:r>
              <a:rPr lang="en-US" dirty="0"/>
              <a:t>Time taken to complete n instructions </a:t>
            </a:r>
            <a:r>
              <a:rPr lang="en-US" dirty="0" smtClean="0"/>
              <a:t>with pipeline</a:t>
            </a:r>
            <a:r>
              <a:rPr lang="en-US" dirty="0"/>
              <a:t>= </a:t>
            </a:r>
            <a:r>
              <a:rPr lang="en-US" dirty="0" smtClean="0"/>
              <a:t>(k+n-1)*(T2+T3</a:t>
            </a:r>
            <a:r>
              <a:rPr lang="en-US" dirty="0" smtClean="0"/>
              <a:t>)= (k+n-1)*(</a:t>
            </a:r>
            <a:r>
              <a:rPr lang="en-US" dirty="0" smtClean="0"/>
              <a:t>C</a:t>
            </a:r>
            <a:r>
              <a:rPr lang="en-US" dirty="0" smtClean="0"/>
              <a:t>lock Cycle of pipeline)</a:t>
            </a:r>
            <a:endParaRPr lang="en-US" dirty="0"/>
          </a:p>
          <a:p>
            <a:pPr lvl="1"/>
            <a:r>
              <a:rPr lang="en-US" dirty="0"/>
              <a:t>Through put for n instructions </a:t>
            </a:r>
            <a:r>
              <a:rPr lang="en-US" dirty="0" smtClean="0"/>
              <a:t>with pipeline</a:t>
            </a:r>
            <a:r>
              <a:rPr lang="en-US" dirty="0"/>
              <a:t>= </a:t>
            </a:r>
            <a:r>
              <a:rPr lang="en-US" dirty="0" smtClean="0"/>
              <a:t>n/</a:t>
            </a:r>
            <a:r>
              <a:rPr lang="en-US" dirty="0"/>
              <a:t> (k+n-1</a:t>
            </a:r>
            <a:r>
              <a:rPr lang="en-US" dirty="0" smtClean="0"/>
              <a:t>)*(T2+T3)</a:t>
            </a:r>
          </a:p>
          <a:p>
            <a:pPr lvl="1"/>
            <a:r>
              <a:rPr lang="en-US" dirty="0" smtClean="0"/>
              <a:t>Speedup for n instructions = </a:t>
            </a:r>
            <a:r>
              <a:rPr lang="en-US" dirty="0"/>
              <a:t> </a:t>
            </a:r>
            <a:r>
              <a:rPr lang="en-US" dirty="0" smtClean="0"/>
              <a:t>n*T1/ </a:t>
            </a:r>
            <a:r>
              <a:rPr lang="en-US" dirty="0"/>
              <a:t>(k+n-1</a:t>
            </a:r>
            <a:r>
              <a:rPr lang="en-US" dirty="0" smtClean="0"/>
              <a:t>)*(T2+T3)</a:t>
            </a:r>
          </a:p>
          <a:p>
            <a:pPr lvl="1"/>
            <a:r>
              <a:rPr lang="en-US" dirty="0" smtClean="0"/>
              <a:t>Latency without pipelining = T1</a:t>
            </a:r>
          </a:p>
          <a:p>
            <a:pPr lvl="1"/>
            <a:r>
              <a:rPr lang="en-US" dirty="0" smtClean="0"/>
              <a:t>Latency with pipelining= K*(T2+T3)</a:t>
            </a:r>
          </a:p>
          <a:p>
            <a:r>
              <a:rPr lang="en-US" dirty="0" smtClean="0"/>
              <a:t>This slide covers all the formulas that you have seen earlier, for example of latch time 0 then you will get same equations are given on slide 26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NON-IDEAL CASE with latch time</a:t>
            </a:r>
          </a:p>
          <a:p>
            <a:pPr lvl="1"/>
            <a:r>
              <a:rPr lang="en-US" dirty="0" smtClean="0"/>
              <a:t>It takes 6us to complete one instruction in non-pipeline processor</a:t>
            </a:r>
          </a:p>
          <a:p>
            <a:pPr lvl="1"/>
            <a:r>
              <a:rPr lang="en-US" dirty="0" smtClean="0"/>
              <a:t>We were able to convert the circuit into 6 sequential pipeline stages. </a:t>
            </a:r>
          </a:p>
          <a:p>
            <a:pPr lvl="1"/>
            <a:r>
              <a:rPr lang="en-US" dirty="0" smtClean="0"/>
              <a:t>Stage 1 and 2 take 2us each and stage 3-6 take 0.5us each</a:t>
            </a:r>
          </a:p>
          <a:p>
            <a:pPr lvl="1"/>
            <a:r>
              <a:rPr lang="en-US" dirty="0" smtClean="0"/>
              <a:t>Latch time is 2us</a:t>
            </a:r>
            <a:endParaRPr lang="en-US" dirty="0"/>
          </a:p>
          <a:p>
            <a:pPr lvl="1"/>
            <a:r>
              <a:rPr lang="en-US" dirty="0" smtClean="0"/>
              <a:t>Answer the following, assuming that there are no stalls in the pipeline.</a:t>
            </a:r>
          </a:p>
          <a:p>
            <a:r>
              <a:rPr lang="en-US" dirty="0"/>
              <a:t>What are the clock cycle in the two processors?</a:t>
            </a:r>
          </a:p>
          <a:p>
            <a:r>
              <a:rPr lang="en-US" dirty="0"/>
              <a:t>What are the clock speeds(frequency) in two processors? </a:t>
            </a:r>
          </a:p>
          <a:p>
            <a:r>
              <a:rPr lang="en-US" dirty="0"/>
              <a:t>How long does it take to finish one instr  in pipeline and </a:t>
            </a:r>
            <a:r>
              <a:rPr lang="en-US" dirty="0" smtClean="0"/>
              <a:t>no pipeline </a:t>
            </a:r>
            <a:r>
              <a:rPr lang="en-US" dirty="0"/>
              <a:t>(latency )?  </a:t>
            </a:r>
          </a:p>
          <a:p>
            <a:r>
              <a:rPr lang="en-US" dirty="0"/>
              <a:t>What is the  throughput for 100 instructions without  pipelining?</a:t>
            </a:r>
          </a:p>
          <a:p>
            <a:r>
              <a:rPr lang="en-US" dirty="0"/>
              <a:t>What is the throughput for 100 instructions with pipelining?</a:t>
            </a:r>
          </a:p>
          <a:p>
            <a:r>
              <a:rPr lang="en-US" dirty="0"/>
              <a:t>What is the speedup from pipelining for 1 instructions?</a:t>
            </a:r>
          </a:p>
          <a:p>
            <a:r>
              <a:rPr lang="en-US" dirty="0"/>
              <a:t>What is the speedup from pipelining for 100 instructions?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pipeline is like an assembly line. </a:t>
            </a:r>
          </a:p>
          <a:p>
            <a:r>
              <a:rPr lang="en-US" dirty="0" smtClean="0"/>
              <a:t>In an automobile manufacturing line, there are many steps, each contributing something to the construction of the car. </a:t>
            </a:r>
          </a:p>
          <a:p>
            <a:r>
              <a:rPr lang="en-US" dirty="0" smtClean="0"/>
              <a:t>Each step operates in parallel with the other steps, although on a different car. </a:t>
            </a:r>
          </a:p>
        </p:txBody>
      </p:sp>
    </p:spTree>
    <p:extLst>
      <p:ext uri="{BB962C8B-B14F-4D97-AF65-F5344CB8AC3E}">
        <p14:creationId xmlns:p14="http://schemas.microsoft.com/office/powerpoint/2010/main" val="3390415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Another example</a:t>
            </a:r>
          </a:p>
          <a:p>
            <a:pPr lvl="1"/>
            <a:r>
              <a:rPr lang="en-US" dirty="0" smtClean="0"/>
              <a:t>It takes 5us to complete one instruction in non-pipeline processor</a:t>
            </a:r>
          </a:p>
          <a:p>
            <a:pPr lvl="1"/>
            <a:r>
              <a:rPr lang="en-US" dirty="0" smtClean="0"/>
              <a:t>We were able to convert the circuit into 5 equal duration sequential pipeline stages. </a:t>
            </a:r>
          </a:p>
          <a:p>
            <a:pPr lvl="1"/>
            <a:r>
              <a:rPr lang="en-US" dirty="0" smtClean="0"/>
              <a:t>Latch time is 0us</a:t>
            </a:r>
            <a:endParaRPr lang="en-US" dirty="0"/>
          </a:p>
          <a:p>
            <a:pPr lvl="1"/>
            <a:r>
              <a:rPr lang="en-US" dirty="0" smtClean="0"/>
              <a:t> Answer the following, assuming that there are no stalls in the pipeline.</a:t>
            </a:r>
          </a:p>
          <a:p>
            <a:r>
              <a:rPr lang="en-US" dirty="0"/>
              <a:t>What are the clock cycle in the two processors?</a:t>
            </a:r>
          </a:p>
          <a:p>
            <a:r>
              <a:rPr lang="en-US" dirty="0"/>
              <a:t>What are the clock speeds(frequency) in two processors? </a:t>
            </a:r>
          </a:p>
          <a:p>
            <a:r>
              <a:rPr lang="en-US" dirty="0"/>
              <a:t>How long does it take to finish one instr  in pipeline and </a:t>
            </a:r>
            <a:r>
              <a:rPr lang="en-US" dirty="0" smtClean="0"/>
              <a:t>no pipeline </a:t>
            </a:r>
            <a:r>
              <a:rPr lang="en-US" dirty="0"/>
              <a:t>(latency )?  </a:t>
            </a:r>
          </a:p>
          <a:p>
            <a:r>
              <a:rPr lang="en-US" dirty="0"/>
              <a:t>What is the  throughput for 100 instructions without  pipelining?</a:t>
            </a:r>
          </a:p>
          <a:p>
            <a:r>
              <a:rPr lang="en-US" dirty="0"/>
              <a:t>What is the throughput for 100 instructions with pipelining?</a:t>
            </a:r>
          </a:p>
          <a:p>
            <a:r>
              <a:rPr lang="en-US" dirty="0"/>
              <a:t>What is the speedup from pipelining for 1 instructions?</a:t>
            </a:r>
          </a:p>
          <a:p>
            <a:r>
              <a:rPr lang="en-US" dirty="0"/>
              <a:t>What is the speedup from pipelining for 100 instructions?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34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in Computer::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Another example</a:t>
            </a:r>
          </a:p>
          <a:p>
            <a:pPr lvl="1"/>
            <a:r>
              <a:rPr lang="en-US" dirty="0" smtClean="0"/>
              <a:t>It takes 5us to complete one instruction in non-pipeline processor</a:t>
            </a:r>
          </a:p>
          <a:p>
            <a:pPr lvl="1"/>
            <a:r>
              <a:rPr lang="en-US" dirty="0" smtClean="0"/>
              <a:t>We were able to convert the circuit into 5 equal duration sequential pipeline stages. </a:t>
            </a:r>
          </a:p>
          <a:p>
            <a:pPr lvl="1"/>
            <a:r>
              <a:rPr lang="en-US" dirty="0" smtClean="0"/>
              <a:t>Latch time is 0.2us</a:t>
            </a:r>
            <a:endParaRPr lang="en-US" dirty="0"/>
          </a:p>
          <a:p>
            <a:pPr lvl="1"/>
            <a:r>
              <a:rPr lang="en-US" dirty="0" smtClean="0"/>
              <a:t> Answer the following, assuming that there are no stalls in the pipeline.</a:t>
            </a:r>
          </a:p>
          <a:p>
            <a:r>
              <a:rPr lang="en-US" dirty="0"/>
              <a:t>What are the clock cycle in the two processors?</a:t>
            </a:r>
          </a:p>
          <a:p>
            <a:r>
              <a:rPr lang="en-US" dirty="0"/>
              <a:t>What are the clock speeds(frequency) in two processors? </a:t>
            </a:r>
          </a:p>
          <a:p>
            <a:r>
              <a:rPr lang="en-US" dirty="0"/>
              <a:t>How long does it take to finish one instr  in pipeline and </a:t>
            </a:r>
            <a:r>
              <a:rPr lang="en-US" dirty="0" smtClean="0"/>
              <a:t>no pipeline </a:t>
            </a:r>
            <a:r>
              <a:rPr lang="en-US" dirty="0"/>
              <a:t>(latency )?  </a:t>
            </a:r>
          </a:p>
          <a:p>
            <a:r>
              <a:rPr lang="en-US" dirty="0"/>
              <a:t>What is the  throughput for 100 instructions without  pipelining?</a:t>
            </a:r>
          </a:p>
          <a:p>
            <a:r>
              <a:rPr lang="en-US" dirty="0"/>
              <a:t>What is the throughput for 100 instructions with pipelining?</a:t>
            </a:r>
          </a:p>
          <a:p>
            <a:r>
              <a:rPr lang="en-US" dirty="0"/>
              <a:t>What is the speedup from pipelining for 1 instructions?</a:t>
            </a:r>
          </a:p>
          <a:p>
            <a:r>
              <a:rPr lang="en-US" dirty="0"/>
              <a:t>What is the speedup from pipelining for 100 instructions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43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1: If throughput of one processor1 for n instruction is 10us and through put of processor 2 is 15us for same n instruction what speed up is achieved by processor2 are compare to processor 1?</a:t>
            </a:r>
          </a:p>
          <a:p>
            <a:r>
              <a:rPr lang="en-US" dirty="0" smtClean="0"/>
              <a:t>Question 2: If Latency </a:t>
            </a:r>
            <a:r>
              <a:rPr lang="en-US" dirty="0"/>
              <a:t>with </a:t>
            </a:r>
            <a:r>
              <a:rPr lang="en-US" dirty="0" smtClean="0"/>
              <a:t>pipelining with 5 stages is 6us and latch time is 0 what is the clock cycle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0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manufacturing line without pipelining, in 3 stages </a:t>
            </a:r>
          </a:p>
          <a:p>
            <a:r>
              <a:rPr lang="en-US" dirty="0" smtClean="0"/>
              <a:t>Assemble (A), Paint (P), Fix tires (T) </a:t>
            </a:r>
          </a:p>
          <a:p>
            <a:r>
              <a:rPr lang="en-US" dirty="0" smtClean="0"/>
              <a:t>Assuming A+P+T take 3 hours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45750"/>
              </p:ext>
            </p:extLst>
          </p:nvPr>
        </p:nvGraphicFramePr>
        <p:xfrm>
          <a:off x="2253803" y="4086823"/>
          <a:ext cx="6606860" cy="209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715"/>
                <a:gridCol w="1651715"/>
                <a:gridCol w="1651715"/>
                <a:gridCol w="1651715"/>
              </a:tblGrid>
              <a:tr h="674239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</a:p>
                    <a:p>
                      <a:r>
                        <a:rPr lang="en-US" dirty="0" smtClean="0"/>
                        <a:t>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0-3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3-6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6 -9Hours</a:t>
                      </a:r>
                      <a:endParaRPr lang="en-US" dirty="0"/>
                    </a:p>
                  </a:txBody>
                  <a:tcPr/>
                </a:tc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A+P+T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1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4351338"/>
          </a:xfrm>
        </p:spPr>
        <p:txBody>
          <a:bodyPr/>
          <a:lstStyle/>
          <a:p>
            <a:r>
              <a:rPr lang="en-US" dirty="0" smtClean="0"/>
              <a:t>Automobile manufacturing line with pipelining, in 3 stages </a:t>
            </a:r>
          </a:p>
          <a:p>
            <a:r>
              <a:rPr lang="en-US" dirty="0" smtClean="0"/>
              <a:t>Assemble (A), Paint (P), Fix tires (T) </a:t>
            </a:r>
          </a:p>
          <a:p>
            <a:r>
              <a:rPr lang="en-US" dirty="0" smtClean="0"/>
              <a:t>Assuming each stage takes 1 hour</a:t>
            </a:r>
          </a:p>
          <a:p>
            <a:r>
              <a:rPr lang="en-US" dirty="0" smtClean="0"/>
              <a:t>It takes 5 hours with pipelining and 9hours without pipelining</a:t>
            </a:r>
          </a:p>
          <a:p>
            <a:r>
              <a:rPr lang="en-US" dirty="0" smtClean="0"/>
              <a:t>Speedup = 9/5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97446"/>
              </p:ext>
            </p:extLst>
          </p:nvPr>
        </p:nvGraphicFramePr>
        <p:xfrm>
          <a:off x="2279560" y="4702334"/>
          <a:ext cx="7172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10"/>
                <a:gridCol w="717210"/>
                <a:gridCol w="717210"/>
                <a:gridCol w="717210"/>
                <a:gridCol w="717210"/>
                <a:gridCol w="717210"/>
                <a:gridCol w="717210"/>
                <a:gridCol w="717210"/>
                <a:gridCol w="717210"/>
                <a:gridCol w="717210"/>
              </a:tblGrid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Time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hour</a:t>
                      </a:r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</a:t>
                      </a:r>
                      <a:r>
                        <a:rPr lang="en-US" baseline="0" dirty="0" smtClean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 smtClean="0"/>
                        <a:t>Car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5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Here our assumptions are</a:t>
            </a:r>
          </a:p>
          <a:p>
            <a:pPr lvl="1"/>
            <a:r>
              <a:rPr lang="en-US" dirty="0" smtClean="0"/>
              <a:t>There is no time consumed to transition car from one working station on other</a:t>
            </a:r>
          </a:p>
          <a:p>
            <a:pPr lvl="1"/>
            <a:r>
              <a:rPr lang="en-US" dirty="0" smtClean="0"/>
              <a:t>All the stages consume equal time</a:t>
            </a:r>
          </a:p>
          <a:p>
            <a:r>
              <a:rPr lang="en-US" dirty="0" smtClean="0"/>
              <a:t>However these assumption are not valid</a:t>
            </a:r>
          </a:p>
          <a:p>
            <a:pPr lvl="1"/>
            <a:r>
              <a:rPr lang="en-US" dirty="0" smtClean="0"/>
              <a:t>Each stage can take different amount of time</a:t>
            </a:r>
          </a:p>
          <a:p>
            <a:pPr lvl="2"/>
            <a:r>
              <a:rPr lang="en-US" dirty="0" smtClean="0"/>
              <a:t>For example painting a car takes 2 hours and Assembly and installing types take 0.5 hours each</a:t>
            </a:r>
          </a:p>
          <a:p>
            <a:pPr lvl="1"/>
            <a:r>
              <a:rPr lang="en-US" dirty="0" smtClean="0"/>
              <a:t>To transfer car from one stage to another will take time.  </a:t>
            </a:r>
          </a:p>
          <a:p>
            <a:pPr lvl="2"/>
            <a:r>
              <a:rPr lang="en-US" dirty="0" smtClean="0"/>
              <a:t>For example, it takes 10 minutes to transfer a car from Assembly room to paint rooms and 10 minute to transfer from paint room to tire fixing room.</a:t>
            </a:r>
          </a:p>
          <a:p>
            <a:pPr lvl="2"/>
            <a:r>
              <a:rPr lang="en-US" dirty="0" smtClean="0"/>
              <a:t>Note that this will not be consume in un-pipeline factory as everything will be done is same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8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Automobile manufacturing line with pipelining, in 3 stages </a:t>
            </a:r>
          </a:p>
          <a:p>
            <a:r>
              <a:rPr lang="en-US" sz="2000" dirty="0" smtClean="0"/>
              <a:t>If Assemble (A), Paint (P), Fix tires (T) take different time</a:t>
            </a:r>
          </a:p>
          <a:p>
            <a:r>
              <a:rPr lang="en-US" sz="2000" dirty="0" smtClean="0"/>
              <a:t>If Assembly take 0.5 hour, Paint 2 hours and Tires 0.5 hours</a:t>
            </a:r>
          </a:p>
          <a:p>
            <a:pPr lvl="1"/>
            <a:r>
              <a:rPr lang="en-US" sz="1800" dirty="0" smtClean="0"/>
              <a:t>Paint of Car2 cannot start before 2.5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hour because Paint unit is busy with Car1. So after Assembly Car 2 has to wait for 1.5 Hours</a:t>
            </a:r>
          </a:p>
          <a:p>
            <a:pPr lvl="1"/>
            <a:r>
              <a:rPr lang="en-US" sz="1800" dirty="0" smtClean="0"/>
              <a:t>Total time take to complete 3 instructions =7h</a:t>
            </a:r>
          </a:p>
          <a:p>
            <a:r>
              <a:rPr lang="en-US" sz="2000" dirty="0" smtClean="0"/>
              <a:t>Speed Up = 9/7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78062"/>
              </p:ext>
            </p:extLst>
          </p:nvPr>
        </p:nvGraphicFramePr>
        <p:xfrm>
          <a:off x="695459" y="4662151"/>
          <a:ext cx="10560675" cy="186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112"/>
                <a:gridCol w="947754"/>
                <a:gridCol w="1921295"/>
                <a:gridCol w="2527341"/>
                <a:gridCol w="1644061"/>
                <a:gridCol w="1760112"/>
              </a:tblGrid>
              <a:tr h="509209">
                <a:tc>
                  <a:txBody>
                    <a:bodyPr/>
                    <a:lstStyle/>
                    <a:p>
                      <a:r>
                        <a:rPr lang="en-US" dirty="0" smtClean="0"/>
                        <a:t>Time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0-0.5h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0.5-2.5h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2.5-4.5h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4.5-6.5</a:t>
                      </a:r>
                      <a:r>
                        <a:rPr lang="en-US" baseline="0" dirty="0" smtClean="0"/>
                        <a:t>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6.5-7</a:t>
                      </a:r>
                      <a:r>
                        <a:rPr lang="en-US" baseline="0" dirty="0" smtClean="0"/>
                        <a:t> h</a:t>
                      </a:r>
                      <a:endParaRPr lang="en-US" dirty="0"/>
                    </a:p>
                  </a:txBody>
                  <a:tcPr/>
                </a:tc>
              </a:tr>
              <a:tr h="5350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</a:t>
                      </a:r>
                      <a:r>
                        <a:rPr lang="en-US" sz="1400" baseline="0" dirty="0" smtClean="0"/>
                        <a:t>r 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(0.5</a:t>
                      </a:r>
                      <a:r>
                        <a:rPr lang="en-US" sz="1400" baseline="0" dirty="0" smtClean="0"/>
                        <a:t> h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(2h)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 (0.5h)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22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(0.5 h) +wait for 1.5 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 (2h)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(0.5h)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1221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A (0.5h)+ wait for 1.5</a:t>
                      </a:r>
                      <a:r>
                        <a:rPr lang="en-US" sz="1400" b="0" baseline="0" dirty="0" smtClean="0"/>
                        <a:t> h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 (2h)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 (0.5h)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07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Automobile manufacturing line with pipelining, in 3 stages </a:t>
            </a:r>
          </a:p>
          <a:p>
            <a:r>
              <a:rPr lang="en-US" dirty="0" smtClean="0"/>
              <a:t>If we add time for transition between stages as well</a:t>
            </a:r>
          </a:p>
          <a:p>
            <a:r>
              <a:rPr lang="en-US" dirty="0" smtClean="0"/>
              <a:t>Total time taken to complete 3 instructions = </a:t>
            </a:r>
            <a:r>
              <a:rPr lang="en-US" dirty="0" smtClean="0"/>
              <a:t>7h+40m=7.67h</a:t>
            </a:r>
            <a:endParaRPr lang="en-US" dirty="0" smtClean="0"/>
          </a:p>
          <a:p>
            <a:r>
              <a:rPr lang="en-US" dirty="0" smtClean="0"/>
              <a:t>Speed Up = 9/7.67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80834"/>
              </p:ext>
            </p:extLst>
          </p:nvPr>
        </p:nvGraphicFramePr>
        <p:xfrm>
          <a:off x="606378" y="3947765"/>
          <a:ext cx="10855818" cy="204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689"/>
                <a:gridCol w="880192"/>
                <a:gridCol w="940158"/>
                <a:gridCol w="1352282"/>
                <a:gridCol w="1030309"/>
                <a:gridCol w="1601270"/>
                <a:gridCol w="1103294"/>
                <a:gridCol w="835246"/>
                <a:gridCol w="1037689"/>
                <a:gridCol w="1037689"/>
              </a:tblGrid>
              <a:tr h="48939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0-0.5h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Transition</a:t>
                      </a:r>
                      <a:r>
                        <a:rPr lang="en-US" sz="1200" baseline="0" dirty="0" smtClean="0"/>
                        <a:t> time 10 min</a:t>
                      </a:r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0.5 +10m-2.5h+10m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time 10 min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2.5h+20m-4.5h+20m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Transition</a:t>
                      </a:r>
                      <a:r>
                        <a:rPr lang="en-US" sz="1200" baseline="0" dirty="0" smtClean="0"/>
                        <a:t> time 10 min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4.5h+30m-6.5</a:t>
                      </a:r>
                      <a:r>
                        <a:rPr lang="en-US" sz="1200" baseline="0" dirty="0" smtClean="0"/>
                        <a:t> h+30m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Transition</a:t>
                      </a:r>
                      <a:r>
                        <a:rPr lang="en-US" sz="1200" baseline="0" dirty="0" smtClean="0"/>
                        <a:t> time 10 min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6.5h+40m</a:t>
                      </a:r>
                    </a:p>
                    <a:p>
                      <a:r>
                        <a:rPr lang="en-US" sz="1200" dirty="0" smtClean="0"/>
                        <a:t>-7</a:t>
                      </a:r>
                      <a:r>
                        <a:rPr lang="en-US" sz="1200" baseline="0" dirty="0" smtClean="0"/>
                        <a:t> h+40m</a:t>
                      </a:r>
                      <a:endParaRPr lang="en-US" sz="1200" dirty="0"/>
                    </a:p>
                  </a:txBody>
                  <a:tcPr/>
                </a:tc>
              </a:tr>
              <a:tr h="581892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</a:t>
                      </a:r>
                      <a:r>
                        <a:rPr lang="en-US" sz="1050" baseline="0" dirty="0" smtClean="0"/>
                        <a:t>r 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 (0.5</a:t>
                      </a:r>
                      <a:r>
                        <a:rPr lang="en-US" sz="1050" baseline="0" dirty="0" smtClean="0"/>
                        <a:t> h</a:t>
                      </a:r>
                      <a:r>
                        <a:rPr lang="en-US" sz="1050" dirty="0" smtClean="0"/>
                        <a:t>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 (2h)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T (0.5h)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4121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 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 (0.5 h) +wait for 1.5 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P (2h)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 (0.5h)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41217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Car 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 smtClean="0"/>
                        <a:t>A (0.5h)+ wait for 1.5</a:t>
                      </a:r>
                      <a:r>
                        <a:rPr lang="en-US" sz="1050" b="0" baseline="0" dirty="0" smtClean="0"/>
                        <a:t> h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 (2h)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 (0.5h)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Analogy::Throughput and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case of car manufacturing throughput is number of cars create per hour</a:t>
            </a:r>
          </a:p>
          <a:p>
            <a:pPr lvl="1"/>
            <a:r>
              <a:rPr lang="en-US" dirty="0" smtClean="0"/>
              <a:t>From slide 8 throughput with pipelining is 3 Cars/ 7.67 Hours ~0.4 Cars/hour</a:t>
            </a:r>
          </a:p>
          <a:p>
            <a:pPr lvl="1"/>
            <a:r>
              <a:rPr lang="en-US" dirty="0" smtClean="0"/>
              <a:t>From slide 4 throughput without pipelining is 3Cars/9Hours ~ 0.33Cars/hour</a:t>
            </a:r>
          </a:p>
          <a:p>
            <a:pPr lvl="1"/>
            <a:r>
              <a:rPr lang="en-US" dirty="0" smtClean="0"/>
              <a:t>So we can see that the throughput with pipelining  is higher. </a:t>
            </a:r>
          </a:p>
          <a:p>
            <a:r>
              <a:rPr lang="en-US" dirty="0" smtClean="0"/>
              <a:t>Latency is time taken to complete one car</a:t>
            </a:r>
          </a:p>
          <a:p>
            <a:pPr lvl="1"/>
            <a:r>
              <a:rPr lang="en-US" dirty="0" smtClean="0"/>
              <a:t>From slide 8 latency with pipelining is 4.5 hours (4.5 hours consumed to create car2 and 3)</a:t>
            </a:r>
          </a:p>
          <a:p>
            <a:pPr lvl="1"/>
            <a:r>
              <a:rPr lang="en-US" dirty="0" smtClean="0"/>
              <a:t>From slide 4 latency without pipelining is 3 hours (3 hours consumed to create each car)</a:t>
            </a:r>
          </a:p>
          <a:p>
            <a:pPr lvl="1"/>
            <a:r>
              <a:rPr lang="en-US" dirty="0" smtClean="0"/>
              <a:t>So we can see that latency is worse with pipelining</a:t>
            </a:r>
          </a:p>
          <a:p>
            <a:r>
              <a:rPr lang="en-US" dirty="0" smtClean="0"/>
              <a:t>Observation: Pipeline does not improve latency, it only improves throughput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3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3074</Words>
  <Application>Microsoft Office PowerPoint</Application>
  <PresentationFormat>Widescreen</PresentationFormat>
  <Paragraphs>460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Pipelining I </vt:lpstr>
      <vt:lpstr>What Is Pipelining?</vt:lpstr>
      <vt:lpstr>Real World Analogy</vt:lpstr>
      <vt:lpstr>Real World Analogy</vt:lpstr>
      <vt:lpstr>Real World Analogy</vt:lpstr>
      <vt:lpstr>Real World Analogy</vt:lpstr>
      <vt:lpstr>Real World Analogy</vt:lpstr>
      <vt:lpstr>Real World Analogy</vt:lpstr>
      <vt:lpstr>Real World Analogy::Throughput and Latency</vt:lpstr>
      <vt:lpstr>Throughput and latency for n=3</vt:lpstr>
      <vt:lpstr>Real World Analogy:: Process Cycle</vt:lpstr>
      <vt:lpstr>Real World Analogy:: Process Cycle</vt:lpstr>
      <vt:lpstr>Exercise</vt:lpstr>
      <vt:lpstr>Pipeline in Computer</vt:lpstr>
      <vt:lpstr>Pipeline in Computer:: Stages</vt:lpstr>
      <vt:lpstr>Pipeline in Computer:: Stages</vt:lpstr>
      <vt:lpstr>Pipeline in Computer:: Stages</vt:lpstr>
      <vt:lpstr>Pipeline in Computer:: Clock Cycle</vt:lpstr>
      <vt:lpstr>Pipeline in Computer:: Clock Cycle</vt:lpstr>
      <vt:lpstr>Pipeline in Computer:: Frequency</vt:lpstr>
      <vt:lpstr>Pipeline in Computer:: Performance</vt:lpstr>
      <vt:lpstr>Pipeline in Computer:: Performance Ideal case (Derivations)</vt:lpstr>
      <vt:lpstr>Pipeline in Computer:: Performance Ideal case</vt:lpstr>
      <vt:lpstr>Pipeline in Computer:: Performance</vt:lpstr>
      <vt:lpstr>Pipeline in Computer:: Performance Non Ideal case (Derivations)</vt:lpstr>
      <vt:lpstr>Pipeline in Computer:: Performance</vt:lpstr>
      <vt:lpstr>Pipeline in Computer:: Performance</vt:lpstr>
      <vt:lpstr>Pipeline in Computer:: Performance Non Ideal case with latch time (Derivations)</vt:lpstr>
      <vt:lpstr>Pipeline in Computer:: Performance</vt:lpstr>
      <vt:lpstr>Pipeline in Computer:: Performance</vt:lpstr>
      <vt:lpstr>Pipeline in Computer:: Performance</vt:lpstr>
      <vt:lpstr>Exercise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</dc:title>
  <dc:creator>noshaba nasir</dc:creator>
  <cp:lastModifiedBy>noshaba nasir</cp:lastModifiedBy>
  <cp:revision>50</cp:revision>
  <dcterms:created xsi:type="dcterms:W3CDTF">2019-11-12T08:22:06Z</dcterms:created>
  <dcterms:modified xsi:type="dcterms:W3CDTF">2019-11-14T07:19:13Z</dcterms:modified>
</cp:coreProperties>
</file>