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302" r:id="rId29"/>
    <p:sldId id="285" r:id="rId30"/>
    <p:sldId id="286" r:id="rId31"/>
    <p:sldId id="287" r:id="rId32"/>
    <p:sldId id="288" r:id="rId33"/>
    <p:sldId id="289" r:id="rId34"/>
    <p:sldId id="290" r:id="rId35"/>
    <p:sldId id="292" r:id="rId36"/>
    <p:sldId id="293" r:id="rId37"/>
    <p:sldId id="294" r:id="rId38"/>
    <p:sldId id="295" r:id="rId39"/>
    <p:sldId id="301"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57" autoAdjust="0"/>
    <p:restoredTop sz="95179" autoAdjust="0"/>
  </p:normalViewPr>
  <p:slideViewPr>
    <p:cSldViewPr snapToGrid="0">
      <p:cViewPr varScale="1">
        <p:scale>
          <a:sx n="73" d="100"/>
          <a:sy n="73" d="100"/>
        </p:scale>
        <p:origin x="90" y="35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A6963-B3DD-425E-B320-F3759AAC7B72}"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A2BFD-F94A-4A5E-B4D3-E74A03BD96FD}" type="slidenum">
              <a:rPr lang="en-US" smtClean="0"/>
              <a:t>‹#›</a:t>
            </a:fld>
            <a:endParaRPr lang="en-US"/>
          </a:p>
        </p:txBody>
      </p:sp>
    </p:spTree>
    <p:extLst>
      <p:ext uri="{BB962C8B-B14F-4D97-AF65-F5344CB8AC3E}">
        <p14:creationId xmlns:p14="http://schemas.microsoft.com/office/powerpoint/2010/main" val="97156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1: copy one word from Data segment to data segment</a:t>
            </a:r>
          </a:p>
          <a:p>
            <a:r>
              <a:rPr lang="en-US" dirty="0" smtClean="0"/>
              <a:t>[org 0x0100]</a:t>
            </a:r>
          </a:p>
          <a:p>
            <a:endParaRPr lang="en-US" dirty="0" smtClean="0"/>
          </a:p>
          <a:p>
            <a:r>
              <a:rPr lang="en-US" dirty="0" err="1" smtClean="0"/>
              <a:t>jmp</a:t>
            </a:r>
            <a:r>
              <a:rPr lang="en-US" dirty="0" smtClean="0"/>
              <a:t> start</a:t>
            </a:r>
          </a:p>
          <a:p>
            <a:endParaRPr lang="en-US" dirty="0" smtClean="0"/>
          </a:p>
          <a:p>
            <a:r>
              <a:rPr lang="en-US" dirty="0" smtClean="0"/>
              <a:t>num1: </a:t>
            </a:r>
            <a:r>
              <a:rPr lang="en-US" dirty="0" err="1" smtClean="0"/>
              <a:t>dw</a:t>
            </a:r>
            <a:r>
              <a:rPr lang="en-US" dirty="0" smtClean="0"/>
              <a:t> 0A0Bh</a:t>
            </a:r>
          </a:p>
          <a:p>
            <a:r>
              <a:rPr lang="en-US" dirty="0" smtClean="0"/>
              <a:t>num2: </a:t>
            </a:r>
            <a:r>
              <a:rPr lang="en-US" dirty="0" err="1" smtClean="0"/>
              <a:t>dw</a:t>
            </a:r>
            <a:r>
              <a:rPr lang="en-US" dirty="0" smtClean="0"/>
              <a:t> 0 ; copy num1 in num2</a:t>
            </a:r>
          </a:p>
          <a:p>
            <a:endParaRPr lang="en-US" dirty="0" smtClean="0"/>
          </a:p>
          <a:p>
            <a:r>
              <a:rPr lang="en-US" dirty="0" smtClean="0"/>
              <a:t>start:</a:t>
            </a:r>
          </a:p>
          <a:p>
            <a:r>
              <a:rPr lang="en-US" dirty="0" smtClean="0"/>
              <a:t>;source segment is DS</a:t>
            </a:r>
          </a:p>
          <a:p>
            <a:r>
              <a:rPr lang="en-US" dirty="0" smtClean="0"/>
              <a:t>;setting destination segment, </a:t>
            </a:r>
            <a:r>
              <a:rPr lang="en-US" dirty="0" err="1" smtClean="0"/>
              <a:t>i.e</a:t>
            </a:r>
            <a:r>
              <a:rPr lang="en-US" dirty="0" smtClean="0"/>
              <a:t> making ES= </a:t>
            </a:r>
            <a:r>
              <a:rPr lang="en-US" dirty="0" err="1" smtClean="0"/>
              <a:t>datasetgment</a:t>
            </a:r>
            <a:endParaRPr lang="en-US" dirty="0" smtClean="0"/>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a:t>
            </a:r>
            <a:r>
              <a:rPr lang="en-US" dirty="0" err="1" smtClean="0"/>
              <a:t>si</a:t>
            </a:r>
            <a:r>
              <a:rPr lang="en-US" dirty="0" smtClean="0"/>
              <a:t>, num1 ; </a:t>
            </a:r>
            <a:r>
              <a:rPr lang="en-US" dirty="0" err="1" smtClean="0"/>
              <a:t>si</a:t>
            </a:r>
            <a:r>
              <a:rPr lang="en-US" dirty="0" smtClean="0"/>
              <a:t> points to offset of source in source segment</a:t>
            </a:r>
          </a:p>
          <a:p>
            <a:r>
              <a:rPr lang="en-US" dirty="0" err="1" smtClean="0"/>
              <a:t>mov</a:t>
            </a:r>
            <a:r>
              <a:rPr lang="en-US" dirty="0" smtClean="0"/>
              <a:t> di, num2 ;</a:t>
            </a:r>
            <a:r>
              <a:rPr lang="en-US" dirty="0" err="1" smtClean="0"/>
              <a:t>si</a:t>
            </a:r>
            <a:r>
              <a:rPr lang="en-US" dirty="0" smtClean="0"/>
              <a:t> points to offset of destination  in destination segment</a:t>
            </a:r>
          </a:p>
          <a:p>
            <a:r>
              <a:rPr lang="en-US" dirty="0" err="1" smtClean="0"/>
              <a:t>movsw</a:t>
            </a:r>
            <a:r>
              <a:rPr lang="en-US" dirty="0" smtClean="0"/>
              <a:t> ; not that we have directly moved a number from memory to memory</a:t>
            </a:r>
          </a:p>
          <a:p>
            <a:endParaRPr lang="en-US" dirty="0" smtClean="0"/>
          </a:p>
          <a:p>
            <a:endParaRPr lang="en-US" dirty="0" smtClean="0"/>
          </a:p>
          <a:p>
            <a:r>
              <a:rPr lang="en-US" dirty="0" err="1" smtClean="0"/>
              <a:t>mov</a:t>
            </a:r>
            <a:r>
              <a:rPr lang="en-US" dirty="0" smtClean="0"/>
              <a:t> ax, 0x4c00</a:t>
            </a:r>
          </a:p>
          <a:p>
            <a:r>
              <a:rPr lang="en-US" dirty="0" err="1" smtClean="0"/>
              <a:t>int</a:t>
            </a:r>
            <a:r>
              <a:rPr lang="en-US" dirty="0" smtClean="0"/>
              <a:t> 21h</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6</a:t>
            </a:fld>
            <a:endParaRPr lang="en-US"/>
          </a:p>
        </p:txBody>
      </p:sp>
    </p:spTree>
    <p:extLst>
      <p:ext uri="{BB962C8B-B14F-4D97-AF65-F5344CB8AC3E}">
        <p14:creationId xmlns:p14="http://schemas.microsoft.com/office/powerpoint/2010/main" val="400534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find how many F are at start of string, place that value in </a:t>
            </a:r>
            <a:r>
              <a:rPr lang="en-US" dirty="0" err="1" smtClean="0"/>
              <a:t>bx</a:t>
            </a:r>
            <a:endParaRPr lang="en-US" dirty="0" smtClean="0"/>
          </a:p>
          <a:p>
            <a:r>
              <a:rPr lang="en-US" dirty="0" smtClean="0"/>
              <a:t>[org 0x0100]</a:t>
            </a:r>
          </a:p>
          <a:p>
            <a:endParaRPr lang="en-US" dirty="0" smtClean="0"/>
          </a:p>
          <a:p>
            <a:r>
              <a:rPr lang="en-US" dirty="0" err="1" smtClean="0"/>
              <a:t>cld</a:t>
            </a:r>
            <a:endParaRPr lang="en-US" dirty="0" smtClean="0"/>
          </a:p>
          <a:p>
            <a:r>
              <a:rPr lang="en-US" dirty="0" smtClean="0"/>
              <a:t>; set destination starting index</a:t>
            </a:r>
          </a:p>
          <a:p>
            <a:r>
              <a:rPr lang="en-US" dirty="0" err="1" smtClean="0"/>
              <a:t>mov</a:t>
            </a:r>
            <a:r>
              <a:rPr lang="en-US" dirty="0" smtClean="0"/>
              <a:t> ax, 0xb800</a:t>
            </a:r>
          </a:p>
          <a:p>
            <a:r>
              <a:rPr lang="en-US" dirty="0" err="1" smtClean="0"/>
              <a:t>mov</a:t>
            </a:r>
            <a:r>
              <a:rPr lang="en-US" dirty="0" smtClean="0"/>
              <a:t> </a:t>
            </a:r>
            <a:r>
              <a:rPr lang="en-US" dirty="0" err="1" smtClean="0"/>
              <a:t>es</a:t>
            </a:r>
            <a:r>
              <a:rPr lang="en-US" dirty="0" smtClean="0"/>
              <a:t>, ax</a:t>
            </a:r>
          </a:p>
          <a:p>
            <a:r>
              <a:rPr lang="en-US" dirty="0" smtClean="0"/>
              <a:t>; set element to be copied</a:t>
            </a:r>
          </a:p>
          <a:p>
            <a:r>
              <a:rPr lang="en-US" dirty="0" err="1" smtClean="0"/>
              <a:t>mov</a:t>
            </a:r>
            <a:r>
              <a:rPr lang="en-US" dirty="0" smtClean="0"/>
              <a:t> ax, 0720h</a:t>
            </a:r>
          </a:p>
          <a:p>
            <a:r>
              <a:rPr lang="en-US" dirty="0" err="1" smtClean="0"/>
              <a:t>mov</a:t>
            </a:r>
            <a:r>
              <a:rPr lang="en-US" dirty="0" smtClean="0"/>
              <a:t> cx, 80*25</a:t>
            </a:r>
          </a:p>
          <a:p>
            <a:r>
              <a:rPr lang="en-US" dirty="0" smtClean="0"/>
              <a:t>rep </a:t>
            </a:r>
            <a:r>
              <a:rPr lang="en-US" dirty="0" err="1" smtClean="0"/>
              <a:t>stosw</a:t>
            </a:r>
            <a:endParaRPr lang="en-US" dirty="0" smtClean="0"/>
          </a:p>
          <a:p>
            <a:endParaRPr lang="en-US" dirty="0" smtClean="0"/>
          </a:p>
          <a:p>
            <a:r>
              <a:rPr lang="en-US" dirty="0" err="1" smtClean="0"/>
              <a:t>mov</a:t>
            </a:r>
            <a:r>
              <a:rPr lang="en-US" dirty="0" smtClean="0"/>
              <a:t> ax, 0x4c00 ; terminate program</a:t>
            </a:r>
          </a:p>
          <a:p>
            <a:r>
              <a:rPr lang="en-US" dirty="0" err="1" smtClean="0"/>
              <a:t>int</a:t>
            </a:r>
            <a:r>
              <a:rPr lang="en-US" dirty="0" smtClean="0"/>
              <a:t> 0x21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38</a:t>
            </a:fld>
            <a:endParaRPr lang="en-US"/>
          </a:p>
        </p:txBody>
      </p:sp>
    </p:spTree>
    <p:extLst>
      <p:ext uri="{BB962C8B-B14F-4D97-AF65-F5344CB8AC3E}">
        <p14:creationId xmlns:p14="http://schemas.microsoft.com/office/powerpoint/2010/main" val="229376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 0x0100]</a:t>
            </a:r>
          </a:p>
          <a:p>
            <a:r>
              <a:rPr lang="en-US" dirty="0" err="1" smtClean="0"/>
              <a:t>jmp</a:t>
            </a:r>
            <a:r>
              <a:rPr lang="en-US" dirty="0" smtClean="0"/>
              <a:t> start</a:t>
            </a:r>
          </a:p>
          <a:p>
            <a:r>
              <a:rPr lang="en-US" dirty="0" smtClean="0"/>
              <a:t>num1: </a:t>
            </a:r>
            <a:r>
              <a:rPr lang="en-US" dirty="0" err="1" smtClean="0"/>
              <a:t>dw</a:t>
            </a:r>
            <a:r>
              <a:rPr lang="en-US" dirty="0" smtClean="0"/>
              <a:t> 10, 20, 40 ,50</a:t>
            </a:r>
          </a:p>
          <a:p>
            <a:endParaRPr lang="en-US" dirty="0" smtClean="0"/>
          </a:p>
          <a:p>
            <a:r>
              <a:rPr lang="en-US" dirty="0" smtClean="0"/>
              <a:t>start:</a:t>
            </a:r>
          </a:p>
          <a:p>
            <a:endParaRPr lang="en-US" dirty="0" smtClean="0"/>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a:t>
            </a:r>
          </a:p>
          <a:p>
            <a:r>
              <a:rPr lang="en-US" dirty="0" err="1" smtClean="0"/>
              <a:t>mov</a:t>
            </a:r>
            <a:r>
              <a:rPr lang="en-US" dirty="0" smtClean="0"/>
              <a:t> di, num1</a:t>
            </a:r>
          </a:p>
          <a:p>
            <a:endParaRPr lang="en-US" dirty="0" smtClean="0"/>
          </a:p>
          <a:p>
            <a:r>
              <a:rPr lang="en-US" dirty="0" err="1" smtClean="0"/>
              <a:t>mov</a:t>
            </a:r>
            <a:r>
              <a:rPr lang="en-US" dirty="0" smtClean="0"/>
              <a:t> ax, -1</a:t>
            </a:r>
          </a:p>
          <a:p>
            <a:r>
              <a:rPr lang="en-US" dirty="0" err="1" smtClean="0"/>
              <a:t>mov</a:t>
            </a:r>
            <a:r>
              <a:rPr lang="en-US" dirty="0" smtClean="0"/>
              <a:t> cx, 4</a:t>
            </a:r>
          </a:p>
          <a:p>
            <a:r>
              <a:rPr lang="en-US" dirty="0" smtClean="0"/>
              <a:t>rep </a:t>
            </a:r>
            <a:r>
              <a:rPr lang="en-US" dirty="0" err="1" smtClean="0"/>
              <a:t>stosw</a:t>
            </a:r>
            <a:endParaRPr lang="en-US" dirty="0" smtClean="0"/>
          </a:p>
          <a:p>
            <a:endParaRPr lang="en-US" dirty="0" smtClean="0"/>
          </a:p>
          <a:p>
            <a:r>
              <a:rPr lang="en-US" dirty="0" err="1" smtClean="0"/>
              <a:t>mov</a:t>
            </a:r>
            <a:r>
              <a:rPr lang="en-US" dirty="0" smtClean="0"/>
              <a:t> ax, 0x4c00 ; terminate program</a:t>
            </a:r>
          </a:p>
          <a:p>
            <a:r>
              <a:rPr lang="en-US" dirty="0" err="1" smtClean="0"/>
              <a:t>int</a:t>
            </a:r>
            <a:r>
              <a:rPr lang="en-US" dirty="0" smtClean="0"/>
              <a:t> 0x21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39</a:t>
            </a:fld>
            <a:endParaRPr lang="en-US"/>
          </a:p>
        </p:txBody>
      </p:sp>
    </p:spTree>
    <p:extLst>
      <p:ext uri="{BB962C8B-B14F-4D97-AF65-F5344CB8AC3E}">
        <p14:creationId xmlns:p14="http://schemas.microsoft.com/office/powerpoint/2010/main" val="67108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 string on screen using </a:t>
            </a:r>
            <a:r>
              <a:rPr lang="en-US" dirty="0" err="1" smtClean="0"/>
              <a:t>lods</a:t>
            </a:r>
            <a:r>
              <a:rPr lang="en-US" dirty="0" smtClean="0"/>
              <a:t> and </a:t>
            </a:r>
            <a:r>
              <a:rPr lang="en-US" dirty="0" err="1" smtClean="0"/>
              <a:t>stos</a:t>
            </a:r>
            <a:endParaRPr lang="en-US" dirty="0" smtClean="0"/>
          </a:p>
          <a:p>
            <a:r>
              <a:rPr lang="en-US" dirty="0" smtClean="0"/>
              <a:t>[org 0x0100]</a:t>
            </a:r>
          </a:p>
          <a:p>
            <a:r>
              <a:rPr lang="en-US" dirty="0" err="1" smtClean="0"/>
              <a:t>jmp</a:t>
            </a:r>
            <a:r>
              <a:rPr lang="en-US" dirty="0" smtClean="0"/>
              <a:t> start</a:t>
            </a:r>
          </a:p>
          <a:p>
            <a:endParaRPr lang="en-US" dirty="0" smtClean="0"/>
          </a:p>
          <a:p>
            <a:r>
              <a:rPr lang="en-US" dirty="0" smtClean="0"/>
              <a:t>string: </a:t>
            </a:r>
            <a:r>
              <a:rPr lang="en-US" dirty="0" err="1" smtClean="0"/>
              <a:t>db</a:t>
            </a:r>
            <a:r>
              <a:rPr lang="en-US" dirty="0" smtClean="0"/>
              <a:t> 'hello world'</a:t>
            </a:r>
          </a:p>
          <a:p>
            <a:r>
              <a:rPr lang="en-US" dirty="0" err="1" smtClean="0"/>
              <a:t>len</a:t>
            </a:r>
            <a:r>
              <a:rPr lang="en-US" dirty="0" smtClean="0"/>
              <a:t>: </a:t>
            </a:r>
            <a:r>
              <a:rPr lang="en-US" dirty="0" err="1" smtClean="0"/>
              <a:t>dw</a:t>
            </a:r>
            <a:r>
              <a:rPr lang="en-US" dirty="0" smtClean="0"/>
              <a:t> 11</a:t>
            </a:r>
          </a:p>
          <a:p>
            <a:endParaRPr lang="en-US" dirty="0" smtClean="0"/>
          </a:p>
          <a:p>
            <a:r>
              <a:rPr lang="en-US" dirty="0" smtClean="0"/>
              <a:t>start:</a:t>
            </a:r>
          </a:p>
          <a:p>
            <a:r>
              <a:rPr lang="en-US" dirty="0" smtClean="0"/>
              <a:t>; in this example the string will be loaded element by element in al using </a:t>
            </a:r>
            <a:r>
              <a:rPr lang="en-US" dirty="0" err="1" smtClean="0"/>
              <a:t>lodsb</a:t>
            </a:r>
            <a:endParaRPr lang="en-US" dirty="0" smtClean="0"/>
          </a:p>
          <a:p>
            <a:r>
              <a:rPr lang="en-US" dirty="0" smtClean="0"/>
              <a:t>; ah will be 07h</a:t>
            </a:r>
          </a:p>
          <a:p>
            <a:r>
              <a:rPr lang="en-US" dirty="0" smtClean="0"/>
              <a:t>; ax will be stored to display memory</a:t>
            </a:r>
          </a:p>
          <a:p>
            <a:r>
              <a:rPr lang="en-US" dirty="0" err="1" smtClean="0"/>
              <a:t>cld</a:t>
            </a:r>
            <a:endParaRPr lang="en-US" dirty="0" smtClean="0"/>
          </a:p>
          <a:p>
            <a:r>
              <a:rPr lang="en-US" dirty="0" err="1" smtClean="0"/>
              <a:t>mov</a:t>
            </a:r>
            <a:r>
              <a:rPr lang="en-US" dirty="0" smtClean="0"/>
              <a:t> </a:t>
            </a:r>
            <a:r>
              <a:rPr lang="en-US" dirty="0" err="1" smtClean="0"/>
              <a:t>si</a:t>
            </a:r>
            <a:r>
              <a:rPr lang="en-US" dirty="0" smtClean="0"/>
              <a:t>, string ; set source for </a:t>
            </a:r>
            <a:r>
              <a:rPr lang="en-US" dirty="0" err="1" smtClean="0"/>
              <a:t>lod</a:t>
            </a:r>
            <a:endParaRPr lang="en-US" dirty="0" smtClean="0"/>
          </a:p>
          <a:p>
            <a:r>
              <a:rPr lang="en-US" dirty="0" err="1" smtClean="0"/>
              <a:t>mov</a:t>
            </a:r>
            <a:r>
              <a:rPr lang="en-US" dirty="0" smtClean="0"/>
              <a:t> di, 0 ; set destination for store</a:t>
            </a:r>
          </a:p>
          <a:p>
            <a:r>
              <a:rPr lang="en-US" dirty="0" err="1" smtClean="0"/>
              <a:t>mov</a:t>
            </a:r>
            <a:r>
              <a:rPr lang="en-US" dirty="0" smtClean="0"/>
              <a:t> ax, 0xb800</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ah, 07h</a:t>
            </a:r>
          </a:p>
          <a:p>
            <a:r>
              <a:rPr lang="en-US" dirty="0" err="1" smtClean="0"/>
              <a:t>mov</a:t>
            </a:r>
            <a:r>
              <a:rPr lang="en-US" dirty="0" smtClean="0"/>
              <a:t> cx, [</a:t>
            </a:r>
            <a:r>
              <a:rPr lang="en-US" dirty="0" err="1" smtClean="0"/>
              <a:t>len</a:t>
            </a:r>
            <a:r>
              <a:rPr lang="en-US" dirty="0" smtClean="0"/>
              <a:t>]; </a:t>
            </a:r>
          </a:p>
          <a:p>
            <a:r>
              <a:rPr lang="en-US" dirty="0" err="1" smtClean="0"/>
              <a:t>printChr</a:t>
            </a:r>
            <a:r>
              <a:rPr lang="en-US" dirty="0" smtClean="0"/>
              <a:t>:</a:t>
            </a:r>
          </a:p>
          <a:p>
            <a:r>
              <a:rPr lang="en-US" dirty="0" err="1" smtClean="0"/>
              <a:t>lodsb</a:t>
            </a:r>
            <a:endParaRPr lang="en-US" dirty="0" smtClean="0"/>
          </a:p>
          <a:p>
            <a:r>
              <a:rPr lang="en-US" dirty="0" err="1" smtClean="0"/>
              <a:t>stosw</a:t>
            </a:r>
            <a:endParaRPr lang="en-US" dirty="0" smtClean="0"/>
          </a:p>
          <a:p>
            <a:r>
              <a:rPr lang="en-US" dirty="0" smtClean="0"/>
              <a:t>loop </a:t>
            </a:r>
            <a:r>
              <a:rPr lang="en-US" dirty="0" err="1" smtClean="0"/>
              <a:t>printChr</a:t>
            </a:r>
            <a:r>
              <a:rPr lang="en-US" dirty="0" smtClean="0"/>
              <a:t> ; the loop will execute will cx times</a:t>
            </a:r>
          </a:p>
          <a:p>
            <a:endParaRPr lang="en-US" dirty="0" smtClean="0"/>
          </a:p>
          <a:p>
            <a:r>
              <a:rPr lang="en-US" dirty="0" err="1" smtClean="0"/>
              <a:t>mov</a:t>
            </a:r>
            <a:r>
              <a:rPr lang="en-US" dirty="0" smtClean="0"/>
              <a:t> ax, 0x4c00 ; terminate program</a:t>
            </a:r>
          </a:p>
          <a:p>
            <a:r>
              <a:rPr lang="en-US" dirty="0" err="1" smtClean="0"/>
              <a:t>int</a:t>
            </a:r>
            <a:r>
              <a:rPr lang="en-US" dirty="0" smtClean="0"/>
              <a:t> 0x21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43</a:t>
            </a:fld>
            <a:endParaRPr lang="en-US"/>
          </a:p>
        </p:txBody>
      </p:sp>
    </p:spTree>
    <p:extLst>
      <p:ext uri="{BB962C8B-B14F-4D97-AF65-F5344CB8AC3E}">
        <p14:creationId xmlns:p14="http://schemas.microsoft.com/office/powerpoint/2010/main" val="185358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2: copy one byte from Data segment to data segment</a:t>
            </a:r>
          </a:p>
          <a:p>
            <a:r>
              <a:rPr lang="en-US" dirty="0" smtClean="0"/>
              <a:t>[org 0x0100]</a:t>
            </a:r>
          </a:p>
          <a:p>
            <a:endParaRPr lang="en-US" dirty="0" smtClean="0"/>
          </a:p>
          <a:p>
            <a:r>
              <a:rPr lang="en-US" dirty="0" err="1" smtClean="0"/>
              <a:t>jmp</a:t>
            </a:r>
            <a:r>
              <a:rPr lang="en-US" dirty="0" smtClean="0"/>
              <a:t> start</a:t>
            </a:r>
          </a:p>
          <a:p>
            <a:endParaRPr lang="en-US" dirty="0" smtClean="0"/>
          </a:p>
          <a:p>
            <a:r>
              <a:rPr lang="en-US" dirty="0" smtClean="0"/>
              <a:t>num1: </a:t>
            </a:r>
            <a:r>
              <a:rPr lang="en-US" dirty="0" err="1" smtClean="0"/>
              <a:t>db</a:t>
            </a:r>
            <a:r>
              <a:rPr lang="en-US" dirty="0" smtClean="0"/>
              <a:t> 0Ah</a:t>
            </a:r>
          </a:p>
          <a:p>
            <a:r>
              <a:rPr lang="en-US" dirty="0" smtClean="0"/>
              <a:t>num2: </a:t>
            </a:r>
            <a:r>
              <a:rPr lang="en-US" dirty="0" err="1" smtClean="0"/>
              <a:t>db</a:t>
            </a:r>
            <a:r>
              <a:rPr lang="en-US" dirty="0" smtClean="0"/>
              <a:t> 0 ; copy num1 in num2</a:t>
            </a:r>
          </a:p>
          <a:p>
            <a:endParaRPr lang="en-US" dirty="0" smtClean="0"/>
          </a:p>
          <a:p>
            <a:r>
              <a:rPr lang="en-US" dirty="0" smtClean="0"/>
              <a:t>start:</a:t>
            </a:r>
          </a:p>
          <a:p>
            <a:r>
              <a:rPr lang="en-US" dirty="0" smtClean="0"/>
              <a:t>;source segment is DS</a:t>
            </a:r>
          </a:p>
          <a:p>
            <a:r>
              <a:rPr lang="en-US" dirty="0" smtClean="0"/>
              <a:t>;setting destination segment, </a:t>
            </a:r>
            <a:r>
              <a:rPr lang="en-US" dirty="0" err="1" smtClean="0"/>
              <a:t>i.e</a:t>
            </a:r>
            <a:r>
              <a:rPr lang="en-US" dirty="0" smtClean="0"/>
              <a:t> making ES= </a:t>
            </a:r>
            <a:r>
              <a:rPr lang="en-US" dirty="0" err="1" smtClean="0"/>
              <a:t>datasetgment</a:t>
            </a:r>
            <a:endParaRPr lang="en-US" dirty="0" smtClean="0"/>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a:t>
            </a:r>
            <a:r>
              <a:rPr lang="en-US" dirty="0" err="1" smtClean="0"/>
              <a:t>si</a:t>
            </a:r>
            <a:r>
              <a:rPr lang="en-US" dirty="0" smtClean="0"/>
              <a:t>, num1 ; </a:t>
            </a:r>
            <a:r>
              <a:rPr lang="en-US" dirty="0" err="1" smtClean="0"/>
              <a:t>si</a:t>
            </a:r>
            <a:r>
              <a:rPr lang="en-US" dirty="0" smtClean="0"/>
              <a:t> points to offset of source in source segment</a:t>
            </a:r>
          </a:p>
          <a:p>
            <a:r>
              <a:rPr lang="en-US" dirty="0" err="1" smtClean="0"/>
              <a:t>mov</a:t>
            </a:r>
            <a:r>
              <a:rPr lang="en-US" dirty="0" smtClean="0"/>
              <a:t> di, num2 ;</a:t>
            </a:r>
            <a:r>
              <a:rPr lang="en-US" dirty="0" err="1" smtClean="0"/>
              <a:t>si</a:t>
            </a:r>
            <a:r>
              <a:rPr lang="en-US" dirty="0" smtClean="0"/>
              <a:t> points to offset of destination  in destination segment</a:t>
            </a:r>
          </a:p>
          <a:p>
            <a:r>
              <a:rPr lang="en-US" dirty="0" err="1" smtClean="0"/>
              <a:t>movsb</a:t>
            </a:r>
            <a:r>
              <a:rPr lang="en-US" dirty="0" smtClean="0"/>
              <a:t> ; not that we have directly moved a number from memory to memory</a:t>
            </a:r>
          </a:p>
          <a:p>
            <a:endParaRPr lang="en-US" dirty="0" smtClean="0"/>
          </a:p>
          <a:p>
            <a:endParaRPr lang="en-US" dirty="0" smtClean="0"/>
          </a:p>
          <a:p>
            <a:r>
              <a:rPr lang="en-US" dirty="0" err="1" smtClean="0"/>
              <a:t>mov</a:t>
            </a:r>
            <a:r>
              <a:rPr lang="en-US" dirty="0" smtClean="0"/>
              <a:t> ax, 0x4c00</a:t>
            </a:r>
          </a:p>
          <a:p>
            <a:r>
              <a:rPr lang="en-US" dirty="0" err="1" smtClean="0"/>
              <a:t>int</a:t>
            </a:r>
            <a:r>
              <a:rPr lang="en-US" dirty="0" smtClean="0"/>
              <a:t> 21h</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8</a:t>
            </a:fld>
            <a:endParaRPr lang="en-US"/>
          </a:p>
        </p:txBody>
      </p:sp>
    </p:spTree>
    <p:extLst>
      <p:ext uri="{BB962C8B-B14F-4D97-AF65-F5344CB8AC3E}">
        <p14:creationId xmlns:p14="http://schemas.microsoft.com/office/powerpoint/2010/main" val="152623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copy and array of words  from Data segment to data segment</a:t>
            </a:r>
          </a:p>
          <a:p>
            <a:r>
              <a:rPr lang="en-US" dirty="0" smtClean="0"/>
              <a:t>[org 0x0100]</a:t>
            </a:r>
          </a:p>
          <a:p>
            <a:endParaRPr lang="en-US" dirty="0" smtClean="0"/>
          </a:p>
          <a:p>
            <a:r>
              <a:rPr lang="en-US" dirty="0" err="1" smtClean="0"/>
              <a:t>jmp</a:t>
            </a:r>
            <a:r>
              <a:rPr lang="en-US" dirty="0" smtClean="0"/>
              <a:t> start</a:t>
            </a:r>
          </a:p>
          <a:p>
            <a:endParaRPr lang="en-US" dirty="0" smtClean="0"/>
          </a:p>
          <a:p>
            <a:r>
              <a:rPr lang="en-US" dirty="0" smtClean="0"/>
              <a:t>num1: </a:t>
            </a:r>
            <a:r>
              <a:rPr lang="en-US" dirty="0" err="1" smtClean="0"/>
              <a:t>dw</a:t>
            </a:r>
            <a:r>
              <a:rPr lang="en-US" dirty="0" smtClean="0"/>
              <a:t> 10, 20, 30, 40</a:t>
            </a:r>
          </a:p>
          <a:p>
            <a:r>
              <a:rPr lang="en-US" dirty="0" smtClean="0"/>
              <a:t>num2: </a:t>
            </a:r>
            <a:r>
              <a:rPr lang="en-US" dirty="0" err="1" smtClean="0"/>
              <a:t>dw</a:t>
            </a:r>
            <a:r>
              <a:rPr lang="en-US" dirty="0" smtClean="0"/>
              <a:t> 0, 0, 0 ,0 </a:t>
            </a:r>
          </a:p>
          <a:p>
            <a:endParaRPr lang="en-US" dirty="0" smtClean="0"/>
          </a:p>
          <a:p>
            <a:endParaRPr lang="en-US" dirty="0" smtClean="0"/>
          </a:p>
          <a:p>
            <a:r>
              <a:rPr lang="en-US" dirty="0" smtClean="0"/>
              <a:t>start:</a:t>
            </a:r>
          </a:p>
          <a:p>
            <a:r>
              <a:rPr lang="en-US" dirty="0" err="1" smtClean="0"/>
              <a:t>cld</a:t>
            </a:r>
            <a:endParaRPr lang="en-US" dirty="0" smtClean="0"/>
          </a:p>
          <a:p>
            <a:r>
              <a:rPr lang="en-US" dirty="0" err="1" smtClean="0"/>
              <a:t>mov</a:t>
            </a:r>
            <a:r>
              <a:rPr lang="en-US" dirty="0" smtClean="0"/>
              <a:t> </a:t>
            </a:r>
            <a:r>
              <a:rPr lang="en-US" dirty="0" err="1" smtClean="0"/>
              <a:t>si</a:t>
            </a:r>
            <a:r>
              <a:rPr lang="en-US" dirty="0" smtClean="0"/>
              <a:t>, num1</a:t>
            </a:r>
          </a:p>
          <a:p>
            <a:r>
              <a:rPr lang="en-US" dirty="0" err="1" smtClean="0"/>
              <a:t>mov</a:t>
            </a:r>
            <a:r>
              <a:rPr lang="en-US" dirty="0" smtClean="0"/>
              <a:t> di, num2</a:t>
            </a:r>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cx, 3 ; copy three words</a:t>
            </a:r>
          </a:p>
          <a:p>
            <a:r>
              <a:rPr lang="en-US" dirty="0" smtClean="0"/>
              <a:t>rep </a:t>
            </a:r>
            <a:r>
              <a:rPr lang="en-US" dirty="0" err="1" smtClean="0"/>
              <a:t>movsw</a:t>
            </a:r>
            <a:r>
              <a:rPr lang="en-US" dirty="0" smtClean="0"/>
              <a:t> ; note that we have directly moved a number from memory to memory; </a:t>
            </a:r>
          </a:p>
          <a:p>
            <a:r>
              <a:rPr lang="en-US" dirty="0" smtClean="0"/>
              <a:t>;you can use F1 to see each iteration of F2 to step over this instruction</a:t>
            </a:r>
          </a:p>
          <a:p>
            <a:r>
              <a:rPr lang="en-US" dirty="0" smtClean="0"/>
              <a:t>; note the values of SI and DI at each repetition</a:t>
            </a:r>
          </a:p>
          <a:p>
            <a:endParaRPr lang="en-US" dirty="0" smtClean="0"/>
          </a:p>
          <a:p>
            <a:r>
              <a:rPr lang="en-US" dirty="0" err="1" smtClean="0"/>
              <a:t>mov</a:t>
            </a:r>
            <a:r>
              <a:rPr lang="en-US" dirty="0" smtClean="0"/>
              <a:t> ax, 0x4c00</a:t>
            </a:r>
          </a:p>
          <a:p>
            <a:r>
              <a:rPr lang="en-US" dirty="0" err="1" smtClean="0"/>
              <a:t>int</a:t>
            </a:r>
            <a:r>
              <a:rPr lang="en-US" dirty="0" smtClean="0"/>
              <a:t> 21h</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13</a:t>
            </a:fld>
            <a:endParaRPr lang="en-US"/>
          </a:p>
        </p:txBody>
      </p:sp>
    </p:spTree>
    <p:extLst>
      <p:ext uri="{BB962C8B-B14F-4D97-AF65-F5344CB8AC3E}">
        <p14:creationId xmlns:p14="http://schemas.microsoft.com/office/powerpoint/2010/main" val="273092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copy and array of bytes  from Data segment to data segment</a:t>
            </a:r>
          </a:p>
          <a:p>
            <a:r>
              <a:rPr lang="en-US" dirty="0" smtClean="0"/>
              <a:t>[org 0x0100]</a:t>
            </a:r>
          </a:p>
          <a:p>
            <a:endParaRPr lang="en-US" dirty="0" smtClean="0"/>
          </a:p>
          <a:p>
            <a:r>
              <a:rPr lang="en-US" dirty="0" err="1" smtClean="0"/>
              <a:t>jmp</a:t>
            </a:r>
            <a:r>
              <a:rPr lang="en-US" dirty="0" smtClean="0"/>
              <a:t> start</a:t>
            </a:r>
          </a:p>
          <a:p>
            <a:endParaRPr lang="en-US" dirty="0" smtClean="0"/>
          </a:p>
          <a:p>
            <a:r>
              <a:rPr lang="en-US" dirty="0" smtClean="0"/>
              <a:t>num1: </a:t>
            </a:r>
            <a:r>
              <a:rPr lang="en-US" dirty="0" err="1" smtClean="0"/>
              <a:t>db</a:t>
            </a:r>
            <a:r>
              <a:rPr lang="en-US" dirty="0" smtClean="0"/>
              <a:t> 10, 20, 30, 40</a:t>
            </a:r>
          </a:p>
          <a:p>
            <a:r>
              <a:rPr lang="en-US" dirty="0" smtClean="0"/>
              <a:t>num2: </a:t>
            </a:r>
            <a:r>
              <a:rPr lang="en-US" dirty="0" err="1" smtClean="0"/>
              <a:t>db</a:t>
            </a:r>
            <a:r>
              <a:rPr lang="en-US" dirty="0" smtClean="0"/>
              <a:t> 0, 0, 0 ,0 </a:t>
            </a:r>
          </a:p>
          <a:p>
            <a:endParaRPr lang="en-US" dirty="0" smtClean="0"/>
          </a:p>
          <a:p>
            <a:endParaRPr lang="en-US" dirty="0" smtClean="0"/>
          </a:p>
          <a:p>
            <a:r>
              <a:rPr lang="en-US" dirty="0" smtClean="0"/>
              <a:t>start:</a:t>
            </a:r>
          </a:p>
          <a:p>
            <a:r>
              <a:rPr lang="en-US" dirty="0" err="1" smtClean="0"/>
              <a:t>cld</a:t>
            </a:r>
            <a:endParaRPr lang="en-US" dirty="0" smtClean="0"/>
          </a:p>
          <a:p>
            <a:r>
              <a:rPr lang="en-US" dirty="0" err="1" smtClean="0"/>
              <a:t>mov</a:t>
            </a:r>
            <a:r>
              <a:rPr lang="en-US" dirty="0" smtClean="0"/>
              <a:t> </a:t>
            </a:r>
            <a:r>
              <a:rPr lang="en-US" dirty="0" err="1" smtClean="0"/>
              <a:t>si</a:t>
            </a:r>
            <a:r>
              <a:rPr lang="en-US" dirty="0" smtClean="0"/>
              <a:t>, num1</a:t>
            </a:r>
          </a:p>
          <a:p>
            <a:r>
              <a:rPr lang="en-US" dirty="0" err="1" smtClean="0"/>
              <a:t>mov</a:t>
            </a:r>
            <a:r>
              <a:rPr lang="en-US" dirty="0" smtClean="0"/>
              <a:t> di, num2</a:t>
            </a:r>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cx, 3 ; copy three bytes</a:t>
            </a:r>
          </a:p>
          <a:p>
            <a:r>
              <a:rPr lang="en-US" dirty="0" smtClean="0"/>
              <a:t>rep </a:t>
            </a:r>
            <a:r>
              <a:rPr lang="en-US" dirty="0" err="1" smtClean="0"/>
              <a:t>movsb</a:t>
            </a:r>
            <a:r>
              <a:rPr lang="en-US" dirty="0" smtClean="0"/>
              <a:t> ; note that we have directly moved a number from memory to memory; </a:t>
            </a:r>
          </a:p>
          <a:p>
            <a:r>
              <a:rPr lang="en-US" dirty="0" smtClean="0"/>
              <a:t>;you can use F1 to see each iteration of F2 to step over this instruction</a:t>
            </a:r>
          </a:p>
          <a:p>
            <a:r>
              <a:rPr lang="en-US" dirty="0" smtClean="0"/>
              <a:t>; note the values of SI and DI at each repetition</a:t>
            </a:r>
          </a:p>
          <a:p>
            <a:endParaRPr lang="en-US" dirty="0" smtClean="0"/>
          </a:p>
          <a:p>
            <a:r>
              <a:rPr lang="en-US" dirty="0" err="1" smtClean="0"/>
              <a:t>mov</a:t>
            </a:r>
            <a:r>
              <a:rPr lang="en-US" dirty="0" smtClean="0"/>
              <a:t> ax, 0x4c00</a:t>
            </a:r>
          </a:p>
          <a:p>
            <a:r>
              <a:rPr lang="en-US" dirty="0" err="1" smtClean="0"/>
              <a:t>int</a:t>
            </a:r>
            <a:r>
              <a:rPr lang="en-US" dirty="0" smtClean="0"/>
              <a:t> 21h</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17</a:t>
            </a:fld>
            <a:endParaRPr lang="en-US"/>
          </a:p>
        </p:txBody>
      </p:sp>
    </p:spTree>
    <p:extLst>
      <p:ext uri="{BB962C8B-B14F-4D97-AF65-F5344CB8AC3E}">
        <p14:creationId xmlns:p14="http://schemas.microsoft.com/office/powerpoint/2010/main" val="326976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5: copy and array of word  from Data segment to data segment end to start</a:t>
            </a:r>
          </a:p>
          <a:p>
            <a:r>
              <a:rPr lang="en-US" dirty="0" smtClean="0"/>
              <a:t>[org 0x0100]</a:t>
            </a:r>
          </a:p>
          <a:p>
            <a:endParaRPr lang="en-US" dirty="0" smtClean="0"/>
          </a:p>
          <a:p>
            <a:r>
              <a:rPr lang="en-US" dirty="0" err="1" smtClean="0"/>
              <a:t>jmp</a:t>
            </a:r>
            <a:r>
              <a:rPr lang="en-US" dirty="0" smtClean="0"/>
              <a:t> start</a:t>
            </a:r>
          </a:p>
          <a:p>
            <a:endParaRPr lang="en-US" dirty="0" smtClean="0"/>
          </a:p>
          <a:p>
            <a:r>
              <a:rPr lang="en-US" dirty="0" smtClean="0"/>
              <a:t>num1: </a:t>
            </a:r>
            <a:r>
              <a:rPr lang="en-US" dirty="0" err="1" smtClean="0"/>
              <a:t>dw</a:t>
            </a:r>
            <a:r>
              <a:rPr lang="en-US" dirty="0" smtClean="0"/>
              <a:t> 10, 20, 30, 40</a:t>
            </a:r>
          </a:p>
          <a:p>
            <a:r>
              <a:rPr lang="en-US" dirty="0" smtClean="0"/>
              <a:t>num2: </a:t>
            </a:r>
            <a:r>
              <a:rPr lang="en-US" dirty="0" err="1" smtClean="0"/>
              <a:t>dw</a:t>
            </a:r>
            <a:r>
              <a:rPr lang="en-US" dirty="0" smtClean="0"/>
              <a:t> 0, 0, 0 ,0 </a:t>
            </a:r>
          </a:p>
          <a:p>
            <a:endParaRPr lang="en-US" dirty="0" smtClean="0"/>
          </a:p>
          <a:p>
            <a:endParaRPr lang="en-US" dirty="0" smtClean="0"/>
          </a:p>
          <a:p>
            <a:r>
              <a:rPr lang="en-US" dirty="0" smtClean="0"/>
              <a:t>start:</a:t>
            </a:r>
          </a:p>
          <a:p>
            <a:r>
              <a:rPr lang="en-US" dirty="0" err="1" smtClean="0"/>
              <a:t>std</a:t>
            </a:r>
            <a:endParaRPr lang="en-US" dirty="0" smtClean="0"/>
          </a:p>
          <a:p>
            <a:r>
              <a:rPr lang="en-US" dirty="0" err="1" smtClean="0"/>
              <a:t>mov</a:t>
            </a:r>
            <a:r>
              <a:rPr lang="en-US" dirty="0" smtClean="0"/>
              <a:t> </a:t>
            </a:r>
            <a:r>
              <a:rPr lang="en-US" dirty="0" err="1" smtClean="0"/>
              <a:t>si</a:t>
            </a:r>
            <a:r>
              <a:rPr lang="en-US" dirty="0" smtClean="0"/>
              <a:t>, num1+6 ; end index of source array</a:t>
            </a:r>
          </a:p>
          <a:p>
            <a:r>
              <a:rPr lang="en-US" dirty="0" err="1" smtClean="0"/>
              <a:t>mov</a:t>
            </a:r>
            <a:r>
              <a:rPr lang="en-US" dirty="0" smtClean="0"/>
              <a:t> di, num2+6; end index of destination array</a:t>
            </a:r>
          </a:p>
          <a:p>
            <a:r>
              <a:rPr lang="en-US" dirty="0" err="1" smtClean="0"/>
              <a:t>mov</a:t>
            </a:r>
            <a:r>
              <a:rPr lang="en-US" dirty="0" smtClean="0"/>
              <a:t> ax, ds</a:t>
            </a:r>
          </a:p>
          <a:p>
            <a:r>
              <a:rPr lang="en-US" dirty="0" err="1" smtClean="0"/>
              <a:t>mov</a:t>
            </a:r>
            <a:r>
              <a:rPr lang="en-US" dirty="0" smtClean="0"/>
              <a:t> </a:t>
            </a:r>
            <a:r>
              <a:rPr lang="en-US" dirty="0" err="1" smtClean="0"/>
              <a:t>es</a:t>
            </a:r>
            <a:r>
              <a:rPr lang="en-US" dirty="0" smtClean="0"/>
              <a:t>, ax ; </a:t>
            </a:r>
          </a:p>
          <a:p>
            <a:r>
              <a:rPr lang="en-US" dirty="0" err="1" smtClean="0"/>
              <a:t>mov</a:t>
            </a:r>
            <a:r>
              <a:rPr lang="en-US" dirty="0" smtClean="0"/>
              <a:t> cx, 4 ; copy four words</a:t>
            </a:r>
          </a:p>
          <a:p>
            <a:r>
              <a:rPr lang="en-US" dirty="0" smtClean="0"/>
              <a:t>rep </a:t>
            </a:r>
            <a:r>
              <a:rPr lang="en-US" dirty="0" err="1" smtClean="0"/>
              <a:t>movsw</a:t>
            </a:r>
            <a:r>
              <a:rPr lang="en-US" dirty="0" smtClean="0"/>
              <a:t> ; note that we have directly moved a number from memory to memory; </a:t>
            </a:r>
          </a:p>
          <a:p>
            <a:r>
              <a:rPr lang="en-US" dirty="0" smtClean="0"/>
              <a:t>;you can use F1 to see each iteration of F2 to step over this instruction</a:t>
            </a:r>
          </a:p>
          <a:p>
            <a:r>
              <a:rPr lang="en-US" dirty="0" smtClean="0"/>
              <a:t>; note the values of SI and DI at each repetition</a:t>
            </a:r>
          </a:p>
          <a:p>
            <a:endParaRPr lang="en-US" dirty="0" smtClean="0"/>
          </a:p>
          <a:p>
            <a:r>
              <a:rPr lang="en-US" dirty="0" err="1" smtClean="0"/>
              <a:t>mov</a:t>
            </a:r>
            <a:r>
              <a:rPr lang="en-US" dirty="0" smtClean="0"/>
              <a:t> ax, 0x4c00</a:t>
            </a:r>
          </a:p>
          <a:p>
            <a:r>
              <a:rPr lang="en-US" dirty="0" err="1" smtClean="0"/>
              <a:t>int</a:t>
            </a:r>
            <a:r>
              <a:rPr lang="en-US" dirty="0" smtClean="0"/>
              <a:t> 21h</a:t>
            </a:r>
          </a:p>
        </p:txBody>
      </p:sp>
      <p:sp>
        <p:nvSpPr>
          <p:cNvPr id="4" name="Slide Number Placeholder 3"/>
          <p:cNvSpPr>
            <a:spLocks noGrp="1"/>
          </p:cNvSpPr>
          <p:nvPr>
            <p:ph type="sldNum" sz="quarter" idx="10"/>
          </p:nvPr>
        </p:nvSpPr>
        <p:spPr/>
        <p:txBody>
          <a:bodyPr/>
          <a:lstStyle/>
          <a:p>
            <a:fld id="{F40A2BFD-F94A-4A5E-B4D3-E74A03BD96FD}" type="slidenum">
              <a:rPr lang="en-US" smtClean="0"/>
              <a:t>19</a:t>
            </a:fld>
            <a:endParaRPr lang="en-US"/>
          </a:p>
        </p:txBody>
      </p:sp>
    </p:spTree>
    <p:extLst>
      <p:ext uri="{BB962C8B-B14F-4D97-AF65-F5344CB8AC3E}">
        <p14:creationId xmlns:p14="http://schemas.microsoft.com/office/powerpoint/2010/main" val="3393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20</a:t>
            </a:fld>
            <a:endParaRPr lang="en-US"/>
          </a:p>
        </p:txBody>
      </p:sp>
    </p:spTree>
    <p:extLst>
      <p:ext uri="{BB962C8B-B14F-4D97-AF65-F5344CB8AC3E}">
        <p14:creationId xmlns:p14="http://schemas.microsoft.com/office/powerpoint/2010/main" val="309257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compare array 1 with array2 if not equal set ax=1 else ax=0</a:t>
            </a:r>
          </a:p>
          <a:p>
            <a:r>
              <a:rPr lang="en-US" dirty="0" smtClean="0"/>
              <a:t>[org 0x0100]</a:t>
            </a:r>
          </a:p>
          <a:p>
            <a:r>
              <a:rPr lang="en-US" dirty="0" err="1" smtClean="0"/>
              <a:t>jmp</a:t>
            </a:r>
            <a:r>
              <a:rPr lang="en-US" dirty="0" smtClean="0"/>
              <a:t> start</a:t>
            </a:r>
          </a:p>
          <a:p>
            <a:endParaRPr lang="en-US" dirty="0" smtClean="0"/>
          </a:p>
          <a:p>
            <a:r>
              <a:rPr lang="en-US" dirty="0" smtClean="0"/>
              <a:t>array1: </a:t>
            </a:r>
            <a:r>
              <a:rPr lang="en-US" dirty="0" err="1" smtClean="0"/>
              <a:t>dw</a:t>
            </a:r>
            <a:r>
              <a:rPr lang="en-US" dirty="0" smtClean="0"/>
              <a:t> 10, 20, 30, 40</a:t>
            </a:r>
          </a:p>
          <a:p>
            <a:r>
              <a:rPr lang="en-US" dirty="0" smtClean="0"/>
              <a:t>array2: </a:t>
            </a:r>
            <a:r>
              <a:rPr lang="en-US" dirty="0" err="1" smtClean="0"/>
              <a:t>dw</a:t>
            </a:r>
            <a:r>
              <a:rPr lang="en-US" dirty="0" smtClean="0"/>
              <a:t> 10, 20, 30, 40</a:t>
            </a:r>
          </a:p>
          <a:p>
            <a:r>
              <a:rPr lang="en-US" dirty="0" smtClean="0"/>
              <a:t> </a:t>
            </a:r>
          </a:p>
          <a:p>
            <a:r>
              <a:rPr lang="en-US" dirty="0" smtClean="0"/>
              <a:t>start:</a:t>
            </a:r>
          </a:p>
          <a:p>
            <a:r>
              <a:rPr lang="en-US" dirty="0" smtClean="0"/>
              <a:t>	</a:t>
            </a:r>
            <a:r>
              <a:rPr lang="en-US" dirty="0" err="1" smtClean="0"/>
              <a:t>cld</a:t>
            </a:r>
            <a:endParaRPr lang="en-US" dirty="0" smtClean="0"/>
          </a:p>
          <a:p>
            <a:r>
              <a:rPr lang="en-US" dirty="0" smtClean="0"/>
              <a:t>	</a:t>
            </a:r>
            <a:r>
              <a:rPr lang="en-US" dirty="0" err="1" smtClean="0"/>
              <a:t>mov</a:t>
            </a:r>
            <a:r>
              <a:rPr lang="en-US" dirty="0" smtClean="0"/>
              <a:t> </a:t>
            </a:r>
            <a:r>
              <a:rPr lang="en-US" dirty="0" err="1" smtClean="0"/>
              <a:t>si</a:t>
            </a:r>
            <a:r>
              <a:rPr lang="en-US" dirty="0" smtClean="0"/>
              <a:t>, array1</a:t>
            </a:r>
          </a:p>
          <a:p>
            <a:r>
              <a:rPr lang="en-US" dirty="0" smtClean="0"/>
              <a:t>	</a:t>
            </a:r>
            <a:r>
              <a:rPr lang="en-US" dirty="0" err="1" smtClean="0"/>
              <a:t>mov</a:t>
            </a:r>
            <a:r>
              <a:rPr lang="en-US" dirty="0" smtClean="0"/>
              <a:t> di, array2</a:t>
            </a:r>
          </a:p>
          <a:p>
            <a:r>
              <a:rPr lang="en-US" dirty="0" smtClean="0"/>
              <a:t>	</a:t>
            </a:r>
            <a:r>
              <a:rPr lang="en-US" dirty="0" err="1" smtClean="0"/>
              <a:t>mov</a:t>
            </a:r>
            <a:r>
              <a:rPr lang="en-US" dirty="0" smtClean="0"/>
              <a:t> ax, ds</a:t>
            </a:r>
          </a:p>
          <a:p>
            <a:r>
              <a:rPr lang="en-US" dirty="0" smtClean="0"/>
              <a:t>	</a:t>
            </a:r>
            <a:r>
              <a:rPr lang="en-US" dirty="0" err="1" smtClean="0"/>
              <a:t>mov</a:t>
            </a:r>
            <a:r>
              <a:rPr lang="en-US" dirty="0" smtClean="0"/>
              <a:t> </a:t>
            </a:r>
            <a:r>
              <a:rPr lang="en-US" dirty="0" err="1" smtClean="0"/>
              <a:t>es</a:t>
            </a:r>
            <a:r>
              <a:rPr lang="en-US" dirty="0" smtClean="0"/>
              <a:t>, ax ;</a:t>
            </a:r>
          </a:p>
          <a:p>
            <a:r>
              <a:rPr lang="en-US" dirty="0" smtClean="0"/>
              <a:t>	</a:t>
            </a:r>
            <a:r>
              <a:rPr lang="en-US" dirty="0" err="1" smtClean="0"/>
              <a:t>mov</a:t>
            </a:r>
            <a:r>
              <a:rPr lang="en-US" dirty="0" smtClean="0"/>
              <a:t> ax, 0 </a:t>
            </a:r>
          </a:p>
          <a:p>
            <a:r>
              <a:rPr lang="en-US" dirty="0" smtClean="0"/>
              <a:t>	</a:t>
            </a:r>
            <a:r>
              <a:rPr lang="en-US" dirty="0" err="1" smtClean="0"/>
              <a:t>mov</a:t>
            </a:r>
            <a:r>
              <a:rPr lang="en-US" dirty="0" smtClean="0"/>
              <a:t> cx, 4 </a:t>
            </a:r>
          </a:p>
          <a:p>
            <a:r>
              <a:rPr lang="en-US" dirty="0" smtClean="0"/>
              <a:t>	</a:t>
            </a:r>
            <a:r>
              <a:rPr lang="en-US" dirty="0" err="1" smtClean="0"/>
              <a:t>repe</a:t>
            </a:r>
            <a:r>
              <a:rPr lang="en-US" dirty="0" smtClean="0"/>
              <a:t> </a:t>
            </a:r>
            <a:r>
              <a:rPr lang="en-US" dirty="0" err="1" smtClean="0"/>
              <a:t>cmpsw</a:t>
            </a:r>
            <a:r>
              <a:rPr lang="en-US" dirty="0" smtClean="0"/>
              <a:t>; </a:t>
            </a:r>
          </a:p>
          <a:p>
            <a:r>
              <a:rPr lang="en-US" dirty="0" smtClean="0"/>
              <a:t>	</a:t>
            </a:r>
            <a:r>
              <a:rPr lang="en-US" dirty="0" err="1" smtClean="0"/>
              <a:t>jne</a:t>
            </a:r>
            <a:r>
              <a:rPr lang="en-US" dirty="0" smtClean="0"/>
              <a:t> terminate</a:t>
            </a:r>
          </a:p>
          <a:p>
            <a:endParaRPr lang="en-US" dirty="0" smtClean="0"/>
          </a:p>
          <a:p>
            <a:r>
              <a:rPr lang="en-US" dirty="0" smtClean="0"/>
              <a:t>	</a:t>
            </a:r>
            <a:r>
              <a:rPr lang="en-US" dirty="0" err="1" smtClean="0"/>
              <a:t>mov</a:t>
            </a:r>
            <a:r>
              <a:rPr lang="en-US" dirty="0" smtClean="0"/>
              <a:t> ax, 1</a:t>
            </a:r>
          </a:p>
          <a:p>
            <a:endParaRPr lang="en-US" dirty="0" smtClean="0"/>
          </a:p>
          <a:p>
            <a:r>
              <a:rPr lang="en-US" dirty="0" smtClean="0"/>
              <a:t>terminate:</a:t>
            </a:r>
          </a:p>
          <a:p>
            <a:r>
              <a:rPr lang="en-US" dirty="0" smtClean="0"/>
              <a:t>	 </a:t>
            </a:r>
            <a:r>
              <a:rPr lang="en-US" dirty="0" err="1" smtClean="0"/>
              <a:t>mov</a:t>
            </a:r>
            <a:r>
              <a:rPr lang="en-US" dirty="0" smtClean="0"/>
              <a:t> ax, 0x4c00 ; terminate program</a:t>
            </a:r>
          </a:p>
          <a:p>
            <a:r>
              <a:rPr lang="en-US" dirty="0" smtClean="0"/>
              <a:t>	 </a:t>
            </a:r>
            <a:r>
              <a:rPr lang="en-US" dirty="0" err="1" smtClean="0"/>
              <a:t>int</a:t>
            </a:r>
            <a:r>
              <a:rPr lang="en-US" dirty="0" smtClean="0"/>
              <a:t> 0x21 </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26</a:t>
            </a:fld>
            <a:endParaRPr lang="en-US"/>
          </a:p>
        </p:txBody>
      </p:sp>
    </p:spTree>
    <p:extLst>
      <p:ext uri="{BB962C8B-B14F-4D97-AF65-F5344CB8AC3E}">
        <p14:creationId xmlns:p14="http://schemas.microsoft.com/office/powerpoint/2010/main" val="152481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scan to match a </a:t>
            </a:r>
            <a:r>
              <a:rPr lang="en-US" dirty="0" err="1" smtClean="0"/>
              <a:t>charater</a:t>
            </a:r>
            <a:r>
              <a:rPr lang="en-US" dirty="0" smtClean="0"/>
              <a:t> in </a:t>
            </a:r>
            <a:r>
              <a:rPr lang="en-US" dirty="0" err="1" smtClean="0"/>
              <a:t>stringl</a:t>
            </a:r>
            <a:r>
              <a:rPr lang="en-US" dirty="0" smtClean="0"/>
              <a:t> </a:t>
            </a:r>
            <a:r>
              <a:rPr lang="en-US" dirty="0" err="1" smtClean="0"/>
              <a:t>mov</a:t>
            </a:r>
            <a:r>
              <a:rPr lang="en-US" dirty="0" smtClean="0"/>
              <a:t> 1 to </a:t>
            </a:r>
            <a:r>
              <a:rPr lang="en-US" dirty="0" err="1" smtClean="0"/>
              <a:t>bx</a:t>
            </a:r>
            <a:r>
              <a:rPr lang="en-US" dirty="0" smtClean="0"/>
              <a:t> if found</a:t>
            </a:r>
          </a:p>
          <a:p>
            <a:r>
              <a:rPr lang="en-US" dirty="0" smtClean="0"/>
              <a:t>[org 0x0100]</a:t>
            </a:r>
          </a:p>
          <a:p>
            <a:r>
              <a:rPr lang="en-US" dirty="0" err="1" smtClean="0"/>
              <a:t>jmp</a:t>
            </a:r>
            <a:r>
              <a:rPr lang="en-US" dirty="0" smtClean="0"/>
              <a:t> start</a:t>
            </a:r>
          </a:p>
          <a:p>
            <a:endParaRPr lang="en-US" dirty="0" smtClean="0"/>
          </a:p>
          <a:p>
            <a:r>
              <a:rPr lang="en-US" dirty="0" smtClean="0"/>
              <a:t>string: </a:t>
            </a:r>
            <a:r>
              <a:rPr lang="en-US" dirty="0" err="1" smtClean="0"/>
              <a:t>db</a:t>
            </a:r>
            <a:r>
              <a:rPr lang="en-US" dirty="0" smtClean="0"/>
              <a:t> 'ABCDEFGH'</a:t>
            </a:r>
          </a:p>
          <a:p>
            <a:r>
              <a:rPr lang="en-US" dirty="0" smtClean="0"/>
              <a:t> </a:t>
            </a:r>
          </a:p>
          <a:p>
            <a:r>
              <a:rPr lang="en-US" dirty="0" smtClean="0"/>
              <a:t>start:</a:t>
            </a:r>
          </a:p>
          <a:p>
            <a:r>
              <a:rPr lang="en-US" dirty="0" smtClean="0"/>
              <a:t>	</a:t>
            </a:r>
            <a:r>
              <a:rPr lang="en-US" dirty="0" err="1" smtClean="0"/>
              <a:t>cld</a:t>
            </a:r>
            <a:endParaRPr lang="en-US" dirty="0" smtClean="0"/>
          </a:p>
          <a:p>
            <a:r>
              <a:rPr lang="en-US" dirty="0" smtClean="0"/>
              <a:t>	</a:t>
            </a:r>
            <a:r>
              <a:rPr lang="en-US" dirty="0" err="1" smtClean="0"/>
              <a:t>mov</a:t>
            </a:r>
            <a:r>
              <a:rPr lang="en-US" dirty="0" smtClean="0"/>
              <a:t> di, string ; string to be compared </a:t>
            </a:r>
          </a:p>
          <a:p>
            <a:r>
              <a:rPr lang="en-US" dirty="0" smtClean="0"/>
              <a:t>	</a:t>
            </a:r>
            <a:r>
              <a:rPr lang="en-US" dirty="0" err="1" smtClean="0"/>
              <a:t>mov</a:t>
            </a:r>
            <a:r>
              <a:rPr lang="en-US" dirty="0" smtClean="0"/>
              <a:t> ax, ds</a:t>
            </a:r>
          </a:p>
          <a:p>
            <a:r>
              <a:rPr lang="en-US" dirty="0" smtClean="0"/>
              <a:t>	</a:t>
            </a:r>
            <a:r>
              <a:rPr lang="en-US" dirty="0" err="1" smtClean="0"/>
              <a:t>mov</a:t>
            </a:r>
            <a:r>
              <a:rPr lang="en-US" dirty="0" smtClean="0"/>
              <a:t> </a:t>
            </a:r>
            <a:r>
              <a:rPr lang="en-US" dirty="0" err="1" smtClean="0"/>
              <a:t>es</a:t>
            </a:r>
            <a:r>
              <a:rPr lang="en-US" dirty="0" smtClean="0"/>
              <a:t>, ax</a:t>
            </a:r>
          </a:p>
          <a:p>
            <a:r>
              <a:rPr lang="en-US" dirty="0" smtClean="0"/>
              <a:t>	</a:t>
            </a:r>
            <a:r>
              <a:rPr lang="en-US" dirty="0" err="1" smtClean="0"/>
              <a:t>mov</a:t>
            </a:r>
            <a:r>
              <a:rPr lang="en-US" dirty="0" smtClean="0"/>
              <a:t> </a:t>
            </a:r>
            <a:r>
              <a:rPr lang="en-US" dirty="0" err="1" smtClean="0"/>
              <a:t>aL</a:t>
            </a:r>
            <a:r>
              <a:rPr lang="en-US" dirty="0" smtClean="0"/>
              <a:t>, 'F' ; element to be found</a:t>
            </a:r>
          </a:p>
          <a:p>
            <a:r>
              <a:rPr lang="en-US" dirty="0" smtClean="0"/>
              <a:t>	</a:t>
            </a:r>
            <a:r>
              <a:rPr lang="en-US" dirty="0" err="1" smtClean="0"/>
              <a:t>mov</a:t>
            </a:r>
            <a:r>
              <a:rPr lang="en-US" dirty="0" smtClean="0"/>
              <a:t> </a:t>
            </a:r>
            <a:r>
              <a:rPr lang="en-US" dirty="0" err="1" smtClean="0"/>
              <a:t>bx</a:t>
            </a:r>
            <a:r>
              <a:rPr lang="en-US" dirty="0" smtClean="0"/>
              <a:t>, 0	</a:t>
            </a:r>
          </a:p>
          <a:p>
            <a:r>
              <a:rPr lang="en-US" dirty="0" smtClean="0"/>
              <a:t>	</a:t>
            </a:r>
            <a:r>
              <a:rPr lang="en-US" dirty="0" err="1" smtClean="0"/>
              <a:t>mov</a:t>
            </a:r>
            <a:r>
              <a:rPr lang="en-US" dirty="0" smtClean="0"/>
              <a:t> cx, 8 </a:t>
            </a:r>
          </a:p>
          <a:p>
            <a:r>
              <a:rPr lang="en-US" dirty="0" smtClean="0"/>
              <a:t>	</a:t>
            </a:r>
            <a:r>
              <a:rPr lang="en-US" dirty="0" err="1" smtClean="0"/>
              <a:t>repne</a:t>
            </a:r>
            <a:r>
              <a:rPr lang="en-US" dirty="0" smtClean="0"/>
              <a:t> </a:t>
            </a:r>
            <a:r>
              <a:rPr lang="en-US" dirty="0" err="1" smtClean="0"/>
              <a:t>scasb</a:t>
            </a:r>
            <a:r>
              <a:rPr lang="en-US" dirty="0" smtClean="0"/>
              <a:t>;  repeat till not found or CX!=0 </a:t>
            </a:r>
          </a:p>
          <a:p>
            <a:r>
              <a:rPr lang="en-US" dirty="0" smtClean="0"/>
              <a:t>	</a:t>
            </a:r>
            <a:r>
              <a:rPr lang="en-US" dirty="0" err="1" smtClean="0"/>
              <a:t>jne</a:t>
            </a:r>
            <a:r>
              <a:rPr lang="en-US" dirty="0" smtClean="0"/>
              <a:t> terminate; quit id letter not found</a:t>
            </a:r>
          </a:p>
          <a:p>
            <a:endParaRPr lang="en-US" dirty="0" smtClean="0"/>
          </a:p>
          <a:p>
            <a:r>
              <a:rPr lang="en-US" dirty="0" smtClean="0"/>
              <a:t>	</a:t>
            </a:r>
            <a:r>
              <a:rPr lang="en-US" dirty="0" err="1" smtClean="0"/>
              <a:t>mov</a:t>
            </a:r>
            <a:r>
              <a:rPr lang="en-US" dirty="0" smtClean="0"/>
              <a:t> </a:t>
            </a:r>
            <a:r>
              <a:rPr lang="en-US" dirty="0" err="1" smtClean="0"/>
              <a:t>bx</a:t>
            </a:r>
            <a:r>
              <a:rPr lang="en-US" dirty="0" smtClean="0"/>
              <a:t>, 1</a:t>
            </a:r>
          </a:p>
          <a:p>
            <a:endParaRPr lang="en-US" dirty="0" smtClean="0"/>
          </a:p>
          <a:p>
            <a:r>
              <a:rPr lang="en-US" dirty="0" smtClean="0"/>
              <a:t>terminate:</a:t>
            </a:r>
          </a:p>
          <a:p>
            <a:r>
              <a:rPr lang="en-US" dirty="0" smtClean="0"/>
              <a:t>	 </a:t>
            </a:r>
            <a:r>
              <a:rPr lang="en-US" dirty="0" err="1" smtClean="0"/>
              <a:t>mov</a:t>
            </a:r>
            <a:r>
              <a:rPr lang="en-US" dirty="0" smtClean="0"/>
              <a:t> ax, 0x4c00 ; terminate program</a:t>
            </a:r>
          </a:p>
          <a:p>
            <a:r>
              <a:rPr lang="en-US" dirty="0" smtClean="0"/>
              <a:t>	 </a:t>
            </a:r>
            <a:r>
              <a:rPr lang="en-US" dirty="0" err="1" smtClean="0"/>
              <a:t>int</a:t>
            </a:r>
            <a:r>
              <a:rPr lang="en-US" dirty="0" smtClean="0"/>
              <a:t> 0x21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32</a:t>
            </a:fld>
            <a:endParaRPr lang="en-US"/>
          </a:p>
        </p:txBody>
      </p:sp>
    </p:spTree>
    <p:extLst>
      <p:ext uri="{BB962C8B-B14F-4D97-AF65-F5344CB8AC3E}">
        <p14:creationId xmlns:p14="http://schemas.microsoft.com/office/powerpoint/2010/main" val="286218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find how many F are at start of string, place that value in </a:t>
            </a:r>
            <a:r>
              <a:rPr lang="en-US" dirty="0" err="1" smtClean="0"/>
              <a:t>bx</a:t>
            </a:r>
            <a:endParaRPr lang="en-US" dirty="0" smtClean="0"/>
          </a:p>
          <a:p>
            <a:r>
              <a:rPr lang="en-US" dirty="0" smtClean="0"/>
              <a:t>[org 0x0100]</a:t>
            </a:r>
          </a:p>
          <a:p>
            <a:r>
              <a:rPr lang="en-US" dirty="0" err="1" smtClean="0"/>
              <a:t>jmp</a:t>
            </a:r>
            <a:r>
              <a:rPr lang="en-US" dirty="0" smtClean="0"/>
              <a:t> start</a:t>
            </a:r>
          </a:p>
          <a:p>
            <a:endParaRPr lang="en-US" dirty="0" smtClean="0"/>
          </a:p>
          <a:p>
            <a:r>
              <a:rPr lang="en-US" dirty="0" smtClean="0"/>
              <a:t>string: </a:t>
            </a:r>
            <a:r>
              <a:rPr lang="en-US" dirty="0" err="1" smtClean="0"/>
              <a:t>db</a:t>
            </a:r>
            <a:r>
              <a:rPr lang="en-US" dirty="0" smtClean="0"/>
              <a:t> 'FFFAAAA'</a:t>
            </a:r>
          </a:p>
          <a:p>
            <a:r>
              <a:rPr lang="en-US" dirty="0" smtClean="0"/>
              <a:t> </a:t>
            </a:r>
          </a:p>
          <a:p>
            <a:r>
              <a:rPr lang="en-US" dirty="0" smtClean="0"/>
              <a:t>start:</a:t>
            </a:r>
          </a:p>
          <a:p>
            <a:r>
              <a:rPr lang="en-US" dirty="0" smtClean="0"/>
              <a:t>	</a:t>
            </a:r>
            <a:r>
              <a:rPr lang="en-US" dirty="0" err="1" smtClean="0"/>
              <a:t>cld</a:t>
            </a:r>
            <a:endParaRPr lang="en-US" dirty="0" smtClean="0"/>
          </a:p>
          <a:p>
            <a:r>
              <a:rPr lang="en-US" dirty="0" smtClean="0"/>
              <a:t>	</a:t>
            </a:r>
            <a:r>
              <a:rPr lang="en-US" dirty="0" err="1" smtClean="0"/>
              <a:t>mov</a:t>
            </a:r>
            <a:r>
              <a:rPr lang="en-US" dirty="0" smtClean="0"/>
              <a:t> di, string ; string to be compared </a:t>
            </a:r>
          </a:p>
          <a:p>
            <a:r>
              <a:rPr lang="en-US" dirty="0" smtClean="0"/>
              <a:t>	</a:t>
            </a:r>
            <a:r>
              <a:rPr lang="en-US" dirty="0" err="1" smtClean="0"/>
              <a:t>mov</a:t>
            </a:r>
            <a:r>
              <a:rPr lang="en-US" dirty="0" smtClean="0"/>
              <a:t> ax, ds</a:t>
            </a:r>
          </a:p>
          <a:p>
            <a:r>
              <a:rPr lang="en-US" dirty="0" smtClean="0"/>
              <a:t>	</a:t>
            </a:r>
            <a:r>
              <a:rPr lang="en-US" dirty="0" err="1" smtClean="0"/>
              <a:t>mov</a:t>
            </a:r>
            <a:r>
              <a:rPr lang="en-US" dirty="0" smtClean="0"/>
              <a:t> </a:t>
            </a:r>
            <a:r>
              <a:rPr lang="en-US" dirty="0" err="1" smtClean="0"/>
              <a:t>es</a:t>
            </a:r>
            <a:r>
              <a:rPr lang="en-US" dirty="0" smtClean="0"/>
              <a:t>, ax</a:t>
            </a:r>
          </a:p>
          <a:p>
            <a:r>
              <a:rPr lang="en-US" dirty="0" smtClean="0"/>
              <a:t>	</a:t>
            </a:r>
            <a:r>
              <a:rPr lang="en-US" dirty="0" err="1" smtClean="0"/>
              <a:t>mov</a:t>
            </a:r>
            <a:r>
              <a:rPr lang="en-US" dirty="0" smtClean="0"/>
              <a:t> </a:t>
            </a:r>
            <a:r>
              <a:rPr lang="en-US" dirty="0" err="1" smtClean="0"/>
              <a:t>aL</a:t>
            </a:r>
            <a:r>
              <a:rPr lang="en-US" dirty="0" smtClean="0"/>
              <a:t>, 'F' ; element to be found</a:t>
            </a:r>
          </a:p>
          <a:p>
            <a:r>
              <a:rPr lang="en-US" dirty="0" smtClean="0"/>
              <a:t>	</a:t>
            </a:r>
            <a:r>
              <a:rPr lang="en-US" dirty="0" err="1" smtClean="0"/>
              <a:t>mov</a:t>
            </a:r>
            <a:r>
              <a:rPr lang="en-US" dirty="0" smtClean="0"/>
              <a:t> </a:t>
            </a:r>
            <a:r>
              <a:rPr lang="en-US" dirty="0" err="1" smtClean="0"/>
              <a:t>bx</a:t>
            </a:r>
            <a:r>
              <a:rPr lang="en-US" dirty="0" smtClean="0"/>
              <a:t>, 0	</a:t>
            </a:r>
          </a:p>
          <a:p>
            <a:r>
              <a:rPr lang="en-US" dirty="0" smtClean="0"/>
              <a:t>	</a:t>
            </a:r>
            <a:r>
              <a:rPr lang="en-US" dirty="0" err="1" smtClean="0"/>
              <a:t>mov</a:t>
            </a:r>
            <a:r>
              <a:rPr lang="en-US" dirty="0" smtClean="0"/>
              <a:t> cx, 8 </a:t>
            </a:r>
          </a:p>
          <a:p>
            <a:r>
              <a:rPr lang="en-US" dirty="0" smtClean="0"/>
              <a:t>	</a:t>
            </a:r>
            <a:r>
              <a:rPr lang="en-US" dirty="0" err="1" smtClean="0"/>
              <a:t>repe</a:t>
            </a:r>
            <a:r>
              <a:rPr lang="en-US" dirty="0" smtClean="0"/>
              <a:t> </a:t>
            </a:r>
            <a:r>
              <a:rPr lang="en-US" dirty="0" err="1" smtClean="0"/>
              <a:t>scasb</a:t>
            </a:r>
            <a:r>
              <a:rPr lang="en-US" dirty="0" smtClean="0"/>
              <a:t>;  repeat till not found or CX!=0 </a:t>
            </a:r>
          </a:p>
          <a:p>
            <a:r>
              <a:rPr lang="en-US" dirty="0" smtClean="0"/>
              <a:t>	</a:t>
            </a:r>
          </a:p>
          <a:p>
            <a:r>
              <a:rPr lang="en-US" dirty="0" smtClean="0"/>
              <a:t>	</a:t>
            </a:r>
            <a:r>
              <a:rPr lang="en-US" dirty="0" err="1" smtClean="0"/>
              <a:t>mov</a:t>
            </a:r>
            <a:r>
              <a:rPr lang="en-US" dirty="0" smtClean="0"/>
              <a:t> </a:t>
            </a:r>
            <a:r>
              <a:rPr lang="en-US" dirty="0" err="1" smtClean="0"/>
              <a:t>bx</a:t>
            </a:r>
            <a:r>
              <a:rPr lang="en-US" dirty="0" smtClean="0"/>
              <a:t>, cx; cx will be 4 at this point as it has scanned 4 element out of which 1 was !="F"</a:t>
            </a:r>
          </a:p>
          <a:p>
            <a:r>
              <a:rPr lang="en-US" dirty="0" smtClean="0"/>
              <a:t>	</a:t>
            </a:r>
            <a:r>
              <a:rPr lang="en-US" dirty="0" err="1" smtClean="0"/>
              <a:t>dec</a:t>
            </a:r>
            <a:r>
              <a:rPr lang="en-US" dirty="0" smtClean="0"/>
              <a:t> </a:t>
            </a:r>
            <a:r>
              <a:rPr lang="en-US" dirty="0" err="1" smtClean="0"/>
              <a:t>bx</a:t>
            </a:r>
            <a:endParaRPr lang="en-US" dirty="0" smtClean="0"/>
          </a:p>
          <a:p>
            <a:endParaRPr lang="en-US" dirty="0" smtClean="0"/>
          </a:p>
          <a:p>
            <a:r>
              <a:rPr lang="en-US" dirty="0" smtClean="0"/>
              <a:t>terminate:</a:t>
            </a:r>
          </a:p>
          <a:p>
            <a:r>
              <a:rPr lang="en-US" dirty="0" smtClean="0"/>
              <a:t>	 </a:t>
            </a:r>
            <a:r>
              <a:rPr lang="en-US" dirty="0" err="1" smtClean="0"/>
              <a:t>mov</a:t>
            </a:r>
            <a:r>
              <a:rPr lang="en-US" dirty="0" smtClean="0"/>
              <a:t> ax, 0x4c00 ; terminate program</a:t>
            </a:r>
          </a:p>
          <a:p>
            <a:r>
              <a:rPr lang="en-US" dirty="0" smtClean="0"/>
              <a:t>	 </a:t>
            </a:r>
            <a:r>
              <a:rPr lang="en-US" dirty="0" err="1" smtClean="0"/>
              <a:t>int</a:t>
            </a:r>
            <a:r>
              <a:rPr lang="en-US" dirty="0" smtClean="0"/>
              <a:t> 0x21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F40A2BFD-F94A-4A5E-B4D3-E74A03BD96FD}" type="slidenum">
              <a:rPr lang="en-US" smtClean="0"/>
              <a:t>34</a:t>
            </a:fld>
            <a:endParaRPr lang="en-US"/>
          </a:p>
        </p:txBody>
      </p:sp>
    </p:spTree>
    <p:extLst>
      <p:ext uri="{BB962C8B-B14F-4D97-AF65-F5344CB8AC3E}">
        <p14:creationId xmlns:p14="http://schemas.microsoft.com/office/powerpoint/2010/main" val="358087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3BBCA3-22BD-4871-8FBF-0A738E367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337430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3BBCA3-22BD-4871-8FBF-0A738E367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27543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3BBCA3-22BD-4871-8FBF-0A738E367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326344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3BBCA3-22BD-4871-8FBF-0A738E367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243500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BBCA3-22BD-4871-8FBF-0A738E367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216534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3BBCA3-22BD-4871-8FBF-0A738E367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179756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3BBCA3-22BD-4871-8FBF-0A738E367BAD}"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188456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3BBCA3-22BD-4871-8FBF-0A738E367BAD}"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326551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BBCA3-22BD-4871-8FBF-0A738E367BAD}"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410266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BBCA3-22BD-4871-8FBF-0A738E367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1664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BBCA3-22BD-4871-8FBF-0A738E367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9889D-84E7-476C-9C3E-D0B5389FA092}" type="slidenum">
              <a:rPr lang="en-US" smtClean="0"/>
              <a:t>‹#›</a:t>
            </a:fld>
            <a:endParaRPr lang="en-US"/>
          </a:p>
        </p:txBody>
      </p:sp>
    </p:spTree>
    <p:extLst>
      <p:ext uri="{BB962C8B-B14F-4D97-AF65-F5344CB8AC3E}">
        <p14:creationId xmlns:p14="http://schemas.microsoft.com/office/powerpoint/2010/main" val="109010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BBCA3-22BD-4871-8FBF-0A738E367BAD}"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9889D-84E7-476C-9C3E-D0B5389FA092}" type="slidenum">
              <a:rPr lang="en-US" smtClean="0"/>
              <a:t>‹#›</a:t>
            </a:fld>
            <a:endParaRPr lang="en-US"/>
          </a:p>
        </p:txBody>
      </p:sp>
    </p:spTree>
    <p:extLst>
      <p:ext uri="{BB962C8B-B14F-4D97-AF65-F5344CB8AC3E}">
        <p14:creationId xmlns:p14="http://schemas.microsoft.com/office/powerpoint/2010/main" val="307239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 operations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924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 instruction</a:t>
            </a:r>
            <a:endParaRPr lang="en-US" dirty="0"/>
          </a:p>
        </p:txBody>
      </p:sp>
      <p:sp>
        <p:nvSpPr>
          <p:cNvPr id="3" name="Content Placeholder 2"/>
          <p:cNvSpPr>
            <a:spLocks noGrp="1"/>
          </p:cNvSpPr>
          <p:nvPr>
            <p:ph idx="1"/>
          </p:nvPr>
        </p:nvSpPr>
        <p:spPr/>
        <p:txBody>
          <a:bodyPr/>
          <a:lstStyle/>
          <a:p>
            <a:r>
              <a:rPr lang="en-US" dirty="0" smtClean="0"/>
              <a:t>REP repeats the following string instruction CX times.</a:t>
            </a:r>
          </a:p>
          <a:p>
            <a:r>
              <a:rPr lang="en-US" dirty="0" smtClean="0"/>
              <a:t>The use of CX is implied with the REP prefix</a:t>
            </a:r>
          </a:p>
          <a:p>
            <a:r>
              <a:rPr lang="en-US" dirty="0" smtClean="0"/>
              <a:t>CX is decremented after each repetition </a:t>
            </a:r>
          </a:p>
          <a:p>
            <a:r>
              <a:rPr lang="en-US" dirty="0" smtClean="0"/>
              <a:t>The decrement in CX doesn’t affect any flags </a:t>
            </a:r>
            <a:endParaRPr lang="en-US" dirty="0"/>
          </a:p>
        </p:txBody>
      </p:sp>
    </p:spTree>
    <p:extLst>
      <p:ext uri="{BB962C8B-B14F-4D97-AF65-F5344CB8AC3E}">
        <p14:creationId xmlns:p14="http://schemas.microsoft.com/office/powerpoint/2010/main" val="407224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 with REP</a:t>
            </a:r>
            <a:endParaRPr lang="en-US" dirty="0"/>
          </a:p>
        </p:txBody>
      </p:sp>
      <p:sp>
        <p:nvSpPr>
          <p:cNvPr id="3" name="Content Placeholder 2"/>
          <p:cNvSpPr>
            <a:spLocks noGrp="1"/>
          </p:cNvSpPr>
          <p:nvPr>
            <p:ph idx="1"/>
          </p:nvPr>
        </p:nvSpPr>
        <p:spPr/>
        <p:txBody>
          <a:bodyPr/>
          <a:lstStyle/>
          <a:p>
            <a:r>
              <a:rPr lang="en-US" dirty="0" smtClean="0">
                <a:latin typeface="+mj-lt"/>
              </a:rPr>
              <a:t>We can used MOVS and REP together to copy an chunk of data from source to destination</a:t>
            </a:r>
          </a:p>
          <a:p>
            <a:r>
              <a:rPr lang="en-US" dirty="0" smtClean="0">
                <a:latin typeface="+mj-lt"/>
              </a:rPr>
              <a:t>Data can be copied from end to start of block or start to end of block</a:t>
            </a:r>
          </a:p>
          <a:p>
            <a:r>
              <a:rPr lang="en-US" dirty="0" smtClean="0">
                <a:latin typeface="+mj-lt"/>
              </a:rPr>
              <a:t>Steps to </a:t>
            </a:r>
            <a:r>
              <a:rPr lang="en-US" dirty="0" err="1" smtClean="0">
                <a:latin typeface="+mj-lt"/>
              </a:rPr>
              <a:t>Mov</a:t>
            </a:r>
            <a:r>
              <a:rPr lang="en-US" dirty="0" smtClean="0">
                <a:latin typeface="+mj-lt"/>
              </a:rPr>
              <a:t> n words from Source to destination from start to end</a:t>
            </a:r>
          </a:p>
          <a:p>
            <a:pPr lvl="1"/>
            <a:r>
              <a:rPr lang="en-US" dirty="0" err="1" smtClean="0">
                <a:latin typeface="+mj-lt"/>
              </a:rPr>
              <a:t>Cld</a:t>
            </a:r>
            <a:r>
              <a:rPr lang="en-US" dirty="0" smtClean="0">
                <a:latin typeface="+mj-lt"/>
              </a:rPr>
              <a:t>  ; clear DF so that data is copied from start to end</a:t>
            </a:r>
          </a:p>
          <a:p>
            <a:pPr lvl="1"/>
            <a:r>
              <a:rPr lang="en-US" dirty="0" smtClean="0">
                <a:latin typeface="+mj-lt"/>
              </a:rPr>
              <a:t>Set </a:t>
            </a:r>
            <a:r>
              <a:rPr lang="en-US" b="1" dirty="0" smtClean="0">
                <a:latin typeface="+mj-lt"/>
              </a:rPr>
              <a:t>DS:SI</a:t>
            </a:r>
          </a:p>
          <a:p>
            <a:pPr lvl="1"/>
            <a:r>
              <a:rPr lang="en-US" dirty="0" smtClean="0">
                <a:latin typeface="+mj-lt"/>
              </a:rPr>
              <a:t>Set </a:t>
            </a:r>
            <a:r>
              <a:rPr lang="en-US" b="1" dirty="0" smtClean="0">
                <a:latin typeface="+mj-lt"/>
              </a:rPr>
              <a:t>ES:SI</a:t>
            </a:r>
          </a:p>
          <a:p>
            <a:pPr lvl="1"/>
            <a:r>
              <a:rPr lang="en-US" dirty="0" smtClean="0">
                <a:latin typeface="+mj-lt"/>
              </a:rPr>
              <a:t>Set </a:t>
            </a:r>
            <a:r>
              <a:rPr lang="en-US" b="1" dirty="0" smtClean="0">
                <a:latin typeface="+mj-lt"/>
              </a:rPr>
              <a:t>cx to n</a:t>
            </a:r>
            <a:r>
              <a:rPr lang="en-US" dirty="0" smtClean="0">
                <a:latin typeface="+mj-lt"/>
              </a:rPr>
              <a:t>, </a:t>
            </a:r>
            <a:r>
              <a:rPr lang="en-US" dirty="0" err="1" smtClean="0">
                <a:latin typeface="+mj-lt"/>
              </a:rPr>
              <a:t>i.e</a:t>
            </a:r>
            <a:r>
              <a:rPr lang="en-US" dirty="0" smtClean="0">
                <a:latin typeface="+mj-lt"/>
              </a:rPr>
              <a:t> number of words to be moved</a:t>
            </a:r>
          </a:p>
          <a:p>
            <a:pPr lvl="1"/>
            <a:r>
              <a:rPr lang="en-US" b="1" dirty="0" smtClean="0">
                <a:latin typeface="+mj-lt"/>
              </a:rPr>
              <a:t>REP MOVSW</a:t>
            </a:r>
            <a:r>
              <a:rPr lang="en-US" dirty="0" smtClean="0">
                <a:latin typeface="+mj-lt"/>
              </a:rPr>
              <a:t>; this instruction will run MOVSW n time after each time cx is decremented by 1 and SI and  DI are incremented by 2</a:t>
            </a:r>
          </a:p>
          <a:p>
            <a:pPr lvl="1"/>
            <a:endParaRPr lang="en-US" dirty="0">
              <a:latin typeface="+mj-lt"/>
            </a:endParaRPr>
          </a:p>
        </p:txBody>
      </p:sp>
    </p:spTree>
    <p:extLst>
      <p:ext uri="{BB962C8B-B14F-4D97-AF65-F5344CB8AC3E}">
        <p14:creationId xmlns:p14="http://schemas.microsoft.com/office/powerpoint/2010/main" val="281772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236" y="-419424"/>
            <a:ext cx="10515600" cy="1325563"/>
          </a:xfrm>
        </p:spPr>
        <p:txBody>
          <a:bodyPr>
            <a:normAutofit/>
          </a:bodyPr>
          <a:lstStyle/>
          <a:p>
            <a:r>
              <a:rPr lang="en-US" sz="3600" dirty="0" smtClean="0"/>
              <a:t>MOVSW and REP with DF=0</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9638637"/>
              </p:ext>
            </p:extLst>
          </p:nvPr>
        </p:nvGraphicFramePr>
        <p:xfrm>
          <a:off x="1095773" y="1194561"/>
          <a:ext cx="4397064" cy="365760"/>
        </p:xfrm>
        <a:graphic>
          <a:graphicData uri="http://schemas.openxmlformats.org/drawingml/2006/table">
            <a:tbl>
              <a:tblPr firstRow="1" bandRow="1">
                <a:tableStyleId>{5940675A-B579-460E-94D1-54222C63F5DA}</a:tableStyleId>
              </a:tblPr>
              <a:tblGrid>
                <a:gridCol w="549633"/>
                <a:gridCol w="549633"/>
                <a:gridCol w="549633"/>
                <a:gridCol w="549633"/>
                <a:gridCol w="549633"/>
                <a:gridCol w="549633"/>
                <a:gridCol w="549633"/>
                <a:gridCol w="549633"/>
              </a:tblGrid>
              <a:tr h="301381">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4245337001"/>
              </p:ext>
            </p:extLst>
          </p:nvPr>
        </p:nvGraphicFramePr>
        <p:xfrm>
          <a:off x="6420117" y="1162954"/>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29875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154547" y="705163"/>
            <a:ext cx="1854557" cy="369332"/>
          </a:xfrm>
          <a:prstGeom prst="rect">
            <a:avLst/>
          </a:prstGeom>
          <a:noFill/>
        </p:spPr>
        <p:txBody>
          <a:bodyPr wrap="square" rtlCol="0">
            <a:spAutoFit/>
          </a:bodyPr>
          <a:lstStyle/>
          <a:p>
            <a:r>
              <a:rPr lang="en-US" dirty="0" smtClean="0"/>
              <a:t>DS:SI</a:t>
            </a:r>
            <a:endParaRPr lang="en-US" dirty="0"/>
          </a:p>
        </p:txBody>
      </p:sp>
      <p:cxnSp>
        <p:nvCxnSpPr>
          <p:cNvPr id="9" name="Straight Arrow Connector 8"/>
          <p:cNvCxnSpPr/>
          <p:nvPr/>
        </p:nvCxnSpPr>
        <p:spPr>
          <a:xfrm>
            <a:off x="541986" y="1074495"/>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43222" y="923804"/>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92839" y="642932"/>
            <a:ext cx="1854557" cy="369332"/>
          </a:xfrm>
          <a:prstGeom prst="rect">
            <a:avLst/>
          </a:prstGeom>
          <a:noFill/>
        </p:spPr>
        <p:txBody>
          <a:bodyPr wrap="square" rtlCol="0">
            <a:spAutoFit/>
          </a:bodyPr>
          <a:lstStyle/>
          <a:p>
            <a:r>
              <a:rPr lang="en-US" dirty="0" smtClean="0"/>
              <a:t>ES:DI</a:t>
            </a:r>
            <a:endParaRPr lang="en-US" dirty="0"/>
          </a:p>
        </p:txBody>
      </p:sp>
      <p:sp>
        <p:nvSpPr>
          <p:cNvPr id="12" name="TextBox 11"/>
          <p:cNvSpPr txBox="1"/>
          <p:nvPr/>
        </p:nvSpPr>
        <p:spPr>
          <a:xfrm>
            <a:off x="154547" y="1816398"/>
            <a:ext cx="6927760" cy="1200329"/>
          </a:xfrm>
          <a:prstGeom prst="rect">
            <a:avLst/>
          </a:prstGeom>
          <a:noFill/>
        </p:spPr>
        <p:txBody>
          <a:bodyPr wrap="square" rtlCol="0">
            <a:spAutoFit/>
          </a:bodyPr>
          <a:lstStyle/>
          <a:p>
            <a:r>
              <a:rPr lang="en-US" dirty="0" err="1" smtClean="0"/>
              <a:t>Mov</a:t>
            </a:r>
            <a:r>
              <a:rPr lang="en-US" dirty="0" smtClean="0"/>
              <a:t> cx, 3; number of words to be moved</a:t>
            </a:r>
          </a:p>
          <a:p>
            <a:r>
              <a:rPr lang="en-US" dirty="0" smtClean="0"/>
              <a:t>REP MOVSW ; </a:t>
            </a:r>
            <a:r>
              <a:rPr lang="en-US" dirty="0" err="1" smtClean="0"/>
              <a:t>movsw</a:t>
            </a:r>
            <a:r>
              <a:rPr lang="en-US" dirty="0" smtClean="0"/>
              <a:t> will run 3 times now</a:t>
            </a:r>
          </a:p>
          <a:p>
            <a:endParaRPr lang="en-US" dirty="0"/>
          </a:p>
          <a:p>
            <a:r>
              <a:rPr lang="en-US" dirty="0" smtClean="0"/>
              <a:t>1 MOVSW, CX=2</a:t>
            </a:r>
            <a:endParaRPr lang="en-US" dirty="0"/>
          </a:p>
        </p:txBody>
      </p:sp>
      <p:graphicFrame>
        <p:nvGraphicFramePr>
          <p:cNvPr id="13" name="Content Placeholder 4"/>
          <p:cNvGraphicFramePr>
            <a:graphicFrameLocks/>
          </p:cNvGraphicFramePr>
          <p:nvPr>
            <p:extLst>
              <p:ext uri="{D42A27DB-BD31-4B8C-83A1-F6EECF244321}">
                <p14:modId xmlns:p14="http://schemas.microsoft.com/office/powerpoint/2010/main" val="2789010458"/>
              </p:ext>
            </p:extLst>
          </p:nvPr>
        </p:nvGraphicFramePr>
        <p:xfrm>
          <a:off x="1095778" y="3182632"/>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1101343129"/>
              </p:ext>
            </p:extLst>
          </p:nvPr>
        </p:nvGraphicFramePr>
        <p:xfrm>
          <a:off x="6420117" y="3188493"/>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5" name="TextBox 14"/>
          <p:cNvSpPr txBox="1"/>
          <p:nvPr/>
        </p:nvSpPr>
        <p:spPr>
          <a:xfrm>
            <a:off x="2037008" y="2726307"/>
            <a:ext cx="1854557" cy="369332"/>
          </a:xfrm>
          <a:prstGeom prst="rect">
            <a:avLst/>
          </a:prstGeom>
          <a:noFill/>
        </p:spPr>
        <p:txBody>
          <a:bodyPr wrap="square" rtlCol="0">
            <a:spAutoFit/>
          </a:bodyPr>
          <a:lstStyle/>
          <a:p>
            <a:r>
              <a:rPr lang="en-US" dirty="0" smtClean="0"/>
              <a:t>DS:SI</a:t>
            </a:r>
            <a:endParaRPr lang="en-US" dirty="0"/>
          </a:p>
        </p:txBody>
      </p:sp>
      <p:cxnSp>
        <p:nvCxnSpPr>
          <p:cNvPr id="16" name="Straight Arrow Connector 15"/>
          <p:cNvCxnSpPr/>
          <p:nvPr/>
        </p:nvCxnSpPr>
        <p:spPr>
          <a:xfrm>
            <a:off x="2061693" y="3000335"/>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548629" y="2985948"/>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98246" y="2705076"/>
            <a:ext cx="1854557" cy="369332"/>
          </a:xfrm>
          <a:prstGeom prst="rect">
            <a:avLst/>
          </a:prstGeom>
          <a:noFill/>
        </p:spPr>
        <p:txBody>
          <a:bodyPr wrap="square" rtlCol="0">
            <a:spAutoFit/>
          </a:bodyPr>
          <a:lstStyle/>
          <a:p>
            <a:r>
              <a:rPr lang="en-US" dirty="0" smtClean="0"/>
              <a:t>ES:DI</a:t>
            </a:r>
            <a:endParaRPr lang="en-US" dirty="0"/>
          </a:p>
        </p:txBody>
      </p:sp>
      <p:sp>
        <p:nvSpPr>
          <p:cNvPr id="21" name="Rectangle 20"/>
          <p:cNvSpPr/>
          <p:nvPr/>
        </p:nvSpPr>
        <p:spPr>
          <a:xfrm>
            <a:off x="154547" y="3926986"/>
            <a:ext cx="1702967" cy="369332"/>
          </a:xfrm>
          <a:prstGeom prst="rect">
            <a:avLst/>
          </a:prstGeom>
        </p:spPr>
        <p:txBody>
          <a:bodyPr wrap="none">
            <a:spAutoFit/>
          </a:bodyPr>
          <a:lstStyle/>
          <a:p>
            <a:r>
              <a:rPr lang="en-US" dirty="0" smtClean="0"/>
              <a:t>2 MOVSW, CX=1</a:t>
            </a:r>
            <a:endParaRPr lang="en-US" dirty="0"/>
          </a:p>
        </p:txBody>
      </p:sp>
      <p:graphicFrame>
        <p:nvGraphicFramePr>
          <p:cNvPr id="22" name="Content Placeholder 4"/>
          <p:cNvGraphicFramePr>
            <a:graphicFrameLocks/>
          </p:cNvGraphicFramePr>
          <p:nvPr>
            <p:extLst>
              <p:ext uri="{D42A27DB-BD31-4B8C-83A1-F6EECF244321}">
                <p14:modId xmlns:p14="http://schemas.microsoft.com/office/powerpoint/2010/main" val="1340809761"/>
              </p:ext>
            </p:extLst>
          </p:nvPr>
        </p:nvGraphicFramePr>
        <p:xfrm>
          <a:off x="1010987" y="4430353"/>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23" name="Content Placeholder 4"/>
          <p:cNvGraphicFramePr>
            <a:graphicFrameLocks/>
          </p:cNvGraphicFramePr>
          <p:nvPr>
            <p:extLst>
              <p:ext uri="{D42A27DB-BD31-4B8C-83A1-F6EECF244321}">
                <p14:modId xmlns:p14="http://schemas.microsoft.com/office/powerpoint/2010/main" val="3853687540"/>
              </p:ext>
            </p:extLst>
          </p:nvPr>
        </p:nvGraphicFramePr>
        <p:xfrm>
          <a:off x="6335326" y="4436214"/>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24" name="TextBox 23"/>
          <p:cNvSpPr txBox="1"/>
          <p:nvPr/>
        </p:nvSpPr>
        <p:spPr>
          <a:xfrm>
            <a:off x="2817189" y="3882296"/>
            <a:ext cx="1854557" cy="369332"/>
          </a:xfrm>
          <a:prstGeom prst="rect">
            <a:avLst/>
          </a:prstGeom>
          <a:noFill/>
        </p:spPr>
        <p:txBody>
          <a:bodyPr wrap="square" rtlCol="0">
            <a:spAutoFit/>
          </a:bodyPr>
          <a:lstStyle/>
          <a:p>
            <a:r>
              <a:rPr lang="en-US" dirty="0" smtClean="0"/>
              <a:t>DS:SI</a:t>
            </a:r>
            <a:endParaRPr lang="en-US" dirty="0"/>
          </a:p>
        </p:txBody>
      </p:sp>
      <p:cxnSp>
        <p:nvCxnSpPr>
          <p:cNvPr id="25" name="Straight Arrow Connector 24"/>
          <p:cNvCxnSpPr/>
          <p:nvPr/>
        </p:nvCxnSpPr>
        <p:spPr>
          <a:xfrm>
            <a:off x="3204628" y="4251628"/>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735027" y="4210544"/>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84644" y="3929672"/>
            <a:ext cx="1854557" cy="369332"/>
          </a:xfrm>
          <a:prstGeom prst="rect">
            <a:avLst/>
          </a:prstGeom>
          <a:noFill/>
        </p:spPr>
        <p:txBody>
          <a:bodyPr wrap="square" rtlCol="0">
            <a:spAutoFit/>
          </a:bodyPr>
          <a:lstStyle/>
          <a:p>
            <a:r>
              <a:rPr lang="en-US" dirty="0" smtClean="0"/>
              <a:t>ES:DI</a:t>
            </a:r>
            <a:endParaRPr lang="en-US" dirty="0"/>
          </a:p>
        </p:txBody>
      </p:sp>
      <p:sp>
        <p:nvSpPr>
          <p:cNvPr id="28" name="Rectangle 27"/>
          <p:cNvSpPr/>
          <p:nvPr/>
        </p:nvSpPr>
        <p:spPr>
          <a:xfrm>
            <a:off x="154547" y="5161887"/>
            <a:ext cx="1755865" cy="369332"/>
          </a:xfrm>
          <a:prstGeom prst="rect">
            <a:avLst/>
          </a:prstGeom>
        </p:spPr>
        <p:txBody>
          <a:bodyPr wrap="none">
            <a:spAutoFit/>
          </a:bodyPr>
          <a:lstStyle/>
          <a:p>
            <a:r>
              <a:rPr lang="en-US" dirty="0" smtClean="0"/>
              <a:t>3  MOVSW, CX=0</a:t>
            </a:r>
            <a:endParaRPr lang="en-US" dirty="0"/>
          </a:p>
        </p:txBody>
      </p:sp>
      <p:graphicFrame>
        <p:nvGraphicFramePr>
          <p:cNvPr id="29" name="Content Placeholder 4"/>
          <p:cNvGraphicFramePr>
            <a:graphicFrameLocks/>
          </p:cNvGraphicFramePr>
          <p:nvPr>
            <p:extLst>
              <p:ext uri="{D42A27DB-BD31-4B8C-83A1-F6EECF244321}">
                <p14:modId xmlns:p14="http://schemas.microsoft.com/office/powerpoint/2010/main" val="2203331326"/>
              </p:ext>
            </p:extLst>
          </p:nvPr>
        </p:nvGraphicFramePr>
        <p:xfrm>
          <a:off x="1010987" y="5665254"/>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30" name="Content Placeholder 4"/>
          <p:cNvGraphicFramePr>
            <a:graphicFrameLocks/>
          </p:cNvGraphicFramePr>
          <p:nvPr>
            <p:extLst>
              <p:ext uri="{D42A27DB-BD31-4B8C-83A1-F6EECF244321}">
                <p14:modId xmlns:p14="http://schemas.microsoft.com/office/powerpoint/2010/main" val="292306809"/>
              </p:ext>
            </p:extLst>
          </p:nvPr>
        </p:nvGraphicFramePr>
        <p:xfrm>
          <a:off x="6335326" y="5671115"/>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endParaRPr lang="en-US"/>
                    </a:p>
                  </a:txBody>
                  <a:tcPr/>
                </a:tc>
                <a:tc>
                  <a:txBody>
                    <a:bodyPr/>
                    <a:lstStyle/>
                    <a:p>
                      <a:endParaRPr lang="en-US" dirty="0"/>
                    </a:p>
                  </a:txBody>
                  <a:tcPr/>
                </a:tc>
              </a:tr>
            </a:tbl>
          </a:graphicData>
        </a:graphic>
      </p:graphicFrame>
      <p:sp>
        <p:nvSpPr>
          <p:cNvPr id="31" name="TextBox 30"/>
          <p:cNvSpPr txBox="1"/>
          <p:nvPr/>
        </p:nvSpPr>
        <p:spPr>
          <a:xfrm>
            <a:off x="4036446" y="5120769"/>
            <a:ext cx="1854557" cy="369332"/>
          </a:xfrm>
          <a:prstGeom prst="rect">
            <a:avLst/>
          </a:prstGeom>
          <a:noFill/>
        </p:spPr>
        <p:txBody>
          <a:bodyPr wrap="square" rtlCol="0">
            <a:spAutoFit/>
          </a:bodyPr>
          <a:lstStyle/>
          <a:p>
            <a:r>
              <a:rPr lang="en-US" dirty="0" smtClean="0"/>
              <a:t>DS:SI</a:t>
            </a:r>
            <a:endParaRPr lang="en-US" dirty="0"/>
          </a:p>
        </p:txBody>
      </p:sp>
      <p:cxnSp>
        <p:nvCxnSpPr>
          <p:cNvPr id="32" name="Straight Arrow Connector 31"/>
          <p:cNvCxnSpPr/>
          <p:nvPr/>
        </p:nvCxnSpPr>
        <p:spPr>
          <a:xfrm>
            <a:off x="4423885" y="5490101"/>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954284" y="5449017"/>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03901" y="5168145"/>
            <a:ext cx="1854557" cy="369332"/>
          </a:xfrm>
          <a:prstGeom prst="rect">
            <a:avLst/>
          </a:prstGeom>
          <a:noFill/>
        </p:spPr>
        <p:txBody>
          <a:bodyPr wrap="square" rtlCol="0">
            <a:spAutoFit/>
          </a:bodyPr>
          <a:lstStyle/>
          <a:p>
            <a:r>
              <a:rPr lang="en-US" dirty="0" smtClean="0"/>
              <a:t>ES:DI</a:t>
            </a:r>
            <a:endParaRPr lang="en-US" dirty="0"/>
          </a:p>
        </p:txBody>
      </p:sp>
      <p:sp>
        <p:nvSpPr>
          <p:cNvPr id="35" name="Rectangle 34"/>
          <p:cNvSpPr/>
          <p:nvPr/>
        </p:nvSpPr>
        <p:spPr>
          <a:xfrm>
            <a:off x="154547" y="6212122"/>
            <a:ext cx="8779903" cy="369332"/>
          </a:xfrm>
          <a:prstGeom prst="rect">
            <a:avLst/>
          </a:prstGeom>
        </p:spPr>
        <p:txBody>
          <a:bodyPr wrap="square">
            <a:spAutoFit/>
          </a:bodyPr>
          <a:lstStyle/>
          <a:p>
            <a:r>
              <a:rPr lang="en-US" dirty="0" smtClean="0"/>
              <a:t>What will you change is you want to copy all 4 words? </a:t>
            </a:r>
            <a:endParaRPr lang="en-US" dirty="0"/>
          </a:p>
        </p:txBody>
      </p:sp>
    </p:spTree>
    <p:extLst>
      <p:ext uri="{BB962C8B-B14F-4D97-AF65-F5344CB8AC3E}">
        <p14:creationId xmlns:p14="http://schemas.microsoft.com/office/powerpoint/2010/main" val="187307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MOVSW with REP</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860017" cy="4351338"/>
          </a:xfrm>
          <a:prstGeom prst="rect">
            <a:avLst/>
          </a:prstGeom>
        </p:spPr>
      </p:pic>
    </p:spTree>
    <p:extLst>
      <p:ext uri="{BB962C8B-B14F-4D97-AF65-F5344CB8AC3E}">
        <p14:creationId xmlns:p14="http://schemas.microsoft.com/office/powerpoint/2010/main" val="111432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Example 3</a:t>
            </a:r>
            <a:endParaRPr lang="en-US" dirty="0"/>
          </a:p>
        </p:txBody>
      </p:sp>
      <p:pic>
        <p:nvPicPr>
          <p:cNvPr id="4" name="Content Placeholder 3"/>
          <p:cNvPicPr>
            <a:picLocks noGrp="1" noChangeAspect="1"/>
          </p:cNvPicPr>
          <p:nvPr>
            <p:ph idx="1"/>
          </p:nvPr>
        </p:nvPicPr>
        <p:blipFill rotWithShape="1">
          <a:blip r:embed="rId2"/>
          <a:srcRect b="54060"/>
          <a:stretch/>
        </p:blipFill>
        <p:spPr>
          <a:xfrm>
            <a:off x="235788" y="2852460"/>
            <a:ext cx="5672663" cy="1737360"/>
          </a:xfrm>
          <a:prstGeom prst="rect">
            <a:avLst/>
          </a:prstGeom>
        </p:spPr>
      </p:pic>
      <p:sp>
        <p:nvSpPr>
          <p:cNvPr id="5" name="Rectangle 4"/>
          <p:cNvSpPr/>
          <p:nvPr/>
        </p:nvSpPr>
        <p:spPr>
          <a:xfrm>
            <a:off x="358617" y="1829843"/>
            <a:ext cx="8351389" cy="369332"/>
          </a:xfrm>
          <a:prstGeom prst="rect">
            <a:avLst/>
          </a:prstGeom>
        </p:spPr>
        <p:txBody>
          <a:bodyPr wrap="none">
            <a:spAutoFit/>
          </a:bodyPr>
          <a:lstStyle/>
          <a:p>
            <a:r>
              <a:rPr lang="en-US" dirty="0" smtClean="0"/>
              <a:t>Notice the value of DI, SI, CX and memory state before and after execution of each step </a:t>
            </a:r>
            <a:endParaRPr lang="en-US" dirty="0"/>
          </a:p>
        </p:txBody>
      </p:sp>
      <p:pic>
        <p:nvPicPr>
          <p:cNvPr id="6" name="Picture 5"/>
          <p:cNvPicPr>
            <a:picLocks noChangeAspect="1"/>
          </p:cNvPicPr>
          <p:nvPr/>
        </p:nvPicPr>
        <p:blipFill>
          <a:blip r:embed="rId3"/>
          <a:stretch>
            <a:fillRect/>
          </a:stretch>
        </p:blipFill>
        <p:spPr>
          <a:xfrm>
            <a:off x="6270231" y="2867890"/>
            <a:ext cx="5625737" cy="1463040"/>
          </a:xfrm>
          <a:prstGeom prst="rect">
            <a:avLst/>
          </a:prstGeom>
        </p:spPr>
      </p:pic>
      <p:pic>
        <p:nvPicPr>
          <p:cNvPr id="7" name="Picture 6"/>
          <p:cNvPicPr>
            <a:picLocks noChangeAspect="1"/>
          </p:cNvPicPr>
          <p:nvPr/>
        </p:nvPicPr>
        <p:blipFill>
          <a:blip r:embed="rId4"/>
          <a:stretch>
            <a:fillRect/>
          </a:stretch>
        </p:blipFill>
        <p:spPr>
          <a:xfrm>
            <a:off x="246322" y="4728975"/>
            <a:ext cx="5662129" cy="1554480"/>
          </a:xfrm>
          <a:prstGeom prst="rect">
            <a:avLst/>
          </a:prstGeom>
        </p:spPr>
      </p:pic>
      <p:pic>
        <p:nvPicPr>
          <p:cNvPr id="8" name="Picture 7"/>
          <p:cNvPicPr>
            <a:picLocks noChangeAspect="1"/>
          </p:cNvPicPr>
          <p:nvPr/>
        </p:nvPicPr>
        <p:blipFill>
          <a:blip r:embed="rId5"/>
          <a:stretch>
            <a:fillRect/>
          </a:stretch>
        </p:blipFill>
        <p:spPr>
          <a:xfrm>
            <a:off x="6270231" y="4487975"/>
            <a:ext cx="5454687" cy="1463040"/>
          </a:xfrm>
          <a:prstGeom prst="rect">
            <a:avLst/>
          </a:prstGeom>
        </p:spPr>
      </p:pic>
    </p:spTree>
    <p:extLst>
      <p:ext uri="{BB962C8B-B14F-4D97-AF65-F5344CB8AC3E}">
        <p14:creationId xmlns:p14="http://schemas.microsoft.com/office/powerpoint/2010/main" val="174170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MOVSB with REP</a:t>
            </a:r>
            <a:endParaRPr lang="en-US" dirty="0"/>
          </a:p>
        </p:txBody>
      </p:sp>
      <p:sp>
        <p:nvSpPr>
          <p:cNvPr id="3" name="Content Placeholder 2"/>
          <p:cNvSpPr>
            <a:spLocks noGrp="1"/>
          </p:cNvSpPr>
          <p:nvPr>
            <p:ph idx="1"/>
          </p:nvPr>
        </p:nvSpPr>
        <p:spPr/>
        <p:txBody>
          <a:bodyPr/>
          <a:lstStyle/>
          <a:p>
            <a:r>
              <a:rPr lang="en-US" dirty="0" err="1" smtClean="0"/>
              <a:t>MovSB</a:t>
            </a:r>
            <a:r>
              <a:rPr lang="en-US" dirty="0" smtClean="0"/>
              <a:t> with REP works in same way as MOVSW with REP</a:t>
            </a:r>
          </a:p>
          <a:p>
            <a:r>
              <a:rPr lang="en-US" dirty="0" smtClean="0"/>
              <a:t>Only difference is SI, DI are incremented/Decremented  by  1</a:t>
            </a:r>
          </a:p>
          <a:p>
            <a:r>
              <a:rPr lang="en-US" dirty="0" smtClean="0"/>
              <a:t>CX will be number of bytes you want to copy</a:t>
            </a:r>
            <a:endParaRPr lang="en-US" dirty="0"/>
          </a:p>
        </p:txBody>
      </p:sp>
    </p:spTree>
    <p:extLst>
      <p:ext uri="{BB962C8B-B14F-4D97-AF65-F5344CB8AC3E}">
        <p14:creationId xmlns:p14="http://schemas.microsoft.com/office/powerpoint/2010/main" val="60524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236" y="-419424"/>
            <a:ext cx="10515600" cy="1325563"/>
          </a:xfrm>
        </p:spPr>
        <p:txBody>
          <a:bodyPr>
            <a:normAutofit/>
          </a:bodyPr>
          <a:lstStyle/>
          <a:p>
            <a:r>
              <a:rPr lang="en-US" sz="3600" dirty="0" smtClean="0"/>
              <a:t>MOVSW and REP with DF=0</a:t>
            </a:r>
            <a:endParaRPr lang="en-US" sz="3600" dirty="0"/>
          </a:p>
        </p:txBody>
      </p:sp>
      <p:graphicFrame>
        <p:nvGraphicFramePr>
          <p:cNvPr id="5" name="Content Placeholder 4"/>
          <p:cNvGraphicFramePr>
            <a:graphicFrameLocks noGrp="1"/>
          </p:cNvGraphicFramePr>
          <p:nvPr>
            <p:ph idx="1"/>
          </p:nvPr>
        </p:nvGraphicFramePr>
        <p:xfrm>
          <a:off x="1095773" y="1194561"/>
          <a:ext cx="4397064" cy="365760"/>
        </p:xfrm>
        <a:graphic>
          <a:graphicData uri="http://schemas.openxmlformats.org/drawingml/2006/table">
            <a:tbl>
              <a:tblPr firstRow="1" bandRow="1">
                <a:tableStyleId>{5940675A-B579-460E-94D1-54222C63F5DA}</a:tableStyleId>
              </a:tblPr>
              <a:tblGrid>
                <a:gridCol w="549633"/>
                <a:gridCol w="549633"/>
                <a:gridCol w="549633"/>
                <a:gridCol w="549633"/>
                <a:gridCol w="549633"/>
                <a:gridCol w="549633"/>
                <a:gridCol w="549633"/>
                <a:gridCol w="549633"/>
              </a:tblGrid>
              <a:tr h="301381">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6" name="Content Placeholder 4"/>
          <p:cNvGraphicFramePr>
            <a:graphicFrameLocks/>
          </p:cNvGraphicFramePr>
          <p:nvPr/>
        </p:nvGraphicFramePr>
        <p:xfrm>
          <a:off x="6420117" y="1162954"/>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29875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154547" y="705163"/>
            <a:ext cx="1854557" cy="369332"/>
          </a:xfrm>
          <a:prstGeom prst="rect">
            <a:avLst/>
          </a:prstGeom>
          <a:noFill/>
        </p:spPr>
        <p:txBody>
          <a:bodyPr wrap="square" rtlCol="0">
            <a:spAutoFit/>
          </a:bodyPr>
          <a:lstStyle/>
          <a:p>
            <a:r>
              <a:rPr lang="en-US" dirty="0" smtClean="0"/>
              <a:t>DS:SI</a:t>
            </a:r>
            <a:endParaRPr lang="en-US" dirty="0"/>
          </a:p>
        </p:txBody>
      </p:sp>
      <p:cxnSp>
        <p:nvCxnSpPr>
          <p:cNvPr id="9" name="Straight Arrow Connector 8"/>
          <p:cNvCxnSpPr/>
          <p:nvPr/>
        </p:nvCxnSpPr>
        <p:spPr>
          <a:xfrm>
            <a:off x="541986" y="1074495"/>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43222" y="923804"/>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92839" y="642932"/>
            <a:ext cx="1854557" cy="369332"/>
          </a:xfrm>
          <a:prstGeom prst="rect">
            <a:avLst/>
          </a:prstGeom>
          <a:noFill/>
        </p:spPr>
        <p:txBody>
          <a:bodyPr wrap="square" rtlCol="0">
            <a:spAutoFit/>
          </a:bodyPr>
          <a:lstStyle/>
          <a:p>
            <a:r>
              <a:rPr lang="en-US" dirty="0" smtClean="0"/>
              <a:t>ES:DI</a:t>
            </a:r>
            <a:endParaRPr lang="en-US" dirty="0"/>
          </a:p>
        </p:txBody>
      </p:sp>
      <p:sp>
        <p:nvSpPr>
          <p:cNvPr id="12" name="TextBox 11"/>
          <p:cNvSpPr txBox="1"/>
          <p:nvPr/>
        </p:nvSpPr>
        <p:spPr>
          <a:xfrm>
            <a:off x="154547" y="1816398"/>
            <a:ext cx="6927760" cy="1200329"/>
          </a:xfrm>
          <a:prstGeom prst="rect">
            <a:avLst/>
          </a:prstGeom>
          <a:noFill/>
        </p:spPr>
        <p:txBody>
          <a:bodyPr wrap="square" rtlCol="0">
            <a:spAutoFit/>
          </a:bodyPr>
          <a:lstStyle/>
          <a:p>
            <a:r>
              <a:rPr lang="en-US" dirty="0" err="1" smtClean="0"/>
              <a:t>Mov</a:t>
            </a:r>
            <a:r>
              <a:rPr lang="en-US" dirty="0" smtClean="0"/>
              <a:t> cx, 3; number of words to be moved</a:t>
            </a:r>
          </a:p>
          <a:p>
            <a:r>
              <a:rPr lang="en-US" dirty="0" smtClean="0"/>
              <a:t>REP </a:t>
            </a:r>
            <a:r>
              <a:rPr lang="en-US" dirty="0" err="1" smtClean="0"/>
              <a:t>MOVSb</a:t>
            </a:r>
            <a:r>
              <a:rPr lang="en-US" dirty="0" smtClean="0"/>
              <a:t> ; </a:t>
            </a:r>
            <a:r>
              <a:rPr lang="en-US" dirty="0" err="1" smtClean="0"/>
              <a:t>movsb</a:t>
            </a:r>
            <a:r>
              <a:rPr lang="en-US" dirty="0" smtClean="0"/>
              <a:t> will run 3 times now</a:t>
            </a:r>
          </a:p>
          <a:p>
            <a:endParaRPr lang="en-US" dirty="0"/>
          </a:p>
          <a:p>
            <a:r>
              <a:rPr lang="en-US" dirty="0" smtClean="0"/>
              <a:t>1 MOVSW, CX=2</a:t>
            </a:r>
            <a:endParaRPr lang="en-US" dirty="0"/>
          </a:p>
        </p:txBody>
      </p:sp>
      <p:graphicFrame>
        <p:nvGraphicFramePr>
          <p:cNvPr id="13" name="Content Placeholder 4"/>
          <p:cNvGraphicFramePr>
            <a:graphicFrameLocks/>
          </p:cNvGraphicFramePr>
          <p:nvPr/>
        </p:nvGraphicFramePr>
        <p:xfrm>
          <a:off x="1095778" y="3182632"/>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1897226533"/>
              </p:ext>
            </p:extLst>
          </p:nvPr>
        </p:nvGraphicFramePr>
        <p:xfrm>
          <a:off x="6420117" y="3188493"/>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5" name="TextBox 14"/>
          <p:cNvSpPr txBox="1"/>
          <p:nvPr/>
        </p:nvSpPr>
        <p:spPr>
          <a:xfrm>
            <a:off x="1559336" y="2807835"/>
            <a:ext cx="1854557" cy="369332"/>
          </a:xfrm>
          <a:prstGeom prst="rect">
            <a:avLst/>
          </a:prstGeom>
          <a:noFill/>
        </p:spPr>
        <p:txBody>
          <a:bodyPr wrap="square" rtlCol="0">
            <a:spAutoFit/>
          </a:bodyPr>
          <a:lstStyle/>
          <a:p>
            <a:r>
              <a:rPr lang="en-US" dirty="0" smtClean="0"/>
              <a:t>DS:SI</a:t>
            </a:r>
            <a:endParaRPr lang="en-US" dirty="0"/>
          </a:p>
        </p:txBody>
      </p:sp>
      <p:cxnSp>
        <p:nvCxnSpPr>
          <p:cNvPr id="16" name="Straight Arrow Connector 15"/>
          <p:cNvCxnSpPr/>
          <p:nvPr/>
        </p:nvCxnSpPr>
        <p:spPr>
          <a:xfrm>
            <a:off x="1584021" y="3081863"/>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70957" y="3067476"/>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20574" y="2786604"/>
            <a:ext cx="1854557" cy="369332"/>
          </a:xfrm>
          <a:prstGeom prst="rect">
            <a:avLst/>
          </a:prstGeom>
          <a:noFill/>
        </p:spPr>
        <p:txBody>
          <a:bodyPr wrap="square" rtlCol="0">
            <a:spAutoFit/>
          </a:bodyPr>
          <a:lstStyle/>
          <a:p>
            <a:r>
              <a:rPr lang="en-US" dirty="0" smtClean="0"/>
              <a:t>ES:DI</a:t>
            </a:r>
            <a:endParaRPr lang="en-US" dirty="0"/>
          </a:p>
        </p:txBody>
      </p:sp>
      <p:sp>
        <p:nvSpPr>
          <p:cNvPr id="21" name="Rectangle 20"/>
          <p:cNvSpPr/>
          <p:nvPr/>
        </p:nvSpPr>
        <p:spPr>
          <a:xfrm>
            <a:off x="154547" y="3926986"/>
            <a:ext cx="1702967" cy="369332"/>
          </a:xfrm>
          <a:prstGeom prst="rect">
            <a:avLst/>
          </a:prstGeom>
        </p:spPr>
        <p:txBody>
          <a:bodyPr wrap="none">
            <a:spAutoFit/>
          </a:bodyPr>
          <a:lstStyle/>
          <a:p>
            <a:r>
              <a:rPr lang="en-US" dirty="0" smtClean="0"/>
              <a:t>2 MOVSW, CX=1</a:t>
            </a:r>
            <a:endParaRPr lang="en-US" dirty="0"/>
          </a:p>
        </p:txBody>
      </p:sp>
      <p:graphicFrame>
        <p:nvGraphicFramePr>
          <p:cNvPr id="22" name="Content Placeholder 4"/>
          <p:cNvGraphicFramePr>
            <a:graphicFrameLocks/>
          </p:cNvGraphicFramePr>
          <p:nvPr/>
        </p:nvGraphicFramePr>
        <p:xfrm>
          <a:off x="1010987" y="4430353"/>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23" name="Content Placeholder 4"/>
          <p:cNvGraphicFramePr>
            <a:graphicFrameLocks/>
          </p:cNvGraphicFramePr>
          <p:nvPr>
            <p:extLst>
              <p:ext uri="{D42A27DB-BD31-4B8C-83A1-F6EECF244321}">
                <p14:modId xmlns:p14="http://schemas.microsoft.com/office/powerpoint/2010/main" val="872601520"/>
              </p:ext>
            </p:extLst>
          </p:nvPr>
        </p:nvGraphicFramePr>
        <p:xfrm>
          <a:off x="6335326" y="4436214"/>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24" name="TextBox 23"/>
          <p:cNvSpPr txBox="1"/>
          <p:nvPr/>
        </p:nvSpPr>
        <p:spPr>
          <a:xfrm>
            <a:off x="2009104" y="4005488"/>
            <a:ext cx="1854557" cy="369332"/>
          </a:xfrm>
          <a:prstGeom prst="rect">
            <a:avLst/>
          </a:prstGeom>
          <a:noFill/>
        </p:spPr>
        <p:txBody>
          <a:bodyPr wrap="square" rtlCol="0">
            <a:spAutoFit/>
          </a:bodyPr>
          <a:lstStyle/>
          <a:p>
            <a:r>
              <a:rPr lang="en-US" dirty="0" smtClean="0"/>
              <a:t>DS:SI</a:t>
            </a:r>
            <a:endParaRPr lang="en-US" dirty="0"/>
          </a:p>
        </p:txBody>
      </p:sp>
      <p:cxnSp>
        <p:nvCxnSpPr>
          <p:cNvPr id="25" name="Straight Arrow Connector 24"/>
          <p:cNvCxnSpPr/>
          <p:nvPr/>
        </p:nvCxnSpPr>
        <p:spPr>
          <a:xfrm>
            <a:off x="2071864" y="4320850"/>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02263" y="4279766"/>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51880" y="3998894"/>
            <a:ext cx="1854557" cy="369332"/>
          </a:xfrm>
          <a:prstGeom prst="rect">
            <a:avLst/>
          </a:prstGeom>
          <a:noFill/>
        </p:spPr>
        <p:txBody>
          <a:bodyPr wrap="square" rtlCol="0">
            <a:spAutoFit/>
          </a:bodyPr>
          <a:lstStyle/>
          <a:p>
            <a:r>
              <a:rPr lang="en-US" dirty="0" smtClean="0"/>
              <a:t>ES:DI</a:t>
            </a:r>
            <a:endParaRPr lang="en-US" dirty="0"/>
          </a:p>
        </p:txBody>
      </p:sp>
      <p:sp>
        <p:nvSpPr>
          <p:cNvPr id="28" name="Rectangle 27"/>
          <p:cNvSpPr/>
          <p:nvPr/>
        </p:nvSpPr>
        <p:spPr>
          <a:xfrm>
            <a:off x="154547" y="5161887"/>
            <a:ext cx="1755865" cy="369332"/>
          </a:xfrm>
          <a:prstGeom prst="rect">
            <a:avLst/>
          </a:prstGeom>
        </p:spPr>
        <p:txBody>
          <a:bodyPr wrap="none">
            <a:spAutoFit/>
          </a:bodyPr>
          <a:lstStyle/>
          <a:p>
            <a:r>
              <a:rPr lang="en-US" dirty="0" smtClean="0"/>
              <a:t>3  MOVSW, CX=0</a:t>
            </a:r>
            <a:endParaRPr lang="en-US" dirty="0"/>
          </a:p>
        </p:txBody>
      </p:sp>
      <p:graphicFrame>
        <p:nvGraphicFramePr>
          <p:cNvPr id="29" name="Content Placeholder 4"/>
          <p:cNvGraphicFramePr>
            <a:graphicFrameLocks/>
          </p:cNvGraphicFramePr>
          <p:nvPr/>
        </p:nvGraphicFramePr>
        <p:xfrm>
          <a:off x="1010987" y="5665254"/>
          <a:ext cx="4880016" cy="365760"/>
        </p:xfrm>
        <a:graphic>
          <a:graphicData uri="http://schemas.openxmlformats.org/drawingml/2006/table">
            <a:tbl>
              <a:tblPr firstRow="1" bandRow="1">
                <a:tableStyleId>{5940675A-B579-460E-94D1-54222C63F5DA}</a:tableStyleId>
              </a:tblPr>
              <a:tblGrid>
                <a:gridCol w="610002"/>
                <a:gridCol w="610002"/>
                <a:gridCol w="610002"/>
                <a:gridCol w="610002"/>
                <a:gridCol w="610002"/>
                <a:gridCol w="610002"/>
                <a:gridCol w="610002"/>
                <a:gridCol w="610002"/>
              </a:tblGrid>
              <a:tr h="198298">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A</a:t>
                      </a:r>
                      <a:endParaRPr lang="en-US" dirty="0"/>
                    </a:p>
                  </a:txBody>
                  <a:tcPr/>
                </a:tc>
                <a:tc>
                  <a:txBody>
                    <a:bodyPr/>
                    <a:lstStyle/>
                    <a:p>
                      <a:r>
                        <a:rPr lang="en-US" dirty="0" smtClean="0"/>
                        <a:t>67</a:t>
                      </a:r>
                      <a:endParaRPr lang="en-US" dirty="0"/>
                    </a:p>
                  </a:txBody>
                  <a:tcPr/>
                </a:tc>
                <a:tc>
                  <a:txBody>
                    <a:bodyPr/>
                    <a:lstStyle/>
                    <a:p>
                      <a:r>
                        <a:rPr lang="en-US" dirty="0" smtClean="0"/>
                        <a:t>8</a:t>
                      </a:r>
                      <a:endParaRPr lang="en-US" dirty="0"/>
                    </a:p>
                  </a:txBody>
                  <a:tcPr/>
                </a:tc>
                <a:tc>
                  <a:txBody>
                    <a:bodyPr/>
                    <a:lstStyle/>
                    <a:p>
                      <a:r>
                        <a:rPr lang="en-US" dirty="0" smtClean="0"/>
                        <a:t>79</a:t>
                      </a:r>
                      <a:endParaRPr lang="en-US" dirty="0"/>
                    </a:p>
                  </a:txBody>
                  <a:tcPr/>
                </a:tc>
                <a:tc>
                  <a:txBody>
                    <a:bodyPr/>
                    <a:lstStyle/>
                    <a:p>
                      <a:r>
                        <a:rPr lang="en-US" dirty="0" smtClean="0"/>
                        <a:t>10</a:t>
                      </a:r>
                      <a:endParaRPr lang="en-US" dirty="0"/>
                    </a:p>
                  </a:txBody>
                  <a:tcPr/>
                </a:tc>
              </a:tr>
            </a:tbl>
          </a:graphicData>
        </a:graphic>
      </p:graphicFrame>
      <p:graphicFrame>
        <p:nvGraphicFramePr>
          <p:cNvPr id="30" name="Content Placeholder 4"/>
          <p:cNvGraphicFramePr>
            <a:graphicFrameLocks/>
          </p:cNvGraphicFramePr>
          <p:nvPr>
            <p:extLst>
              <p:ext uri="{D42A27DB-BD31-4B8C-83A1-F6EECF244321}">
                <p14:modId xmlns:p14="http://schemas.microsoft.com/office/powerpoint/2010/main" val="3404339451"/>
              </p:ext>
            </p:extLst>
          </p:nvPr>
        </p:nvGraphicFramePr>
        <p:xfrm>
          <a:off x="6335326" y="5671115"/>
          <a:ext cx="5248143" cy="365760"/>
        </p:xfrm>
        <a:graphic>
          <a:graphicData uri="http://schemas.openxmlformats.org/drawingml/2006/table">
            <a:tbl>
              <a:tblPr firstRow="1" bandRow="1">
                <a:tableStyleId>{5940675A-B579-460E-94D1-54222C63F5DA}</a:tableStyleId>
              </a:tblPr>
              <a:tblGrid>
                <a:gridCol w="656018"/>
                <a:gridCol w="656018"/>
                <a:gridCol w="656018"/>
                <a:gridCol w="656018"/>
                <a:gridCol w="605971"/>
                <a:gridCol w="706064"/>
                <a:gridCol w="656018"/>
                <a:gridCol w="656018"/>
              </a:tblGrid>
              <a:tr h="192437">
                <a:tc>
                  <a:txBody>
                    <a:bodyPr/>
                    <a:lstStyle/>
                    <a:p>
                      <a:r>
                        <a:rPr lang="en-US" dirty="0" smtClean="0"/>
                        <a:t>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1" name="TextBox 30"/>
          <p:cNvSpPr txBox="1"/>
          <p:nvPr/>
        </p:nvSpPr>
        <p:spPr>
          <a:xfrm>
            <a:off x="2306385" y="5186728"/>
            <a:ext cx="1854557" cy="369332"/>
          </a:xfrm>
          <a:prstGeom prst="rect">
            <a:avLst/>
          </a:prstGeom>
          <a:noFill/>
        </p:spPr>
        <p:txBody>
          <a:bodyPr wrap="square" rtlCol="0">
            <a:spAutoFit/>
          </a:bodyPr>
          <a:lstStyle/>
          <a:p>
            <a:r>
              <a:rPr lang="en-US" dirty="0" smtClean="0"/>
              <a:t>DS:SI</a:t>
            </a:r>
            <a:endParaRPr lang="en-US" dirty="0"/>
          </a:p>
        </p:txBody>
      </p:sp>
      <p:cxnSp>
        <p:nvCxnSpPr>
          <p:cNvPr id="32" name="Straight Arrow Connector 31"/>
          <p:cNvCxnSpPr/>
          <p:nvPr/>
        </p:nvCxnSpPr>
        <p:spPr>
          <a:xfrm>
            <a:off x="2693824" y="5556060"/>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141533" y="5518239"/>
            <a:ext cx="553792" cy="2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91150" y="5237367"/>
            <a:ext cx="1854557" cy="369332"/>
          </a:xfrm>
          <a:prstGeom prst="rect">
            <a:avLst/>
          </a:prstGeom>
          <a:noFill/>
        </p:spPr>
        <p:txBody>
          <a:bodyPr wrap="square" rtlCol="0">
            <a:spAutoFit/>
          </a:bodyPr>
          <a:lstStyle/>
          <a:p>
            <a:r>
              <a:rPr lang="en-US" dirty="0" smtClean="0"/>
              <a:t>ES:DI</a:t>
            </a:r>
            <a:endParaRPr lang="en-US" dirty="0"/>
          </a:p>
        </p:txBody>
      </p:sp>
      <p:sp>
        <p:nvSpPr>
          <p:cNvPr id="35" name="Rectangle 34"/>
          <p:cNvSpPr/>
          <p:nvPr/>
        </p:nvSpPr>
        <p:spPr>
          <a:xfrm>
            <a:off x="154547" y="6212122"/>
            <a:ext cx="8779903" cy="369332"/>
          </a:xfrm>
          <a:prstGeom prst="rect">
            <a:avLst/>
          </a:prstGeom>
        </p:spPr>
        <p:txBody>
          <a:bodyPr wrap="square">
            <a:spAutoFit/>
          </a:bodyPr>
          <a:lstStyle/>
          <a:p>
            <a:r>
              <a:rPr lang="en-US" dirty="0" smtClean="0"/>
              <a:t>What will you change is you want to copy all 8 bytes? </a:t>
            </a:r>
            <a:endParaRPr lang="en-US" dirty="0"/>
          </a:p>
        </p:txBody>
      </p:sp>
    </p:spTree>
    <p:extLst>
      <p:ext uri="{BB962C8B-B14F-4D97-AF65-F5344CB8AC3E}">
        <p14:creationId xmlns:p14="http://schemas.microsoft.com/office/powerpoint/2010/main" val="104861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MOVSB with REP Example </a:t>
            </a:r>
            <a:endParaRPr lang="en-US" dirty="0"/>
          </a:p>
        </p:txBody>
      </p:sp>
      <p:pic>
        <p:nvPicPr>
          <p:cNvPr id="4" name="Content Placeholder 3"/>
          <p:cNvPicPr>
            <a:picLocks noGrp="1" noChangeAspect="1"/>
          </p:cNvPicPr>
          <p:nvPr>
            <p:ph idx="1"/>
          </p:nvPr>
        </p:nvPicPr>
        <p:blipFill>
          <a:blip r:embed="rId3"/>
          <a:stretch>
            <a:fillRect/>
          </a:stretch>
        </p:blipFill>
        <p:spPr>
          <a:xfrm>
            <a:off x="2509642" y="1825625"/>
            <a:ext cx="7172715" cy="4351338"/>
          </a:xfrm>
          <a:prstGeom prst="rect">
            <a:avLst/>
          </a:prstGeom>
        </p:spPr>
      </p:pic>
    </p:spTree>
    <p:extLst>
      <p:ext uri="{BB962C8B-B14F-4D97-AF65-F5344CB8AC3E}">
        <p14:creationId xmlns:p14="http://schemas.microsoft.com/office/powerpoint/2010/main" val="184638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MOVSB with REP Example </a:t>
            </a:r>
            <a:endParaRPr lang="en-US" dirty="0"/>
          </a:p>
        </p:txBody>
      </p:sp>
      <p:pic>
        <p:nvPicPr>
          <p:cNvPr id="4" name="Content Placeholder 3"/>
          <p:cNvPicPr>
            <a:picLocks noGrp="1" noChangeAspect="1"/>
          </p:cNvPicPr>
          <p:nvPr>
            <p:ph idx="1"/>
          </p:nvPr>
        </p:nvPicPr>
        <p:blipFill>
          <a:blip r:embed="rId2"/>
          <a:stretch>
            <a:fillRect/>
          </a:stretch>
        </p:blipFill>
        <p:spPr>
          <a:xfrm>
            <a:off x="263856" y="2564796"/>
            <a:ext cx="5835962" cy="1554480"/>
          </a:xfrm>
          <a:prstGeom prst="rect">
            <a:avLst/>
          </a:prstGeom>
        </p:spPr>
      </p:pic>
      <p:pic>
        <p:nvPicPr>
          <p:cNvPr id="5" name="Picture 4"/>
          <p:cNvPicPr>
            <a:picLocks noChangeAspect="1"/>
          </p:cNvPicPr>
          <p:nvPr/>
        </p:nvPicPr>
        <p:blipFill>
          <a:blip r:embed="rId3"/>
          <a:stretch>
            <a:fillRect/>
          </a:stretch>
        </p:blipFill>
        <p:spPr>
          <a:xfrm>
            <a:off x="6265555" y="2564796"/>
            <a:ext cx="5526111" cy="1463040"/>
          </a:xfrm>
          <a:prstGeom prst="rect">
            <a:avLst/>
          </a:prstGeom>
        </p:spPr>
      </p:pic>
      <p:pic>
        <p:nvPicPr>
          <p:cNvPr id="6" name="Picture 5"/>
          <p:cNvPicPr>
            <a:picLocks noChangeAspect="1"/>
          </p:cNvPicPr>
          <p:nvPr/>
        </p:nvPicPr>
        <p:blipFill>
          <a:blip r:embed="rId4"/>
          <a:stretch>
            <a:fillRect/>
          </a:stretch>
        </p:blipFill>
        <p:spPr>
          <a:xfrm>
            <a:off x="263856" y="4257239"/>
            <a:ext cx="5469388" cy="1463040"/>
          </a:xfrm>
          <a:prstGeom prst="rect">
            <a:avLst/>
          </a:prstGeom>
        </p:spPr>
      </p:pic>
      <p:pic>
        <p:nvPicPr>
          <p:cNvPr id="7" name="Picture 6"/>
          <p:cNvPicPr>
            <a:picLocks noChangeAspect="1"/>
          </p:cNvPicPr>
          <p:nvPr/>
        </p:nvPicPr>
        <p:blipFill>
          <a:blip r:embed="rId5"/>
          <a:stretch>
            <a:fillRect/>
          </a:stretch>
        </p:blipFill>
        <p:spPr>
          <a:xfrm>
            <a:off x="6241710" y="4257239"/>
            <a:ext cx="5573799" cy="1554480"/>
          </a:xfrm>
          <a:prstGeom prst="rect">
            <a:avLst/>
          </a:prstGeom>
        </p:spPr>
      </p:pic>
      <p:sp>
        <p:nvSpPr>
          <p:cNvPr id="8" name="Rectangle 7"/>
          <p:cNvSpPr/>
          <p:nvPr/>
        </p:nvSpPr>
        <p:spPr>
          <a:xfrm>
            <a:off x="263856" y="2057501"/>
            <a:ext cx="11527810" cy="369332"/>
          </a:xfrm>
          <a:prstGeom prst="rect">
            <a:avLst/>
          </a:prstGeom>
        </p:spPr>
        <p:txBody>
          <a:bodyPr wrap="square">
            <a:spAutoFit/>
          </a:bodyPr>
          <a:lstStyle/>
          <a:p>
            <a:r>
              <a:rPr lang="en-US" dirty="0" smtClean="0"/>
              <a:t>Notice the value of DI, SI, CX and memory state before and after execution of each step </a:t>
            </a:r>
            <a:endParaRPr lang="en-US" dirty="0"/>
          </a:p>
        </p:txBody>
      </p:sp>
    </p:spTree>
    <p:extLst>
      <p:ext uri="{BB962C8B-B14F-4D97-AF65-F5344CB8AC3E}">
        <p14:creationId xmlns:p14="http://schemas.microsoft.com/office/powerpoint/2010/main" val="247992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moving data using MOVS</a:t>
            </a:r>
            <a:endParaRPr lang="en-US" dirty="0"/>
          </a:p>
        </p:txBody>
      </p:sp>
      <p:sp>
        <p:nvSpPr>
          <p:cNvPr id="3" name="Content Placeholder 2"/>
          <p:cNvSpPr>
            <a:spLocks noGrp="1"/>
          </p:cNvSpPr>
          <p:nvPr>
            <p:ph idx="1"/>
          </p:nvPr>
        </p:nvSpPr>
        <p:spPr/>
        <p:txBody>
          <a:bodyPr/>
          <a:lstStyle/>
          <a:p>
            <a:r>
              <a:rPr lang="en-US" dirty="0" smtClean="0"/>
              <a:t>To copy block of data from end to start set DF using </a:t>
            </a:r>
            <a:r>
              <a:rPr lang="en-US" dirty="0" err="1" smtClean="0"/>
              <a:t>std</a:t>
            </a:r>
            <a:r>
              <a:rPr lang="en-US" dirty="0" smtClean="0"/>
              <a:t> instruction. </a:t>
            </a:r>
          </a:p>
          <a:p>
            <a:r>
              <a:rPr lang="en-US" dirty="0" smtClean="0"/>
              <a:t>Example </a:t>
            </a:r>
            <a:endParaRPr lang="en-US" dirty="0"/>
          </a:p>
        </p:txBody>
      </p:sp>
      <p:pic>
        <p:nvPicPr>
          <p:cNvPr id="5" name="Picture 4"/>
          <p:cNvPicPr>
            <a:picLocks noChangeAspect="1"/>
          </p:cNvPicPr>
          <p:nvPr/>
        </p:nvPicPr>
        <p:blipFill>
          <a:blip r:embed="rId3"/>
          <a:stretch>
            <a:fillRect/>
          </a:stretch>
        </p:blipFill>
        <p:spPr>
          <a:xfrm>
            <a:off x="1129216" y="2783218"/>
            <a:ext cx="7019586" cy="3840480"/>
          </a:xfrm>
          <a:prstGeom prst="rect">
            <a:avLst/>
          </a:prstGeom>
        </p:spPr>
      </p:pic>
    </p:spTree>
    <p:extLst>
      <p:ext uri="{BB962C8B-B14F-4D97-AF65-F5344CB8AC3E}">
        <p14:creationId xmlns:p14="http://schemas.microsoft.com/office/powerpoint/2010/main" val="232530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lstStyle/>
          <a:p>
            <a:r>
              <a:rPr lang="en-US" dirty="0" smtClean="0"/>
              <a:t>Used for string and array processing, with the goal of writing efficient code.</a:t>
            </a:r>
          </a:p>
          <a:p>
            <a:r>
              <a:rPr lang="en-US" dirty="0" smtClean="0"/>
              <a:t>The x88 instruction set has five groups of instructions for processing arrays of bytes and words.</a:t>
            </a:r>
          </a:p>
          <a:p>
            <a:r>
              <a:rPr lang="en-US" dirty="0" smtClean="0"/>
              <a:t>Although they are called string primitives, they are not limited to character arrays</a:t>
            </a:r>
          </a:p>
          <a:p>
            <a:r>
              <a:rPr lang="en-US" dirty="0" smtClean="0"/>
              <a:t>Next slide show these instruction and registers associated with them. </a:t>
            </a:r>
          </a:p>
          <a:p>
            <a:endParaRPr lang="en-US" dirty="0"/>
          </a:p>
        </p:txBody>
      </p:sp>
    </p:spTree>
    <p:extLst>
      <p:ext uri="{BB962C8B-B14F-4D97-AF65-F5344CB8AC3E}">
        <p14:creationId xmlns:p14="http://schemas.microsoft.com/office/powerpoint/2010/main" val="107554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Example</a:t>
            </a:r>
            <a:endParaRPr lang="en-US" dirty="0"/>
          </a:p>
        </p:txBody>
      </p:sp>
      <p:sp>
        <p:nvSpPr>
          <p:cNvPr id="3" name="Content Placeholder 2"/>
          <p:cNvSpPr>
            <a:spLocks noGrp="1"/>
          </p:cNvSpPr>
          <p:nvPr>
            <p:ph idx="1"/>
          </p:nvPr>
        </p:nvSpPr>
        <p:spPr/>
        <p:txBody>
          <a:bodyPr/>
          <a:lstStyle/>
          <a:p>
            <a:r>
              <a:rPr lang="en-US" sz="1800" dirty="0" smtClean="0"/>
              <a:t>Notice the value of DI, SI, CX and memory state before and after execution of each step </a:t>
            </a:r>
          </a:p>
          <a:p>
            <a:endParaRPr lang="en-US" dirty="0"/>
          </a:p>
        </p:txBody>
      </p:sp>
      <p:pic>
        <p:nvPicPr>
          <p:cNvPr id="5" name="Picture 4"/>
          <p:cNvPicPr>
            <a:picLocks noChangeAspect="1"/>
          </p:cNvPicPr>
          <p:nvPr/>
        </p:nvPicPr>
        <p:blipFill>
          <a:blip r:embed="rId3"/>
          <a:stretch>
            <a:fillRect/>
          </a:stretch>
        </p:blipFill>
        <p:spPr>
          <a:xfrm>
            <a:off x="5734254" y="2229644"/>
            <a:ext cx="5265965" cy="1371600"/>
          </a:xfrm>
          <a:prstGeom prst="rect">
            <a:avLst/>
          </a:prstGeom>
        </p:spPr>
      </p:pic>
      <p:pic>
        <p:nvPicPr>
          <p:cNvPr id="6" name="Picture 5"/>
          <p:cNvPicPr>
            <a:picLocks noChangeAspect="1"/>
          </p:cNvPicPr>
          <p:nvPr/>
        </p:nvPicPr>
        <p:blipFill>
          <a:blip r:embed="rId4"/>
          <a:stretch>
            <a:fillRect/>
          </a:stretch>
        </p:blipFill>
        <p:spPr>
          <a:xfrm>
            <a:off x="231860" y="3726221"/>
            <a:ext cx="4841378" cy="1371600"/>
          </a:xfrm>
          <a:prstGeom prst="rect">
            <a:avLst/>
          </a:prstGeom>
        </p:spPr>
      </p:pic>
      <p:pic>
        <p:nvPicPr>
          <p:cNvPr id="7" name="Picture 6"/>
          <p:cNvPicPr>
            <a:picLocks noChangeAspect="1"/>
          </p:cNvPicPr>
          <p:nvPr/>
        </p:nvPicPr>
        <p:blipFill>
          <a:blip r:embed="rId5"/>
          <a:stretch>
            <a:fillRect/>
          </a:stretch>
        </p:blipFill>
        <p:spPr>
          <a:xfrm>
            <a:off x="5734254" y="3736181"/>
            <a:ext cx="5478492" cy="1554480"/>
          </a:xfrm>
          <a:prstGeom prst="rect">
            <a:avLst/>
          </a:prstGeom>
        </p:spPr>
      </p:pic>
      <p:pic>
        <p:nvPicPr>
          <p:cNvPr id="9" name="Picture 8"/>
          <p:cNvPicPr>
            <a:picLocks noChangeAspect="1"/>
          </p:cNvPicPr>
          <p:nvPr/>
        </p:nvPicPr>
        <p:blipFill>
          <a:blip r:embed="rId6"/>
          <a:stretch>
            <a:fillRect/>
          </a:stretch>
        </p:blipFill>
        <p:spPr>
          <a:xfrm>
            <a:off x="413010" y="5121539"/>
            <a:ext cx="6200775" cy="1733550"/>
          </a:xfrm>
          <a:prstGeom prst="rect">
            <a:avLst/>
          </a:prstGeom>
        </p:spPr>
      </p:pic>
      <p:pic>
        <p:nvPicPr>
          <p:cNvPr id="10" name="Picture 9"/>
          <p:cNvPicPr>
            <a:picLocks noChangeAspect="1"/>
          </p:cNvPicPr>
          <p:nvPr/>
        </p:nvPicPr>
        <p:blipFill>
          <a:blip r:embed="rId7"/>
          <a:stretch>
            <a:fillRect/>
          </a:stretch>
        </p:blipFill>
        <p:spPr>
          <a:xfrm>
            <a:off x="231860" y="2182898"/>
            <a:ext cx="5203677" cy="1463040"/>
          </a:xfrm>
          <a:prstGeom prst="rect">
            <a:avLst/>
          </a:prstGeom>
        </p:spPr>
      </p:pic>
    </p:spTree>
    <p:extLst>
      <p:ext uri="{BB962C8B-B14F-4D97-AF65-F5344CB8AC3E}">
        <p14:creationId xmlns:p14="http://schemas.microsoft.com/office/powerpoint/2010/main" val="204877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do we need two different orders of MOVS?</a:t>
            </a:r>
            <a:endParaRPr lang="en-US" sz="4000" dirty="0"/>
          </a:p>
        </p:txBody>
      </p:sp>
      <p:sp>
        <p:nvSpPr>
          <p:cNvPr id="3" name="Content Placeholder 2"/>
          <p:cNvSpPr>
            <a:spLocks noGrp="1"/>
          </p:cNvSpPr>
          <p:nvPr>
            <p:ph idx="1"/>
          </p:nvPr>
        </p:nvSpPr>
        <p:spPr/>
        <p:txBody>
          <a:bodyPr/>
          <a:lstStyle/>
          <a:p>
            <a:r>
              <a:rPr lang="en-US" dirty="0" smtClean="0"/>
              <a:t>The DF is important in the case of overlapping blocks. </a:t>
            </a:r>
          </a:p>
          <a:p>
            <a:r>
              <a:rPr lang="en-US" dirty="0" smtClean="0"/>
              <a:t>For example when the source and destination blocks overlap and the source is below the destination copy must be done upwards.</a:t>
            </a:r>
          </a:p>
          <a:p>
            <a:r>
              <a:rPr lang="en-US" dirty="0" smtClean="0"/>
              <a:t>While if the destination is below the source copy must be done downwards</a:t>
            </a:r>
            <a:endParaRPr lang="en-US" dirty="0"/>
          </a:p>
        </p:txBody>
      </p:sp>
    </p:spTree>
    <p:extLst>
      <p:ext uri="{BB962C8B-B14F-4D97-AF65-F5344CB8AC3E}">
        <p14:creationId xmlns:p14="http://schemas.microsoft.com/office/powerpoint/2010/main" val="159960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of MOVS</a:t>
            </a:r>
            <a:endParaRPr lang="en-US" dirty="0"/>
          </a:p>
        </p:txBody>
      </p:sp>
      <p:sp>
        <p:nvSpPr>
          <p:cNvPr id="3" name="Content Placeholder 2"/>
          <p:cNvSpPr>
            <a:spLocks noGrp="1"/>
          </p:cNvSpPr>
          <p:nvPr>
            <p:ph idx="1"/>
          </p:nvPr>
        </p:nvSpPr>
        <p:spPr/>
        <p:txBody>
          <a:bodyPr/>
          <a:lstStyle/>
          <a:p>
            <a:r>
              <a:rPr lang="en-US" dirty="0" smtClean="0"/>
              <a:t>Write a code the will take first line of screen (whatever is written their) and will print the same line of second line. Sample runs are given. The code is in temp.com file. Hint: You can change DS register to point to B8000</a:t>
            </a:r>
          </a:p>
          <a:p>
            <a:endParaRPr lang="en-US" dirty="0" smtClean="0"/>
          </a:p>
          <a:p>
            <a:endParaRPr lang="en-US" dirty="0"/>
          </a:p>
        </p:txBody>
      </p:sp>
      <p:pic>
        <p:nvPicPr>
          <p:cNvPr id="6" name="Picture 5"/>
          <p:cNvPicPr>
            <a:picLocks noChangeAspect="1"/>
          </p:cNvPicPr>
          <p:nvPr/>
        </p:nvPicPr>
        <p:blipFill>
          <a:blip r:embed="rId2"/>
          <a:stretch>
            <a:fillRect/>
          </a:stretch>
        </p:blipFill>
        <p:spPr>
          <a:xfrm>
            <a:off x="189006" y="3518066"/>
            <a:ext cx="6143625" cy="4029075"/>
          </a:xfrm>
          <a:prstGeom prst="rect">
            <a:avLst/>
          </a:prstGeom>
        </p:spPr>
      </p:pic>
      <p:pic>
        <p:nvPicPr>
          <p:cNvPr id="7" name="Picture 6"/>
          <p:cNvPicPr>
            <a:picLocks noChangeAspect="1"/>
          </p:cNvPicPr>
          <p:nvPr/>
        </p:nvPicPr>
        <p:blipFill rotWithShape="1">
          <a:blip r:embed="rId3"/>
          <a:srcRect r="8753"/>
          <a:stretch/>
        </p:blipFill>
        <p:spPr>
          <a:xfrm>
            <a:off x="6423192" y="3518066"/>
            <a:ext cx="5579802" cy="3676650"/>
          </a:xfrm>
          <a:prstGeom prst="rect">
            <a:avLst/>
          </a:prstGeom>
        </p:spPr>
      </p:pic>
    </p:spTree>
    <p:extLst>
      <p:ext uri="{BB962C8B-B14F-4D97-AF65-F5344CB8AC3E}">
        <p14:creationId xmlns:p14="http://schemas.microsoft.com/office/powerpoint/2010/main" val="1315841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a:t>
            </a:r>
            <a:endParaRPr lang="en-US" dirty="0"/>
          </a:p>
        </p:txBody>
      </p:sp>
      <p:sp>
        <p:nvSpPr>
          <p:cNvPr id="3" name="Text Placeholder 2"/>
          <p:cNvSpPr>
            <a:spLocks noGrp="1"/>
          </p:cNvSpPr>
          <p:nvPr>
            <p:ph type="body" idx="1"/>
          </p:nvPr>
        </p:nvSpPr>
        <p:spPr/>
        <p:txBody>
          <a:bodyPr/>
          <a:lstStyle/>
          <a:p>
            <a:r>
              <a:rPr lang="en-US" dirty="0" smtClean="0"/>
              <a:t>Compare string</a:t>
            </a:r>
            <a:endParaRPr lang="en-US" dirty="0"/>
          </a:p>
        </p:txBody>
      </p:sp>
    </p:spTree>
    <p:extLst>
      <p:ext uri="{BB962C8B-B14F-4D97-AF65-F5344CB8AC3E}">
        <p14:creationId xmlns:p14="http://schemas.microsoft.com/office/powerpoint/2010/main" val="265658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a:t>
            </a:r>
            <a:endParaRPr lang="en-US" dirty="0"/>
          </a:p>
        </p:txBody>
      </p:sp>
      <p:sp>
        <p:nvSpPr>
          <p:cNvPr id="3" name="Content Placeholder 2"/>
          <p:cNvSpPr>
            <a:spLocks noGrp="1"/>
          </p:cNvSpPr>
          <p:nvPr>
            <p:ph idx="1"/>
          </p:nvPr>
        </p:nvSpPr>
        <p:spPr/>
        <p:txBody>
          <a:bodyPr>
            <a:normAutofit fontScale="92500"/>
          </a:bodyPr>
          <a:lstStyle/>
          <a:p>
            <a:r>
              <a:rPr lang="en-US" dirty="0" smtClean="0"/>
              <a:t>Compares block of data given at  source and destination</a:t>
            </a:r>
          </a:p>
          <a:p>
            <a:r>
              <a:rPr lang="en-US" dirty="0" smtClean="0"/>
              <a:t>CMPS has two variants: </a:t>
            </a:r>
          </a:p>
          <a:p>
            <a:pPr lvl="1"/>
            <a:r>
              <a:rPr lang="en-US" dirty="0" smtClean="0"/>
              <a:t>CMPW: Compare block word by word</a:t>
            </a:r>
          </a:p>
          <a:p>
            <a:pPr lvl="1"/>
            <a:r>
              <a:rPr lang="en-US" dirty="0" smtClean="0"/>
              <a:t>CMPSB: Compares block byte by byte</a:t>
            </a:r>
          </a:p>
          <a:p>
            <a:r>
              <a:rPr lang="en-US" dirty="0" smtClean="0"/>
              <a:t>Used in pair with REPE or REPNE and conditional Jump</a:t>
            </a:r>
          </a:p>
          <a:p>
            <a:pPr lvl="1"/>
            <a:r>
              <a:rPr lang="en-US" dirty="0" smtClean="0"/>
              <a:t>REPE: repeats a long and blocks are same  (can be used to check equality of blocks) or until CX &gt;zero</a:t>
            </a:r>
          </a:p>
          <a:p>
            <a:pPr lvl="1"/>
            <a:r>
              <a:rPr lang="en-US" dirty="0" smtClean="0"/>
              <a:t>REPNE: repeats a long and blocks are different</a:t>
            </a:r>
            <a:r>
              <a:rPr lang="en-US" dirty="0"/>
              <a:t> </a:t>
            </a:r>
            <a:r>
              <a:rPr lang="en-US" dirty="0" smtClean="0"/>
              <a:t>(can be used to see check common elements in string) or until CX </a:t>
            </a:r>
            <a:r>
              <a:rPr lang="en-US" dirty="0"/>
              <a:t>&gt;</a:t>
            </a:r>
            <a:r>
              <a:rPr lang="en-US" dirty="0" smtClean="0"/>
              <a:t>zero</a:t>
            </a:r>
          </a:p>
          <a:p>
            <a:pPr lvl="1"/>
            <a:r>
              <a:rPr lang="en-US" dirty="0" smtClean="0"/>
              <a:t>Flags are updated accordingly and conductional jumps can be used afterwards. </a:t>
            </a:r>
          </a:p>
          <a:p>
            <a:r>
              <a:rPr lang="en-US" dirty="0" smtClean="0"/>
              <a:t>DF has same use here as in MOVS, i.e. to control direction of comparison</a:t>
            </a:r>
          </a:p>
        </p:txBody>
      </p:sp>
    </p:spTree>
    <p:extLst>
      <p:ext uri="{BB962C8B-B14F-4D97-AF65-F5344CB8AC3E}">
        <p14:creationId xmlns:p14="http://schemas.microsoft.com/office/powerpoint/2010/main" val="2603705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CMPSW</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err="1" smtClean="0"/>
              <a:t>Cld</a:t>
            </a:r>
            <a:r>
              <a:rPr lang="en-US" dirty="0" smtClean="0"/>
              <a:t>/ </a:t>
            </a:r>
            <a:r>
              <a:rPr lang="en-US" dirty="0" err="1" smtClean="0"/>
              <a:t>std</a:t>
            </a:r>
            <a:endParaRPr lang="en-US" dirty="0" smtClean="0"/>
          </a:p>
          <a:p>
            <a:pPr lvl="1"/>
            <a:r>
              <a:rPr lang="en-US" dirty="0" smtClean="0"/>
              <a:t>Set source and Destination segments</a:t>
            </a:r>
          </a:p>
          <a:p>
            <a:pPr lvl="1"/>
            <a:r>
              <a:rPr lang="en-US" dirty="0" smtClean="0"/>
              <a:t>Set Source starting index</a:t>
            </a:r>
          </a:p>
          <a:p>
            <a:pPr lvl="1"/>
            <a:r>
              <a:rPr lang="en-US" dirty="0" smtClean="0"/>
              <a:t>Set destination starting index</a:t>
            </a:r>
          </a:p>
          <a:p>
            <a:pPr lvl="1"/>
            <a:r>
              <a:rPr lang="en-US" dirty="0" smtClean="0"/>
              <a:t>Set cx to length </a:t>
            </a:r>
            <a:r>
              <a:rPr lang="en-US" dirty="0"/>
              <a:t>o</a:t>
            </a:r>
            <a:r>
              <a:rPr lang="en-US" dirty="0" smtClean="0"/>
              <a:t>f block</a:t>
            </a:r>
          </a:p>
          <a:p>
            <a:pPr lvl="1"/>
            <a:r>
              <a:rPr lang="en-US" dirty="0" smtClean="0"/>
              <a:t>REPE/REPNE </a:t>
            </a:r>
            <a:r>
              <a:rPr lang="en-US" dirty="0" smtClean="0"/>
              <a:t>CMPSW</a:t>
            </a:r>
            <a:endParaRPr lang="en-US" dirty="0" smtClean="0"/>
          </a:p>
          <a:p>
            <a:pPr lvl="1"/>
            <a:r>
              <a:rPr lang="en-US" dirty="0" smtClean="0"/>
              <a:t>Conditional Jump</a:t>
            </a:r>
          </a:p>
          <a:p>
            <a:r>
              <a:rPr lang="en-US" dirty="0" smtClean="0"/>
              <a:t>Note that SI and DI are auto incremented/ Decremented by 2 and CX is also decremented, as you saw in MOVSW</a:t>
            </a:r>
            <a:endParaRPr lang="en-US" dirty="0"/>
          </a:p>
        </p:txBody>
      </p:sp>
    </p:spTree>
    <p:extLst>
      <p:ext uri="{BB962C8B-B14F-4D97-AF65-F5344CB8AC3E}">
        <p14:creationId xmlns:p14="http://schemas.microsoft.com/office/powerpoint/2010/main" val="4148468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CMPSW</a:t>
            </a:r>
            <a:endParaRPr lang="en-US" dirty="0"/>
          </a:p>
        </p:txBody>
      </p:sp>
      <p:pic>
        <p:nvPicPr>
          <p:cNvPr id="5" name="Content Placeholder 4"/>
          <p:cNvPicPr>
            <a:picLocks noGrp="1" noChangeAspect="1"/>
          </p:cNvPicPr>
          <p:nvPr>
            <p:ph idx="1"/>
          </p:nvPr>
        </p:nvPicPr>
        <p:blipFill>
          <a:blip r:embed="rId3"/>
          <a:stretch>
            <a:fillRect/>
          </a:stretch>
        </p:blipFill>
        <p:spPr>
          <a:xfrm>
            <a:off x="651977" y="1690688"/>
            <a:ext cx="5237872" cy="4351338"/>
          </a:xfrm>
          <a:prstGeom prst="rect">
            <a:avLst/>
          </a:prstGeom>
        </p:spPr>
      </p:pic>
      <p:sp>
        <p:nvSpPr>
          <p:cNvPr id="6" name="TextBox 5"/>
          <p:cNvSpPr txBox="1"/>
          <p:nvPr/>
        </p:nvSpPr>
        <p:spPr>
          <a:xfrm>
            <a:off x="7192370" y="1801504"/>
            <a:ext cx="3766782" cy="1477328"/>
          </a:xfrm>
          <a:prstGeom prst="rect">
            <a:avLst/>
          </a:prstGeom>
          <a:noFill/>
        </p:spPr>
        <p:txBody>
          <a:bodyPr wrap="square" rtlCol="0">
            <a:spAutoFit/>
          </a:bodyPr>
          <a:lstStyle/>
          <a:p>
            <a:r>
              <a:rPr lang="en-US" dirty="0" smtClean="0"/>
              <a:t>Run this example with different values of arrays</a:t>
            </a:r>
          </a:p>
          <a:p>
            <a:r>
              <a:rPr lang="en-US" dirty="0" smtClean="0"/>
              <a:t>Note that SI and DI are auto incremented here and CX is Zero after execution. </a:t>
            </a:r>
            <a:endParaRPr lang="en-US" dirty="0"/>
          </a:p>
        </p:txBody>
      </p:sp>
      <p:pic>
        <p:nvPicPr>
          <p:cNvPr id="7" name="Picture 6"/>
          <p:cNvPicPr>
            <a:picLocks noChangeAspect="1"/>
          </p:cNvPicPr>
          <p:nvPr/>
        </p:nvPicPr>
        <p:blipFill>
          <a:blip r:embed="rId4"/>
          <a:stretch>
            <a:fillRect/>
          </a:stretch>
        </p:blipFill>
        <p:spPr>
          <a:xfrm>
            <a:off x="1025927" y="3183582"/>
            <a:ext cx="504825" cy="190500"/>
          </a:xfrm>
          <a:prstGeom prst="rect">
            <a:avLst/>
          </a:prstGeom>
        </p:spPr>
      </p:pic>
    </p:spTree>
    <p:extLst>
      <p:ext uri="{BB962C8B-B14F-4D97-AF65-F5344CB8AC3E}">
        <p14:creationId xmlns:p14="http://schemas.microsoft.com/office/powerpoint/2010/main" val="105923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CMPSB</a:t>
            </a:r>
            <a:endParaRPr lang="en-US" dirty="0"/>
          </a:p>
        </p:txBody>
      </p:sp>
      <p:sp>
        <p:nvSpPr>
          <p:cNvPr id="3" name="Content Placeholder 2"/>
          <p:cNvSpPr>
            <a:spLocks noGrp="1"/>
          </p:cNvSpPr>
          <p:nvPr>
            <p:ph idx="1"/>
          </p:nvPr>
        </p:nvSpPr>
        <p:spPr/>
        <p:txBody>
          <a:bodyPr/>
          <a:lstStyle/>
          <a:p>
            <a:r>
              <a:rPr lang="en-US" dirty="0" smtClean="0"/>
              <a:t>Compares blocks byte by byte</a:t>
            </a:r>
          </a:p>
          <a:p>
            <a:r>
              <a:rPr lang="en-US" dirty="0" smtClean="0"/>
              <a:t>SI and DI are incremented / decremented 1 by 1 </a:t>
            </a:r>
          </a:p>
          <a:p>
            <a:r>
              <a:rPr lang="en-US" dirty="0" smtClean="0"/>
              <a:t>Rest is same as CMPW</a:t>
            </a:r>
          </a:p>
          <a:p>
            <a:r>
              <a:rPr lang="en-US" dirty="0" smtClean="0"/>
              <a:t>See example 7.7 from BH for string comparison</a:t>
            </a:r>
            <a:endParaRPr lang="en-US" dirty="0"/>
          </a:p>
        </p:txBody>
      </p:sp>
    </p:spTree>
    <p:extLst>
      <p:ext uri="{BB962C8B-B14F-4D97-AF65-F5344CB8AC3E}">
        <p14:creationId xmlns:p14="http://schemas.microsoft.com/office/powerpoint/2010/main" val="170339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Find a substring in a string and place the stating point of substring in ax. If substring is not found place -1 in ax. </a:t>
            </a:r>
          </a:p>
          <a:p>
            <a:r>
              <a:rPr lang="en-US" dirty="0" smtClean="0"/>
              <a:t>For example string = ABCABD and substring =ABD then ax should be 3</a:t>
            </a:r>
          </a:p>
          <a:p>
            <a:r>
              <a:rPr lang="en-US" dirty="0"/>
              <a:t>For example string = </a:t>
            </a:r>
            <a:r>
              <a:rPr lang="en-US" dirty="0" smtClean="0"/>
              <a:t>ABCABX </a:t>
            </a:r>
            <a:r>
              <a:rPr lang="en-US" dirty="0"/>
              <a:t>and substring =ABD then ax should be </a:t>
            </a:r>
            <a:r>
              <a:rPr lang="en-US" dirty="0" smtClean="0"/>
              <a:t>-1</a:t>
            </a:r>
          </a:p>
          <a:p>
            <a:r>
              <a:rPr lang="en-US" dirty="0"/>
              <a:t>For example string = ABCABD and substring =</a:t>
            </a:r>
            <a:r>
              <a:rPr lang="en-US" dirty="0" smtClean="0"/>
              <a:t>ABC </a:t>
            </a:r>
            <a:r>
              <a:rPr lang="en-US" dirty="0"/>
              <a:t>then ax should be </a:t>
            </a:r>
            <a:r>
              <a:rPr lang="en-US" dirty="0" smtClean="0"/>
              <a:t>0</a:t>
            </a:r>
            <a:endParaRPr lang="en-US" dirty="0"/>
          </a:p>
          <a:p>
            <a:endParaRPr lang="en-US" dirty="0"/>
          </a:p>
          <a:p>
            <a:endParaRPr lang="en-US" dirty="0"/>
          </a:p>
        </p:txBody>
      </p:sp>
    </p:spTree>
    <p:extLst>
      <p:ext uri="{BB962C8B-B14F-4D97-AF65-F5344CB8AC3E}">
        <p14:creationId xmlns:p14="http://schemas.microsoft.com/office/powerpoint/2010/main" val="2258028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SCAS</a:t>
            </a:r>
            <a:endParaRPr lang="en-US" dirty="0"/>
          </a:p>
        </p:txBody>
      </p:sp>
      <p:sp>
        <p:nvSpPr>
          <p:cNvPr id="3" name="Text Placeholder 2"/>
          <p:cNvSpPr>
            <a:spLocks noGrp="1"/>
          </p:cNvSpPr>
          <p:nvPr>
            <p:ph type="body" idx="1"/>
          </p:nvPr>
        </p:nvSpPr>
        <p:spPr/>
        <p:txBody>
          <a:bodyPr/>
          <a:lstStyle/>
          <a:p>
            <a:r>
              <a:rPr lang="en-US" dirty="0" smtClean="0"/>
              <a:t>Scan string</a:t>
            </a:r>
            <a:endParaRPr lang="en-US" dirty="0"/>
          </a:p>
        </p:txBody>
      </p:sp>
    </p:spTree>
    <p:extLst>
      <p:ext uri="{BB962C8B-B14F-4D97-AF65-F5344CB8AC3E}">
        <p14:creationId xmlns:p14="http://schemas.microsoft.com/office/powerpoint/2010/main" val="290757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1976790"/>
              </p:ext>
            </p:extLst>
          </p:nvPr>
        </p:nvGraphicFramePr>
        <p:xfrm>
          <a:off x="947382" y="1429840"/>
          <a:ext cx="10515600" cy="5223222"/>
        </p:xfrm>
        <a:graphic>
          <a:graphicData uri="http://schemas.openxmlformats.org/drawingml/2006/table">
            <a:tbl>
              <a:tblPr firstRow="1" bandRow="1">
                <a:tableStyleId>{5C22544A-7EE6-4342-B048-85BDC9FD1C3A}</a:tableStyleId>
              </a:tblPr>
              <a:tblGrid>
                <a:gridCol w="2382672"/>
                <a:gridCol w="8132928"/>
              </a:tblGrid>
              <a:tr h="735234">
                <a:tc>
                  <a:txBody>
                    <a:bodyPr/>
                    <a:lstStyle/>
                    <a:p>
                      <a:r>
                        <a:rPr lang="en-US" dirty="0" smtClean="0"/>
                        <a:t>Instruction</a:t>
                      </a:r>
                      <a:endParaRPr lang="en-US" dirty="0"/>
                    </a:p>
                  </a:txBody>
                  <a:tcPr/>
                </a:tc>
                <a:tc>
                  <a:txBody>
                    <a:bodyPr/>
                    <a:lstStyle/>
                    <a:p>
                      <a:r>
                        <a:rPr lang="en-US" dirty="0" smtClean="0"/>
                        <a:t>Description</a:t>
                      </a:r>
                      <a:endParaRPr lang="en-US" dirty="0"/>
                    </a:p>
                  </a:txBody>
                  <a:tcPr/>
                </a:tc>
              </a:tr>
              <a:tr h="735234">
                <a:tc>
                  <a:txBody>
                    <a:bodyPr/>
                    <a:lstStyle/>
                    <a:p>
                      <a:r>
                        <a:rPr lang="en-US" dirty="0" smtClean="0"/>
                        <a:t>MOVSB, MOVSW</a:t>
                      </a:r>
                      <a:endParaRPr lang="en-US" dirty="0"/>
                    </a:p>
                  </a:txBody>
                  <a:tcPr/>
                </a:tc>
                <a:tc>
                  <a:txBody>
                    <a:bodyPr/>
                    <a:lstStyle/>
                    <a:p>
                      <a:r>
                        <a:rPr lang="en-US" dirty="0" smtClean="0"/>
                        <a:t>Move string data: Copy data from memory addressed by DS:SI to memory addressed by ES:DI and updates SI and DI to point to the next locations. </a:t>
                      </a:r>
                    </a:p>
                    <a:p>
                      <a:endParaRPr lang="en-US" dirty="0"/>
                    </a:p>
                  </a:txBody>
                  <a:tcPr/>
                </a:tc>
              </a:tr>
              <a:tr h="735234">
                <a:tc>
                  <a:txBody>
                    <a:bodyPr/>
                    <a:lstStyle/>
                    <a:p>
                      <a:r>
                        <a:rPr lang="en-US" dirty="0" smtClean="0"/>
                        <a:t>CMPSB, CMPSW</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Compare strings: Compare the contents of two memory locations addressed by DS:SI and ES:DI, and updates DI to point to the next location</a:t>
                      </a:r>
                    </a:p>
                    <a:p>
                      <a:endParaRPr lang="en-US" dirty="0"/>
                    </a:p>
                  </a:txBody>
                  <a:tcPr/>
                </a:tc>
              </a:tr>
              <a:tr h="735234">
                <a:tc>
                  <a:txBody>
                    <a:bodyPr/>
                    <a:lstStyle/>
                    <a:p>
                      <a:r>
                        <a:rPr lang="en-US" dirty="0" smtClean="0"/>
                        <a:t>SCASB, SCASW</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Scan string: Compare the accumulator (AL</a:t>
                      </a:r>
                      <a:r>
                        <a:rPr lang="en-US" baseline="0" dirty="0" smtClean="0"/>
                        <a:t> or</a:t>
                      </a:r>
                      <a:r>
                        <a:rPr lang="en-US" dirty="0" smtClean="0"/>
                        <a:t> AX) to the contents of memory addressed by ES:DI, and updates DI to point to the next location. Flags are also updated accordingly</a:t>
                      </a:r>
                    </a:p>
                    <a:p>
                      <a:endParaRPr lang="en-US" dirty="0"/>
                    </a:p>
                  </a:txBody>
                  <a:tcPr/>
                </a:tc>
              </a:tr>
              <a:tr h="735234">
                <a:tc>
                  <a:txBody>
                    <a:bodyPr/>
                    <a:lstStyle/>
                    <a:p>
                      <a:r>
                        <a:rPr lang="en-US" dirty="0" smtClean="0"/>
                        <a:t>STOSB, STOSW</a:t>
                      </a:r>
                      <a:endParaRPr lang="en-US" dirty="0"/>
                    </a:p>
                  </a:txBody>
                  <a:tcPr/>
                </a:tc>
                <a:tc>
                  <a:txBody>
                    <a:bodyPr/>
                    <a:lstStyle/>
                    <a:p>
                      <a:r>
                        <a:rPr lang="en-US" dirty="0" smtClean="0"/>
                        <a:t>Store the accumulator contents into memory addressed by ES:DI, and updates DI to point to the next location</a:t>
                      </a:r>
                      <a:endParaRPr lang="en-US" dirty="0"/>
                    </a:p>
                  </a:txBody>
                  <a:tcPr/>
                </a:tc>
              </a:tr>
              <a:tr h="735234">
                <a:tc>
                  <a:txBody>
                    <a:bodyPr/>
                    <a:lstStyle/>
                    <a:p>
                      <a:r>
                        <a:rPr lang="en-US" dirty="0" smtClean="0"/>
                        <a:t>LODSB, LODSW</a:t>
                      </a:r>
                      <a:endParaRPr lang="en-US" dirty="0"/>
                    </a:p>
                  </a:txBody>
                  <a:tcPr/>
                </a:tc>
                <a:tc>
                  <a:txBody>
                    <a:bodyPr/>
                    <a:lstStyle/>
                    <a:p>
                      <a:r>
                        <a:rPr lang="en-US" dirty="0" smtClean="0"/>
                        <a:t>Load accumulator from string: Load memory addressed by DS:SI into the accumulator.</a:t>
                      </a:r>
                      <a:endParaRPr lang="en-US" dirty="0"/>
                    </a:p>
                  </a:txBody>
                  <a:tcPr/>
                </a:tc>
              </a:tr>
            </a:tbl>
          </a:graphicData>
        </a:graphic>
      </p:graphicFrame>
    </p:spTree>
    <p:extLst>
      <p:ext uri="{BB962C8B-B14F-4D97-AF65-F5344CB8AC3E}">
        <p14:creationId xmlns:p14="http://schemas.microsoft.com/office/powerpoint/2010/main" val="1084884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Compares value in accumulator to all elements in a block starting at ES:DI</a:t>
            </a:r>
          </a:p>
          <a:p>
            <a:r>
              <a:rPr lang="en-US" dirty="0" smtClean="0"/>
              <a:t>Has two variants</a:t>
            </a:r>
            <a:endParaRPr lang="en-US" dirty="0"/>
          </a:p>
          <a:p>
            <a:pPr lvl="1"/>
            <a:r>
              <a:rPr lang="en-US" dirty="0" smtClean="0"/>
              <a:t>SCASW: Compares AX with all word in block one by one (SI, DI +/- 2)</a:t>
            </a:r>
          </a:p>
          <a:p>
            <a:pPr lvl="1"/>
            <a:r>
              <a:rPr lang="en-US" dirty="0" smtClean="0"/>
              <a:t>SCASB: Compares AL with all bytes in block one by one (SI, DI +/- 1)</a:t>
            </a:r>
          </a:p>
          <a:p>
            <a:r>
              <a:rPr lang="en-US" dirty="0" smtClean="0"/>
              <a:t>REPE </a:t>
            </a:r>
          </a:p>
          <a:p>
            <a:pPr lvl="1"/>
            <a:r>
              <a:rPr lang="en-US" dirty="0" smtClean="0"/>
              <a:t> scans and array/string  while CX &gt; 0 and the value in AL/AX matches each subsequent value in memory</a:t>
            </a:r>
          </a:p>
          <a:p>
            <a:r>
              <a:rPr lang="en-US" dirty="0" smtClean="0"/>
              <a:t>REPNE </a:t>
            </a:r>
          </a:p>
          <a:p>
            <a:pPr lvl="1"/>
            <a:r>
              <a:rPr lang="en-US" dirty="0" smtClean="0"/>
              <a:t>scans until either AL/AX matches a value in memory or till CX becomes 0</a:t>
            </a:r>
          </a:p>
          <a:p>
            <a:r>
              <a:rPr lang="en-US" dirty="0" smtClean="0"/>
              <a:t>Flag are updated accordingly</a:t>
            </a:r>
          </a:p>
          <a:p>
            <a:r>
              <a:rPr lang="en-US" dirty="0" smtClean="0"/>
              <a:t>Use conduction jump</a:t>
            </a:r>
            <a:endParaRPr lang="en-US" dirty="0"/>
          </a:p>
        </p:txBody>
      </p:sp>
    </p:spTree>
    <p:extLst>
      <p:ext uri="{BB962C8B-B14F-4D97-AF65-F5344CB8AC3E}">
        <p14:creationId xmlns:p14="http://schemas.microsoft.com/office/powerpoint/2010/main" val="129655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SCASW</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err="1" smtClean="0"/>
              <a:t>Cld</a:t>
            </a:r>
            <a:r>
              <a:rPr lang="en-US" dirty="0" smtClean="0"/>
              <a:t>/ </a:t>
            </a:r>
            <a:r>
              <a:rPr lang="en-US" dirty="0" err="1" smtClean="0"/>
              <a:t>std</a:t>
            </a:r>
            <a:endParaRPr lang="en-US" dirty="0" smtClean="0"/>
          </a:p>
          <a:p>
            <a:pPr lvl="1"/>
            <a:r>
              <a:rPr lang="en-US" dirty="0" smtClean="0"/>
              <a:t>Set </a:t>
            </a:r>
            <a:r>
              <a:rPr lang="en-US" dirty="0" smtClean="0"/>
              <a:t> </a:t>
            </a:r>
            <a:r>
              <a:rPr lang="en-US" dirty="0" smtClean="0"/>
              <a:t>Destination segments</a:t>
            </a:r>
          </a:p>
          <a:p>
            <a:pPr lvl="1"/>
            <a:r>
              <a:rPr lang="en-US" dirty="0" smtClean="0"/>
              <a:t>Set </a:t>
            </a:r>
            <a:r>
              <a:rPr lang="en-US" dirty="0" smtClean="0"/>
              <a:t>destination starting index</a:t>
            </a:r>
          </a:p>
          <a:p>
            <a:pPr lvl="1"/>
            <a:r>
              <a:rPr lang="en-US" dirty="0" smtClean="0"/>
              <a:t>Set </a:t>
            </a:r>
            <a:r>
              <a:rPr lang="en-US" dirty="0" smtClean="0"/>
              <a:t>ax to element to be </a:t>
            </a:r>
            <a:r>
              <a:rPr lang="en-US" dirty="0" smtClean="0"/>
              <a:t>found</a:t>
            </a:r>
          </a:p>
          <a:p>
            <a:pPr lvl="1"/>
            <a:r>
              <a:rPr lang="en-US"/>
              <a:t>Set cx to length of block</a:t>
            </a:r>
          </a:p>
          <a:p>
            <a:pPr lvl="1"/>
            <a:endParaRPr lang="en-US" dirty="0" smtClean="0"/>
          </a:p>
          <a:p>
            <a:pPr lvl="1"/>
            <a:r>
              <a:rPr lang="en-US" dirty="0" smtClean="0"/>
              <a:t>REPE/REPNE SCAW</a:t>
            </a:r>
          </a:p>
          <a:p>
            <a:pPr lvl="1"/>
            <a:r>
              <a:rPr lang="en-US" dirty="0" smtClean="0"/>
              <a:t>Conditional Jump</a:t>
            </a:r>
          </a:p>
          <a:p>
            <a:endParaRPr lang="en-US" dirty="0"/>
          </a:p>
        </p:txBody>
      </p:sp>
    </p:spTree>
    <p:extLst>
      <p:ext uri="{BB962C8B-B14F-4D97-AF65-F5344CB8AC3E}">
        <p14:creationId xmlns:p14="http://schemas.microsoft.com/office/powerpoint/2010/main" val="1760900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818832" y="1825625"/>
            <a:ext cx="4534967" cy="4351338"/>
          </a:xfrm>
        </p:spPr>
        <p:txBody>
          <a:bodyPr/>
          <a:lstStyle/>
          <a:p>
            <a:r>
              <a:rPr lang="en-US" dirty="0" smtClean="0"/>
              <a:t>Try this example with different values of string and al</a:t>
            </a:r>
          </a:p>
          <a:p>
            <a:r>
              <a:rPr lang="en-US" dirty="0" smtClean="0"/>
              <a:t>Note that DI points to one element beyond where F was found. </a:t>
            </a:r>
          </a:p>
          <a:p>
            <a:endParaRPr lang="en-US" dirty="0"/>
          </a:p>
        </p:txBody>
      </p:sp>
      <p:pic>
        <p:nvPicPr>
          <p:cNvPr id="4" name="Picture 3"/>
          <p:cNvPicPr>
            <a:picLocks noChangeAspect="1"/>
          </p:cNvPicPr>
          <p:nvPr/>
        </p:nvPicPr>
        <p:blipFill>
          <a:blip r:embed="rId3"/>
          <a:stretch>
            <a:fillRect/>
          </a:stretch>
        </p:blipFill>
        <p:spPr>
          <a:xfrm>
            <a:off x="541858" y="1420508"/>
            <a:ext cx="6276975" cy="4781550"/>
          </a:xfrm>
          <a:prstGeom prst="rect">
            <a:avLst/>
          </a:prstGeom>
        </p:spPr>
      </p:pic>
    </p:spTree>
    <p:extLst>
      <p:ext uri="{BB962C8B-B14F-4D97-AF65-F5344CB8AC3E}">
        <p14:creationId xmlns:p14="http://schemas.microsoft.com/office/powerpoint/2010/main" val="336019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Write a code that will scan an array of numbers (word size) and places 0 in BX is number is not found and 1 if found</a:t>
            </a:r>
          </a:p>
          <a:p>
            <a:r>
              <a:rPr lang="en-US" dirty="0" smtClean="0"/>
              <a:t>Read and run Example 7.3 from BH to use </a:t>
            </a:r>
            <a:r>
              <a:rPr lang="en-US" dirty="0" smtClean="0"/>
              <a:t>SCAS </a:t>
            </a:r>
            <a:r>
              <a:rPr lang="en-US" dirty="0" smtClean="0"/>
              <a:t>to find the length of string ending with null for example: </a:t>
            </a:r>
          </a:p>
          <a:p>
            <a:pPr lvl="1"/>
            <a:r>
              <a:rPr lang="en-US" dirty="0" smtClean="0"/>
              <a:t>message: </a:t>
            </a:r>
            <a:r>
              <a:rPr lang="en-US" dirty="0" err="1" smtClean="0"/>
              <a:t>db</a:t>
            </a:r>
            <a:r>
              <a:rPr lang="en-US" dirty="0" smtClean="0"/>
              <a:t> 'hello world', 0 </a:t>
            </a:r>
          </a:p>
          <a:p>
            <a:r>
              <a:rPr lang="en-US" dirty="0" smtClean="0"/>
              <a:t>Write a code the will find the frequency of ‘B’ in string using </a:t>
            </a:r>
            <a:r>
              <a:rPr lang="en-US" dirty="0" err="1" smtClean="0"/>
              <a:t>scas</a:t>
            </a:r>
            <a:r>
              <a:rPr lang="en-US" dirty="0" smtClean="0"/>
              <a:t>.</a:t>
            </a:r>
          </a:p>
          <a:p>
            <a:pPr lvl="1"/>
            <a:r>
              <a:rPr lang="en-US" dirty="0" smtClean="0"/>
              <a:t>For example string </a:t>
            </a:r>
            <a:r>
              <a:rPr lang="en-US" dirty="0" err="1" smtClean="0"/>
              <a:t>db</a:t>
            </a:r>
            <a:r>
              <a:rPr lang="en-US" dirty="0" smtClean="0"/>
              <a:t>: ‘</a:t>
            </a:r>
            <a:r>
              <a:rPr lang="en-US" dirty="0" smtClean="0"/>
              <a:t>AAABCDBB’</a:t>
            </a:r>
            <a:endParaRPr lang="en-US" dirty="0" smtClean="0"/>
          </a:p>
          <a:p>
            <a:pPr lvl="1"/>
            <a:r>
              <a:rPr lang="en-US" dirty="0" smtClean="0"/>
              <a:t>At the end of your code BX should be 2</a:t>
            </a:r>
            <a:endParaRPr lang="en-US" dirty="0"/>
          </a:p>
        </p:txBody>
      </p:sp>
    </p:spTree>
    <p:extLst>
      <p:ext uri="{BB962C8B-B14F-4D97-AF65-F5344CB8AC3E}">
        <p14:creationId xmlns:p14="http://schemas.microsoft.com/office/powerpoint/2010/main" val="402601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966787" y="1502485"/>
            <a:ext cx="10258425" cy="4829175"/>
          </a:xfrm>
          <a:prstGeom prst="rect">
            <a:avLst/>
          </a:prstGeom>
        </p:spPr>
      </p:pic>
    </p:spTree>
    <p:extLst>
      <p:ext uri="{BB962C8B-B14F-4D97-AF65-F5344CB8AC3E}">
        <p14:creationId xmlns:p14="http://schemas.microsoft.com/office/powerpoint/2010/main" val="2646855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STOS</a:t>
            </a:r>
            <a:endParaRPr lang="en-US" dirty="0"/>
          </a:p>
        </p:txBody>
      </p:sp>
      <p:sp>
        <p:nvSpPr>
          <p:cNvPr id="3" name="Text Placeholder 2"/>
          <p:cNvSpPr>
            <a:spLocks noGrp="1"/>
          </p:cNvSpPr>
          <p:nvPr>
            <p:ph type="body" idx="1"/>
          </p:nvPr>
        </p:nvSpPr>
        <p:spPr/>
        <p:txBody>
          <a:bodyPr/>
          <a:lstStyle/>
          <a:p>
            <a:r>
              <a:rPr lang="en-US" dirty="0" smtClean="0"/>
              <a:t>Store string</a:t>
            </a:r>
            <a:endParaRPr lang="en-US" dirty="0"/>
          </a:p>
        </p:txBody>
      </p:sp>
    </p:spTree>
    <p:extLst>
      <p:ext uri="{BB962C8B-B14F-4D97-AF65-F5344CB8AC3E}">
        <p14:creationId xmlns:p14="http://schemas.microsoft.com/office/powerpoint/2010/main" val="2625291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STOS</a:t>
            </a:r>
            <a:endParaRPr lang="en-US" dirty="0"/>
          </a:p>
        </p:txBody>
      </p:sp>
      <p:sp>
        <p:nvSpPr>
          <p:cNvPr id="3" name="Content Placeholder 2"/>
          <p:cNvSpPr>
            <a:spLocks noGrp="1"/>
          </p:cNvSpPr>
          <p:nvPr>
            <p:ph idx="1"/>
          </p:nvPr>
        </p:nvSpPr>
        <p:spPr/>
        <p:txBody>
          <a:bodyPr/>
          <a:lstStyle/>
          <a:p>
            <a:r>
              <a:rPr lang="en-US" dirty="0" smtClean="0"/>
              <a:t>STOS transfers a byte or word from register AL or AX to the string element addressed by ES:DI and updates DI to point to the next location.</a:t>
            </a:r>
          </a:p>
          <a:p>
            <a:r>
              <a:rPr lang="en-US" dirty="0" smtClean="0"/>
              <a:t>STOS is often used to clear a block of memory or fill it with a constant. </a:t>
            </a:r>
          </a:p>
          <a:p>
            <a:r>
              <a:rPr lang="en-US" dirty="0" smtClean="0"/>
              <a:t>If DF is clear, DI will be incremented by one or two depending of whether STOSB or STOSW is used. </a:t>
            </a:r>
          </a:p>
          <a:p>
            <a:r>
              <a:rPr lang="en-US" dirty="0" smtClean="0"/>
              <a:t>If REP is used before this instruction, the process will be repeated CX times. </a:t>
            </a:r>
          </a:p>
          <a:p>
            <a:r>
              <a:rPr lang="en-US" dirty="0" smtClean="0"/>
              <a:t>Note that values of ax/al cannot be changed during one rep </a:t>
            </a:r>
            <a:r>
              <a:rPr lang="en-US" dirty="0" err="1" smtClean="0"/>
              <a:t>stos</a:t>
            </a:r>
            <a:endParaRPr lang="en-US" dirty="0"/>
          </a:p>
        </p:txBody>
      </p:sp>
    </p:spTree>
    <p:extLst>
      <p:ext uri="{BB962C8B-B14F-4D97-AF65-F5344CB8AC3E}">
        <p14:creationId xmlns:p14="http://schemas.microsoft.com/office/powerpoint/2010/main" val="4146230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err="1" smtClean="0"/>
              <a:t>Cld</a:t>
            </a:r>
            <a:r>
              <a:rPr lang="en-US" dirty="0" smtClean="0"/>
              <a:t>/</a:t>
            </a:r>
            <a:r>
              <a:rPr lang="en-US" dirty="0" err="1" smtClean="0"/>
              <a:t>std</a:t>
            </a:r>
            <a:endParaRPr lang="en-US" dirty="0" smtClean="0"/>
          </a:p>
          <a:p>
            <a:r>
              <a:rPr lang="en-US" dirty="0" smtClean="0"/>
              <a:t>Set destination</a:t>
            </a:r>
          </a:p>
          <a:p>
            <a:r>
              <a:rPr lang="en-US" dirty="0" smtClean="0"/>
              <a:t>Set ax/al; element to be copied at destination</a:t>
            </a:r>
          </a:p>
          <a:p>
            <a:r>
              <a:rPr lang="en-US" dirty="0" smtClean="0"/>
              <a:t>Set cx to size of block</a:t>
            </a:r>
          </a:p>
          <a:p>
            <a:r>
              <a:rPr lang="en-US" dirty="0" smtClean="0"/>
              <a:t>Rep </a:t>
            </a:r>
            <a:r>
              <a:rPr lang="en-US" dirty="0" err="1" smtClean="0"/>
              <a:t>stosb</a:t>
            </a:r>
            <a:r>
              <a:rPr lang="en-US" dirty="0" smtClean="0"/>
              <a:t>/ </a:t>
            </a:r>
            <a:r>
              <a:rPr lang="en-US" dirty="0" err="1" smtClean="0"/>
              <a:t>stosw</a:t>
            </a:r>
            <a:endParaRPr lang="en-US" dirty="0"/>
          </a:p>
        </p:txBody>
      </p:sp>
    </p:spTree>
    <p:extLst>
      <p:ext uri="{BB962C8B-B14F-4D97-AF65-F5344CB8AC3E}">
        <p14:creationId xmlns:p14="http://schemas.microsoft.com/office/powerpoint/2010/main" val="4135934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STOSW to clear screen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56822" y="1526746"/>
            <a:ext cx="5633414" cy="4949095"/>
          </a:xfrm>
          <a:prstGeom prst="rect">
            <a:avLst/>
          </a:prstGeom>
        </p:spPr>
      </p:pic>
    </p:spTree>
    <p:extLst>
      <p:ext uri="{BB962C8B-B14F-4D97-AF65-F5344CB8AC3E}">
        <p14:creationId xmlns:p14="http://schemas.microsoft.com/office/powerpoint/2010/main" val="187138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STOSW to copy -1 in whole array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690688"/>
            <a:ext cx="4524375" cy="4371975"/>
          </a:xfrm>
          <a:prstGeom prst="rect">
            <a:avLst/>
          </a:prstGeom>
        </p:spPr>
      </p:pic>
    </p:spTree>
    <p:extLst>
      <p:ext uri="{BB962C8B-B14F-4D97-AF65-F5344CB8AC3E}">
        <p14:creationId xmlns:p14="http://schemas.microsoft.com/office/powerpoint/2010/main" val="361790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in SI and DI</a:t>
            </a:r>
            <a:endParaRPr lang="en-US" dirty="0"/>
          </a:p>
        </p:txBody>
      </p:sp>
      <p:sp>
        <p:nvSpPr>
          <p:cNvPr id="3" name="Content Placeholder 2"/>
          <p:cNvSpPr>
            <a:spLocks noGrp="1"/>
          </p:cNvSpPr>
          <p:nvPr>
            <p:ph idx="1"/>
          </p:nvPr>
        </p:nvSpPr>
        <p:spPr/>
        <p:txBody>
          <a:bodyPr>
            <a:normAutofit lnSpcReduction="10000"/>
          </a:bodyPr>
          <a:lstStyle/>
          <a:p>
            <a:r>
              <a:rPr lang="en-US" dirty="0" smtClean="0"/>
              <a:t>In last slide its written the SI/ DI are updated with string instructions. </a:t>
            </a:r>
          </a:p>
          <a:p>
            <a:r>
              <a:rPr lang="en-US" dirty="0" smtClean="0"/>
              <a:t>Updates are as follow</a:t>
            </a:r>
          </a:p>
          <a:p>
            <a:r>
              <a:rPr lang="en-US" dirty="0" smtClean="0"/>
              <a:t>If DF=0</a:t>
            </a:r>
          </a:p>
          <a:p>
            <a:pPr lvl="1"/>
            <a:r>
              <a:rPr lang="en-US" dirty="0" smtClean="0"/>
              <a:t>For Byte mode SI+1 , DI+1</a:t>
            </a:r>
          </a:p>
          <a:p>
            <a:pPr lvl="1"/>
            <a:r>
              <a:rPr lang="en-US" dirty="0" smtClean="0"/>
              <a:t>For word mode SI+2, DI+2</a:t>
            </a:r>
          </a:p>
          <a:p>
            <a:pPr lvl="1"/>
            <a:r>
              <a:rPr lang="en-US" dirty="0" smtClean="0"/>
              <a:t>That is, instructions are carried from start of block to end of block</a:t>
            </a:r>
          </a:p>
          <a:p>
            <a:r>
              <a:rPr lang="en-US" dirty="0" smtClean="0"/>
              <a:t>If DF=1</a:t>
            </a:r>
          </a:p>
          <a:p>
            <a:pPr lvl="1"/>
            <a:r>
              <a:rPr lang="en-US" dirty="0" smtClean="0"/>
              <a:t>For Byte mode SI-1 , DI-1</a:t>
            </a:r>
          </a:p>
          <a:p>
            <a:pPr lvl="1"/>
            <a:r>
              <a:rPr lang="en-US" dirty="0" smtClean="0"/>
              <a:t>For word mode SI-2, DI-2</a:t>
            </a:r>
          </a:p>
          <a:p>
            <a:pPr lvl="1"/>
            <a:r>
              <a:rPr lang="en-US" dirty="0" smtClean="0"/>
              <a:t>That is, instructions are carried from start of block to end of block</a:t>
            </a:r>
          </a:p>
          <a:p>
            <a:pPr lvl="1"/>
            <a:endParaRPr lang="en-US" dirty="0" smtClean="0"/>
          </a:p>
          <a:p>
            <a:endParaRPr lang="en-US" dirty="0" smtClean="0"/>
          </a:p>
          <a:p>
            <a:pPr lvl="1"/>
            <a:endParaRPr lang="en-US" dirty="0"/>
          </a:p>
        </p:txBody>
      </p:sp>
    </p:spTree>
    <p:extLst>
      <p:ext uri="{BB962C8B-B14F-4D97-AF65-F5344CB8AC3E}">
        <p14:creationId xmlns:p14="http://schemas.microsoft.com/office/powerpoint/2010/main" val="4150208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Change the code given in previous slide to color screen as shown</a:t>
            </a:r>
            <a:endParaRPr lang="en-US" dirty="0"/>
          </a:p>
        </p:txBody>
      </p:sp>
      <p:pic>
        <p:nvPicPr>
          <p:cNvPr id="4" name="Picture 3"/>
          <p:cNvPicPr>
            <a:picLocks noChangeAspect="1"/>
          </p:cNvPicPr>
          <p:nvPr/>
        </p:nvPicPr>
        <p:blipFill>
          <a:blip r:embed="rId2"/>
          <a:stretch>
            <a:fillRect/>
          </a:stretch>
        </p:blipFill>
        <p:spPr>
          <a:xfrm>
            <a:off x="1201002" y="2466608"/>
            <a:ext cx="5790347" cy="3845292"/>
          </a:xfrm>
          <a:prstGeom prst="rect">
            <a:avLst/>
          </a:prstGeom>
        </p:spPr>
      </p:pic>
    </p:spTree>
    <p:extLst>
      <p:ext uri="{BB962C8B-B14F-4D97-AF65-F5344CB8AC3E}">
        <p14:creationId xmlns:p14="http://schemas.microsoft.com/office/powerpoint/2010/main" val="3070517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LODS</a:t>
            </a:r>
            <a:endParaRPr lang="en-US" dirty="0"/>
          </a:p>
        </p:txBody>
      </p:sp>
      <p:sp>
        <p:nvSpPr>
          <p:cNvPr id="3" name="Text Placeholder 2"/>
          <p:cNvSpPr>
            <a:spLocks noGrp="1"/>
          </p:cNvSpPr>
          <p:nvPr>
            <p:ph type="body" idx="1"/>
          </p:nvPr>
        </p:nvSpPr>
        <p:spPr/>
        <p:txBody>
          <a:bodyPr/>
          <a:lstStyle/>
          <a:p>
            <a:r>
              <a:rPr lang="en-US" dirty="0" smtClean="0"/>
              <a:t>Load String</a:t>
            </a:r>
            <a:endParaRPr lang="en-US" dirty="0"/>
          </a:p>
        </p:txBody>
      </p:sp>
    </p:spTree>
    <p:extLst>
      <p:ext uri="{BB962C8B-B14F-4D97-AF65-F5344CB8AC3E}">
        <p14:creationId xmlns:p14="http://schemas.microsoft.com/office/powerpoint/2010/main" val="420535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LODS</a:t>
            </a:r>
            <a:endParaRPr lang="en-US" dirty="0"/>
          </a:p>
        </p:txBody>
      </p:sp>
      <p:sp>
        <p:nvSpPr>
          <p:cNvPr id="3" name="Content Placeholder 2"/>
          <p:cNvSpPr>
            <a:spLocks noGrp="1"/>
          </p:cNvSpPr>
          <p:nvPr>
            <p:ph idx="1"/>
          </p:nvPr>
        </p:nvSpPr>
        <p:spPr/>
        <p:txBody>
          <a:bodyPr/>
          <a:lstStyle/>
          <a:p>
            <a:r>
              <a:rPr lang="en-US" dirty="0" smtClean="0"/>
              <a:t>LODS transfers a byte or word from the source location DS:SI to AL or AX and updates SI to point to the next location. </a:t>
            </a:r>
          </a:p>
          <a:p>
            <a:r>
              <a:rPr lang="en-US" dirty="0" smtClean="0"/>
              <a:t>Again SI is incremented/ </a:t>
            </a:r>
            <a:r>
              <a:rPr lang="en-US" dirty="0" err="1" smtClean="0"/>
              <a:t>Decprement</a:t>
            </a:r>
            <a:r>
              <a:rPr lang="en-US" dirty="0" smtClean="0"/>
              <a:t> </a:t>
            </a:r>
            <a:r>
              <a:rPr lang="en-US" dirty="0" err="1" smtClean="0"/>
              <a:t>depeding</a:t>
            </a:r>
            <a:r>
              <a:rPr lang="en-US" dirty="0" smtClean="0"/>
              <a:t> on DF and by 1 or 2 depending on </a:t>
            </a:r>
            <a:r>
              <a:rPr lang="en-US" dirty="0" err="1" smtClean="0"/>
              <a:t>lodsb</a:t>
            </a:r>
            <a:r>
              <a:rPr lang="en-US" dirty="0" smtClean="0"/>
              <a:t> or </a:t>
            </a:r>
            <a:r>
              <a:rPr lang="en-US" dirty="0" err="1" smtClean="0"/>
              <a:t>lodsw</a:t>
            </a:r>
            <a:endParaRPr lang="en-US" dirty="0" smtClean="0"/>
          </a:p>
          <a:p>
            <a:r>
              <a:rPr lang="en-US" dirty="0" smtClean="0"/>
              <a:t>LODS is generally used in a loop and not with the REP prefix </a:t>
            </a:r>
          </a:p>
          <a:p>
            <a:pPr lvl="1"/>
            <a:r>
              <a:rPr lang="en-US" dirty="0" smtClean="0"/>
              <a:t>since the value previously loaded in the register is overwritten </a:t>
            </a:r>
          </a:p>
          <a:p>
            <a:pPr lvl="1"/>
            <a:r>
              <a:rPr lang="en-US" dirty="0" smtClean="0"/>
              <a:t>if the instruction is repeated and only the last value of the block remains in the register</a:t>
            </a:r>
            <a:endParaRPr lang="en-US" dirty="0"/>
          </a:p>
        </p:txBody>
      </p:sp>
    </p:spTree>
    <p:extLst>
      <p:ext uri="{BB962C8B-B14F-4D97-AF65-F5344CB8AC3E}">
        <p14:creationId xmlns:p14="http://schemas.microsoft.com/office/powerpoint/2010/main" val="160468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LODS to print string on screen </a:t>
            </a:r>
            <a:endParaRPr lang="en-US" dirty="0"/>
          </a:p>
        </p:txBody>
      </p:sp>
      <p:sp>
        <p:nvSpPr>
          <p:cNvPr id="3" name="Content Placeholder 2"/>
          <p:cNvSpPr>
            <a:spLocks noGrp="1"/>
          </p:cNvSpPr>
          <p:nvPr>
            <p:ph idx="1"/>
          </p:nvPr>
        </p:nvSpPr>
        <p:spPr>
          <a:xfrm>
            <a:off x="7506270" y="1825625"/>
            <a:ext cx="3847530" cy="4351338"/>
          </a:xfrm>
        </p:spPr>
        <p:txBody>
          <a:bodyPr/>
          <a:lstStyle/>
          <a:p>
            <a:r>
              <a:rPr lang="en-US" dirty="0" smtClean="0"/>
              <a:t>See this same example form book as subroutine</a:t>
            </a:r>
          </a:p>
          <a:p>
            <a:r>
              <a:rPr lang="en-US" dirty="0" smtClean="0"/>
              <a:t>Loop instruction will jump to </a:t>
            </a:r>
            <a:r>
              <a:rPr lang="en-US" smtClean="0"/>
              <a:t>label until </a:t>
            </a:r>
            <a:r>
              <a:rPr lang="en-US" dirty="0" smtClean="0"/>
              <a:t>cx is not zero</a:t>
            </a:r>
          </a:p>
          <a:p>
            <a:pPr lvl="1"/>
            <a:r>
              <a:rPr lang="en-US" dirty="0" smtClean="0"/>
              <a:t>At each iteration of loop CX is decremented</a:t>
            </a:r>
          </a:p>
        </p:txBody>
      </p:sp>
      <p:pic>
        <p:nvPicPr>
          <p:cNvPr id="4" name="Picture 3"/>
          <p:cNvPicPr>
            <a:picLocks noChangeAspect="1"/>
          </p:cNvPicPr>
          <p:nvPr/>
        </p:nvPicPr>
        <p:blipFill>
          <a:blip r:embed="rId3"/>
          <a:stretch>
            <a:fillRect/>
          </a:stretch>
        </p:blipFill>
        <p:spPr>
          <a:xfrm>
            <a:off x="591543" y="1583139"/>
            <a:ext cx="6339023" cy="4183039"/>
          </a:xfrm>
          <a:prstGeom prst="rect">
            <a:avLst/>
          </a:prstGeom>
        </p:spPr>
      </p:pic>
    </p:spTree>
    <p:extLst>
      <p:ext uri="{BB962C8B-B14F-4D97-AF65-F5344CB8AC3E}">
        <p14:creationId xmlns:p14="http://schemas.microsoft.com/office/powerpoint/2010/main" val="3939201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 and LDS Instructions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all of string instructions source and destination are segment offset pair.</a:t>
            </a:r>
          </a:p>
          <a:p>
            <a:r>
              <a:rPr lang="en-US" dirty="0" smtClean="0"/>
              <a:t>LES and LDS make it easier to copy values to ES:DI and DS:SI in one statement by loading segment and general purpose  registers from  </a:t>
            </a:r>
            <a:r>
              <a:rPr lang="en-US" dirty="0"/>
              <a:t>consecutive memory </a:t>
            </a:r>
            <a:r>
              <a:rPr lang="en-US" dirty="0" smtClean="0"/>
              <a:t>locations in one instruction.</a:t>
            </a:r>
          </a:p>
          <a:p>
            <a:r>
              <a:rPr lang="en-US" dirty="0" smtClean="0"/>
              <a:t>Syntax</a:t>
            </a:r>
          </a:p>
          <a:p>
            <a:r>
              <a:rPr lang="en-US" dirty="0" smtClean="0"/>
              <a:t>LES &lt;general purpose register&gt;, mem location</a:t>
            </a:r>
          </a:p>
          <a:p>
            <a:pPr lvl="1"/>
            <a:r>
              <a:rPr lang="en-US" dirty="0" smtClean="0"/>
              <a:t>Will load value on mem location to GP </a:t>
            </a:r>
            <a:r>
              <a:rPr lang="en-US" dirty="0" err="1" smtClean="0"/>
              <a:t>reg</a:t>
            </a:r>
            <a:r>
              <a:rPr lang="en-US" dirty="0" smtClean="0"/>
              <a:t> and mem+2 value to ES</a:t>
            </a:r>
          </a:p>
          <a:p>
            <a:r>
              <a:rPr lang="en-US" dirty="0" smtClean="0"/>
              <a:t>LDS </a:t>
            </a:r>
            <a:r>
              <a:rPr lang="en-US" dirty="0"/>
              <a:t>&lt;general purpose register&gt;, mem location</a:t>
            </a:r>
          </a:p>
          <a:p>
            <a:pPr lvl="1"/>
            <a:r>
              <a:rPr lang="en-US" dirty="0"/>
              <a:t>Will load value on mem location to GP </a:t>
            </a:r>
            <a:r>
              <a:rPr lang="en-US" dirty="0" err="1"/>
              <a:t>reg</a:t>
            </a:r>
            <a:r>
              <a:rPr lang="en-US" dirty="0"/>
              <a:t> and mem+2 value to </a:t>
            </a:r>
            <a:r>
              <a:rPr lang="en-US" dirty="0" smtClean="0"/>
              <a:t>DS</a:t>
            </a:r>
            <a:endParaRPr lang="en-US" dirty="0"/>
          </a:p>
          <a:p>
            <a:r>
              <a:rPr lang="en-US" dirty="0" smtClean="0"/>
              <a:t>Example: </a:t>
            </a:r>
          </a:p>
          <a:p>
            <a:r>
              <a:rPr lang="en-US" dirty="0" smtClean="0"/>
              <a:t>If caller pushed value of ES and then value of DI </a:t>
            </a:r>
          </a:p>
          <a:p>
            <a:r>
              <a:rPr lang="en-US" dirty="0" smtClean="0"/>
              <a:t>Value of Di is at bp+4 and Value of ES is at bp+6</a:t>
            </a:r>
          </a:p>
          <a:p>
            <a:r>
              <a:rPr lang="en-US" dirty="0" smtClean="0"/>
              <a:t>Following instruction in function will load bp+4 to di and bp+6 to ES </a:t>
            </a:r>
          </a:p>
          <a:p>
            <a:pPr lvl="1"/>
            <a:r>
              <a:rPr lang="en-US" dirty="0" smtClean="0"/>
              <a:t>LES di, [bp+4]</a:t>
            </a:r>
          </a:p>
          <a:p>
            <a:r>
              <a:rPr lang="en-US" dirty="0" smtClean="0"/>
              <a:t>Similarly, “</a:t>
            </a:r>
            <a:r>
              <a:rPr lang="en-US" dirty="0" err="1"/>
              <a:t>lds</a:t>
            </a:r>
            <a:r>
              <a:rPr lang="en-US" dirty="0"/>
              <a:t> </a:t>
            </a:r>
            <a:r>
              <a:rPr lang="en-US" dirty="0" err="1"/>
              <a:t>si</a:t>
            </a:r>
            <a:r>
              <a:rPr lang="en-US" dirty="0"/>
              <a:t>, [bp+4]” will load SI from BP+4 and DS from BP+6.</a:t>
            </a:r>
          </a:p>
        </p:txBody>
      </p:sp>
    </p:spTree>
    <p:extLst>
      <p:ext uri="{BB962C8B-B14F-4D97-AF65-F5344CB8AC3E}">
        <p14:creationId xmlns:p14="http://schemas.microsoft.com/office/powerpoint/2010/main" val="362971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a:t>
            </a:r>
            <a:endParaRPr lang="en-US" dirty="0"/>
          </a:p>
        </p:txBody>
      </p:sp>
      <p:sp>
        <p:nvSpPr>
          <p:cNvPr id="3" name="Content Placeholder 2"/>
          <p:cNvSpPr>
            <a:spLocks noGrp="1"/>
          </p:cNvSpPr>
          <p:nvPr>
            <p:ph idx="1"/>
          </p:nvPr>
        </p:nvSpPr>
        <p:spPr/>
        <p:txBody>
          <a:bodyPr/>
          <a:lstStyle/>
          <a:p>
            <a:r>
              <a:rPr lang="en-US" dirty="0" smtClean="0"/>
              <a:t>The MOVSB and MOVSW MOVSD instructions copy data from the memory location pointed to by DS:SI to the memory location pointed to by ES:DI. </a:t>
            </a:r>
          </a:p>
          <a:p>
            <a:r>
              <a:rPr lang="en-US" dirty="0" smtClean="0"/>
              <a:t>The two registers are either incremented or decremented automatically (based on the value of the Direction flag)</a:t>
            </a:r>
          </a:p>
          <a:p>
            <a:pPr lvl="1"/>
            <a:r>
              <a:rPr lang="en-US" dirty="0" smtClean="0"/>
              <a:t>MOVSB Move (copy) bytes</a:t>
            </a:r>
          </a:p>
          <a:p>
            <a:pPr lvl="1"/>
            <a:r>
              <a:rPr lang="en-US" dirty="0" smtClean="0"/>
              <a:t>MOVSW Move (copy) words </a:t>
            </a:r>
            <a:endParaRPr lang="en-US" dirty="0"/>
          </a:p>
        </p:txBody>
      </p:sp>
    </p:spTree>
    <p:extLst>
      <p:ext uri="{BB962C8B-B14F-4D97-AF65-F5344CB8AC3E}">
        <p14:creationId xmlns:p14="http://schemas.microsoft.com/office/powerpoint/2010/main" val="116893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MOVS</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655448" y="1396206"/>
            <a:ext cx="8315325" cy="5210175"/>
          </a:xfrm>
          <a:prstGeom prst="rect">
            <a:avLst/>
          </a:prstGeom>
        </p:spPr>
      </p:pic>
    </p:spTree>
    <p:extLst>
      <p:ext uri="{BB962C8B-B14F-4D97-AF65-F5344CB8AC3E}">
        <p14:creationId xmlns:p14="http://schemas.microsoft.com/office/powerpoint/2010/main" val="415367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and after execution of MOVSW</a:t>
            </a:r>
            <a:endParaRPr lang="en-US" dirty="0"/>
          </a:p>
        </p:txBody>
      </p:sp>
      <p:sp>
        <p:nvSpPr>
          <p:cNvPr id="3" name="Content Placeholder 2"/>
          <p:cNvSpPr>
            <a:spLocks noGrp="1"/>
          </p:cNvSpPr>
          <p:nvPr>
            <p:ph idx="1"/>
          </p:nvPr>
        </p:nvSpPr>
        <p:spPr>
          <a:xfrm>
            <a:off x="415120" y="1457135"/>
            <a:ext cx="10515600" cy="4351338"/>
          </a:xfrm>
        </p:spPr>
        <p:txBody>
          <a:bodyPr/>
          <a:lstStyle/>
          <a:p>
            <a:r>
              <a:rPr lang="en-US" dirty="0" smtClean="0"/>
              <a:t>As DF is clear, SI and DI are incremented by 2. </a:t>
            </a:r>
          </a:p>
          <a:p>
            <a:r>
              <a:rPr lang="en-US" dirty="0" smtClean="0"/>
              <a:t>Data is moved to destination</a:t>
            </a:r>
          </a:p>
          <a:p>
            <a:endParaRPr lang="en-US" dirty="0"/>
          </a:p>
        </p:txBody>
      </p:sp>
      <p:pic>
        <p:nvPicPr>
          <p:cNvPr id="6" name="Picture 5"/>
          <p:cNvPicPr>
            <a:picLocks noChangeAspect="1"/>
          </p:cNvPicPr>
          <p:nvPr/>
        </p:nvPicPr>
        <p:blipFill>
          <a:blip r:embed="rId2"/>
          <a:stretch>
            <a:fillRect/>
          </a:stretch>
        </p:blipFill>
        <p:spPr>
          <a:xfrm>
            <a:off x="207264" y="2778684"/>
            <a:ext cx="5888736" cy="3931920"/>
          </a:xfrm>
          <a:prstGeom prst="rect">
            <a:avLst/>
          </a:prstGeom>
        </p:spPr>
      </p:pic>
      <p:pic>
        <p:nvPicPr>
          <p:cNvPr id="7" name="Picture 6"/>
          <p:cNvPicPr>
            <a:picLocks noChangeAspect="1"/>
          </p:cNvPicPr>
          <p:nvPr/>
        </p:nvPicPr>
        <p:blipFill>
          <a:blip r:embed="rId3"/>
          <a:stretch>
            <a:fillRect/>
          </a:stretch>
        </p:blipFill>
        <p:spPr>
          <a:xfrm>
            <a:off x="6422308" y="2778684"/>
            <a:ext cx="5769692" cy="3840480"/>
          </a:xfrm>
          <a:prstGeom prst="rect">
            <a:avLst/>
          </a:prstGeom>
        </p:spPr>
      </p:pic>
    </p:spTree>
    <p:extLst>
      <p:ext uri="{BB962C8B-B14F-4D97-AF65-F5344CB8AC3E}">
        <p14:creationId xmlns:p14="http://schemas.microsoft.com/office/powerpoint/2010/main" val="114878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Movsb</a:t>
            </a:r>
            <a:endParaRPr lang="en-US" dirty="0"/>
          </a:p>
        </p:txBody>
      </p:sp>
      <p:pic>
        <p:nvPicPr>
          <p:cNvPr id="4" name="Content Placeholder 3"/>
          <p:cNvPicPr>
            <a:picLocks noGrp="1" noChangeAspect="1"/>
          </p:cNvPicPr>
          <p:nvPr>
            <p:ph idx="1"/>
          </p:nvPr>
        </p:nvPicPr>
        <p:blipFill>
          <a:blip r:embed="rId3"/>
          <a:stretch>
            <a:fillRect/>
          </a:stretch>
        </p:blipFill>
        <p:spPr>
          <a:xfrm>
            <a:off x="838200" y="1846891"/>
            <a:ext cx="7132940" cy="4351338"/>
          </a:xfrm>
          <a:prstGeom prst="rect">
            <a:avLst/>
          </a:prstGeom>
        </p:spPr>
      </p:pic>
    </p:spTree>
    <p:extLst>
      <p:ext uri="{BB962C8B-B14F-4D97-AF65-F5344CB8AC3E}">
        <p14:creationId xmlns:p14="http://schemas.microsoft.com/office/powerpoint/2010/main" val="909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and after execution of MOVSB</a:t>
            </a:r>
            <a:endParaRPr lang="en-US" dirty="0"/>
          </a:p>
        </p:txBody>
      </p:sp>
      <p:sp>
        <p:nvSpPr>
          <p:cNvPr id="3" name="Content Placeholder 2"/>
          <p:cNvSpPr>
            <a:spLocks noGrp="1"/>
          </p:cNvSpPr>
          <p:nvPr>
            <p:ph idx="1"/>
          </p:nvPr>
        </p:nvSpPr>
        <p:spPr/>
        <p:txBody>
          <a:bodyPr/>
          <a:lstStyle/>
          <a:p>
            <a:r>
              <a:rPr lang="en-US" dirty="0" smtClean="0"/>
              <a:t>As DF is clear, SI and DI are incremented by 1. </a:t>
            </a:r>
          </a:p>
          <a:p>
            <a:r>
              <a:rPr lang="en-US" dirty="0" smtClean="0"/>
              <a:t>Data is moved to destination</a:t>
            </a:r>
          </a:p>
          <a:p>
            <a:endParaRPr lang="en-US" dirty="0"/>
          </a:p>
        </p:txBody>
      </p:sp>
      <p:pic>
        <p:nvPicPr>
          <p:cNvPr id="4" name="Picture 3"/>
          <p:cNvPicPr>
            <a:picLocks noChangeAspect="1"/>
          </p:cNvPicPr>
          <p:nvPr/>
        </p:nvPicPr>
        <p:blipFill>
          <a:blip r:embed="rId2"/>
          <a:stretch>
            <a:fillRect/>
          </a:stretch>
        </p:blipFill>
        <p:spPr>
          <a:xfrm>
            <a:off x="0" y="2926080"/>
            <a:ext cx="5888779" cy="3931920"/>
          </a:xfrm>
          <a:prstGeom prst="rect">
            <a:avLst/>
          </a:prstGeom>
        </p:spPr>
      </p:pic>
      <p:pic>
        <p:nvPicPr>
          <p:cNvPr id="5" name="Picture 4"/>
          <p:cNvPicPr>
            <a:picLocks noChangeAspect="1"/>
          </p:cNvPicPr>
          <p:nvPr/>
        </p:nvPicPr>
        <p:blipFill>
          <a:blip r:embed="rId3"/>
          <a:stretch>
            <a:fillRect/>
          </a:stretch>
        </p:blipFill>
        <p:spPr>
          <a:xfrm>
            <a:off x="6423283" y="2762250"/>
            <a:ext cx="7000875" cy="4095750"/>
          </a:xfrm>
          <a:prstGeom prst="rect">
            <a:avLst/>
          </a:prstGeom>
        </p:spPr>
      </p:pic>
    </p:spTree>
    <p:extLst>
      <p:ext uri="{BB962C8B-B14F-4D97-AF65-F5344CB8AC3E}">
        <p14:creationId xmlns:p14="http://schemas.microsoft.com/office/powerpoint/2010/main" val="66380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2857</Words>
  <Application>Microsoft Office PowerPoint</Application>
  <PresentationFormat>Widescreen</PresentationFormat>
  <Paragraphs>551</Paragraphs>
  <Slides>44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String operations </vt:lpstr>
      <vt:lpstr>String Operations</vt:lpstr>
      <vt:lpstr>String Operations</vt:lpstr>
      <vt:lpstr>Update in SI and DI</vt:lpstr>
      <vt:lpstr>MOVS</vt:lpstr>
      <vt:lpstr>Example: MOVS</vt:lpstr>
      <vt:lpstr>Before and after execution of MOVSW</vt:lpstr>
      <vt:lpstr>Example Movsb</vt:lpstr>
      <vt:lpstr>Before and after execution of MOVSB</vt:lpstr>
      <vt:lpstr>REP instruction</vt:lpstr>
      <vt:lpstr>MOVS with REP</vt:lpstr>
      <vt:lpstr>MOVSW and REP with DF=0</vt:lpstr>
      <vt:lpstr>MOVSW with REP</vt:lpstr>
      <vt:lpstr>Debugging Example 3</vt:lpstr>
      <vt:lpstr>MOVSB with REP</vt:lpstr>
      <vt:lpstr>MOVSW and REP with DF=0</vt:lpstr>
      <vt:lpstr>MOVSB with REP Example </vt:lpstr>
      <vt:lpstr>Debugging MOVSB with REP Example </vt:lpstr>
      <vt:lpstr>Order of moving data using MOVS</vt:lpstr>
      <vt:lpstr>Debugging Example</vt:lpstr>
      <vt:lpstr>Why do we need two different orders of MOVS?</vt:lpstr>
      <vt:lpstr>Exercise of MOVS</vt:lpstr>
      <vt:lpstr>CMPS</vt:lpstr>
      <vt:lpstr>CMPS</vt:lpstr>
      <vt:lpstr>CMPSW</vt:lpstr>
      <vt:lpstr>CMPSW</vt:lpstr>
      <vt:lpstr>CMPSB</vt:lpstr>
      <vt:lpstr>Exercise</vt:lpstr>
      <vt:lpstr>SCAS</vt:lpstr>
      <vt:lpstr>SCAS</vt:lpstr>
      <vt:lpstr>SCASW</vt:lpstr>
      <vt:lpstr>Example</vt:lpstr>
      <vt:lpstr>Exercise</vt:lpstr>
      <vt:lpstr>Example 2:</vt:lpstr>
      <vt:lpstr>STOS</vt:lpstr>
      <vt:lpstr>STOS</vt:lpstr>
      <vt:lpstr>Syntax</vt:lpstr>
      <vt:lpstr>Example: STOSW to clear screen</vt:lpstr>
      <vt:lpstr>Example of STOSW to copy -1 in whole array</vt:lpstr>
      <vt:lpstr>Exercise</vt:lpstr>
      <vt:lpstr>LODS</vt:lpstr>
      <vt:lpstr>LODS</vt:lpstr>
      <vt:lpstr>Example: LODS to print string on screen </vt:lpstr>
      <vt:lpstr>LES and LDS Instructions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operations </dc:title>
  <dc:creator>noshaba nasir</dc:creator>
  <cp:lastModifiedBy>noshaba nasir</cp:lastModifiedBy>
  <cp:revision>35</cp:revision>
  <dcterms:created xsi:type="dcterms:W3CDTF">2019-10-14T08:07:20Z</dcterms:created>
  <dcterms:modified xsi:type="dcterms:W3CDTF">2019-10-16T06:38:58Z</dcterms:modified>
</cp:coreProperties>
</file>