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6" r:id="rId9"/>
    <p:sldId id="267" r:id="rId10"/>
    <p:sldId id="268" r:id="rId11"/>
    <p:sldId id="265" r:id="rId12"/>
    <p:sldId id="259" r:id="rId13"/>
    <p:sldId id="262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ECF74-A103-45C4-8259-87CCCDDADEC3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B97A2-8C05-4991-B03E-F527950C6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Source: https://sites.google.com/a/cs.christuniversity.in/discrete-mathematics-lectures/graphs/directed-and-undirected-graph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B97A2-8C05-4991-B03E-F527950C6D1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Source: https://medium.com/tebs-lab/types-of-graphs-7f3891303ea8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B97A2-8C05-4991-B03E-F527950C6D1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2F7B-B9D5-4F1A-8C76-C83767A366C6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C480-387D-45DC-9121-7798C44B8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2F7B-B9D5-4F1A-8C76-C83767A366C6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C480-387D-45DC-9121-7798C44B8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2F7B-B9D5-4F1A-8C76-C83767A366C6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C480-387D-45DC-9121-7798C44B8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2F7B-B9D5-4F1A-8C76-C83767A366C6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C480-387D-45DC-9121-7798C44B8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2F7B-B9D5-4F1A-8C76-C83767A366C6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C480-387D-45DC-9121-7798C44B8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2F7B-B9D5-4F1A-8C76-C83767A366C6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C480-387D-45DC-9121-7798C44B8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2F7B-B9D5-4F1A-8C76-C83767A366C6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C480-387D-45DC-9121-7798C44B8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2F7B-B9D5-4F1A-8C76-C83767A366C6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C480-387D-45DC-9121-7798C44B8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2F7B-B9D5-4F1A-8C76-C83767A366C6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C480-387D-45DC-9121-7798C44B8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2F7B-B9D5-4F1A-8C76-C83767A366C6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C480-387D-45DC-9121-7798C44B8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2F7B-B9D5-4F1A-8C76-C83767A366C6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C480-387D-45DC-9121-7798C44B8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A2F7B-B9D5-4F1A-8C76-C83767A366C6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BC480-387D-45DC-9121-7798C44B8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6" name="Picture 2" descr="https://miro.medium.com/max/875/1*lJ5SvUUDWHMTC9TsePIt1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8958" y="1295401"/>
            <a:ext cx="5744842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Some Real Life Uses of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Media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Example 1: </a:t>
            </a:r>
            <a:r>
              <a:rPr lang="en-US" dirty="0" smtClean="0"/>
              <a:t>Users and their followers on Twitter can be represented using a graph. Such a graph will be a directed graph. Similarly, the users on </a:t>
            </a:r>
            <a:r>
              <a:rPr lang="en-US" dirty="0" err="1" smtClean="0"/>
              <a:t>facebook</a:t>
            </a:r>
            <a:r>
              <a:rPr lang="en-US" dirty="0" smtClean="0"/>
              <a:t> and their friends can also be represented using a graph. Such a graph will be an </a:t>
            </a:r>
            <a:r>
              <a:rPr lang="en-US" dirty="0" err="1" smtClean="0"/>
              <a:t>unidirected</a:t>
            </a:r>
            <a:r>
              <a:rPr lang="en-US" dirty="0" smtClean="0"/>
              <a:t> graph.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Examples 2: </a:t>
            </a:r>
            <a:r>
              <a:rPr lang="en-US" dirty="0" smtClean="0"/>
              <a:t>A </a:t>
            </a:r>
            <a:r>
              <a:rPr lang="en-US" dirty="0"/>
              <a:t>city map can be modeled by a graph whose vertices are </a:t>
            </a:r>
            <a:r>
              <a:rPr lang="en-US" dirty="0" smtClean="0"/>
              <a:t>intersections or </a:t>
            </a:r>
            <a:r>
              <a:rPr lang="en-US" dirty="0"/>
              <a:t>dead ends, and whose edges are stretches of streets without </a:t>
            </a:r>
            <a:r>
              <a:rPr lang="en-US" dirty="0" smtClean="0"/>
              <a:t>intersections. This </a:t>
            </a:r>
            <a:r>
              <a:rPr lang="en-US" dirty="0"/>
              <a:t>graph has both undirected edges, which correspond to stretches of </a:t>
            </a:r>
            <a:r>
              <a:rPr lang="en-US" dirty="0" err="1" smtClean="0"/>
              <a:t>twoway</a:t>
            </a:r>
            <a:r>
              <a:rPr lang="en-US" dirty="0" smtClean="0"/>
              <a:t> streets</a:t>
            </a:r>
            <a:r>
              <a:rPr lang="en-US" dirty="0"/>
              <a:t>, and directed edges, which correspond to stretches of one-way </a:t>
            </a:r>
            <a:r>
              <a:rPr lang="en-US" dirty="0" smtClean="0"/>
              <a:t>streets. Thus</a:t>
            </a:r>
            <a:r>
              <a:rPr lang="en-US" dirty="0"/>
              <a:t>, in this way, a graph modeling a city map is a mixed graph.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Graphs can be implemented using two approaches:</a:t>
            </a:r>
          </a:p>
          <a:p>
            <a:pPr marL="514350" indent="-514350">
              <a:buAutoNum type="arabicPeriod"/>
            </a:pPr>
            <a:r>
              <a:rPr lang="en-US" dirty="0" smtClean="0"/>
              <a:t>Adjacency Matrix</a:t>
            </a:r>
          </a:p>
          <a:p>
            <a:pPr marL="514350" indent="-514350">
              <a:buAutoNum type="arabicPeriod"/>
            </a:pPr>
            <a:r>
              <a:rPr lang="en-US" dirty="0" smtClean="0"/>
              <a:t>Adjacency List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are n nodes, then create an n*n array. It will be square matrix.</a:t>
            </a:r>
          </a:p>
          <a:p>
            <a:endParaRPr lang="en-US" dirty="0" smtClean="0"/>
          </a:p>
          <a:p>
            <a:r>
              <a:rPr lang="en-US" dirty="0" smtClean="0"/>
              <a:t>The elements of the matrix indicate whether pairs of vertices are adjacent or not in the graph.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Adjacency Matrix for Weighted Directed Graph</a:t>
            </a:r>
            <a:endParaRPr lang="en-US" dirty="0"/>
          </a:p>
        </p:txBody>
      </p:sp>
      <p:pic>
        <p:nvPicPr>
          <p:cNvPr id="5" name="Picture 7" descr="C:\Users\Saad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6997630" cy="457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Adjacency Matrix for Weighted Undirected Graph</a:t>
            </a:r>
            <a:endParaRPr lang="en-US" dirty="0"/>
          </a:p>
        </p:txBody>
      </p:sp>
      <p:pic>
        <p:nvPicPr>
          <p:cNvPr id="4" name="Picture 7" descr="C:\Users\Saad\Desktop\Capture.JPG"/>
          <p:cNvPicPr>
            <a:picLocks noChangeAspect="1" noChangeArrowheads="1"/>
          </p:cNvPicPr>
          <p:nvPr/>
        </p:nvPicPr>
        <p:blipFill>
          <a:blip r:embed="rId2" cstate="print"/>
          <a:srcRect b="17202"/>
          <a:stretch>
            <a:fillRect/>
          </a:stretch>
        </p:blipFill>
        <p:spPr bwMode="auto">
          <a:xfrm>
            <a:off x="1371600" y="1828800"/>
            <a:ext cx="6399963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Adjacency Matrix for </a:t>
            </a:r>
            <a:r>
              <a:rPr lang="en-US" dirty="0" err="1" smtClean="0"/>
              <a:t>Unweighted</a:t>
            </a:r>
            <a:r>
              <a:rPr lang="en-US" dirty="0" smtClean="0"/>
              <a:t> Directed Graph</a:t>
            </a:r>
            <a:endParaRPr lang="en-US" dirty="0"/>
          </a:p>
        </p:txBody>
      </p:sp>
      <p:pic>
        <p:nvPicPr>
          <p:cNvPr id="4" name="Picture 3" descr="C:\Users\Saad\Desktop\Cap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751091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Adjacency Matrix for </a:t>
            </a:r>
            <a:r>
              <a:rPr lang="en-US" dirty="0" err="1" smtClean="0"/>
              <a:t>Unweighted</a:t>
            </a:r>
            <a:r>
              <a:rPr lang="en-US" dirty="0" smtClean="0"/>
              <a:t> Undirected Graph</a:t>
            </a:r>
            <a:endParaRPr lang="en-US" dirty="0"/>
          </a:p>
        </p:txBody>
      </p:sp>
      <p:pic>
        <p:nvPicPr>
          <p:cNvPr id="4" name="Picture 3" descr="C:\Users\Saad\Desktop\Adjacency Matrix Representation of Undirected Grap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752600"/>
            <a:ext cx="7564467" cy="43109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Graph is a set of objects called </a:t>
            </a:r>
            <a:r>
              <a:rPr lang="en-US" b="1" dirty="0" smtClean="0"/>
              <a:t>vertices</a:t>
            </a:r>
            <a:r>
              <a:rPr lang="en-US" dirty="0" smtClean="0"/>
              <a:t>, together with a collection of </a:t>
            </a:r>
            <a:r>
              <a:rPr lang="en-US" dirty="0" err="1" smtClean="0"/>
              <a:t>pairwise</a:t>
            </a:r>
            <a:r>
              <a:rPr lang="en-US" dirty="0" smtClean="0"/>
              <a:t> connections between them. The connections are called </a:t>
            </a:r>
            <a:r>
              <a:rPr lang="en-US" b="1" dirty="0" smtClean="0"/>
              <a:t>edges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 graph is a way of representing relationships that exist between pairs of objects.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Vertices are also called nodes, and edges are also called arcs.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Adjacency List for Weighted Directed Graph</a:t>
            </a:r>
            <a:endParaRPr lang="en-US" dirty="0"/>
          </a:p>
        </p:txBody>
      </p:sp>
      <p:pic>
        <p:nvPicPr>
          <p:cNvPr id="1028" name="Picture 4" descr="https://miro.medium.com/max/875/1*DxXU3dYi6_fFtlzwGabxYQ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8334375" cy="4029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u="sng" dirty="0" smtClean="0"/>
              <a:t>Adjacency Matrix:</a:t>
            </a:r>
          </a:p>
          <a:p>
            <a:pPr>
              <a:buNone/>
            </a:pPr>
            <a:r>
              <a:rPr lang="en-US" dirty="0" smtClean="0"/>
              <a:t>              , where V is the set of vertices and |V| is the count of vertices.  Space complexity is the same for directed and undirected graphs when implemented using adjacency matrix.</a:t>
            </a:r>
          </a:p>
          <a:p>
            <a:r>
              <a:rPr lang="en-US" u="sng" dirty="0" smtClean="0"/>
              <a:t>Adjacency List:</a:t>
            </a:r>
          </a:p>
          <a:p>
            <a:pPr>
              <a:buNone/>
            </a:pPr>
            <a:r>
              <a:rPr lang="en-US" b="1" i="1" dirty="0" smtClean="0"/>
              <a:t>For Directed Graphs:</a:t>
            </a:r>
          </a:p>
          <a:p>
            <a:pPr lvl="4">
              <a:buNone/>
            </a:pPr>
            <a:r>
              <a:rPr lang="en-US" dirty="0" smtClean="0"/>
              <a:t>  where E is the set of edges, </a:t>
            </a:r>
            <a:r>
              <a:rPr lang="en-US" dirty="0" err="1" smtClean="0"/>
              <a:t>and|E</a:t>
            </a:r>
            <a:r>
              <a:rPr lang="en-US" dirty="0" smtClean="0"/>
              <a:t>| is the count of edges.</a:t>
            </a:r>
          </a:p>
          <a:p>
            <a:pPr>
              <a:buNone/>
            </a:pPr>
            <a:r>
              <a:rPr lang="en-US" b="1" i="1" dirty="0" smtClean="0"/>
              <a:t>For Undirected Graphs:</a:t>
            </a:r>
          </a:p>
          <a:p>
            <a:pPr lvl="4">
              <a:buNone/>
            </a:pPr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715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715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83357" b="-6195"/>
          <a:stretch>
            <a:fillRect/>
          </a:stretch>
        </p:blipFill>
        <p:spPr bwMode="auto">
          <a:xfrm>
            <a:off x="838200" y="2209800"/>
            <a:ext cx="914400" cy="381000"/>
          </a:xfrm>
          <a:prstGeom prst="rect">
            <a:avLst/>
          </a:prstGeom>
          <a:noFill/>
        </p:spPr>
      </p:pic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815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5029200"/>
            <a:ext cx="1447800" cy="345347"/>
          </a:xfrm>
          <a:prstGeom prst="rect">
            <a:avLst/>
          </a:prstGeom>
          <a:noFill/>
        </p:spPr>
      </p:pic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746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1035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5943600"/>
            <a:ext cx="1447800" cy="311834"/>
          </a:xfrm>
          <a:prstGeom prst="rect">
            <a:avLst/>
          </a:prstGeom>
          <a:noFill/>
        </p:spPr>
      </p:pic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746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</a:t>
            </a:r>
            <a:r>
              <a:rPr lang="en-US" dirty="0" err="1" smtClean="0"/>
              <a:t>vs</a:t>
            </a:r>
            <a:r>
              <a:rPr lang="en-US" dirty="0" smtClean="0"/>
              <a:t> Graph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0" y="1905000"/>
          <a:ext cx="6400800" cy="4163382"/>
        </p:xfrm>
        <a:graphic>
          <a:graphicData uri="http://schemas.openxmlformats.org/drawingml/2006/table">
            <a:tbl>
              <a:tblPr/>
              <a:tblGrid>
                <a:gridCol w="3200400"/>
                <a:gridCol w="3200400"/>
              </a:tblGrid>
              <a:tr h="3855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+mj-lt"/>
                          <a:ea typeface="Calibri"/>
                          <a:cs typeface="Times New Roman"/>
                        </a:rPr>
                        <a:t>Tree</a:t>
                      </a:r>
                      <a:endParaRPr lang="en-US" sz="16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+mj-lt"/>
                          <a:ea typeface="Calibri"/>
                          <a:cs typeface="Times New Roman"/>
                        </a:rPr>
                        <a:t>Graph</a:t>
                      </a:r>
                      <a:endParaRPr lang="en-US" sz="16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5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j-lt"/>
                          <a:ea typeface="Calibri"/>
                          <a:cs typeface="Times New Roman"/>
                        </a:rPr>
                        <a:t>A tree is </a:t>
                      </a:r>
                      <a:r>
                        <a:rPr lang="en-US" sz="1600" dirty="0" smtClean="0">
                          <a:latin typeface="+mj-lt"/>
                          <a:ea typeface="Calibri"/>
                          <a:cs typeface="Times New Roman"/>
                        </a:rPr>
                        <a:t>acyclic.</a:t>
                      </a:r>
                      <a:endParaRPr lang="en-US" sz="16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j-lt"/>
                          <a:ea typeface="Calibri"/>
                          <a:cs typeface="Times New Roman"/>
                        </a:rPr>
                        <a:t>Graph may be cyclic or </a:t>
                      </a:r>
                      <a:r>
                        <a:rPr lang="en-US" sz="1600" dirty="0" smtClean="0">
                          <a:latin typeface="+mj-lt"/>
                          <a:ea typeface="Calibri"/>
                          <a:cs typeface="Times New Roman"/>
                        </a:rPr>
                        <a:t>acyclic.</a:t>
                      </a:r>
                      <a:endParaRPr lang="en-US" sz="16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5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j-lt"/>
                          <a:ea typeface="Calibri"/>
                          <a:cs typeface="Times New Roman"/>
                        </a:rPr>
                        <a:t>A tree is </a:t>
                      </a:r>
                      <a:r>
                        <a:rPr lang="en-US" sz="1600" dirty="0" smtClean="0">
                          <a:latin typeface="+mj-lt"/>
                          <a:ea typeface="Calibri"/>
                          <a:cs typeface="Times New Roman"/>
                        </a:rPr>
                        <a:t>connected.</a:t>
                      </a:r>
                      <a:endParaRPr lang="en-US" sz="16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j-lt"/>
                          <a:ea typeface="Calibri"/>
                          <a:cs typeface="Times New Roman"/>
                        </a:rPr>
                        <a:t>A graph may or may not be </a:t>
                      </a:r>
                      <a:r>
                        <a:rPr lang="en-US" sz="1600" dirty="0" smtClean="0">
                          <a:latin typeface="+mj-lt"/>
                          <a:ea typeface="Calibri"/>
                          <a:cs typeface="Times New Roman"/>
                        </a:rPr>
                        <a:t>connected.</a:t>
                      </a:r>
                      <a:endParaRPr lang="en-US" sz="16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8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+mj-lt"/>
                          <a:ea typeface="Calibri"/>
                          <a:cs typeface="Times New Roman"/>
                        </a:rPr>
                        <a:t>There exists exactly</a:t>
                      </a:r>
                      <a:r>
                        <a:rPr lang="en-US" sz="1600" b="0" baseline="0" dirty="0" smtClean="0">
                          <a:latin typeface="+mj-lt"/>
                          <a:ea typeface="Calibri"/>
                          <a:cs typeface="Times New Roman"/>
                        </a:rPr>
                        <a:t> one path </a:t>
                      </a:r>
                      <a:r>
                        <a:rPr lang="en-US" sz="1600" b="0" dirty="0" smtClean="0">
                          <a:latin typeface="+mj-lt"/>
                          <a:ea typeface="Calibri"/>
                          <a:cs typeface="Times New Roman"/>
                        </a:rPr>
                        <a:t>between two nodes.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j-lt"/>
                          <a:ea typeface="Calibri"/>
                          <a:cs typeface="Times New Roman"/>
                        </a:rPr>
                        <a:t>There can be single, multiple,</a:t>
                      </a:r>
                      <a:r>
                        <a:rPr lang="en-US" sz="1600" baseline="0" dirty="0" smtClean="0">
                          <a:latin typeface="+mj-lt"/>
                          <a:ea typeface="Calibri"/>
                          <a:cs typeface="Times New Roman"/>
                        </a:rPr>
                        <a:t> or no path between two nodes.</a:t>
                      </a:r>
                      <a:endParaRPr lang="en-US" sz="16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5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j-lt"/>
                          <a:ea typeface="Calibri"/>
                          <a:cs typeface="Times New Roman"/>
                        </a:rPr>
                        <a:t>A tree is undirected.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j-lt"/>
                          <a:ea typeface="Calibri"/>
                          <a:cs typeface="Times New Roman"/>
                        </a:rPr>
                        <a:t>A graph may be directed or undirected.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8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j-lt"/>
                          <a:ea typeface="Calibri"/>
                          <a:cs typeface="Times New Roman"/>
                        </a:rPr>
                        <a:t>There is one and only one root node in a tree.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j-lt"/>
                          <a:ea typeface="Calibri"/>
                          <a:cs typeface="Times New Roman"/>
                        </a:rPr>
                        <a:t>There is no root node in a graph.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5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A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tree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structure forms a hierarchy.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A graph structure forms a network.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5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All trees are graphs. </a:t>
                      </a:r>
                      <a:endParaRPr lang="en-US" sz="16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All graphs are not trees.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Edges in a graph are either directed or undirected. </a:t>
            </a:r>
          </a:p>
          <a:p>
            <a:endParaRPr lang="en-US" dirty="0"/>
          </a:p>
          <a:p>
            <a:r>
              <a:rPr lang="en-US" dirty="0" smtClean="0"/>
              <a:t>An edge (u, v) is said to be directed if the edge has a direction (from u to v).</a:t>
            </a:r>
          </a:p>
          <a:p>
            <a:endParaRPr lang="en-US" dirty="0" smtClean="0"/>
          </a:p>
          <a:p>
            <a:r>
              <a:rPr lang="en-US" dirty="0" smtClean="0"/>
              <a:t>An edge (u, v) is said to be undirected if the edge does not have any direction.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all edges in a graph are </a:t>
            </a:r>
            <a:r>
              <a:rPr lang="en-US" b="1" dirty="0" smtClean="0"/>
              <a:t>undirected</a:t>
            </a:r>
            <a:r>
              <a:rPr lang="en-US" dirty="0" smtClean="0"/>
              <a:t>, then the graph is called an </a:t>
            </a:r>
            <a:r>
              <a:rPr lang="en-US" b="1" dirty="0" smtClean="0"/>
              <a:t>undirected graph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If all edges in a graph are </a:t>
            </a:r>
            <a:r>
              <a:rPr lang="en-US" b="1" dirty="0" smtClean="0"/>
              <a:t>directed</a:t>
            </a:r>
            <a:r>
              <a:rPr lang="en-US" dirty="0" smtClean="0"/>
              <a:t>, then the graph is called a </a:t>
            </a:r>
            <a:r>
              <a:rPr lang="en-US" b="1" dirty="0" smtClean="0"/>
              <a:t>directed  graph</a:t>
            </a:r>
            <a:r>
              <a:rPr lang="en-US" dirty="0" smtClean="0"/>
              <a:t> (also called digraph)</a:t>
            </a:r>
          </a:p>
          <a:p>
            <a:endParaRPr lang="en-US" dirty="0"/>
          </a:p>
          <a:p>
            <a:r>
              <a:rPr lang="en-US" dirty="0" smtClean="0"/>
              <a:t>If a graph has both types of edges, then it’s called a </a:t>
            </a:r>
            <a:r>
              <a:rPr lang="en-US" b="1" dirty="0" smtClean="0"/>
              <a:t>mixed graph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1030" name="Picture 6" descr="https://sites.google.com/a/cs.christuniversity.in/discrete-mathematics-lectures/_/rsrc/1409480658489/graphs/directed-and-undirected-graph/d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75" y="1524000"/>
            <a:ext cx="8924925" cy="41039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related to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two vertices joined by an edge are called the </a:t>
            </a:r>
            <a:r>
              <a:rPr lang="en-US" b="1" i="1" dirty="0"/>
              <a:t>end vertices (or </a:t>
            </a:r>
            <a:r>
              <a:rPr lang="en-US" b="1" i="1" dirty="0" smtClean="0"/>
              <a:t>endpoints) </a:t>
            </a:r>
            <a:r>
              <a:rPr lang="en-US" dirty="0" smtClean="0"/>
              <a:t>of </a:t>
            </a:r>
            <a:r>
              <a:rPr lang="en-US" dirty="0"/>
              <a:t>the edge.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an edge is directed, its first endpoint is its </a:t>
            </a:r>
            <a:r>
              <a:rPr lang="en-US" b="1" i="1" dirty="0"/>
              <a:t>origin and the other is </a:t>
            </a:r>
            <a:r>
              <a:rPr lang="en-US" b="1" i="1" dirty="0" smtClean="0"/>
              <a:t>the destination </a:t>
            </a:r>
            <a:r>
              <a:rPr lang="en-US" b="1" i="1" dirty="0"/>
              <a:t>of the edge. </a:t>
            </a:r>
            <a:endParaRPr lang="en-US" b="1" i="1" dirty="0" smtClean="0"/>
          </a:p>
          <a:p>
            <a:endParaRPr lang="en-US" b="1" i="1" dirty="0" smtClean="0"/>
          </a:p>
          <a:p>
            <a:r>
              <a:rPr lang="en-US" b="1" i="1" dirty="0" smtClean="0"/>
              <a:t>Two </a:t>
            </a:r>
            <a:r>
              <a:rPr lang="en-US" b="1" i="1" dirty="0"/>
              <a:t>vertices u and v are said to be adjacent if there is </a:t>
            </a:r>
            <a:r>
              <a:rPr lang="en-US" b="1" i="1" dirty="0" smtClean="0"/>
              <a:t>an </a:t>
            </a:r>
            <a:r>
              <a:rPr lang="en-US" dirty="0" smtClean="0"/>
              <a:t>edge </a:t>
            </a:r>
            <a:r>
              <a:rPr lang="en-US" dirty="0"/>
              <a:t>whose end vertices are </a:t>
            </a:r>
            <a:r>
              <a:rPr lang="en-US" i="1" dirty="0"/>
              <a:t>u and </a:t>
            </a:r>
            <a:r>
              <a:rPr lang="en-US" i="1" dirty="0" smtClean="0"/>
              <a:t>v.</a:t>
            </a:r>
          </a:p>
          <a:p>
            <a:endParaRPr lang="en-US" i="1" dirty="0" smtClean="0"/>
          </a:p>
          <a:p>
            <a:r>
              <a:rPr lang="en-US" i="1" dirty="0" smtClean="0"/>
              <a:t>An </a:t>
            </a:r>
            <a:r>
              <a:rPr lang="en-US" i="1" dirty="0"/>
              <a:t>edge is said to be </a:t>
            </a:r>
            <a:r>
              <a:rPr lang="en-US" b="1" i="1" dirty="0"/>
              <a:t>incident on a vertex </a:t>
            </a:r>
            <a:r>
              <a:rPr lang="en-US" b="1" i="1" dirty="0" smtClean="0"/>
              <a:t>if </a:t>
            </a:r>
            <a:r>
              <a:rPr lang="en-US" dirty="0" smtClean="0"/>
              <a:t>the </a:t>
            </a:r>
            <a:r>
              <a:rPr lang="en-US" dirty="0"/>
              <a:t>vertex is one of the edge’s </a:t>
            </a:r>
            <a:r>
              <a:rPr lang="en-US" dirty="0" smtClean="0"/>
              <a:t>endpoints.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related to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</a:t>
            </a:r>
            <a:r>
              <a:rPr lang="en-US" b="1" i="1" dirty="0" smtClean="0"/>
              <a:t>outgoing edges of a vertex are the </a:t>
            </a:r>
            <a:r>
              <a:rPr lang="en-US" dirty="0" smtClean="0"/>
              <a:t>directed edges whose origin is that vertex.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i="1" dirty="0" smtClean="0"/>
              <a:t>incoming edges of a vertex are the </a:t>
            </a:r>
            <a:r>
              <a:rPr lang="en-US" dirty="0" smtClean="0"/>
              <a:t>directed edges whose destination is that vertex.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i="1" dirty="0" smtClean="0"/>
              <a:t>degree of a vertex v, denoted </a:t>
            </a:r>
            <a:r>
              <a:rPr lang="en-US" dirty="0" smtClean="0"/>
              <a:t>deg(</a:t>
            </a:r>
            <a:r>
              <a:rPr lang="en-US" i="1" dirty="0" smtClean="0"/>
              <a:t>v), is the number of incident edges of v (alternatively, the number of edges in which v is one of the endpoints).</a:t>
            </a:r>
          </a:p>
          <a:p>
            <a:endParaRPr lang="en-US" i="1" dirty="0" smtClean="0"/>
          </a:p>
          <a:p>
            <a:r>
              <a:rPr lang="en-US" i="1" dirty="0" smtClean="0"/>
              <a:t>The </a:t>
            </a:r>
            <a:r>
              <a:rPr lang="en-US" b="1" i="1" dirty="0" smtClean="0"/>
              <a:t>in-degree and out-degree of a </a:t>
            </a:r>
            <a:r>
              <a:rPr lang="en-US" dirty="0" smtClean="0"/>
              <a:t>vertex </a:t>
            </a:r>
            <a:r>
              <a:rPr lang="en-US" i="1" dirty="0" smtClean="0"/>
              <a:t>v are the number of the incoming and outgoing edges of v, and are denoted </a:t>
            </a:r>
            <a:r>
              <a:rPr lang="en-US" dirty="0" err="1" smtClean="0"/>
              <a:t>indeg</a:t>
            </a:r>
            <a:r>
              <a:rPr lang="en-US" dirty="0" smtClean="0"/>
              <a:t>(</a:t>
            </a:r>
            <a:r>
              <a:rPr lang="en-US" i="1" dirty="0" smtClean="0"/>
              <a:t>v) and </a:t>
            </a:r>
            <a:r>
              <a:rPr lang="en-US" i="1" dirty="0" err="1" smtClean="0"/>
              <a:t>outdeg</a:t>
            </a:r>
            <a:r>
              <a:rPr lang="en-US" i="1" dirty="0" smtClean="0"/>
              <a:t>(v), respectively. These terms are used for directed graphs.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Related to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are </a:t>
            </a:r>
            <a:r>
              <a:rPr lang="en-US" dirty="0" err="1" smtClean="0"/>
              <a:t>atleast</a:t>
            </a:r>
            <a:r>
              <a:rPr lang="en-US" dirty="0" smtClean="0"/>
              <a:t> two edges in a graph whose end points are the same, then such edges are called </a:t>
            </a:r>
            <a:r>
              <a:rPr lang="en-US" b="1" i="1" dirty="0"/>
              <a:t>parallel edges or multiple edges</a:t>
            </a:r>
            <a:r>
              <a:rPr lang="en-US" b="1" i="1" dirty="0" smtClean="0"/>
              <a:t>.</a:t>
            </a:r>
          </a:p>
          <a:p>
            <a:endParaRPr lang="en-US" b="1" i="1" dirty="0"/>
          </a:p>
          <a:p>
            <a:r>
              <a:rPr lang="en-US" dirty="0" smtClean="0"/>
              <a:t>An edge </a:t>
            </a:r>
            <a:r>
              <a:rPr lang="en-US" dirty="0"/>
              <a:t>(undirected or directed) is a </a:t>
            </a:r>
            <a:r>
              <a:rPr lang="en-US" b="1" i="1" dirty="0"/>
              <a:t>self-loop if its two </a:t>
            </a:r>
            <a:r>
              <a:rPr lang="en-US" b="1" i="1" dirty="0" smtClean="0"/>
              <a:t>endpoints are the same.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Related to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If the edges in a graph have weights, then the graph is called the </a:t>
            </a:r>
            <a:r>
              <a:rPr lang="en-US" b="1" dirty="0" smtClean="0"/>
              <a:t>weighted graph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If edges do not have weight, then the graph is called the </a:t>
            </a:r>
            <a:r>
              <a:rPr lang="en-US" b="1" dirty="0" err="1" smtClean="0"/>
              <a:t>unweighted</a:t>
            </a:r>
            <a:r>
              <a:rPr lang="en-US" b="1" dirty="0" smtClean="0"/>
              <a:t> graph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 weight is a numerical value attached to each individual edge. 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In a weighted graph relationships between nodes have a magnitude and this magnitude is important to the relationship we’re studying.</a:t>
            </a:r>
          </a:p>
          <a:p>
            <a:endParaRPr lang="en-US" dirty="0"/>
          </a:p>
          <a:p>
            <a:r>
              <a:rPr lang="en-US" dirty="0" smtClean="0"/>
              <a:t>In an </a:t>
            </a:r>
            <a:r>
              <a:rPr lang="en-US" dirty="0" err="1" smtClean="0"/>
              <a:t>unweighted</a:t>
            </a:r>
            <a:r>
              <a:rPr lang="en-US" dirty="0" smtClean="0"/>
              <a:t> graph, the </a:t>
            </a:r>
            <a:r>
              <a:rPr lang="en-US" i="1" dirty="0" smtClean="0"/>
              <a:t>existence </a:t>
            </a:r>
            <a:r>
              <a:rPr lang="en-US" dirty="0" smtClean="0"/>
              <a:t>of a relationship is the subject of our interest.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869</Words>
  <Application>Microsoft Office PowerPoint</Application>
  <PresentationFormat>On-screen Show (4:3)</PresentationFormat>
  <Paragraphs>97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Graph</vt:lpstr>
      <vt:lpstr>Graph</vt:lpstr>
      <vt:lpstr>Graph</vt:lpstr>
      <vt:lpstr>Graph</vt:lpstr>
      <vt:lpstr>Examples</vt:lpstr>
      <vt:lpstr>Terms related to Graphs</vt:lpstr>
      <vt:lpstr>Terms related to Graphs</vt:lpstr>
      <vt:lpstr>Terms Related to Graphs</vt:lpstr>
      <vt:lpstr>Terms Related to Graphs</vt:lpstr>
      <vt:lpstr>Types of Graph</vt:lpstr>
      <vt:lpstr>Some Real Life Uses of Graph</vt:lpstr>
      <vt:lpstr>Social Media Representation</vt:lpstr>
      <vt:lpstr>Maps</vt:lpstr>
      <vt:lpstr>Implementation of Graphs</vt:lpstr>
      <vt:lpstr>Adjacency Matrix</vt:lpstr>
      <vt:lpstr>Adjacency Matrix for Weighted Directed Graph</vt:lpstr>
      <vt:lpstr>Adjacency Matrix for Weighted Undirected Graph</vt:lpstr>
      <vt:lpstr>Adjacency Matrix for Unweighted Directed Graph</vt:lpstr>
      <vt:lpstr>Adjacency Matrix for Unweighted Undirected Graph</vt:lpstr>
      <vt:lpstr>Adjacency List for Weighted Directed Graph</vt:lpstr>
      <vt:lpstr>Space Complexity</vt:lpstr>
      <vt:lpstr>Tree vs Graph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</dc:title>
  <dc:creator>Saad</dc:creator>
  <cp:lastModifiedBy>Saad</cp:lastModifiedBy>
  <cp:revision>120</cp:revision>
  <dcterms:created xsi:type="dcterms:W3CDTF">2021-12-22T12:31:31Z</dcterms:created>
  <dcterms:modified xsi:type="dcterms:W3CDTF">2021-12-28T11:29:13Z</dcterms:modified>
</cp:coreProperties>
</file>