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Huffman Encoding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Huffman Encoding 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Now pick two nodes with smallest keys (frequencies), create a new node and make the two nodes children of this new node. Also put the newly created node back in the heap.</a:t>
            </a:r>
          </a:p>
          <a:p>
            <a:endParaRPr lang="en-US" dirty="0" smtClean="0"/>
          </a:p>
          <a:p>
            <a:endParaRPr lang="en-US" dirty="0" smtClean="0"/>
          </a:p>
          <a:p>
            <a:endParaRPr lang="en-US" dirty="0" smtClean="0"/>
          </a:p>
          <a:p>
            <a:endParaRPr lang="en-US" dirty="0" smtClean="0"/>
          </a:p>
          <a:p>
            <a:endParaRPr lang="en-US" dirty="0" smtClean="0"/>
          </a:p>
          <a:p>
            <a:r>
              <a:rPr lang="en-US" dirty="0" smtClean="0"/>
              <a:t>Now the heap has two nodes, one is the node with key=60 and value=B, and the other node is the one newly created with key=70.</a:t>
            </a:r>
          </a:p>
        </p:txBody>
      </p:sp>
      <p:pic>
        <p:nvPicPr>
          <p:cNvPr id="21506" name="Picture 2"/>
          <p:cNvPicPr>
            <a:picLocks noChangeAspect="1" noChangeArrowheads="1"/>
          </p:cNvPicPr>
          <p:nvPr/>
        </p:nvPicPr>
        <p:blipFill>
          <a:blip r:embed="rId2" cstate="print"/>
          <a:srcRect/>
          <a:stretch>
            <a:fillRect/>
          </a:stretch>
        </p:blipFill>
        <p:spPr bwMode="auto">
          <a:xfrm>
            <a:off x="3276600" y="2667000"/>
            <a:ext cx="2276475" cy="188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Huffman Encoding Example</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r>
              <a:rPr lang="en-US" dirty="0" smtClean="0"/>
              <a:t>Now again pick two nodes with smallest keys (frequencies), create a new node and make the two nodes children of this </a:t>
            </a:r>
            <a:r>
              <a:rPr lang="en-US" smtClean="0"/>
              <a:t>new node.</a:t>
            </a:r>
            <a:endParaRPr lang="en-US" dirty="0" smtClean="0"/>
          </a:p>
          <a:p>
            <a:r>
              <a:rPr lang="en-US" dirty="0" smtClean="0"/>
              <a:t>Put the newly created node in the heap.</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600200" y="1371600"/>
            <a:ext cx="2276475" cy="1885950"/>
          </a:xfrm>
          <a:prstGeom prst="rect">
            <a:avLst/>
          </a:prstGeom>
          <a:noFill/>
          <a:ln w="9525">
            <a:noFill/>
            <a:miter lim="800000"/>
            <a:headEnd/>
            <a:tailEnd/>
          </a:ln>
        </p:spPr>
      </p:pic>
      <p:pic>
        <p:nvPicPr>
          <p:cNvPr id="22530" name="Picture 2"/>
          <p:cNvPicPr>
            <a:picLocks noChangeAspect="1" noChangeArrowheads="1"/>
          </p:cNvPicPr>
          <p:nvPr/>
        </p:nvPicPr>
        <p:blipFill>
          <a:blip r:embed="rId3" cstate="print"/>
          <a:srcRect/>
          <a:stretch>
            <a:fillRect/>
          </a:stretch>
        </p:blipFill>
        <p:spPr bwMode="auto">
          <a:xfrm>
            <a:off x="4876800" y="1447800"/>
            <a:ext cx="1143000" cy="85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Huffman Encoding Example (Final Tree)</a:t>
            </a:r>
            <a:endParaRPr lang="en-US" dirty="0"/>
          </a:p>
        </p:txBody>
      </p:sp>
      <p:sp>
        <p:nvSpPr>
          <p:cNvPr id="3" name="Content Placeholder 2"/>
          <p:cNvSpPr>
            <a:spLocks noGrp="1"/>
          </p:cNvSpPr>
          <p:nvPr>
            <p:ph idx="1"/>
          </p:nvPr>
        </p:nvSpPr>
        <p:spPr/>
        <p:txBody>
          <a:bodyPr/>
          <a:lstStyle/>
          <a:p>
            <a:r>
              <a:rPr lang="en-US" dirty="0" smtClean="0"/>
              <a:t>Now the heap has only one node. Our algorithm will stop here. This node in the heap is actually the root node of the final binary tree with leaf nodes containing the characters.</a:t>
            </a:r>
            <a:endParaRPr lang="en-US" dirty="0"/>
          </a:p>
        </p:txBody>
      </p:sp>
      <p:pic>
        <p:nvPicPr>
          <p:cNvPr id="19459" name="Picture 3"/>
          <p:cNvPicPr>
            <a:picLocks noChangeAspect="1" noChangeArrowheads="1"/>
          </p:cNvPicPr>
          <p:nvPr/>
        </p:nvPicPr>
        <p:blipFill>
          <a:blip r:embed="rId2" cstate="print"/>
          <a:srcRect/>
          <a:stretch>
            <a:fillRect/>
          </a:stretch>
        </p:blipFill>
        <p:spPr bwMode="auto">
          <a:xfrm>
            <a:off x="2971800" y="3794833"/>
            <a:ext cx="2914650" cy="30631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this tree Help us in Encoding our Text?</a:t>
            </a:r>
            <a:endParaRPr lang="en-US" dirty="0"/>
          </a:p>
        </p:txBody>
      </p:sp>
      <p:pic>
        <p:nvPicPr>
          <p:cNvPr id="23554" name="Picture 2"/>
          <p:cNvPicPr>
            <a:picLocks noChangeAspect="1" noChangeArrowheads="1"/>
          </p:cNvPicPr>
          <p:nvPr/>
        </p:nvPicPr>
        <p:blipFill>
          <a:blip r:embed="rId2" cstate="print"/>
          <a:srcRect/>
          <a:stretch>
            <a:fillRect/>
          </a:stretch>
        </p:blipFill>
        <p:spPr bwMode="auto">
          <a:xfrm>
            <a:off x="3038475" y="1804988"/>
            <a:ext cx="3067050" cy="3248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The characters in a text files are represented using 1-byte ASCII encoding.</a:t>
            </a:r>
          </a:p>
          <a:p>
            <a:endParaRPr lang="en-US" dirty="0" smtClean="0"/>
          </a:p>
          <a:p>
            <a:r>
              <a:rPr lang="en-US" dirty="0" smtClean="0"/>
              <a:t>An encoding scheme or simply encoding is a way to represent a character in binary format in memory</a:t>
            </a:r>
            <a:r>
              <a:rPr lang="en-US" b="1" dirty="0" smtClean="0"/>
              <a:t>.</a:t>
            </a:r>
          </a:p>
          <a:p>
            <a:endParaRPr lang="en-US" b="1" dirty="0" smtClean="0"/>
          </a:p>
          <a:p>
            <a:r>
              <a:rPr lang="en-US" dirty="0" smtClean="0"/>
              <a:t>There are many standard character encodings. </a:t>
            </a:r>
            <a:r>
              <a:rPr lang="en-US" b="1" dirty="0" smtClean="0"/>
              <a:t>UTF-8, UTF-16, UTF-32, ASCII, etc.</a:t>
            </a:r>
          </a:p>
          <a:p>
            <a:endParaRPr lang="en-US" b="1" dirty="0" smtClean="0"/>
          </a:p>
          <a:p>
            <a:r>
              <a:rPr lang="en-US" dirty="0" smtClean="0"/>
              <a:t>All the above encodings are fixed-length encoding.</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In ASCII encoding, each character is encoded using a 1-byte ASCII code.</a:t>
            </a:r>
          </a:p>
          <a:p>
            <a:endParaRPr lang="en-US" dirty="0" smtClean="0"/>
          </a:p>
          <a:p>
            <a:r>
              <a:rPr lang="en-US" dirty="0" smtClean="0"/>
              <a:t>If a text file has 130 characters, then it will take 130*8=1040 bits.</a:t>
            </a:r>
          </a:p>
          <a:p>
            <a:endParaRPr lang="en-US" dirty="0" smtClean="0"/>
          </a:p>
          <a:p>
            <a:r>
              <a:rPr lang="en-US" dirty="0" smtClean="0"/>
              <a:t>Is there any way we can reduce the number of bits required? (We want to compress the text file).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Suppose that our text file has the following unique characters: A, B and C. </a:t>
            </a:r>
          </a:p>
          <a:p>
            <a:endParaRPr lang="en-US" dirty="0" smtClean="0"/>
          </a:p>
          <a:p>
            <a:r>
              <a:rPr lang="en-US" dirty="0" smtClean="0"/>
              <a:t>Now instead of representing each character in 8 bits, we can use 2 bits to represent the 3 characters.</a:t>
            </a:r>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715962"/>
          </a:xfrm>
        </p:spPr>
        <p:txBody>
          <a:bodyPr>
            <a:noAutofit/>
          </a:bodyPr>
          <a:lstStyle/>
          <a:p>
            <a:r>
              <a:rPr lang="en-US" dirty="0" smtClean="0">
                <a:latin typeface="Calibri (Heading)"/>
                <a:ea typeface="Tahoma" pitchFamily="34" charset="0"/>
                <a:cs typeface="Tahoma" pitchFamily="34" charset="0"/>
              </a:rPr>
              <a:t>Compression Using Fixed-length Encoding</a:t>
            </a:r>
            <a:endParaRPr lang="en-US" dirty="0">
              <a:latin typeface="Calibri (Heading)"/>
              <a:ea typeface="Tahoma" pitchFamily="34" charset="0"/>
              <a:cs typeface="Tahoma" pitchFamily="34" charset="0"/>
            </a:endParaRPr>
          </a:p>
        </p:txBody>
      </p:sp>
      <p:graphicFrame>
        <p:nvGraphicFramePr>
          <p:cNvPr id="4" name="Content Placeholder 3"/>
          <p:cNvGraphicFramePr>
            <a:graphicFrameLocks noGrp="1"/>
          </p:cNvGraphicFramePr>
          <p:nvPr>
            <p:ph idx="1"/>
          </p:nvPr>
        </p:nvGraphicFramePr>
        <p:xfrm>
          <a:off x="1600200" y="1447800"/>
          <a:ext cx="4191000" cy="2286000"/>
        </p:xfrm>
        <a:graphic>
          <a:graphicData uri="http://schemas.openxmlformats.org/drawingml/2006/table">
            <a:tbl>
              <a:tblPr/>
              <a:tblGrid>
                <a:gridCol w="1596202"/>
                <a:gridCol w="2594798"/>
              </a:tblGrid>
              <a:tr h="571500">
                <a:tc>
                  <a:txBody>
                    <a:bodyPr/>
                    <a:lstStyle/>
                    <a:p>
                      <a:pPr marL="0" marR="0">
                        <a:lnSpc>
                          <a:spcPct val="107000"/>
                        </a:lnSpc>
                        <a:spcBef>
                          <a:spcPts val="0"/>
                        </a:spcBef>
                        <a:spcAft>
                          <a:spcPts val="0"/>
                        </a:spcAft>
                      </a:pPr>
                      <a:r>
                        <a:rPr lang="en-US" sz="1400" b="1" dirty="0">
                          <a:latin typeface="Calibri"/>
                          <a:ea typeface="Calibri"/>
                          <a:cs typeface="Times New Roman"/>
                        </a:rPr>
                        <a:t>Character</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smtClean="0">
                          <a:latin typeface="Calibri"/>
                          <a:ea typeface="Calibri"/>
                          <a:cs typeface="Times New Roman"/>
                        </a:rPr>
                        <a:t>2-bit </a:t>
                      </a:r>
                      <a:r>
                        <a:rPr lang="en-US" sz="1400" dirty="0" err="1">
                          <a:latin typeface="Calibri"/>
                          <a:ea typeface="Calibri"/>
                          <a:cs typeface="Times New Roman"/>
                        </a:rPr>
                        <a:t>Represenation</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500">
                <a:tc>
                  <a:txBody>
                    <a:bodyPr/>
                    <a:lstStyle/>
                    <a:p>
                      <a:pPr marL="0" marR="0">
                        <a:lnSpc>
                          <a:spcPct val="107000"/>
                        </a:lnSpc>
                        <a:spcBef>
                          <a:spcPts val="0"/>
                        </a:spcBef>
                        <a:spcAft>
                          <a:spcPts val="0"/>
                        </a:spcAft>
                      </a:pPr>
                      <a:r>
                        <a:rPr lang="en-US" sz="1400" dirty="0">
                          <a:latin typeface="Calibri"/>
                          <a:ea typeface="Calibri"/>
                          <a:cs typeface="Times New Roman"/>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smtClean="0">
                          <a:latin typeface="Calibri"/>
                          <a:ea typeface="Calibri"/>
                          <a:cs typeface="Times New Roman"/>
                        </a:rPr>
                        <a:t>00</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500">
                <a:tc>
                  <a:txBody>
                    <a:bodyPr/>
                    <a:lstStyle/>
                    <a:p>
                      <a:pPr marL="0" marR="0">
                        <a:lnSpc>
                          <a:spcPct val="107000"/>
                        </a:lnSpc>
                        <a:spcBef>
                          <a:spcPts val="0"/>
                        </a:spcBef>
                        <a:spcAft>
                          <a:spcPts val="0"/>
                        </a:spcAft>
                      </a:pPr>
                      <a:r>
                        <a:rPr lang="en-US" sz="1400">
                          <a:latin typeface="Calibri"/>
                          <a:ea typeface="Calibri"/>
                          <a:cs typeface="Times New Roman"/>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smtClean="0">
                          <a:latin typeface="Calibri"/>
                          <a:ea typeface="Calibri"/>
                          <a:cs typeface="Times New Roman"/>
                        </a:rPr>
                        <a:t>01</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500">
                <a:tc>
                  <a:txBody>
                    <a:bodyPr/>
                    <a:lstStyle/>
                    <a:p>
                      <a:pPr marL="0" marR="0">
                        <a:lnSpc>
                          <a:spcPct val="107000"/>
                        </a:lnSpc>
                        <a:spcBef>
                          <a:spcPts val="0"/>
                        </a:spcBef>
                        <a:spcAft>
                          <a:spcPts val="0"/>
                        </a:spcAft>
                      </a:pPr>
                      <a:r>
                        <a:rPr lang="en-US" sz="1400" dirty="0">
                          <a:latin typeface="Calibri"/>
                          <a:ea typeface="Calibri"/>
                          <a:cs typeface="Times New Roman"/>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smtClean="0">
                          <a:latin typeface="Calibri"/>
                          <a:ea typeface="Calibri"/>
                          <a:cs typeface="Times New Roman"/>
                        </a:rPr>
                        <a:t>10</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145702"/>
            <a:ext cx="250869"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p:txBody>
      </p:sp>
      <p:sp>
        <p:nvSpPr>
          <p:cNvPr id="10" name="TextBox 9"/>
          <p:cNvSpPr txBox="1"/>
          <p:nvPr/>
        </p:nvSpPr>
        <p:spPr>
          <a:xfrm>
            <a:off x="457200" y="4495800"/>
            <a:ext cx="7543800" cy="1200329"/>
          </a:xfrm>
          <a:prstGeom prst="rect">
            <a:avLst/>
          </a:prstGeom>
          <a:noFill/>
        </p:spPr>
        <p:txBody>
          <a:bodyPr wrap="square" rtlCol="0">
            <a:spAutoFit/>
          </a:bodyPr>
          <a:lstStyle/>
          <a:p>
            <a:pPr>
              <a:buFont typeface="Arial" pitchFamily="34" charset="0"/>
              <a:buChar char="•"/>
            </a:pPr>
            <a:r>
              <a:rPr lang="en-US" dirty="0" smtClean="0"/>
              <a:t>The total number of bits now required will be 2*130=260 bits</a:t>
            </a:r>
          </a:p>
          <a:p>
            <a:pPr>
              <a:buFont typeface="Arial" pitchFamily="34" charset="0"/>
              <a:buChar char="•"/>
            </a:pPr>
            <a:endParaRPr lang="en-US" dirty="0" smtClean="0"/>
          </a:p>
          <a:p>
            <a:pPr>
              <a:buFont typeface="Arial" pitchFamily="34" charset="0"/>
              <a:buChar char="•"/>
            </a:pPr>
            <a:r>
              <a:rPr lang="en-US" dirty="0" smtClean="0"/>
              <a:t>During encoding/decoding, we will need to keep the above table in memory so that we can correctly encode/decode the text.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Variable Length Encoding</a:t>
            </a:r>
            <a:endParaRPr lang="en-US" dirty="0"/>
          </a:p>
        </p:txBody>
      </p:sp>
      <p:graphicFrame>
        <p:nvGraphicFramePr>
          <p:cNvPr id="4" name="Content Placeholder 3"/>
          <p:cNvGraphicFramePr>
            <a:graphicFrameLocks noGrp="1"/>
          </p:cNvGraphicFramePr>
          <p:nvPr>
            <p:ph idx="1"/>
          </p:nvPr>
        </p:nvGraphicFramePr>
        <p:xfrm>
          <a:off x="3124200" y="1295400"/>
          <a:ext cx="2440305" cy="1223010"/>
        </p:xfrm>
        <a:graphic>
          <a:graphicData uri="http://schemas.openxmlformats.org/drawingml/2006/table">
            <a:tbl>
              <a:tblPr/>
              <a:tblGrid>
                <a:gridCol w="943610"/>
                <a:gridCol w="1496695"/>
              </a:tblGrid>
              <a:tr h="161290">
                <a:tc>
                  <a:txBody>
                    <a:bodyPr/>
                    <a:lstStyle/>
                    <a:p>
                      <a:pPr marL="0" marR="0">
                        <a:lnSpc>
                          <a:spcPct val="107000"/>
                        </a:lnSpc>
                        <a:spcBef>
                          <a:spcPts val="0"/>
                        </a:spcBef>
                        <a:spcAft>
                          <a:spcPts val="0"/>
                        </a:spcAft>
                      </a:pPr>
                      <a:r>
                        <a:rPr lang="en-US" sz="1500" b="1" dirty="0">
                          <a:latin typeface="Calibri"/>
                          <a:ea typeface="Calibri"/>
                          <a:cs typeface="Times New Roman"/>
                        </a:rPr>
                        <a:t>Character</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b="1" dirty="0" smtClean="0">
                          <a:latin typeface="Calibri"/>
                          <a:ea typeface="Calibri"/>
                          <a:cs typeface="Times New Roman"/>
                        </a:rPr>
                        <a:t>Variable Length Encoding</a:t>
                      </a:r>
                      <a:endParaRPr lang="en-US" sz="15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290">
                <a:tc>
                  <a:txBody>
                    <a:bodyPr/>
                    <a:lstStyle/>
                    <a:p>
                      <a:pPr marL="0" marR="0">
                        <a:lnSpc>
                          <a:spcPct val="107000"/>
                        </a:lnSpc>
                        <a:spcBef>
                          <a:spcPts val="0"/>
                        </a:spcBef>
                        <a:spcAft>
                          <a:spcPts val="0"/>
                        </a:spcAft>
                      </a:pPr>
                      <a:r>
                        <a:rPr lang="en-US" sz="1500">
                          <a:latin typeface="Calibri"/>
                          <a:ea typeface="Calibri"/>
                          <a:cs typeface="Times New Roman"/>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dirty="0">
                          <a:latin typeface="Calibri"/>
                          <a:ea typeface="Calibri"/>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290">
                <a:tc>
                  <a:txBody>
                    <a:bodyPr/>
                    <a:lstStyle/>
                    <a:p>
                      <a:pPr marL="0" marR="0">
                        <a:lnSpc>
                          <a:spcPct val="107000"/>
                        </a:lnSpc>
                        <a:spcBef>
                          <a:spcPts val="0"/>
                        </a:spcBef>
                        <a:spcAft>
                          <a:spcPts val="0"/>
                        </a:spcAft>
                      </a:pPr>
                      <a:r>
                        <a:rPr lang="en-US" sz="1500">
                          <a:latin typeface="Calibri"/>
                          <a:ea typeface="Calibri"/>
                          <a:cs typeface="Times New Roman"/>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dirty="0" smtClean="0">
                          <a:latin typeface="Calibri"/>
                          <a:ea typeface="Calibri"/>
                          <a:cs typeface="Times New Roman"/>
                        </a:rPr>
                        <a:t>1</a:t>
                      </a:r>
                      <a:endParaRPr lang="en-US" sz="15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4305">
                <a:tc>
                  <a:txBody>
                    <a:bodyPr/>
                    <a:lstStyle/>
                    <a:p>
                      <a:pPr marL="0" marR="0">
                        <a:lnSpc>
                          <a:spcPct val="107000"/>
                        </a:lnSpc>
                        <a:spcBef>
                          <a:spcPts val="0"/>
                        </a:spcBef>
                        <a:spcAft>
                          <a:spcPts val="0"/>
                        </a:spcAft>
                      </a:pPr>
                      <a:r>
                        <a:rPr lang="en-US" sz="1500">
                          <a:latin typeface="Calibri"/>
                          <a:ea typeface="Calibri"/>
                          <a:cs typeface="Times New Roman"/>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dirty="0">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43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TextBox 5"/>
          <p:cNvSpPr txBox="1"/>
          <p:nvPr/>
        </p:nvSpPr>
        <p:spPr>
          <a:xfrm>
            <a:off x="914400" y="2610683"/>
            <a:ext cx="6477000" cy="3970318"/>
          </a:xfrm>
          <a:prstGeom prst="rect">
            <a:avLst/>
          </a:prstGeom>
          <a:noFill/>
        </p:spPr>
        <p:txBody>
          <a:bodyPr wrap="square" rtlCol="0">
            <a:spAutoFit/>
          </a:bodyPr>
          <a:lstStyle/>
          <a:p>
            <a:pPr>
              <a:buFont typeface="Arial" pitchFamily="34" charset="0"/>
              <a:buChar char="•"/>
            </a:pPr>
            <a:r>
              <a:rPr lang="en-US" dirty="0" smtClean="0"/>
              <a:t>Suppose A appears 50 times, B appears 60 times and C appears 20 times.</a:t>
            </a:r>
          </a:p>
          <a:p>
            <a:pPr>
              <a:buFont typeface="Arial" pitchFamily="34" charset="0"/>
              <a:buChar char="•"/>
            </a:pPr>
            <a:endParaRPr lang="en-US" dirty="0" smtClean="0"/>
          </a:p>
          <a:p>
            <a:pPr>
              <a:buFont typeface="Arial" pitchFamily="34" charset="0"/>
              <a:buChar char="•"/>
            </a:pPr>
            <a:r>
              <a:rPr lang="en-US" dirty="0" smtClean="0"/>
              <a:t>Total Bits Required to store a file containing 130 characters: </a:t>
            </a:r>
            <a:r>
              <a:rPr lang="en-US" dirty="0" smtClean="0"/>
              <a:t>50*1+60*1+20*2=150 </a:t>
            </a:r>
            <a:r>
              <a:rPr lang="en-US" dirty="0" smtClean="0"/>
              <a:t>bits.</a:t>
            </a:r>
          </a:p>
          <a:p>
            <a:endParaRPr lang="en-US" dirty="0" smtClean="0"/>
          </a:p>
          <a:p>
            <a:pPr>
              <a:buFont typeface="Arial" pitchFamily="34" charset="0"/>
              <a:buChar char="•"/>
            </a:pPr>
            <a:r>
              <a:rPr lang="en-US" dirty="0" smtClean="0"/>
              <a:t>What is the issue in this encoding?</a:t>
            </a:r>
          </a:p>
          <a:p>
            <a:pPr>
              <a:buFont typeface="Arial" pitchFamily="34" charset="0"/>
              <a:buChar char="•"/>
            </a:pPr>
            <a:endParaRPr lang="en-US" dirty="0" smtClean="0"/>
          </a:p>
          <a:p>
            <a:pPr>
              <a:buFont typeface="Arial" pitchFamily="34" charset="0"/>
              <a:buChar char="•"/>
            </a:pPr>
            <a:r>
              <a:rPr lang="en-US" dirty="0" smtClean="0"/>
              <a:t>Suppose if we have encoded data: 100, then what will be its decoding?</a:t>
            </a:r>
          </a:p>
          <a:p>
            <a:r>
              <a:rPr lang="en-US" dirty="0" smtClean="0">
                <a:sym typeface="Wingdings" pitchFamily="2" charset="2"/>
              </a:rPr>
              <a:t></a:t>
            </a:r>
            <a:r>
              <a:rPr lang="en-US" dirty="0" smtClean="0"/>
              <a:t>CA or BAA</a:t>
            </a:r>
          </a:p>
          <a:p>
            <a:endParaRPr lang="en-US" dirty="0" smtClean="0"/>
          </a:p>
          <a:p>
            <a:pPr>
              <a:buFont typeface="Arial" pitchFamily="34" charset="0"/>
              <a:buChar char="•"/>
            </a:pPr>
            <a:r>
              <a:rPr lang="en-US" dirty="0" smtClean="0"/>
              <a:t>This variable-length encoding is ambiguous because a smaller code is appearing as prefix in a bigger code.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to come up with a variable length encoding that is unambiguous</a:t>
            </a:r>
            <a:endParaRPr lang="en-US" dirty="0"/>
          </a:p>
        </p:txBody>
      </p:sp>
      <p:sp>
        <p:nvSpPr>
          <p:cNvPr id="3" name="Content Placeholder 2"/>
          <p:cNvSpPr>
            <a:spLocks noGrp="1"/>
          </p:cNvSpPr>
          <p:nvPr>
            <p:ph idx="1"/>
          </p:nvPr>
        </p:nvSpPr>
        <p:spPr/>
        <p:txBody>
          <a:bodyPr/>
          <a:lstStyle/>
          <a:p>
            <a:r>
              <a:rPr lang="en-US" dirty="0" smtClean="0"/>
              <a:t>Huffman Encoding is a variable length encoding that is unambiguous.</a:t>
            </a:r>
          </a:p>
          <a:p>
            <a:endParaRPr lang="en-US" dirty="0" smtClean="0"/>
          </a:p>
          <a:p>
            <a:r>
              <a:rPr lang="en-US" dirty="0" smtClean="0"/>
              <a:t>It assigns smaller codes to frequent characters and larger codes to rare characters which helps to further save bits.</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Huffman Encoding Algorithm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Find the frequency of all characters in the text file.</a:t>
            </a:r>
          </a:p>
          <a:p>
            <a:r>
              <a:rPr lang="en-US" dirty="0" smtClean="0"/>
              <a:t> Consider each of these (character, frequency) pairs to be tree nodes individually. All these nodes will have frequency as key and character as value. </a:t>
            </a:r>
          </a:p>
          <a:p>
            <a:r>
              <a:rPr lang="en-US" dirty="0" smtClean="0"/>
              <a:t>Pick the two nodes with the lowest frequency. If there is a tie, pick randomly amongst those with equal frequencies. Let the two nodes by x and y. </a:t>
            </a:r>
          </a:p>
          <a:p>
            <a:r>
              <a:rPr lang="en-US" dirty="0" smtClean="0"/>
              <a:t>Create a new node z and make x and y the children of z node.</a:t>
            </a:r>
          </a:p>
          <a:p>
            <a:r>
              <a:rPr lang="en-US" dirty="0" smtClean="0"/>
              <a:t>This new node is assigned as key the sum of the keys of its left and right children.</a:t>
            </a:r>
          </a:p>
          <a:p>
            <a:r>
              <a:rPr lang="en-US" dirty="0" smtClean="0"/>
              <a:t>Continue the process of combining the two nodes of lowest frequency (key) till the time only one node, the root is left.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Huffman Encoding Example</a:t>
            </a:r>
            <a:endParaRPr lang="en-US" dirty="0"/>
          </a:p>
        </p:txBody>
      </p:sp>
      <p:sp>
        <p:nvSpPr>
          <p:cNvPr id="3" name="Content Placeholder 2"/>
          <p:cNvSpPr>
            <a:spLocks noGrp="1"/>
          </p:cNvSpPr>
          <p:nvPr>
            <p:ph idx="1"/>
          </p:nvPr>
        </p:nvSpPr>
        <p:spPr/>
        <p:txBody>
          <a:bodyPr/>
          <a:lstStyle/>
          <a:p>
            <a:r>
              <a:rPr lang="en-US" dirty="0" smtClean="0"/>
              <a:t>Let’s run Huffman encoding on our file which has A 50 times, B 60 times and C 20 times.</a:t>
            </a:r>
          </a:p>
          <a:p>
            <a:endParaRPr lang="en-US" dirty="0" smtClean="0"/>
          </a:p>
          <a:p>
            <a:r>
              <a:rPr lang="en-US" dirty="0" smtClean="0"/>
              <a:t>First create three separate nodes, one for each character, with character as value and frequency as key. Store the nodes in a min heap.</a:t>
            </a:r>
          </a:p>
          <a:p>
            <a:endParaRPr lang="en-US" dirty="0"/>
          </a:p>
        </p:txBody>
      </p:sp>
      <p:pic>
        <p:nvPicPr>
          <p:cNvPr id="20483" name="Picture 3"/>
          <p:cNvPicPr>
            <a:picLocks noChangeAspect="1" noChangeArrowheads="1"/>
          </p:cNvPicPr>
          <p:nvPr/>
        </p:nvPicPr>
        <p:blipFill>
          <a:blip r:embed="rId2" cstate="print"/>
          <a:srcRect/>
          <a:stretch>
            <a:fillRect/>
          </a:stretch>
        </p:blipFill>
        <p:spPr bwMode="auto">
          <a:xfrm>
            <a:off x="2362200" y="5715000"/>
            <a:ext cx="3648075" cy="819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638</Words>
  <Application>Microsoft Office PowerPoint</Application>
  <PresentationFormat>On-screen Show (4:3)</PresentationFormat>
  <Paragraphs>80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Huffman Encoding</vt:lpstr>
      <vt:lpstr>Slide 2</vt:lpstr>
      <vt:lpstr>Slide 3</vt:lpstr>
      <vt:lpstr>Slide 4</vt:lpstr>
      <vt:lpstr>Compression Using Fixed-length Encoding</vt:lpstr>
      <vt:lpstr>Variable Length Encoding</vt:lpstr>
      <vt:lpstr>We need to come up with a variable length encoding that is unambiguous</vt:lpstr>
      <vt:lpstr>Huffman Encoding Algorithm</vt:lpstr>
      <vt:lpstr>Huffman Encoding Example</vt:lpstr>
      <vt:lpstr>Huffman Encoding Example</vt:lpstr>
      <vt:lpstr>Huffman Encoding Example</vt:lpstr>
      <vt:lpstr>Huffman Encoding Example (Final Tree)</vt:lpstr>
      <vt:lpstr>How does this tree Help us in Encoding our Text?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Huffman Encoding</dc:title>
  <dc:creator>Saad</dc:creator>
  <cp:lastModifiedBy>Saad</cp:lastModifiedBy>
  <cp:revision>99</cp:revision>
  <dcterms:created xsi:type="dcterms:W3CDTF">2006-08-16T00:00:00Z</dcterms:created>
  <dcterms:modified xsi:type="dcterms:W3CDTF">2021-12-16T17:32:27Z</dcterms:modified>
</cp:coreProperties>
</file>