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9" r:id="rId18"/>
    <p:sldId id="272" r:id="rId19"/>
    <p:sldId id="273" r:id="rId20"/>
    <p:sldId id="274" r:id="rId21"/>
    <p:sldId id="277" r:id="rId22"/>
    <p:sldId id="281" r:id="rId23"/>
    <p:sldId id="275" r:id="rId24"/>
    <p:sldId id="280" r:id="rId25"/>
    <p:sldId id="278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6A09-FEA5-4489-90C0-FAF99A3B50AD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C793-C7C3-49C7-A981-035D8299B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6A09-FEA5-4489-90C0-FAF99A3B50AD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C793-C7C3-49C7-A981-035D8299B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6A09-FEA5-4489-90C0-FAF99A3B50AD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C793-C7C3-49C7-A981-035D8299B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6A09-FEA5-4489-90C0-FAF99A3B50AD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C793-C7C3-49C7-A981-035D8299B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6A09-FEA5-4489-90C0-FAF99A3B50AD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C793-C7C3-49C7-A981-035D8299B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6A09-FEA5-4489-90C0-FAF99A3B50AD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C793-C7C3-49C7-A981-035D8299B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6A09-FEA5-4489-90C0-FAF99A3B50AD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C793-C7C3-49C7-A981-035D8299B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6A09-FEA5-4489-90C0-FAF99A3B50AD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C793-C7C3-49C7-A981-035D8299B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6A09-FEA5-4489-90C0-FAF99A3B50AD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C793-C7C3-49C7-A981-035D8299B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6A09-FEA5-4489-90C0-FAF99A3B50AD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C793-C7C3-49C7-A981-035D8299B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6A09-FEA5-4489-90C0-FAF99A3B50AD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C793-C7C3-49C7-A981-035D8299B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76A09-FEA5-4489-90C0-FAF99A3B50AD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8C793-C7C3-49C7-A981-035D8299B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Maps and Hash Maps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Hash Code and Compression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There are several compression functions.</a:t>
            </a:r>
          </a:p>
          <a:p>
            <a:endParaRPr lang="en-US" dirty="0"/>
          </a:p>
          <a:p>
            <a:r>
              <a:rPr lang="en-US" dirty="0" smtClean="0"/>
              <a:t>One </a:t>
            </a:r>
            <a:r>
              <a:rPr lang="en-US" dirty="0" smtClean="0"/>
              <a:t>function (division method) has been shown previously (in the code)</a:t>
            </a:r>
          </a:p>
          <a:p>
            <a:endParaRPr lang="en-US" dirty="0"/>
          </a:p>
          <a:p>
            <a:r>
              <a:rPr lang="en-US" dirty="0" smtClean="0"/>
              <a:t>Another compression function: </a:t>
            </a:r>
            <a:r>
              <a:rPr lang="en-US" b="1" dirty="0"/>
              <a:t>The MAD </a:t>
            </a:r>
            <a:r>
              <a:rPr lang="en-US" b="1" dirty="0" smtClean="0"/>
              <a:t>Method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Where </a:t>
            </a:r>
            <a:r>
              <a:rPr lang="en-US" i="1" dirty="0" smtClean="0"/>
              <a:t>k</a:t>
            </a:r>
            <a:r>
              <a:rPr lang="en-US" dirty="0" smtClean="0"/>
              <a:t> is the hash code of a key. </a:t>
            </a:r>
            <a:r>
              <a:rPr lang="en-US" i="1" dirty="0" smtClean="0"/>
              <a:t>N</a:t>
            </a:r>
            <a:r>
              <a:rPr lang="en-US" dirty="0" smtClean="0"/>
              <a:t> is a prime number, and </a:t>
            </a:r>
            <a:r>
              <a:rPr lang="en-US" i="1" dirty="0" err="1" smtClean="0"/>
              <a:t>a</a:t>
            </a:r>
            <a:r>
              <a:rPr lang="en-US" dirty="0" err="1" smtClean="0"/>
              <a:t>&amp;</a:t>
            </a:r>
            <a:r>
              <a:rPr lang="en-US" i="1" dirty="0" err="1" smtClean="0"/>
              <a:t>b</a:t>
            </a:r>
            <a:r>
              <a:rPr lang="en-US" dirty="0" smtClean="0"/>
              <a:t> are non-negative integers randomly chosen while applying the compression function, </a:t>
            </a:r>
            <a:r>
              <a:rPr lang="en-US" dirty="0"/>
              <a:t>so that </a:t>
            </a:r>
            <a:r>
              <a:rPr lang="en-US" i="1" dirty="0" err="1" smtClean="0"/>
              <a:t>a%N</a:t>
            </a:r>
            <a:r>
              <a:rPr lang="en-US" i="1" dirty="0" smtClean="0"/>
              <a:t> != </a:t>
            </a:r>
            <a:r>
              <a:rPr lang="en-US" i="1" dirty="0"/>
              <a:t>0</a:t>
            </a:r>
            <a:r>
              <a:rPr lang="en-US" i="1" dirty="0" smtClean="0"/>
              <a:t>. The MAD method reduces hash collisions.</a:t>
            </a:r>
            <a:endParaRPr lang="en-US" dirty="0" smtClean="0"/>
          </a:p>
          <a:p>
            <a:pPr>
              <a:buNone/>
            </a:pP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962400"/>
            <a:ext cx="38766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hash code of two different keys become the same, it’s called a hash collision.</a:t>
            </a:r>
          </a:p>
          <a:p>
            <a:endParaRPr lang="en-US" dirty="0"/>
          </a:p>
          <a:p>
            <a:r>
              <a:rPr lang="en-US" dirty="0" smtClean="0"/>
              <a:t>A Hash collision is resolved using two schemes:</a:t>
            </a:r>
            <a:r>
              <a:rPr lang="en-US" dirty="0"/>
              <a:t> </a:t>
            </a:r>
            <a:r>
              <a:rPr lang="en-US" b="1" dirty="0" smtClean="0"/>
              <a:t>separate chaining </a:t>
            </a:r>
            <a:r>
              <a:rPr lang="en-US" dirty="0" smtClean="0"/>
              <a:t>and </a:t>
            </a:r>
            <a:r>
              <a:rPr lang="en-US" b="1" dirty="0" smtClean="0"/>
              <a:t>open addressing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each index of the array, we have a container/list which can store multiple &lt;key, value&gt; pairs.</a:t>
            </a:r>
          </a:p>
          <a:p>
            <a:endParaRPr lang="en-US" dirty="0" smtClean="0"/>
          </a:p>
          <a:p>
            <a:r>
              <a:rPr lang="en-US" dirty="0" smtClean="0"/>
              <a:t>All keys that have the same hash code will be kept in the container.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74041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separate-chaining </a:t>
            </a:r>
            <a:r>
              <a:rPr lang="en-US" dirty="0" smtClean="0"/>
              <a:t>rule allows for simple implementations </a:t>
            </a:r>
            <a:r>
              <a:rPr lang="en-US" dirty="0"/>
              <a:t>of map </a:t>
            </a:r>
            <a:r>
              <a:rPr lang="en-US" dirty="0" smtClean="0"/>
              <a:t>operations.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but </a:t>
            </a:r>
            <a:r>
              <a:rPr lang="en-US"/>
              <a:t>it </a:t>
            </a:r>
            <a:r>
              <a:rPr lang="en-US" smtClean="0"/>
              <a:t>requires </a:t>
            </a:r>
            <a:r>
              <a:rPr lang="en-US" dirty="0"/>
              <a:t>the use of an auxiliary data structure—a list—to hold entries </a:t>
            </a:r>
            <a:r>
              <a:rPr lang="en-US" dirty="0" smtClean="0"/>
              <a:t>with.</a:t>
            </a:r>
          </a:p>
          <a:p>
            <a:endParaRPr lang="en-US" dirty="0"/>
          </a:p>
          <a:p>
            <a:r>
              <a:rPr lang="en-US" dirty="0" smtClean="0"/>
              <a:t>There two open addressing schemes: </a:t>
            </a:r>
            <a:r>
              <a:rPr lang="en-US" b="1" dirty="0" smtClean="0"/>
              <a:t>probing</a:t>
            </a:r>
            <a:r>
              <a:rPr lang="en-US" dirty="0" smtClean="0"/>
              <a:t> and </a:t>
            </a:r>
            <a:r>
              <a:rPr lang="en-US" b="1" dirty="0" smtClean="0"/>
              <a:t>double hash function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</a:t>
            </a:r>
            <a:r>
              <a:rPr lang="en-US" dirty="0" smtClean="0"/>
              <a:t>this method</a:t>
            </a:r>
            <a:r>
              <a:rPr lang="en-US" dirty="0"/>
              <a:t>, if we try to insert an entry (</a:t>
            </a:r>
            <a:r>
              <a:rPr lang="en-US" i="1" dirty="0" err="1"/>
              <a:t>k,v</a:t>
            </a:r>
            <a:r>
              <a:rPr lang="en-US" i="1" dirty="0"/>
              <a:t>) into </a:t>
            </a:r>
            <a:r>
              <a:rPr lang="en-US" i="1" dirty="0" smtClean="0"/>
              <a:t>an index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where </a:t>
            </a:r>
            <a:r>
              <a:rPr lang="en-US" i="1" dirty="0" err="1"/>
              <a:t>i</a:t>
            </a:r>
            <a:r>
              <a:rPr lang="en-US" i="1" dirty="0"/>
              <a:t> = h(k</a:t>
            </a:r>
            <a:r>
              <a:rPr lang="en-US" i="1" dirty="0" smtClean="0"/>
              <a:t>), and index </a:t>
            </a:r>
            <a:r>
              <a:rPr lang="en-US" i="1" dirty="0" err="1" smtClean="0"/>
              <a:t>i</a:t>
            </a:r>
            <a:r>
              <a:rPr lang="en-US" i="1" dirty="0" smtClean="0"/>
              <a:t> is already occupied by some other key, </a:t>
            </a:r>
            <a:r>
              <a:rPr lang="en-US" i="1" dirty="0"/>
              <a:t>then we try next at A[(i+1) mod N</a:t>
            </a:r>
            <a:r>
              <a:rPr lang="en-US" i="1" dirty="0" smtClean="0"/>
              <a:t>].</a:t>
            </a:r>
          </a:p>
          <a:p>
            <a:endParaRPr lang="en-US" i="1" dirty="0" smtClean="0"/>
          </a:p>
          <a:p>
            <a:r>
              <a:rPr lang="en-US" i="1" dirty="0" smtClean="0"/>
              <a:t>If </a:t>
            </a:r>
            <a:r>
              <a:rPr lang="en-US" i="1" dirty="0"/>
              <a:t>A[(i+1) mod N] is </a:t>
            </a:r>
            <a:r>
              <a:rPr lang="en-US" i="1" dirty="0" smtClean="0"/>
              <a:t>also </a:t>
            </a:r>
            <a:r>
              <a:rPr lang="en-US" dirty="0" smtClean="0"/>
              <a:t>occupied</a:t>
            </a:r>
            <a:r>
              <a:rPr lang="en-US" dirty="0"/>
              <a:t>, then we try </a:t>
            </a:r>
            <a:r>
              <a:rPr lang="en-US" i="1" dirty="0"/>
              <a:t>A[(i+2) mod N], </a:t>
            </a:r>
            <a:endParaRPr lang="en-US" i="1" dirty="0" smtClean="0"/>
          </a:p>
          <a:p>
            <a:endParaRPr lang="en-US" i="1" dirty="0"/>
          </a:p>
          <a:p>
            <a:r>
              <a:rPr lang="en-US" i="1" dirty="0" smtClean="0"/>
              <a:t>and </a:t>
            </a:r>
            <a:r>
              <a:rPr lang="en-US" i="1" dirty="0"/>
              <a:t>so on, until we find an </a:t>
            </a:r>
            <a:r>
              <a:rPr lang="en-US" i="1" dirty="0" smtClean="0"/>
              <a:t>unoccupied index </a:t>
            </a:r>
            <a:r>
              <a:rPr lang="en-US" dirty="0" smtClean="0"/>
              <a:t>that </a:t>
            </a:r>
            <a:r>
              <a:rPr lang="en-US" dirty="0"/>
              <a:t>can accept the new entry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This type of probing is linear probing, i.e., we try to find the free index using a linear search.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open-addressing strategy, known as </a:t>
            </a:r>
            <a:r>
              <a:rPr lang="en-US" b="1" i="1" dirty="0"/>
              <a:t>quadratic </a:t>
            </a:r>
            <a:r>
              <a:rPr lang="en-US" b="1" i="1" dirty="0" smtClean="0"/>
              <a:t>probing, involves iteratively </a:t>
            </a:r>
            <a:r>
              <a:rPr lang="en-US" dirty="0"/>
              <a:t> </a:t>
            </a:r>
            <a:r>
              <a:rPr lang="en-US" dirty="0" smtClean="0"/>
              <a:t>finding the free index using the formula:</a:t>
            </a:r>
          </a:p>
          <a:p>
            <a:pPr algn="ctr">
              <a:buNone/>
            </a:pPr>
            <a:r>
              <a:rPr lang="en-US" i="1" dirty="0" smtClean="0"/>
              <a:t>A[(h(k)+ f ( j)) mod N],</a:t>
            </a:r>
          </a:p>
          <a:p>
            <a:pPr algn="ctr">
              <a:buNone/>
            </a:pPr>
            <a:r>
              <a:rPr lang="en-US" i="1" dirty="0" smtClean="0"/>
              <a:t>for </a:t>
            </a:r>
            <a:r>
              <a:rPr lang="en-US" i="1" dirty="0"/>
              <a:t>j = 0,1,2, . . ., where f ( j) = </a:t>
            </a:r>
            <a:r>
              <a:rPr lang="en-US" i="1" dirty="0" smtClean="0"/>
              <a:t>j^2,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648200"/>
          </a:xfrm>
        </p:spPr>
        <p:txBody>
          <a:bodyPr/>
          <a:lstStyle/>
          <a:p>
            <a:r>
              <a:rPr lang="en-US" dirty="0" smtClean="0"/>
              <a:t>We have two hash functions: hashFunction1(k) and hashFunction2(k). The second hash function’s value is used as an index.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000" b="1" dirty="0" smtClean="0"/>
              <a:t>index=hashFunction1(key)+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*hashFunction2(key), for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=0, 1, 2, 3..</a:t>
            </a:r>
          </a:p>
          <a:p>
            <a:pPr>
              <a:buNone/>
            </a:pPr>
            <a:r>
              <a:rPr lang="en-US" sz="2000" b="1" dirty="0" smtClean="0"/>
              <a:t>		index= index% SIZE</a:t>
            </a:r>
          </a:p>
          <a:p>
            <a:pPr>
              <a:buNone/>
            </a:pPr>
            <a:endParaRPr lang="en-US" sz="2000" b="1" dirty="0" smtClean="0"/>
          </a:p>
          <a:p>
            <a:r>
              <a:rPr lang="en-US" dirty="0" smtClean="0"/>
              <a:t>Double hashing is used in conjunction with probing as evident from the above formula.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Assume we are using open addressing in a hash map</a:t>
            </a:r>
          </a:p>
          <a:p>
            <a:endParaRPr lang="en-US" dirty="0" smtClean="0"/>
          </a:p>
          <a:p>
            <a:r>
              <a:rPr lang="en-US" dirty="0" smtClean="0"/>
              <a:t>If the array in the hash map has capacity of 100, and it has 50 elements, then the load factor will be: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Load factor= total element/size= 50/100= 0.5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higher load factor increases the probability of hash collision, i.e., when the load factor is 1, the probability of hash collision is 1.</a:t>
            </a:r>
          </a:p>
          <a:p>
            <a:endParaRPr lang="en-US" dirty="0"/>
          </a:p>
          <a:p>
            <a:r>
              <a:rPr lang="en-US" dirty="0" smtClean="0"/>
              <a:t>For a good hash function, load factor is the probability of hash collision.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Generally, if load factor surpasses a certain threshold, we should increase the capacity of the array and rehash all elements.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threshold value for load factor is usually set to be 0.75.</a:t>
            </a:r>
          </a:p>
          <a:p>
            <a:endParaRPr lang="en-US" dirty="0"/>
          </a:p>
          <a:p>
            <a:r>
              <a:rPr lang="en-US" dirty="0" smtClean="0"/>
              <a:t>Rehashing the elements from the old array into the new array is necessary. For example for the old array the address returned by a hash function may be 0, but for new array it may be 100.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map</a:t>
            </a:r>
            <a:r>
              <a:rPr lang="en-US" dirty="0" smtClean="0"/>
              <a:t> is an </a:t>
            </a:r>
            <a:r>
              <a:rPr lang="en-US" b="1" dirty="0" smtClean="0"/>
              <a:t>ADT</a:t>
            </a:r>
            <a:r>
              <a:rPr lang="en-US" dirty="0" smtClean="0"/>
              <a:t>. Which </a:t>
            </a:r>
            <a:r>
              <a:rPr lang="en-US" i="1" dirty="0" smtClean="0"/>
              <a:t>allows us to store elements so they can be </a:t>
            </a:r>
            <a:r>
              <a:rPr lang="en-US" b="1" i="1" dirty="0" smtClean="0"/>
              <a:t>located using keys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r>
              <a:rPr lang="en-US" dirty="0" smtClean="0"/>
              <a:t>The </a:t>
            </a:r>
            <a:r>
              <a:rPr lang="en-US" dirty="0"/>
              <a:t>motivation for such searches is that each element typically stores </a:t>
            </a:r>
            <a:r>
              <a:rPr lang="en-US" dirty="0" smtClean="0"/>
              <a:t>additional useful </a:t>
            </a:r>
            <a:r>
              <a:rPr lang="en-US" dirty="0"/>
              <a:t>information besides its search key, but the only way to get at that </a:t>
            </a:r>
            <a:r>
              <a:rPr lang="en-US" dirty="0" smtClean="0"/>
              <a:t>information is </a:t>
            </a:r>
            <a:r>
              <a:rPr lang="en-US" dirty="0"/>
              <a:t>to use the search </a:t>
            </a:r>
            <a:r>
              <a:rPr lang="en-US" dirty="0" smtClean="0"/>
              <a:t>key.</a:t>
            </a:r>
          </a:p>
          <a:p>
            <a:endParaRPr lang="en-US" dirty="0"/>
          </a:p>
          <a:p>
            <a:r>
              <a:rPr lang="en-US" dirty="0" smtClean="0"/>
              <a:t>Specifically</a:t>
            </a:r>
            <a:r>
              <a:rPr lang="en-US" dirty="0"/>
              <a:t>, a map stores key-value pairs (</a:t>
            </a:r>
            <a:r>
              <a:rPr lang="en-US" i="1" dirty="0" err="1"/>
              <a:t>k,v</a:t>
            </a:r>
            <a:r>
              <a:rPr lang="en-US" i="1" dirty="0"/>
              <a:t>), which </a:t>
            </a:r>
            <a:r>
              <a:rPr lang="en-US" i="1" dirty="0" smtClean="0"/>
              <a:t>we </a:t>
            </a:r>
            <a:r>
              <a:rPr lang="en-US" dirty="0" smtClean="0"/>
              <a:t>call </a:t>
            </a:r>
            <a:r>
              <a:rPr lang="en-US" b="1" i="1" dirty="0"/>
              <a:t>entries, where k is the key and v is its corresponding </a:t>
            </a:r>
            <a:r>
              <a:rPr lang="en-US" b="1" i="1" dirty="0" smtClean="0"/>
              <a:t>value.</a:t>
            </a:r>
          </a:p>
          <a:p>
            <a:endParaRPr lang="en-US" b="1" i="1" dirty="0" smtClean="0"/>
          </a:p>
          <a:p>
            <a:r>
              <a:rPr lang="en-US" i="1" dirty="0" smtClean="0"/>
              <a:t>A map allows the following operations: insert(key, value), search(key) delete(key), etc.</a:t>
            </a:r>
          </a:p>
          <a:p>
            <a:pPr>
              <a:buNone/>
            </a:pPr>
            <a:endParaRPr lang="en-US" b="1" i="1" dirty="0"/>
          </a:p>
          <a:p>
            <a:r>
              <a:rPr lang="en-US" b="1" i="1" dirty="0" smtClean="0"/>
              <a:t>In </a:t>
            </a:r>
            <a:r>
              <a:rPr lang="en-US" b="1" i="1" dirty="0"/>
              <a:t>addition, the </a:t>
            </a:r>
            <a:r>
              <a:rPr lang="en-US" b="1" i="1" dirty="0" smtClean="0"/>
              <a:t>map </a:t>
            </a:r>
            <a:r>
              <a:rPr lang="en-US" dirty="0" smtClean="0"/>
              <a:t>ADT </a:t>
            </a:r>
            <a:r>
              <a:rPr lang="en-US" dirty="0"/>
              <a:t>requires that each key be unique, so the association of keys to values defines </a:t>
            </a:r>
            <a:r>
              <a:rPr lang="en-US" dirty="0" smtClean="0"/>
              <a:t>a mapping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of Open Addressing-based Hash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Following variables are required as members of the hash map:</a:t>
            </a:r>
          </a:p>
          <a:p>
            <a:r>
              <a:rPr lang="en-US" dirty="0" smtClean="0"/>
              <a:t>array of type </a:t>
            </a:r>
            <a:r>
              <a:rPr lang="en-US" dirty="0" err="1" smtClean="0"/>
              <a:t>HashItem</a:t>
            </a:r>
            <a:r>
              <a:rPr lang="en-US" dirty="0" smtClean="0"/>
              <a:t>&lt;</a:t>
            </a:r>
            <a:r>
              <a:rPr lang="en-US" dirty="0" err="1" smtClean="0"/>
              <a:t>k,v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capacity of type integer</a:t>
            </a:r>
          </a:p>
          <a:p>
            <a:r>
              <a:rPr lang="en-US" dirty="0" err="1" smtClean="0"/>
              <a:t>totalElements</a:t>
            </a:r>
            <a:r>
              <a:rPr lang="en-US" dirty="0" smtClean="0"/>
              <a:t> of type integer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Following functions are required in the public interface of hash map.</a:t>
            </a:r>
          </a:p>
          <a:p>
            <a:r>
              <a:rPr lang="en-US" dirty="0" smtClean="0"/>
              <a:t>Constructor</a:t>
            </a:r>
          </a:p>
          <a:p>
            <a:r>
              <a:rPr lang="en-US" dirty="0" smtClean="0"/>
              <a:t>insert(k, v)</a:t>
            </a:r>
          </a:p>
          <a:p>
            <a:r>
              <a:rPr lang="en-US" dirty="0" smtClean="0"/>
              <a:t>v get(k)</a:t>
            </a:r>
          </a:p>
          <a:p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hasKey</a:t>
            </a:r>
            <a:r>
              <a:rPr lang="en-US" dirty="0" smtClean="0"/>
              <a:t>(k)</a:t>
            </a:r>
          </a:p>
          <a:p>
            <a:r>
              <a:rPr lang="en-US" dirty="0" smtClean="0"/>
              <a:t>void remove(k)</a:t>
            </a:r>
          </a:p>
          <a:p>
            <a:r>
              <a:rPr lang="en-US" dirty="0" smtClean="0"/>
              <a:t>Destructor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following functions are required in the private interface of hash map.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hashFunction</a:t>
            </a:r>
            <a:r>
              <a:rPr lang="en-US" dirty="0" smtClean="0"/>
              <a:t>(k)</a:t>
            </a:r>
          </a:p>
          <a:p>
            <a:r>
              <a:rPr lang="en-US" dirty="0" smtClean="0"/>
              <a:t>resize()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of Open Addressing-based Hash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9067800" cy="5562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400" dirty="0" err="1" smtClean="0"/>
              <a:t>typename</a:t>
            </a:r>
            <a:r>
              <a:rPr lang="en-US" sz="2400" dirty="0" smtClean="0"/>
              <a:t> &lt;</a:t>
            </a:r>
            <a:r>
              <a:rPr lang="en-US" sz="2400" dirty="0" err="1" smtClean="0"/>
              <a:t>k,v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HashItem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	k key;</a:t>
            </a:r>
          </a:p>
          <a:p>
            <a:pPr>
              <a:buNone/>
            </a:pPr>
            <a:r>
              <a:rPr lang="en-US" sz="2400" dirty="0" smtClean="0"/>
              <a:t>	v value;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state; //kind of like </a:t>
            </a:r>
            <a:r>
              <a:rPr lang="en-US" sz="2400" dirty="0" err="1" smtClean="0"/>
              <a:t>isOccupied</a:t>
            </a:r>
            <a:r>
              <a:rPr lang="en-US" sz="2400" dirty="0" smtClean="0"/>
              <a:t> flag in Array-based Trees, but it can take 3 values (OCCUPIED, NEVER_USED &amp; DELETED)</a:t>
            </a:r>
          </a:p>
          <a:p>
            <a:pPr>
              <a:buNone/>
            </a:pPr>
            <a:r>
              <a:rPr lang="en-US" sz="2400" dirty="0" smtClean="0"/>
              <a:t>};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typename</a:t>
            </a:r>
            <a:r>
              <a:rPr lang="en-US" sz="2400" dirty="0" smtClean="0"/>
              <a:t> &lt;</a:t>
            </a:r>
            <a:r>
              <a:rPr lang="en-US" sz="2400" dirty="0" err="1" smtClean="0"/>
              <a:t>k,v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Class </a:t>
            </a:r>
            <a:r>
              <a:rPr lang="en-US" sz="2400" dirty="0" err="1" smtClean="0"/>
              <a:t>HashMap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HashItem</a:t>
            </a:r>
            <a:r>
              <a:rPr lang="en-US" sz="2400" dirty="0" smtClean="0"/>
              <a:t>&lt;</a:t>
            </a:r>
            <a:r>
              <a:rPr lang="en-US" sz="2400" dirty="0" err="1" smtClean="0"/>
              <a:t>k,v</a:t>
            </a:r>
            <a:r>
              <a:rPr lang="en-US" sz="2400" dirty="0" smtClean="0"/>
              <a:t>&gt; *</a:t>
            </a:r>
            <a:r>
              <a:rPr lang="en-US" sz="2400" dirty="0" err="1" smtClean="0"/>
              <a:t>arr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capacity;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totalElements</a:t>
            </a:r>
            <a:r>
              <a:rPr lang="en-US" sz="2400" dirty="0" smtClean="0"/>
              <a:t>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void resize();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hashFunction</a:t>
            </a:r>
            <a:r>
              <a:rPr lang="en-US" sz="2400" dirty="0" smtClean="0"/>
              <a:t>();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public: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HashMap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	void insert(k key, v value);</a:t>
            </a:r>
          </a:p>
          <a:p>
            <a:pPr>
              <a:buNone/>
            </a:pPr>
            <a:r>
              <a:rPr lang="en-US" sz="2400" dirty="0" smtClean="0"/>
              <a:t>	v get(k key);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bool</a:t>
            </a:r>
            <a:r>
              <a:rPr lang="en-US" sz="2400" dirty="0" smtClean="0"/>
              <a:t> </a:t>
            </a:r>
            <a:r>
              <a:rPr lang="en-US" sz="2400" dirty="0" err="1" smtClean="0"/>
              <a:t>hasKey</a:t>
            </a:r>
            <a:r>
              <a:rPr lang="en-US" sz="2400" dirty="0" smtClean="0"/>
              <a:t>(k key);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bool</a:t>
            </a:r>
            <a:r>
              <a:rPr lang="en-US" sz="2400" dirty="0" smtClean="0"/>
              <a:t> delete(k key);</a:t>
            </a:r>
          </a:p>
          <a:p>
            <a:pPr>
              <a:buNone/>
            </a:pPr>
            <a:r>
              <a:rPr lang="en-US" sz="2400" dirty="0" smtClean="0"/>
              <a:t>	~</a:t>
            </a:r>
            <a:r>
              <a:rPr lang="en-US" sz="2400" dirty="0" err="1" smtClean="0"/>
              <a:t>HashMap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};</a:t>
            </a:r>
          </a:p>
          <a:p>
            <a:pPr>
              <a:buNone/>
            </a:pP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 Function in Open Addressing-based </a:t>
            </a:r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953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Search(key): </a:t>
            </a:r>
          </a:p>
          <a:p>
            <a:r>
              <a:rPr lang="en-US" dirty="0" smtClean="0"/>
              <a:t>We first find the index number of key using hash function. If the key exists at that index, then we simply return the value at that index.</a:t>
            </a:r>
          </a:p>
          <a:p>
            <a:endParaRPr lang="en-US" dirty="0" smtClean="0"/>
          </a:p>
          <a:p>
            <a:r>
              <a:rPr lang="en-US" dirty="0" smtClean="0"/>
              <a:t>However, if the index does not have that key, then there is a possibility that the index exists at some other index (recall probing).</a:t>
            </a:r>
          </a:p>
          <a:p>
            <a:endParaRPr lang="en-US" dirty="0" smtClean="0"/>
          </a:p>
          <a:p>
            <a:r>
              <a:rPr lang="en-US" dirty="0" smtClean="0"/>
              <a:t>To efficiently determine whether the key exists in the </a:t>
            </a:r>
            <a:r>
              <a:rPr lang="en-US" dirty="0" err="1" smtClean="0"/>
              <a:t>hashmap</a:t>
            </a:r>
            <a:r>
              <a:rPr lang="en-US" dirty="0" smtClean="0"/>
              <a:t> or not,</a:t>
            </a:r>
          </a:p>
          <a:p>
            <a:endParaRPr lang="en-US" dirty="0" smtClean="0"/>
          </a:p>
          <a:p>
            <a:r>
              <a:rPr lang="en-US" dirty="0" smtClean="0"/>
              <a:t>instead of using a binary </a:t>
            </a:r>
            <a:r>
              <a:rPr lang="en-US" dirty="0" err="1" smtClean="0"/>
              <a:t>isOccupied</a:t>
            </a:r>
            <a:r>
              <a:rPr lang="en-US" dirty="0" smtClean="0"/>
              <a:t> flag for each index, we need to use a flag that can have 3 values, i.e. OCCUPIED, NEVER_USED &amp; DELETED.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During our search </a:t>
            </a:r>
            <a:r>
              <a:rPr lang="en-US" smtClean="0"/>
              <a:t>using probing, if </a:t>
            </a:r>
            <a:r>
              <a:rPr lang="en-US" dirty="0" smtClean="0"/>
              <a:t>we encounter an index where the flag’s value is NEVER_USED, we can be sure that the key </a:t>
            </a:r>
            <a:r>
              <a:rPr lang="en-US" smtClean="0"/>
              <a:t>does not </a:t>
            </a:r>
            <a:r>
              <a:rPr lang="en-US" dirty="0" smtClean="0"/>
              <a:t>exist in the hash map.</a:t>
            </a:r>
          </a:p>
          <a:p>
            <a:endParaRPr lang="en-US" dirty="0" smtClean="0"/>
          </a:p>
          <a:p>
            <a:r>
              <a:rPr lang="en-US" dirty="0" smtClean="0"/>
              <a:t>Otherwise, we continue to search until we come back at the original index from where we started our search using probing.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 Function in Open Addressing-based Hash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Duplicate keys are not allowed in a </a:t>
            </a:r>
            <a:r>
              <a:rPr lang="en-US" dirty="0" err="1" smtClean="0"/>
              <a:t>hashmap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a duplicate key value pair has arrived, then we can simply discard it,</a:t>
            </a:r>
          </a:p>
          <a:p>
            <a:endParaRPr lang="en-US" dirty="0" smtClean="0"/>
          </a:p>
          <a:p>
            <a:r>
              <a:rPr lang="en-US" dirty="0" smtClean="0"/>
              <a:t>o</a:t>
            </a:r>
            <a:r>
              <a:rPr lang="en-US" smtClean="0"/>
              <a:t>r </a:t>
            </a:r>
            <a:r>
              <a:rPr lang="en-US" dirty="0" smtClean="0"/>
              <a:t>we can update the value.</a:t>
            </a:r>
          </a:p>
          <a:p>
            <a:endParaRPr lang="en-US" dirty="0" smtClean="0"/>
          </a:p>
          <a:p>
            <a:r>
              <a:rPr lang="en-US" dirty="0" smtClean="0"/>
              <a:t>We always insert the given &lt;key, value&gt; pair at that index where the value of flag is either NEVER_USED or DELETED.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Function in Open Addressing-based </a:t>
            </a:r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Delete(key): </a:t>
            </a:r>
          </a:p>
          <a:p>
            <a:r>
              <a:rPr lang="en-US" dirty="0" smtClean="0"/>
              <a:t>It works like search function.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the key is found, then instead of returning it, it will mark the index as DELETED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performs </a:t>
            </a:r>
            <a:r>
              <a:rPr lang="en-US" b="1" dirty="0" smtClean="0"/>
              <a:t>lazy deletion </a:t>
            </a:r>
            <a:r>
              <a:rPr lang="en-US" dirty="0" smtClean="0"/>
              <a:t>for efficiency.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of Separate Chaining-based </a:t>
            </a:r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struct</a:t>
            </a:r>
            <a:r>
              <a:rPr lang="en-US" dirty="0" smtClean="0"/>
              <a:t> of </a:t>
            </a:r>
            <a:r>
              <a:rPr lang="en-US" dirty="0" err="1" smtClean="0"/>
              <a:t>HashItem</a:t>
            </a:r>
            <a:r>
              <a:rPr lang="en-US" dirty="0" smtClean="0"/>
              <a:t> will change as follows:</a:t>
            </a:r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HashItem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LinkedList</a:t>
            </a:r>
            <a:r>
              <a:rPr lang="en-US" dirty="0" smtClean="0"/>
              <a:t>&lt;</a:t>
            </a:r>
            <a:r>
              <a:rPr lang="en-US" dirty="0" err="1" smtClean="0"/>
              <a:t>k,v</a:t>
            </a:r>
            <a:r>
              <a:rPr lang="en-US" dirty="0" smtClean="0"/>
              <a:t>&gt; items;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9 of Data Structures &amp; Algorithms in  C++. Second Edition. </a:t>
            </a:r>
            <a:r>
              <a:rPr lang="en-US" dirty="0" err="1" smtClean="0"/>
              <a:t>Micheal</a:t>
            </a:r>
            <a:r>
              <a:rPr lang="en-US" dirty="0" smtClean="0"/>
              <a:t> T. Goodrich, Roberto </a:t>
            </a:r>
            <a:r>
              <a:rPr lang="en-US" dirty="0" err="1" smtClean="0"/>
              <a:t>Tamassia</a:t>
            </a:r>
            <a:r>
              <a:rPr lang="en-US" dirty="0" smtClean="0"/>
              <a:t> and David M.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order to achieve the highest level of generality, we allow both the </a:t>
            </a:r>
            <a:r>
              <a:rPr lang="en-US" dirty="0" smtClean="0"/>
              <a:t>keys and </a:t>
            </a:r>
            <a:r>
              <a:rPr lang="en-US" dirty="0"/>
              <a:t>the values stored in a map to be of any object type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In a </a:t>
            </a:r>
            <a:r>
              <a:rPr lang="en-US" dirty="0" smtClean="0"/>
              <a:t>map storing </a:t>
            </a:r>
            <a:r>
              <a:rPr lang="en-US" dirty="0"/>
              <a:t>student records (such as the student’s name, address, and course grades</a:t>
            </a:r>
            <a:r>
              <a:rPr lang="en-US" dirty="0" smtClean="0"/>
              <a:t>), the </a:t>
            </a:r>
            <a:r>
              <a:rPr lang="en-US" dirty="0"/>
              <a:t>key might be the student’s ID number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 can implement maps using arrays, linked lists or trees.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Hash Map (an Implementation of MAP)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Hash map is a data structure that uses arrays to implement map.</a:t>
            </a:r>
          </a:p>
          <a:p>
            <a:endParaRPr lang="en-US" dirty="0"/>
          </a:p>
          <a:p>
            <a:r>
              <a:rPr lang="en-US" dirty="0" smtClean="0"/>
              <a:t>The time complexity of insert and search operations in hash maps is typically </a:t>
            </a:r>
            <a:r>
              <a:rPr lang="el-GR" dirty="0" smtClean="0"/>
              <a:t>Ω</a:t>
            </a:r>
            <a:r>
              <a:rPr lang="en-US" dirty="0" smtClean="0"/>
              <a:t>(1) for the best case and O(n) for the worst case. </a:t>
            </a:r>
          </a:p>
          <a:p>
            <a:endParaRPr lang="en-US" dirty="0" smtClean="0"/>
          </a:p>
          <a:p>
            <a:r>
              <a:rPr lang="en-US" dirty="0" smtClean="0"/>
              <a:t>A good implementation of hash map will ensure that worst case seldom occurs.</a:t>
            </a:r>
          </a:p>
          <a:p>
            <a:endParaRPr lang="en-US" dirty="0"/>
          </a:p>
          <a:p>
            <a:r>
              <a:rPr lang="en-US" dirty="0" smtClean="0"/>
              <a:t>A Hash Map has two components: an array that stores each &lt;key, value&gt; pairs and a hash function used to determine the location of a key within the array.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array in a hash map has some capacity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Whenever we insert a &lt;key, value&gt; pair, we first pass the key to the hash function which determines the index number </a:t>
            </a:r>
            <a:r>
              <a:rPr lang="en-US" i="1" dirty="0" err="1" smtClean="0"/>
              <a:t>i</a:t>
            </a:r>
            <a:r>
              <a:rPr lang="en-US" dirty="0" smtClean="0"/>
              <a:t> in the array where the given &lt;key, value&gt; pair should be inserted.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Suppose our keys are strings.</a:t>
            </a:r>
          </a:p>
          <a:p>
            <a:endParaRPr lang="en-US" dirty="0"/>
          </a:p>
          <a:p>
            <a:r>
              <a:rPr lang="en-US" dirty="0" smtClean="0"/>
              <a:t>Now assume that a key k=“</a:t>
            </a:r>
            <a:r>
              <a:rPr lang="en-US" dirty="0" err="1" smtClean="0"/>
              <a:t>abc</a:t>
            </a:r>
            <a:r>
              <a:rPr lang="en-US" dirty="0" smtClean="0"/>
              <a:t>” with some associated value is to be inserted into the hash map.</a:t>
            </a:r>
          </a:p>
          <a:p>
            <a:endParaRPr lang="en-US" dirty="0"/>
          </a:p>
          <a:p>
            <a:r>
              <a:rPr lang="en-US" dirty="0" smtClean="0"/>
              <a:t>We first pass the key to hash function. </a:t>
            </a:r>
          </a:p>
          <a:p>
            <a:endParaRPr lang="en-US" dirty="0"/>
          </a:p>
          <a:p>
            <a:r>
              <a:rPr lang="en-US" dirty="0" smtClean="0"/>
              <a:t>The hash function then determines a hash code.</a:t>
            </a:r>
          </a:p>
          <a:p>
            <a:endParaRPr lang="en-US" dirty="0"/>
          </a:p>
          <a:p>
            <a:r>
              <a:rPr lang="en-US" dirty="0" smtClean="0"/>
              <a:t>The hash code is then passed to  a compression function to determine the index number of the key.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Assume hash function is implemented as follows: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hashFunction</a:t>
            </a:r>
            <a:r>
              <a:rPr lang="en-US" dirty="0" smtClean="0"/>
              <a:t>(string key)</a:t>
            </a:r>
          </a:p>
          <a:p>
            <a:pPr>
              <a:buNone/>
            </a:pPr>
            <a:r>
              <a:rPr lang="en-US" dirty="0" smtClean="0"/>
              <a:t>{</a:t>
            </a: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hashCode</a:t>
            </a:r>
            <a:r>
              <a:rPr lang="en-US" dirty="0" smtClean="0"/>
              <a:t>=0;</a:t>
            </a:r>
          </a:p>
          <a:p>
            <a:pPr>
              <a:buNone/>
            </a:pPr>
            <a:r>
              <a:rPr lang="en-US" dirty="0" smtClean="0"/>
              <a:t>	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key.size</a:t>
            </a:r>
            <a:r>
              <a:rPr lang="en-US" dirty="0" smtClean="0"/>
              <a:t>();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hashCode</a:t>
            </a:r>
            <a:r>
              <a:rPr lang="en-US" dirty="0" smtClean="0"/>
              <a:t>+=key[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//compression function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index=</a:t>
            </a:r>
            <a:r>
              <a:rPr lang="en-US" dirty="0" err="1" smtClean="0"/>
              <a:t>hashCode</a:t>
            </a:r>
            <a:r>
              <a:rPr lang="en-US" dirty="0" smtClean="0"/>
              <a:t> % SIZE_OF_HASHMAP;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hash function can be implemented in many </a:t>
            </a:r>
            <a:r>
              <a:rPr lang="en-US" dirty="0" smtClean="0"/>
              <a:t>ways: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is </a:t>
            </a:r>
            <a:r>
              <a:rPr lang="en-US" dirty="0" smtClean="0"/>
              <a:t>the character at index 0 of the key,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k-1</a:t>
            </a:r>
            <a:r>
              <a:rPr lang="en-US" dirty="0" smtClean="0"/>
              <a:t> is the last character of the key. All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s </a:t>
            </a:r>
            <a:r>
              <a:rPr lang="en-US" dirty="0" smtClean="0"/>
              <a:t>are coefficients.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is a fixed numeric integer, usually a prime number.</a:t>
            </a:r>
          </a:p>
          <a:p>
            <a:endParaRPr lang="en-US" dirty="0" smtClean="0"/>
          </a:p>
          <a:p>
            <a:r>
              <a:rPr lang="en-US" b="1" dirty="0" smtClean="0"/>
              <a:t>k</a:t>
            </a:r>
            <a:r>
              <a:rPr lang="en-US" dirty="0" smtClean="0"/>
              <a:t> is the length of the key.</a:t>
            </a:r>
          </a:p>
          <a:p>
            <a:endParaRPr lang="en-US" dirty="0" smtClean="0"/>
          </a:p>
          <a:p>
            <a:r>
              <a:rPr lang="en-US" dirty="0" smtClean="0"/>
              <a:t>The hash code generated by this function is called polynomial hash code.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171700"/>
            <a:ext cx="62198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Hash Code and Compression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hash code is generated by applying a mathematical function.</a:t>
            </a:r>
          </a:p>
          <a:p>
            <a:endParaRPr lang="en-US" dirty="0"/>
          </a:p>
          <a:p>
            <a:r>
              <a:rPr lang="en-US" dirty="0" smtClean="0"/>
              <a:t>The hash code is usually out of the range of array indices.</a:t>
            </a:r>
          </a:p>
          <a:p>
            <a:endParaRPr lang="en-US" dirty="0"/>
          </a:p>
          <a:p>
            <a:r>
              <a:rPr lang="en-US" dirty="0" smtClean="0"/>
              <a:t>We therefore apply a compression function to map the hash code to an index number in the array.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1436</Words>
  <Application>Microsoft Office PowerPoint</Application>
  <PresentationFormat>On-screen Show (4:3)</PresentationFormat>
  <Paragraphs>206</Paragraphs>
  <Slides>26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Maps and Hash Maps</vt:lpstr>
      <vt:lpstr>Map</vt:lpstr>
      <vt:lpstr>Map</vt:lpstr>
      <vt:lpstr>Hash Map (an Implementation of MAP)</vt:lpstr>
      <vt:lpstr>Hash Map</vt:lpstr>
      <vt:lpstr>Hash Function</vt:lpstr>
      <vt:lpstr>Hash Function</vt:lpstr>
      <vt:lpstr>Hash Function</vt:lpstr>
      <vt:lpstr>Hash Code and Compression Function</vt:lpstr>
      <vt:lpstr>Hash Code and Compression Function</vt:lpstr>
      <vt:lpstr>Hash Collision</vt:lpstr>
      <vt:lpstr>Separate Chaining</vt:lpstr>
      <vt:lpstr>Separate Chaining</vt:lpstr>
      <vt:lpstr>Open Addressing</vt:lpstr>
      <vt:lpstr>Probing</vt:lpstr>
      <vt:lpstr>Quadratic Probing</vt:lpstr>
      <vt:lpstr>Double Hashing</vt:lpstr>
      <vt:lpstr>Load Factor</vt:lpstr>
      <vt:lpstr>Load Factor</vt:lpstr>
      <vt:lpstr>Implementation of Open Addressing-based Hash Map</vt:lpstr>
      <vt:lpstr>Implementation of Open Addressing-based Hash Map</vt:lpstr>
      <vt:lpstr>Search Function in Open Addressing-based Hashmap</vt:lpstr>
      <vt:lpstr>Insert Function in Open Addressing-based Hash Map</vt:lpstr>
      <vt:lpstr>Delete Function in Open Addressing-based Hashmap</vt:lpstr>
      <vt:lpstr>Implementation of Separate Chaining-based HashMap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 and Hash Tables</dc:title>
  <dc:creator>Saad</dc:creator>
  <cp:lastModifiedBy>Saad</cp:lastModifiedBy>
  <cp:revision>236</cp:revision>
  <dcterms:created xsi:type="dcterms:W3CDTF">2021-12-12T05:20:05Z</dcterms:created>
  <dcterms:modified xsi:type="dcterms:W3CDTF">2021-12-16T16:47:57Z</dcterms:modified>
</cp:coreProperties>
</file>