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92" r:id="rId4"/>
    <p:sldId id="293" r:id="rId5"/>
    <p:sldId id="259" r:id="rId6"/>
    <p:sldId id="294" r:id="rId7"/>
    <p:sldId id="295" r:id="rId8"/>
    <p:sldId id="260" r:id="rId9"/>
    <p:sldId id="261" r:id="rId10"/>
    <p:sldId id="262" r:id="rId11"/>
    <p:sldId id="263" r:id="rId12"/>
    <p:sldId id="264" r:id="rId13"/>
    <p:sldId id="265" r:id="rId14"/>
    <p:sldId id="266" r:id="rId15"/>
    <p:sldId id="268" r:id="rId16"/>
    <p:sldId id="269" r:id="rId17"/>
    <p:sldId id="299" r:id="rId18"/>
    <p:sldId id="300" r:id="rId19"/>
    <p:sldId id="301" r:id="rId20"/>
    <p:sldId id="302" r:id="rId21"/>
    <p:sldId id="296" r:id="rId22"/>
    <p:sldId id="297" r:id="rId23"/>
    <p:sldId id="270" r:id="rId24"/>
    <p:sldId id="298" r:id="rId25"/>
    <p:sldId id="303" r:id="rId26"/>
    <p:sldId id="273" r:id="rId27"/>
    <p:sldId id="274" r:id="rId28"/>
    <p:sldId id="275" r:id="rId29"/>
    <p:sldId id="276" r:id="rId30"/>
    <p:sldId id="277" r:id="rId31"/>
    <p:sldId id="278" r:id="rId32"/>
    <p:sldId id="279" r:id="rId33"/>
    <p:sldId id="280" r:id="rId34"/>
    <p:sldId id="3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oze Khan" userId="5590623669871045" providerId="LiveId" clId="{DAFCAC37-CF98-4CA7-883F-BCCD80F08D72}"/>
    <pc:docChg chg="delSld">
      <pc:chgData name="Mehroze Khan" userId="5590623669871045" providerId="LiveId" clId="{DAFCAC37-CF98-4CA7-883F-BCCD80F08D72}" dt="2023-03-04T07:34:14.936" v="0" actId="2696"/>
      <pc:docMkLst>
        <pc:docMk/>
      </pc:docMkLst>
      <pc:sldChg chg="del">
        <pc:chgData name="Mehroze Khan" userId="5590623669871045" providerId="LiveId" clId="{DAFCAC37-CF98-4CA7-883F-BCCD80F08D72}" dt="2023-03-04T07:34:14.936" v="0" actId="2696"/>
        <pc:sldMkLst>
          <pc:docMk/>
          <pc:sldMk cId="3814314357"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01B0-61EC-46A9-94CE-07DE48F9A354}" type="datetimeFigureOut">
              <a:rPr lang="en-US" smtClean="0"/>
              <a:t>04-Mar-23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09942-8A93-4593-92F5-63ACCBFC9CED}" type="slidenum">
              <a:rPr lang="en-US" smtClean="0"/>
              <a:t>‹#›</a:t>
            </a:fld>
            <a:endParaRPr lang="en-US"/>
          </a:p>
        </p:txBody>
      </p:sp>
    </p:spTree>
    <p:extLst>
      <p:ext uri="{BB962C8B-B14F-4D97-AF65-F5344CB8AC3E}">
        <p14:creationId xmlns:p14="http://schemas.microsoft.com/office/powerpoint/2010/main" val="359478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5</a:t>
            </a:fld>
            <a:endParaRPr lang="en-US"/>
          </a:p>
        </p:txBody>
      </p:sp>
    </p:spTree>
    <p:extLst>
      <p:ext uri="{BB962C8B-B14F-4D97-AF65-F5344CB8AC3E}">
        <p14:creationId xmlns:p14="http://schemas.microsoft.com/office/powerpoint/2010/main" val="36155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latin typeface="TimesTen-Roman"/>
              </a:rPr>
              <a:t>Like reference models, architectural styles give advice about how to decompose a problem into software units and how those units should interact with each other.</a:t>
            </a:r>
          </a:p>
          <a:p>
            <a:r>
              <a:rPr lang="en-US" sz="1200" b="0" i="0" u="none" strike="noStrike" baseline="0" dirty="0">
                <a:latin typeface="TimesTen-Roman"/>
              </a:rPr>
              <a:t>Unlike reference models, architectural styles are not optimized for specific application domains. Rather, they give generic advice about how to approach generic design problems</a:t>
            </a:r>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10</a:t>
            </a:fld>
            <a:endParaRPr lang="en-US"/>
          </a:p>
        </p:txBody>
      </p:sp>
    </p:spTree>
    <p:extLst>
      <p:ext uri="{BB962C8B-B14F-4D97-AF65-F5344CB8AC3E}">
        <p14:creationId xmlns:p14="http://schemas.microsoft.com/office/powerpoint/2010/main" val="38714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Convention </a:t>
            </a:r>
            <a:r>
              <a:rPr lang="en-US" sz="1200" b="0" i="0" u="none" strike="noStrike" baseline="0" dirty="0">
                <a:latin typeface="TimesTen-Roman"/>
              </a:rPr>
              <a:t>example, abstract data types (ADTs) are a design convention that encapsulates data representation and supports reusability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Ten-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Sometimes, existing solutions cannot solve a problem satisfactorily; we need a novel solution that requires </a:t>
            </a:r>
            <a:r>
              <a:rPr lang="en-US" sz="1200" b="1" i="0" u="none" strike="noStrike" baseline="0" dirty="0">
                <a:latin typeface="TimesTen-Bold"/>
              </a:rPr>
              <a:t>innovative design</a:t>
            </a:r>
            <a:r>
              <a:rPr lang="en-US" sz="1200" b="0" i="0" u="none" strike="noStrike" baseline="0" dirty="0">
                <a:latin typeface="TimesTen-Roman"/>
              </a:rPr>
              <a:t>. In contrast to routine design, the innovative design process is characterized by irregular bursts of progress that occur as we have flashes of insight. </a:t>
            </a:r>
          </a:p>
          <a:p>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12</a:t>
            </a:fld>
            <a:endParaRPr lang="en-US"/>
          </a:p>
        </p:txBody>
      </p:sp>
    </p:spTree>
    <p:extLst>
      <p:ext uri="{BB962C8B-B14F-4D97-AF65-F5344CB8AC3E}">
        <p14:creationId xmlns:p14="http://schemas.microsoft.com/office/powerpoint/2010/main" val="414306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85BC-C7E0-819D-3295-359965A95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1FC905-F68A-36FE-6852-72C0B00CB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978FCB-F855-220F-F2C2-2028D20F82A7}"/>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5" name="Footer Placeholder 4">
            <a:extLst>
              <a:ext uri="{FF2B5EF4-FFF2-40B4-BE49-F238E27FC236}">
                <a16:creationId xmlns:a16="http://schemas.microsoft.com/office/drawing/2014/main" id="{C285C0D4-35D3-97C1-2A89-587B0F29D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587FE-D3C3-20EE-F012-AC212C1A6365}"/>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234173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2E41-430B-D54B-1CB3-2EC48C52CC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88BD81-F22D-6B2C-6F69-85E9E5179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D5774-CC6A-DE67-2DD8-A577AAD54394}"/>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5" name="Footer Placeholder 4">
            <a:extLst>
              <a:ext uri="{FF2B5EF4-FFF2-40B4-BE49-F238E27FC236}">
                <a16:creationId xmlns:a16="http://schemas.microsoft.com/office/drawing/2014/main" id="{44B8DF62-9FE8-0197-483A-DE1DDE303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7C723-FF21-854A-030B-F1369CA4EF72}"/>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270319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AAE31-C5AD-B668-6B82-883DCE259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76403B-C6E0-B6FE-23F2-0DFA1F339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6AA24-B371-186B-17F9-29B5FCFFDBDB}"/>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5" name="Footer Placeholder 4">
            <a:extLst>
              <a:ext uri="{FF2B5EF4-FFF2-40B4-BE49-F238E27FC236}">
                <a16:creationId xmlns:a16="http://schemas.microsoft.com/office/drawing/2014/main" id="{2FFF1095-15F2-EA34-EA90-B0BAAB836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730DB-12A2-39B6-5A42-F7066F954BB0}"/>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329370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0394-E583-6982-6EAC-6633E4028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93D5A-718A-8468-876A-4EACEF660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00F3B-390F-2048-B1FB-3DA2FEFB96E7}"/>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5" name="Footer Placeholder 4">
            <a:extLst>
              <a:ext uri="{FF2B5EF4-FFF2-40B4-BE49-F238E27FC236}">
                <a16:creationId xmlns:a16="http://schemas.microsoft.com/office/drawing/2014/main" id="{9BF9286C-828F-5C66-600C-762B0ACB7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DD254-D7A2-2D87-7B9A-0AA40394E873}"/>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104187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7B61-2690-77DE-F59B-D7750C5B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F632AE-4D83-7229-D412-5E5270CD4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AC866-76A1-C984-B7BB-BB6902C75AFD}"/>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5" name="Footer Placeholder 4">
            <a:extLst>
              <a:ext uri="{FF2B5EF4-FFF2-40B4-BE49-F238E27FC236}">
                <a16:creationId xmlns:a16="http://schemas.microsoft.com/office/drawing/2014/main" id="{AD53E46A-A250-59B3-1BBA-460D8ABEE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B0AFC-90E2-1A83-EC50-D84A97EF0578}"/>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200329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4585-5154-99ED-0FC8-91259A33E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133EC-885F-4AA8-FBA2-07C16580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13209-85FF-8CCD-0E92-6988E3CACB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9F7243-63D9-195E-2CFD-F129DDB0F052}"/>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6" name="Footer Placeholder 5">
            <a:extLst>
              <a:ext uri="{FF2B5EF4-FFF2-40B4-BE49-F238E27FC236}">
                <a16:creationId xmlns:a16="http://schemas.microsoft.com/office/drawing/2014/main" id="{C87FAB45-E88C-0363-596E-B9C0A52BD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DF17-F587-F53D-4262-72645AEE3965}"/>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201081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1209-6110-14F8-247F-4763BEC88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4EBEC1-96DE-62D3-98F5-A19AAD6CF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C9CA3-F8F7-97C4-3D5F-6A481EC30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3BCAC-04D5-3C88-9B22-798F1829F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FABE3-FA67-7BE4-16FB-0452776A1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837F51-452A-58C2-89C2-3549A7270CE2}"/>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8" name="Footer Placeholder 7">
            <a:extLst>
              <a:ext uri="{FF2B5EF4-FFF2-40B4-BE49-F238E27FC236}">
                <a16:creationId xmlns:a16="http://schemas.microsoft.com/office/drawing/2014/main" id="{4DEF9ACB-9F21-2417-9ECC-C89BE2243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82CE95-B590-B2B4-75BE-0ADB46D9D06A}"/>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118536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AC6C-9A37-A7FA-35AE-469FAA85D8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4D964-6B9D-F061-708B-55FEAD27073C}"/>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4" name="Footer Placeholder 3">
            <a:extLst>
              <a:ext uri="{FF2B5EF4-FFF2-40B4-BE49-F238E27FC236}">
                <a16:creationId xmlns:a16="http://schemas.microsoft.com/office/drawing/2014/main" id="{DB128D04-D85D-F462-C80C-BB52B3E8A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2BFC5-96FE-BB45-DF46-6631F0D09FA3}"/>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147976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8314FA-396A-DFCD-A193-A510B87B8E31}"/>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3" name="Footer Placeholder 2">
            <a:extLst>
              <a:ext uri="{FF2B5EF4-FFF2-40B4-BE49-F238E27FC236}">
                <a16:creationId xmlns:a16="http://schemas.microsoft.com/office/drawing/2014/main" id="{D2582D43-AB17-1557-E71D-0B0C735C9A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5A2B01-CE02-B5E9-41CD-151DE84E7A94}"/>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160235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6533-E54D-9BEA-6A33-A028FCD04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7F1A7-0C94-7733-1127-A14F18DF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583F65-FD49-36FC-AAE8-6D6882CE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08242-FD6C-2B05-0281-FF29CFBAD0CC}"/>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6" name="Footer Placeholder 5">
            <a:extLst>
              <a:ext uri="{FF2B5EF4-FFF2-40B4-BE49-F238E27FC236}">
                <a16:creationId xmlns:a16="http://schemas.microsoft.com/office/drawing/2014/main" id="{B91D4741-4AEC-66DC-85C9-8E14C9FB8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929E9-9C59-00A0-C92D-6173A457AE97}"/>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245306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29D9-9799-421E-E4F8-26CD0BA52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1F680A-AFB5-E726-8DCB-62086B6D2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F97B17-695E-D5FF-CCBC-D1754ECDC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DD0B7-3BAA-A378-544E-35368D645E39}"/>
              </a:ext>
            </a:extLst>
          </p:cNvPr>
          <p:cNvSpPr>
            <a:spLocks noGrp="1"/>
          </p:cNvSpPr>
          <p:nvPr>
            <p:ph type="dt" sz="half" idx="10"/>
          </p:nvPr>
        </p:nvSpPr>
        <p:spPr/>
        <p:txBody>
          <a:bodyPr/>
          <a:lstStyle/>
          <a:p>
            <a:fld id="{4FD2661D-F76D-41C3-8F6D-09D2CF9D1561}" type="datetimeFigureOut">
              <a:rPr lang="en-US" smtClean="0"/>
              <a:t>04-Mar-23</a:t>
            </a:fld>
            <a:endParaRPr lang="en-US"/>
          </a:p>
        </p:txBody>
      </p:sp>
      <p:sp>
        <p:nvSpPr>
          <p:cNvPr id="6" name="Footer Placeholder 5">
            <a:extLst>
              <a:ext uri="{FF2B5EF4-FFF2-40B4-BE49-F238E27FC236}">
                <a16:creationId xmlns:a16="http://schemas.microsoft.com/office/drawing/2014/main" id="{7E4BC876-9FD9-9CB6-1753-E8ECCE5AB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E4E9D-A9B8-9819-0A74-79CE9C27418A}"/>
              </a:ext>
            </a:extLst>
          </p:cNvPr>
          <p:cNvSpPr>
            <a:spLocks noGrp="1"/>
          </p:cNvSpPr>
          <p:nvPr>
            <p:ph type="sldNum" sz="quarter" idx="12"/>
          </p:nvPr>
        </p:nvSpPr>
        <p:spPr/>
        <p:txBody>
          <a:bodyPr/>
          <a:lstStyle/>
          <a:p>
            <a:fld id="{E329C967-DDF2-4E6B-AFCA-0121B53F6E1B}" type="slidenum">
              <a:rPr lang="en-US" smtClean="0"/>
              <a:t>‹#›</a:t>
            </a:fld>
            <a:endParaRPr lang="en-US"/>
          </a:p>
        </p:txBody>
      </p:sp>
    </p:spTree>
    <p:extLst>
      <p:ext uri="{BB962C8B-B14F-4D97-AF65-F5344CB8AC3E}">
        <p14:creationId xmlns:p14="http://schemas.microsoft.com/office/powerpoint/2010/main" val="62756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54747-4A99-EFE5-A0C9-5A3AB4CD5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C5F3B5-E2B2-CA35-1BA2-0ABAFEDA5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CE881-2165-F7DD-2905-2FB9EEE19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2661D-F76D-41C3-8F6D-09D2CF9D1561}" type="datetimeFigureOut">
              <a:rPr lang="en-US" smtClean="0"/>
              <a:t>04-Mar-23</a:t>
            </a:fld>
            <a:endParaRPr lang="en-US"/>
          </a:p>
        </p:txBody>
      </p:sp>
      <p:sp>
        <p:nvSpPr>
          <p:cNvPr id="5" name="Footer Placeholder 4">
            <a:extLst>
              <a:ext uri="{FF2B5EF4-FFF2-40B4-BE49-F238E27FC236}">
                <a16:creationId xmlns:a16="http://schemas.microsoft.com/office/drawing/2014/main" id="{FE8C6191-7FC0-D94A-2566-74800F66B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3589C3-0BC8-10B1-90A7-06F6547E9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9C967-DDF2-4E6B-AFCA-0121B53F6E1B}" type="slidenum">
              <a:rPr lang="en-US" smtClean="0"/>
              <a:t>‹#›</a:t>
            </a:fld>
            <a:endParaRPr lang="en-US"/>
          </a:p>
        </p:txBody>
      </p:sp>
    </p:spTree>
    <p:extLst>
      <p:ext uri="{BB962C8B-B14F-4D97-AF65-F5344CB8AC3E}">
        <p14:creationId xmlns:p14="http://schemas.microsoft.com/office/powerpoint/2010/main" val="324881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02D6-6F8A-C8CC-7371-CAB3D490D210}"/>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461B7C6D-1820-401A-4945-CCA4F6B6B9B8}"/>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4390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7D41-DCE7-3DCC-9B9A-A74D2CB2FC9B}"/>
              </a:ext>
            </a:extLst>
          </p:cNvPr>
          <p:cNvSpPr>
            <a:spLocks noGrp="1"/>
          </p:cNvSpPr>
          <p:nvPr>
            <p:ph type="title"/>
          </p:nvPr>
        </p:nvSpPr>
        <p:spPr>
          <a:xfrm>
            <a:off x="838200" y="315964"/>
            <a:ext cx="10515600" cy="1325563"/>
          </a:xfrm>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061B2BEE-613A-A2C8-C5A8-D7F6B468FD11}"/>
              </a:ext>
            </a:extLst>
          </p:cNvPr>
          <p:cNvSpPr>
            <a:spLocks noGrp="1"/>
          </p:cNvSpPr>
          <p:nvPr>
            <p:ph idx="1"/>
          </p:nvPr>
        </p:nvSpPr>
        <p:spPr/>
        <p:txBody>
          <a:bodyPr/>
          <a:lstStyle/>
          <a:p>
            <a:pPr algn="l"/>
            <a:r>
              <a:rPr lang="en-US" sz="3200" dirty="0"/>
              <a:t>Ways to Leverage Existing Solutions:</a:t>
            </a:r>
            <a:endParaRPr lang="en-US" sz="1800" b="1" dirty="0">
              <a:latin typeface="TimesTen-Bold"/>
            </a:endParaRPr>
          </a:p>
          <a:p>
            <a:pPr algn="l"/>
            <a:r>
              <a:rPr lang="en-US" sz="2200" b="1" dirty="0"/>
              <a:t>C</a:t>
            </a:r>
            <a:r>
              <a:rPr lang="en-US" sz="2200" b="1" i="0" u="none" strike="noStrike" baseline="0" dirty="0"/>
              <a:t>loning</a:t>
            </a:r>
            <a:r>
              <a:rPr lang="en-US" sz="2200" dirty="0"/>
              <a:t>: B</a:t>
            </a:r>
            <a:r>
              <a:rPr lang="en-US" sz="2200" b="0" i="0" u="none" strike="noStrike" baseline="0" dirty="0"/>
              <a:t>orrow a whole design/code, make minor adjustments to fit the problem.</a:t>
            </a:r>
          </a:p>
          <a:p>
            <a:pPr algn="l"/>
            <a:r>
              <a:rPr lang="en-US" sz="2200" b="1" dirty="0"/>
              <a:t>R</a:t>
            </a:r>
            <a:r>
              <a:rPr lang="en-US" sz="2200" b="1" i="0" u="none" strike="noStrike" baseline="0" dirty="0"/>
              <a:t>eference </a:t>
            </a:r>
            <a:r>
              <a:rPr lang="en-US" sz="2200" b="1" dirty="0"/>
              <a:t>M</a:t>
            </a:r>
            <a:r>
              <a:rPr lang="en-US" sz="2200" b="1" i="0" u="none" strike="noStrike" baseline="0" dirty="0"/>
              <a:t>odel</a:t>
            </a:r>
            <a:r>
              <a:rPr lang="en-US" sz="2200" b="0" i="0" u="none" strike="noStrike" baseline="0" dirty="0"/>
              <a:t>: A standard generic architecture that suggests how to decompose a system into its major</a:t>
            </a:r>
            <a:r>
              <a:rPr lang="en-US" sz="2200" dirty="0"/>
              <a:t> </a:t>
            </a:r>
            <a:r>
              <a:rPr lang="en-US" sz="2200" b="0" i="0" u="none" strike="noStrike" baseline="0" dirty="0"/>
              <a:t>components and how those components interact with each other.</a:t>
            </a:r>
          </a:p>
          <a:p>
            <a:pPr algn="l"/>
            <a:r>
              <a:rPr lang="en-US" sz="2200" b="0" i="0" u="none" strike="noStrike" baseline="0" dirty="0"/>
              <a:t>Software architectures have generic solutions too, called </a:t>
            </a:r>
            <a:r>
              <a:rPr lang="en-US" sz="2200" b="1" i="0" u="none" strike="noStrike" baseline="0" dirty="0"/>
              <a:t>architectural styles</a:t>
            </a:r>
            <a:r>
              <a:rPr lang="en-US" sz="2200" b="0" i="0" u="none" strike="noStrike" baseline="0" dirty="0"/>
              <a:t>.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Focusing on one architectural style can create problems</a:t>
            </a:r>
          </a:p>
          <a:p>
            <a:pPr lvl="1"/>
            <a:r>
              <a:rPr lang="en-US" sz="2200" b="0" i="0" u="none" strike="noStrike" baseline="0" dirty="0"/>
              <a:t>Good software architectural design is about selecting, adapting, and integrating several architectural styles in ways that best produce the desired result.</a:t>
            </a:r>
          </a:p>
          <a:p>
            <a:pPr lvl="1"/>
            <a:endParaRPr lang="en-US" dirty="0"/>
          </a:p>
        </p:txBody>
      </p:sp>
    </p:spTree>
    <p:extLst>
      <p:ext uri="{BB962C8B-B14F-4D97-AF65-F5344CB8AC3E}">
        <p14:creationId xmlns:p14="http://schemas.microsoft.com/office/powerpoint/2010/main" val="41428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B1BD-8D94-E06A-533E-E0680F40C3F2}"/>
              </a:ext>
            </a:extLst>
          </p:cNvPr>
          <p:cNvSpPr>
            <a:spLocks noGrp="1"/>
          </p:cNvSpPr>
          <p:nvPr>
            <p:ph type="title"/>
          </p:nvPr>
        </p:nvSpPr>
        <p:spPr/>
        <p:txBody>
          <a:bodyPr/>
          <a:lstStyle/>
          <a:p>
            <a:r>
              <a:rPr lang="en-US" dirty="0"/>
              <a:t>Reference Model of a Compiler</a:t>
            </a:r>
          </a:p>
        </p:txBody>
      </p:sp>
      <p:pic>
        <p:nvPicPr>
          <p:cNvPr id="5" name="Content Placeholder 4" descr="Diagram&#10;&#10;Description automatically generated">
            <a:extLst>
              <a:ext uri="{FF2B5EF4-FFF2-40B4-BE49-F238E27FC236}">
                <a16:creationId xmlns:a16="http://schemas.microsoft.com/office/drawing/2014/main" id="{3D893795-A2FD-D244-5D5F-E0E33B3CE4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641" y="1359502"/>
            <a:ext cx="8088718" cy="5133373"/>
          </a:xfrm>
        </p:spPr>
      </p:pic>
    </p:spTree>
    <p:extLst>
      <p:ext uri="{BB962C8B-B14F-4D97-AF65-F5344CB8AC3E}">
        <p14:creationId xmlns:p14="http://schemas.microsoft.com/office/powerpoint/2010/main" val="180555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5A43-7110-BE5B-1395-1FEB299F0782}"/>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F0509596-CE53-AFBC-6CCD-B9A4AC6B2EDB}"/>
              </a:ext>
            </a:extLst>
          </p:cNvPr>
          <p:cNvSpPr>
            <a:spLocks noGrp="1"/>
          </p:cNvSpPr>
          <p:nvPr>
            <p:ph idx="1"/>
          </p:nvPr>
        </p:nvSpPr>
        <p:spPr/>
        <p:txBody>
          <a:bodyPr>
            <a:normAutofit/>
          </a:bodyPr>
          <a:lstStyle/>
          <a:p>
            <a:pPr algn="l"/>
            <a:r>
              <a:rPr lang="en-US" sz="3200" dirty="0"/>
              <a:t>Ways to Leverage Existing Solutions(Continued):</a:t>
            </a:r>
            <a:endParaRPr lang="en-US" sz="3200" b="1" dirty="0"/>
          </a:p>
          <a:p>
            <a:pPr algn="l"/>
            <a:r>
              <a:rPr lang="en-US" sz="2200" b="1" i="0" u="none" strike="noStrike" baseline="0" dirty="0"/>
              <a:t>Design patterns </a:t>
            </a:r>
            <a:r>
              <a:rPr lang="en-US" sz="2200" b="0" i="0" u="none" strike="noStrike" baseline="0" dirty="0"/>
              <a:t>are generic solutions for making lower-level design decisions about individual software modules or small collections of modules.</a:t>
            </a:r>
          </a:p>
          <a:p>
            <a:pPr algn="l"/>
            <a:r>
              <a:rPr lang="en-US" sz="2200" b="0" i="0" u="none" strike="noStrike" baseline="0" dirty="0"/>
              <a:t>A </a:t>
            </a:r>
            <a:r>
              <a:rPr lang="en-US" sz="2200" b="1" i="0" u="none" strike="noStrike" baseline="0" dirty="0"/>
              <a:t>design convention </a:t>
            </a:r>
            <a:r>
              <a:rPr lang="en-US" sz="2200" b="0" i="0" u="none" strike="noStrike" baseline="0" dirty="0"/>
              <a:t>or </a:t>
            </a:r>
            <a:r>
              <a:rPr lang="en-US" sz="2200" b="1" i="0" u="none" strike="noStrike" baseline="0" dirty="0"/>
              <a:t>idiom </a:t>
            </a:r>
            <a:r>
              <a:rPr lang="en-US" sz="2200" b="0" i="0" u="none" strike="noStrike" baseline="0" dirty="0"/>
              <a:t>is a collection of design decisions and advice that, taken together, promotes certain design qualities. </a:t>
            </a:r>
          </a:p>
          <a:p>
            <a:pPr algn="l"/>
            <a:r>
              <a:rPr lang="en-US" sz="2200" b="0" i="0" u="none" strike="noStrike" baseline="0" dirty="0"/>
              <a:t>The guidance we can use in innovative design is a set of basic </a:t>
            </a:r>
            <a:r>
              <a:rPr lang="en-US" sz="2200" b="1" i="0" u="none" strike="noStrike" baseline="0" dirty="0"/>
              <a:t>design principles </a:t>
            </a:r>
            <a:r>
              <a:rPr lang="en-US" sz="2200" b="0" i="0" u="none" strike="noStrike" baseline="0" dirty="0"/>
              <a:t>that are descriptive characteristics of good design, rather than prescriptive advice about how to design.</a:t>
            </a:r>
            <a:endParaRPr lang="en-US" sz="2200" dirty="0"/>
          </a:p>
        </p:txBody>
      </p:sp>
    </p:spTree>
    <p:extLst>
      <p:ext uri="{BB962C8B-B14F-4D97-AF65-F5344CB8AC3E}">
        <p14:creationId xmlns:p14="http://schemas.microsoft.com/office/powerpoint/2010/main" val="127501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60F8-3CC9-DC65-878F-81902DBB778E}"/>
              </a:ext>
            </a:extLst>
          </p:cNvPr>
          <p:cNvSpPr>
            <a:spLocks noGrp="1"/>
          </p:cNvSpPr>
          <p:nvPr>
            <p:ph type="title"/>
          </p:nvPr>
        </p:nvSpPr>
        <p:spPr/>
        <p:txBody>
          <a:bodyPr/>
          <a:lstStyle/>
          <a:p>
            <a:r>
              <a:rPr lang="en-US" dirty="0"/>
              <a:t>Design Process Model</a:t>
            </a:r>
            <a:br>
              <a:rPr lang="en-US" dirty="0"/>
            </a:br>
            <a:r>
              <a:rPr lang="en-US" sz="2400" dirty="0"/>
              <a:t>Design is an Iterative Process</a:t>
            </a:r>
          </a:p>
        </p:txBody>
      </p:sp>
      <p:sp>
        <p:nvSpPr>
          <p:cNvPr id="3" name="Content Placeholder 2">
            <a:extLst>
              <a:ext uri="{FF2B5EF4-FFF2-40B4-BE49-F238E27FC236}">
                <a16:creationId xmlns:a16="http://schemas.microsoft.com/office/drawing/2014/main" id="{80826374-9E0F-3DFD-00AB-16ACF25C3125}"/>
              </a:ext>
            </a:extLst>
          </p:cNvPr>
          <p:cNvSpPr>
            <a:spLocks noGrp="1"/>
          </p:cNvSpPr>
          <p:nvPr>
            <p:ph idx="1"/>
          </p:nvPr>
        </p:nvSpPr>
        <p:spPr/>
        <p:txBody>
          <a:bodyPr>
            <a:noAutofit/>
          </a:bodyPr>
          <a:lstStyle/>
          <a:p>
            <a:pPr algn="l"/>
            <a:r>
              <a:rPr lang="en-US" sz="2000" b="0" i="0" u="none" strike="noStrike" baseline="0" dirty="0"/>
              <a:t>During the first part of the design phase, we iterate among three activities: </a:t>
            </a:r>
          </a:p>
          <a:p>
            <a:pPr lvl="1"/>
            <a:r>
              <a:rPr lang="en-US" sz="2000" dirty="0"/>
              <a:t>D</a:t>
            </a:r>
            <a:r>
              <a:rPr lang="en-US" sz="2000" b="0" i="0" u="none" strike="noStrike" baseline="0" dirty="0"/>
              <a:t>rawing architectural plans</a:t>
            </a:r>
          </a:p>
          <a:p>
            <a:pPr lvl="1"/>
            <a:r>
              <a:rPr lang="en-US" sz="2000" dirty="0"/>
              <a:t>A</a:t>
            </a:r>
            <a:r>
              <a:rPr lang="en-US" sz="2000" b="0" i="0" u="none" strike="noStrike" baseline="0" dirty="0"/>
              <a:t>nalyzing how well the proposed architecture promotes desired properties</a:t>
            </a:r>
          </a:p>
          <a:p>
            <a:pPr lvl="1"/>
            <a:r>
              <a:rPr lang="en-US" sz="2000" dirty="0"/>
              <a:t>U</a:t>
            </a:r>
            <a:r>
              <a:rPr lang="en-US" sz="2000" b="0" i="0" u="none" strike="noStrike" baseline="0" dirty="0"/>
              <a:t>sing the analysis results to improve and optimize the architectural plans</a:t>
            </a:r>
          </a:p>
          <a:p>
            <a:pPr algn="l"/>
            <a:r>
              <a:rPr lang="en-US" sz="2000" b="0" i="0" u="none" strike="noStrike" baseline="0" dirty="0"/>
              <a:t>At the architectural stage, we focus on system-level decisions</a:t>
            </a:r>
            <a:endParaRPr lang="en-US" sz="2000" dirty="0"/>
          </a:p>
          <a:p>
            <a:pPr lvl="1"/>
            <a:r>
              <a:rPr lang="en-US" sz="2000" b="0" i="0" u="none" strike="noStrike" baseline="0" dirty="0"/>
              <a:t>Communication</a:t>
            </a:r>
          </a:p>
          <a:p>
            <a:pPr lvl="1"/>
            <a:r>
              <a:rPr lang="en-US" sz="2000" b="0" i="0" u="none" strike="noStrike" baseline="0" dirty="0"/>
              <a:t>Coordination</a:t>
            </a:r>
          </a:p>
          <a:p>
            <a:pPr lvl="1"/>
            <a:r>
              <a:rPr lang="en-US" sz="2000" b="0" i="0" u="none" strike="noStrike" baseline="0" dirty="0"/>
              <a:t>Synchronization</a:t>
            </a:r>
          </a:p>
          <a:p>
            <a:pPr lvl="1"/>
            <a:r>
              <a:rPr lang="en-US" sz="2000" dirty="0"/>
              <a:t>S</a:t>
            </a:r>
            <a:r>
              <a:rPr lang="en-US" sz="2000" b="0" i="0" u="none" strike="noStrike" baseline="0" dirty="0"/>
              <a:t>haring</a:t>
            </a:r>
          </a:p>
          <a:p>
            <a:pPr algn="l"/>
            <a:r>
              <a:rPr lang="en-US" sz="2000" b="0" i="0" u="none" strike="noStrike" baseline="0" dirty="0"/>
              <a:t>As the architecture starts to stabilize</a:t>
            </a:r>
          </a:p>
          <a:p>
            <a:pPr lvl="1"/>
            <a:r>
              <a:rPr lang="en-US" sz="2000" dirty="0"/>
              <a:t>D</a:t>
            </a:r>
            <a:r>
              <a:rPr lang="en-US" sz="2000" b="0" i="0" u="none" strike="noStrike" baseline="0" dirty="0"/>
              <a:t>ocument models. </a:t>
            </a:r>
          </a:p>
          <a:p>
            <a:pPr lvl="1"/>
            <a:r>
              <a:rPr lang="en-US" sz="2000" b="0" i="0" u="none" strike="noStrike" baseline="0" dirty="0"/>
              <a:t>Each </a:t>
            </a:r>
            <a:r>
              <a:rPr lang="en-US" sz="2000" dirty="0"/>
              <a:t>of the </a:t>
            </a:r>
            <a:r>
              <a:rPr lang="en-US" sz="2000" b="0" i="0" u="none" strike="noStrike" baseline="0" dirty="0"/>
              <a:t>models is an architectural view, and the views are interconnected</a:t>
            </a:r>
          </a:p>
          <a:p>
            <a:pPr lvl="1"/>
            <a:r>
              <a:rPr lang="en-US" sz="2000" dirty="0"/>
              <a:t>A</a:t>
            </a:r>
            <a:r>
              <a:rPr lang="en-US" sz="2000" b="0" i="0" u="none" strike="noStrike" baseline="0" dirty="0"/>
              <a:t> change to one view may have an impact on other views.</a:t>
            </a:r>
          </a:p>
        </p:txBody>
      </p:sp>
    </p:spTree>
    <p:extLst>
      <p:ext uri="{BB962C8B-B14F-4D97-AF65-F5344CB8AC3E}">
        <p14:creationId xmlns:p14="http://schemas.microsoft.com/office/powerpoint/2010/main" val="22501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013-5F9C-084C-3621-FE88E816C505}"/>
              </a:ext>
            </a:extLst>
          </p:cNvPr>
          <p:cNvSpPr>
            <a:spLocks noGrp="1"/>
          </p:cNvSpPr>
          <p:nvPr>
            <p:ph type="title"/>
          </p:nvPr>
        </p:nvSpPr>
        <p:spPr>
          <a:xfrm>
            <a:off x="838200" y="315964"/>
            <a:ext cx="10515600" cy="1325563"/>
          </a:xfrm>
        </p:spPr>
        <p:txBody>
          <a:bodyPr/>
          <a:lstStyle/>
          <a:p>
            <a:r>
              <a:rPr lang="en-US" dirty="0"/>
              <a:t>Design Process Model</a:t>
            </a:r>
            <a:br>
              <a:rPr lang="en-US" dirty="0"/>
            </a:br>
            <a:r>
              <a:rPr lang="en-US" sz="2400" dirty="0"/>
              <a:t>Design is an Iterative Process</a:t>
            </a:r>
          </a:p>
        </p:txBody>
      </p:sp>
      <p:pic>
        <p:nvPicPr>
          <p:cNvPr id="5" name="Content Placeholder 4" descr="Diagram&#10;&#10;Description automatically generated">
            <a:extLst>
              <a:ext uri="{FF2B5EF4-FFF2-40B4-BE49-F238E27FC236}">
                <a16:creationId xmlns:a16="http://schemas.microsoft.com/office/drawing/2014/main" id="{6B28E10E-263C-F45D-4A8F-DF87EAAF8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414" y="3736259"/>
            <a:ext cx="9198137" cy="2732718"/>
          </a:xfrm>
        </p:spPr>
      </p:pic>
      <p:sp>
        <p:nvSpPr>
          <p:cNvPr id="4" name="TextBox 3">
            <a:extLst>
              <a:ext uri="{FF2B5EF4-FFF2-40B4-BE49-F238E27FC236}">
                <a16:creationId xmlns:a16="http://schemas.microsoft.com/office/drawing/2014/main" id="{1BCBAC8D-64B8-E3DC-16E8-F6A267FAC468}"/>
              </a:ext>
            </a:extLst>
          </p:cNvPr>
          <p:cNvSpPr txBox="1"/>
          <p:nvPr/>
        </p:nvSpPr>
        <p:spPr>
          <a:xfrm>
            <a:off x="739876" y="1480036"/>
            <a:ext cx="10419735" cy="2246769"/>
          </a:xfrm>
          <a:prstGeom prst="rect">
            <a:avLst/>
          </a:prstGeom>
          <a:noFill/>
        </p:spPr>
        <p:txBody>
          <a:bodyPr wrap="square">
            <a:spAutoFit/>
          </a:bodyPr>
          <a:lstStyle/>
          <a:p>
            <a:pPr marL="285750" indent="-285750" algn="l">
              <a:buFont typeface="Arial" panose="020B0604020202020204" pitchFamily="34" charset="0"/>
              <a:buChar char="•"/>
            </a:pPr>
            <a:r>
              <a:rPr lang="en-US" sz="2000" dirty="0"/>
              <a:t>O</a:t>
            </a:r>
            <a:r>
              <a:rPr lang="en-US" sz="2000" b="0" i="0" u="none" strike="noStrike" baseline="0" dirty="0"/>
              <a:t>nce the architecture is documented</a:t>
            </a:r>
            <a:endParaRPr lang="en-US" sz="2000" dirty="0"/>
          </a:p>
          <a:p>
            <a:pPr marL="742950" lvl="1" indent="-285750">
              <a:buFont typeface="Arial" panose="020B0604020202020204" pitchFamily="34" charset="0"/>
              <a:buChar char="•"/>
            </a:pPr>
            <a:r>
              <a:rPr lang="en-US" sz="2000" dirty="0"/>
              <a:t>C</a:t>
            </a:r>
            <a:r>
              <a:rPr lang="en-US" sz="2000" b="0" i="0" u="none" strike="noStrike" baseline="0" dirty="0"/>
              <a:t>onduct a formal design review, in which the project team checks that the architecture meets all the system’s requirements and is of high quality. </a:t>
            </a:r>
          </a:p>
          <a:p>
            <a:pPr marL="742950" lvl="1" indent="-285750">
              <a:buFont typeface="Arial" panose="020B0604020202020204" pitchFamily="34" charset="0"/>
              <a:buChar char="•"/>
            </a:pPr>
            <a:r>
              <a:rPr lang="en-US" sz="2000" b="0" i="0" u="none" strike="noStrike" baseline="0" dirty="0"/>
              <a:t>If problems are identified during the design review, we may have to revise our design yet again to address these concerns.</a:t>
            </a:r>
          </a:p>
          <a:p>
            <a:pPr marL="285750" indent="-285750" algn="l">
              <a:buFont typeface="Arial" panose="020B0604020202020204" pitchFamily="34" charset="0"/>
              <a:buChar char="•"/>
            </a:pPr>
            <a:r>
              <a:rPr lang="en-US" sz="2000" b="0" i="0" u="none" strike="noStrike" baseline="0" dirty="0"/>
              <a:t>The outcome of the software architecture process is the </a:t>
            </a:r>
            <a:r>
              <a:rPr lang="en-US" sz="2000" b="1" i="0" u="none" strike="noStrike" baseline="0" dirty="0"/>
              <a:t>SAD</a:t>
            </a:r>
            <a:r>
              <a:rPr lang="en-US" sz="2000" b="0" i="0" u="none" strike="noStrike" baseline="0" dirty="0"/>
              <a:t>, used to communicate system-level design decisions to the rest of the development team.</a:t>
            </a:r>
            <a:endParaRPr lang="en-US" sz="2000" dirty="0"/>
          </a:p>
        </p:txBody>
      </p:sp>
    </p:spTree>
    <p:extLst>
      <p:ext uri="{BB962C8B-B14F-4D97-AF65-F5344CB8AC3E}">
        <p14:creationId xmlns:p14="http://schemas.microsoft.com/office/powerpoint/2010/main" val="61214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882F-A1EE-1A33-D090-9A69CF34BBA6}"/>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F53D2B7-9475-21EB-B5AC-47ECF6ECFF79}"/>
              </a:ext>
            </a:extLst>
          </p:cNvPr>
          <p:cNvSpPr>
            <a:spLocks noGrp="1"/>
          </p:cNvSpPr>
          <p:nvPr>
            <p:ph idx="1"/>
          </p:nvPr>
        </p:nvSpPr>
        <p:spPr>
          <a:xfrm>
            <a:off x="838200" y="1405553"/>
            <a:ext cx="10515600" cy="4351338"/>
          </a:xfrm>
        </p:spPr>
        <p:txBody>
          <a:bodyPr>
            <a:normAutofit/>
          </a:bodyPr>
          <a:lstStyle/>
          <a:p>
            <a:pPr algn="l"/>
            <a:r>
              <a:rPr lang="en-US" sz="2200" b="0" i="0" u="none" strike="noStrike" baseline="0" dirty="0"/>
              <a:t>Design by decomposition starts with a high-level description of the </a:t>
            </a:r>
            <a:r>
              <a:rPr lang="en-US" sz="2200" b="1" i="0" u="none" strike="noStrike" baseline="0" dirty="0"/>
              <a:t>system’s key elements</a:t>
            </a:r>
            <a:r>
              <a:rPr lang="en-US" sz="2200" b="0" i="0" u="none" strike="noStrike" baseline="0" dirty="0"/>
              <a:t>. </a:t>
            </a:r>
          </a:p>
          <a:p>
            <a:pPr algn="l"/>
            <a:r>
              <a:rPr lang="en-US" sz="2200" dirty="0"/>
              <a:t>I</a:t>
            </a:r>
            <a:r>
              <a:rPr lang="en-US" sz="2200" b="0" i="0" u="none" strike="noStrike" baseline="0" dirty="0"/>
              <a:t>teratively refine the design by dividing system’s elements into its constituent pieces and describing their interfaces. </a:t>
            </a:r>
            <a:endParaRPr lang="en-US" sz="2200" dirty="0"/>
          </a:p>
        </p:txBody>
      </p:sp>
      <p:pic>
        <p:nvPicPr>
          <p:cNvPr id="5" name="Picture 4" descr="Diagram&#10;&#10;Description automatically generated">
            <a:extLst>
              <a:ext uri="{FF2B5EF4-FFF2-40B4-BE49-F238E27FC236}">
                <a16:creationId xmlns:a16="http://schemas.microsoft.com/office/drawing/2014/main" id="{DB614B56-5E55-18AB-636E-070A16F79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392" y="2731116"/>
            <a:ext cx="6921215" cy="3976524"/>
          </a:xfrm>
          <a:prstGeom prst="rect">
            <a:avLst/>
          </a:prstGeom>
        </p:spPr>
      </p:pic>
    </p:spTree>
    <p:extLst>
      <p:ext uri="{BB962C8B-B14F-4D97-AF65-F5344CB8AC3E}">
        <p14:creationId xmlns:p14="http://schemas.microsoft.com/office/powerpoint/2010/main" val="302609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Process-oriented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Object-oriented design</a:t>
            </a:r>
          </a:p>
          <a:p>
            <a:pPr algn="l"/>
            <a:endParaRPr lang="en-US" dirty="0"/>
          </a:p>
        </p:txBody>
      </p:sp>
    </p:spTree>
    <p:extLst>
      <p:ext uri="{BB962C8B-B14F-4D97-AF65-F5344CB8AC3E}">
        <p14:creationId xmlns:p14="http://schemas.microsoft.com/office/powerpoint/2010/main" val="214586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Functional decomposition: </a:t>
            </a:r>
          </a:p>
          <a:p>
            <a:pPr lvl="1"/>
            <a:r>
              <a:rPr lang="en-US" sz="2200" dirty="0"/>
              <a:t>P</a:t>
            </a:r>
            <a:r>
              <a:rPr lang="en-US" sz="2200" b="0" i="0" u="none" strike="noStrike" baseline="0" dirty="0"/>
              <a:t>artitions functions or requirements into modules. </a:t>
            </a:r>
          </a:p>
          <a:p>
            <a:pPr lvl="1"/>
            <a:r>
              <a:rPr lang="en-US" sz="2200" b="0" i="0" u="none" strike="noStrike" baseline="0" dirty="0"/>
              <a:t>Lower-level designs divide these functions into subfunctions, which are then assigned to smaller modules. </a:t>
            </a:r>
          </a:p>
          <a:p>
            <a:pPr lvl="1"/>
            <a:r>
              <a:rPr lang="en-US" sz="2200" b="0" i="0" u="none" strike="noStrike" baseline="0" dirty="0"/>
              <a:t>The design also describes which modules (subfunctions) call each other.</a:t>
            </a:r>
          </a:p>
        </p:txBody>
      </p:sp>
    </p:spTree>
    <p:extLst>
      <p:ext uri="{BB962C8B-B14F-4D97-AF65-F5344CB8AC3E}">
        <p14:creationId xmlns:p14="http://schemas.microsoft.com/office/powerpoint/2010/main" val="295705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a:t>
            </a:r>
          </a:p>
        </p:txBody>
      </p:sp>
      <p:pic>
        <p:nvPicPr>
          <p:cNvPr id="6" name="Picture 5">
            <a:extLst>
              <a:ext uri="{FF2B5EF4-FFF2-40B4-BE49-F238E27FC236}">
                <a16:creationId xmlns:a16="http://schemas.microsoft.com/office/drawing/2014/main" id="{13F784ED-E25B-1BC8-6C5F-37E2304AF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494935" y="1327355"/>
            <a:ext cx="6985820" cy="5402826"/>
          </a:xfrm>
          <a:prstGeom prst="rect">
            <a:avLst/>
          </a:prstGeom>
          <a:noFill/>
        </p:spPr>
      </p:pic>
    </p:spTree>
    <p:extLst>
      <p:ext uri="{BB962C8B-B14F-4D97-AF65-F5344CB8AC3E}">
        <p14:creationId xmlns:p14="http://schemas.microsoft.com/office/powerpoint/2010/main" val="200170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0" i="0" dirty="0">
                <a:solidFill>
                  <a:srgbClr val="222222"/>
                </a:solidFill>
                <a:effectLst/>
                <a:ea typeface="Lato" panose="020F0502020204030203" pitchFamily="34" charset="0"/>
                <a:cs typeface="Lato" panose="020F0502020204030203" pitchFamily="34" charset="0"/>
              </a:rPr>
              <a:t>Suppose that you need to design software that can be used by the patients to make an appointment with the doctor. </a:t>
            </a:r>
            <a:endParaRPr lang="en-US" sz="2200" b="0" i="0" u="none" strike="noStrike" baseline="0" dirty="0">
              <a:ea typeface="Lato" panose="020F0502020204030203" pitchFamily="34" charset="0"/>
              <a:cs typeface="Lato" panose="020F0502020204030203" pitchFamily="34" charset="0"/>
            </a:endParaRPr>
          </a:p>
        </p:txBody>
      </p:sp>
      <p:pic>
        <p:nvPicPr>
          <p:cNvPr id="5" name="Picture 4" descr="Diagram&#10;&#10;Description automatically generated">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10" y="2697416"/>
            <a:ext cx="11293401" cy="2847978"/>
          </a:xfrm>
          <a:prstGeom prst="rect">
            <a:avLst/>
          </a:prstGeom>
        </p:spPr>
      </p:pic>
    </p:spTree>
    <p:extLst>
      <p:ext uri="{BB962C8B-B14F-4D97-AF65-F5344CB8AC3E}">
        <p14:creationId xmlns:p14="http://schemas.microsoft.com/office/powerpoint/2010/main" val="118278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55E8-A6AB-24CD-9693-7003905A6B02}"/>
              </a:ext>
            </a:extLst>
          </p:cNvPr>
          <p:cNvSpPr>
            <a:spLocks noGrp="1"/>
          </p:cNvSpPr>
          <p:nvPr>
            <p:ph type="title"/>
          </p:nvPr>
        </p:nvSpPr>
        <p:spPr/>
        <p:txBody>
          <a:bodyPr/>
          <a:lstStyle/>
          <a:p>
            <a:r>
              <a:rPr lang="en-US" dirty="0"/>
              <a:t>The Design Process</a:t>
            </a:r>
          </a:p>
        </p:txBody>
      </p:sp>
      <p:sp>
        <p:nvSpPr>
          <p:cNvPr id="3" name="Content Placeholder 2">
            <a:extLst>
              <a:ext uri="{FF2B5EF4-FFF2-40B4-BE49-F238E27FC236}">
                <a16:creationId xmlns:a16="http://schemas.microsoft.com/office/drawing/2014/main" id="{88C6E8CB-C754-99D4-12BC-8FCC8A1C5E71}"/>
              </a:ext>
            </a:extLst>
          </p:cNvPr>
          <p:cNvSpPr>
            <a:spLocks noGrp="1"/>
          </p:cNvSpPr>
          <p:nvPr>
            <p:ph idx="1"/>
          </p:nvPr>
        </p:nvSpPr>
        <p:spPr/>
        <p:txBody>
          <a:bodyPr>
            <a:normAutofit/>
          </a:bodyPr>
          <a:lstStyle/>
          <a:p>
            <a:pPr algn="l"/>
            <a:r>
              <a:rPr lang="en-US" sz="2200" b="1" i="0" u="none" strike="noStrike" baseline="0" dirty="0"/>
              <a:t>Design </a:t>
            </a:r>
            <a:r>
              <a:rPr lang="en-US" sz="2200" b="0" i="0" u="none" strike="noStrike" baseline="0" dirty="0"/>
              <a:t>is the creative process of figuring out how to implement all the customer’s requirements; the resulting plan is also called the </a:t>
            </a:r>
            <a:r>
              <a:rPr lang="en-US" sz="2200" b="1" i="0" u="none" strike="noStrike" baseline="0" dirty="0"/>
              <a:t>design</a:t>
            </a:r>
            <a:r>
              <a:rPr lang="en-US" sz="2200" b="0" i="0" u="none" strike="noStrike" baseline="0" dirty="0"/>
              <a:t>.</a:t>
            </a:r>
          </a:p>
          <a:p>
            <a:pPr algn="l"/>
            <a:r>
              <a:rPr lang="en-US" sz="2200" dirty="0"/>
              <a:t>Early design decisions address the system’s architecture, explaining how to:</a:t>
            </a:r>
          </a:p>
          <a:p>
            <a:pPr lvl="1"/>
            <a:r>
              <a:rPr lang="en-US" sz="2200" dirty="0"/>
              <a:t>Decompose the system into units</a:t>
            </a:r>
          </a:p>
          <a:p>
            <a:pPr lvl="1"/>
            <a:r>
              <a:rPr lang="en-US" sz="2200" dirty="0"/>
              <a:t>How the units relate to one another</a:t>
            </a:r>
          </a:p>
          <a:p>
            <a:pPr lvl="1"/>
            <a:r>
              <a:rPr lang="en-US" sz="2200" dirty="0"/>
              <a:t>Describe any externally visible properties of the units</a:t>
            </a:r>
          </a:p>
          <a:p>
            <a:pPr algn="l"/>
            <a:r>
              <a:rPr lang="en-US" sz="2200" b="0" i="0" u="none" strike="noStrike" baseline="0" dirty="0"/>
              <a:t>Later design decisions address how to implement the individual units.</a:t>
            </a:r>
            <a:endParaRPr lang="en-US" sz="2200" dirty="0"/>
          </a:p>
        </p:txBody>
      </p:sp>
    </p:spTree>
    <p:extLst>
      <p:ext uri="{BB962C8B-B14F-4D97-AF65-F5344CB8AC3E}">
        <p14:creationId xmlns:p14="http://schemas.microsoft.com/office/powerpoint/2010/main" val="2364803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pic>
        <p:nvPicPr>
          <p:cNvPr id="5" name="Picture 4">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6398" y="2408903"/>
            <a:ext cx="11027402" cy="3529781"/>
          </a:xfrm>
          <a:prstGeom prst="rect">
            <a:avLst/>
          </a:prstGeom>
        </p:spPr>
      </p:pic>
    </p:spTree>
    <p:extLst>
      <p:ext uri="{BB962C8B-B14F-4D97-AF65-F5344CB8AC3E}">
        <p14:creationId xmlns:p14="http://schemas.microsoft.com/office/powerpoint/2010/main" val="626478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985F4D3E-F975-626B-4802-C712BFE58F98}"/>
              </a:ext>
            </a:extLst>
          </p:cNvPr>
          <p:cNvSpPr>
            <a:spLocks noGrp="1"/>
          </p:cNvSpPr>
          <p:nvPr/>
        </p:nvSpPr>
        <p:spPr>
          <a:xfrm>
            <a:off x="1981200" y="2103755"/>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p>
        </p:txBody>
      </p:sp>
      <p:grpSp>
        <p:nvGrpSpPr>
          <p:cNvPr id="33" name="Group 32">
            <a:extLst>
              <a:ext uri="{FF2B5EF4-FFF2-40B4-BE49-F238E27FC236}">
                <a16:creationId xmlns:a16="http://schemas.microsoft.com/office/drawing/2014/main" id="{D2221055-5C18-5ABE-343B-6087256555ED}"/>
              </a:ext>
            </a:extLst>
          </p:cNvPr>
          <p:cNvGrpSpPr/>
          <p:nvPr/>
        </p:nvGrpSpPr>
        <p:grpSpPr>
          <a:xfrm>
            <a:off x="2576513" y="2103755"/>
            <a:ext cx="7038974" cy="3505200"/>
            <a:chOff x="1114425" y="3495675"/>
            <a:chExt cx="5924550" cy="2371725"/>
          </a:xfrm>
        </p:grpSpPr>
        <p:sp>
          <p:nvSpPr>
            <p:cNvPr id="34" name="Rectangle 33">
              <a:extLst>
                <a:ext uri="{FF2B5EF4-FFF2-40B4-BE49-F238E27FC236}">
                  <a16:creationId xmlns:a16="http://schemas.microsoft.com/office/drawing/2014/main" id="{8B73CD59-EBF3-FB32-480E-10585F07AD22}"/>
                </a:ext>
              </a:extLst>
            </p:cNvPr>
            <p:cNvSpPr>
              <a:spLocks noChangeArrowheads="1"/>
            </p:cNvSpPr>
            <p:nvPr/>
          </p:nvSpPr>
          <p:spPr bwMode="auto">
            <a:xfrm>
              <a:off x="2886075" y="3495675"/>
              <a:ext cx="1485900"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Registration System</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5" name="Rectangle 34">
              <a:extLst>
                <a:ext uri="{FF2B5EF4-FFF2-40B4-BE49-F238E27FC236}">
                  <a16:creationId xmlns:a16="http://schemas.microsoft.com/office/drawing/2014/main" id="{8BD4D07E-BA29-674F-A61D-C9674D994288}"/>
                </a:ext>
              </a:extLst>
            </p:cNvPr>
            <p:cNvSpPr>
              <a:spLocks noChangeArrowheads="1"/>
            </p:cNvSpPr>
            <p:nvPr/>
          </p:nvSpPr>
          <p:spPr bwMode="auto">
            <a:xfrm>
              <a:off x="1800225" y="45053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Entry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6" name="Rectangle 35">
              <a:extLst>
                <a:ext uri="{FF2B5EF4-FFF2-40B4-BE49-F238E27FC236}">
                  <a16:creationId xmlns:a16="http://schemas.microsoft.com/office/drawing/2014/main" id="{0941071A-12BD-1939-7371-BF63FA65E64F}"/>
                </a:ext>
              </a:extLst>
            </p:cNvPr>
            <p:cNvSpPr>
              <a:spLocks noChangeArrowheads="1"/>
            </p:cNvSpPr>
            <p:nvPr/>
          </p:nvSpPr>
          <p:spPr bwMode="auto">
            <a:xfrm>
              <a:off x="3162300" y="448627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Verification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7" name="Rectangle 36">
              <a:extLst>
                <a:ext uri="{FF2B5EF4-FFF2-40B4-BE49-F238E27FC236}">
                  <a16:creationId xmlns:a16="http://schemas.microsoft.com/office/drawing/2014/main" id="{5A5AC944-707C-36D0-E569-595DFEE05A3D}"/>
                </a:ext>
              </a:extLst>
            </p:cNvPr>
            <p:cNvSpPr>
              <a:spLocks noChangeArrowheads="1"/>
            </p:cNvSpPr>
            <p:nvPr/>
          </p:nvSpPr>
          <p:spPr bwMode="auto">
            <a:xfrm>
              <a:off x="4419600"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Report Generation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8" name="Rectangle 37">
              <a:extLst>
                <a:ext uri="{FF2B5EF4-FFF2-40B4-BE49-F238E27FC236}">
                  <a16:creationId xmlns:a16="http://schemas.microsoft.com/office/drawing/2014/main" id="{93EDF272-8974-4CA9-4890-CE4FF5F992FF}"/>
                </a:ext>
              </a:extLst>
            </p:cNvPr>
            <p:cNvSpPr>
              <a:spLocks noChangeArrowheads="1"/>
            </p:cNvSpPr>
            <p:nvPr/>
          </p:nvSpPr>
          <p:spPr bwMode="auto">
            <a:xfrm>
              <a:off x="1114425"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9" name="Rectangle 38">
              <a:extLst>
                <a:ext uri="{FF2B5EF4-FFF2-40B4-BE49-F238E27FC236}">
                  <a16:creationId xmlns:a16="http://schemas.microsoft.com/office/drawing/2014/main" id="{51A2E74A-4C3E-1B83-561C-B0D0D89F2F28}"/>
                </a:ext>
              </a:extLst>
            </p:cNvPr>
            <p:cNvSpPr>
              <a:spLocks noChangeArrowheads="1"/>
            </p:cNvSpPr>
            <p:nvPr/>
          </p:nvSpPr>
          <p:spPr bwMode="auto">
            <a:xfrm>
              <a:off x="23241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Course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40" name="AutoShape 21">
              <a:extLst>
                <a:ext uri="{FF2B5EF4-FFF2-40B4-BE49-F238E27FC236}">
                  <a16:creationId xmlns:a16="http://schemas.microsoft.com/office/drawing/2014/main" id="{1623C828-9216-057A-76AD-56FDAA7FAE9E}"/>
                </a:ext>
              </a:extLst>
            </p:cNvPr>
            <p:cNvSpPr>
              <a:spLocks noChangeShapeType="1"/>
            </p:cNvSpPr>
            <p:nvPr/>
          </p:nvSpPr>
          <p:spPr bwMode="auto">
            <a:xfrm>
              <a:off x="2257425" y="4238625"/>
              <a:ext cx="3505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1" name="AutoShape 20">
              <a:extLst>
                <a:ext uri="{FF2B5EF4-FFF2-40B4-BE49-F238E27FC236}">
                  <a16:creationId xmlns:a16="http://schemas.microsoft.com/office/drawing/2014/main" id="{214C3F6F-8E18-3770-6DA4-65DABEAACAE3}"/>
                </a:ext>
              </a:extLst>
            </p:cNvPr>
            <p:cNvSpPr>
              <a:spLocks noChangeShapeType="1"/>
            </p:cNvSpPr>
            <p:nvPr/>
          </p:nvSpPr>
          <p:spPr bwMode="auto">
            <a:xfrm>
              <a:off x="3590925" y="4019550"/>
              <a:ext cx="0"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2" name="AutoShape 19">
              <a:extLst>
                <a:ext uri="{FF2B5EF4-FFF2-40B4-BE49-F238E27FC236}">
                  <a16:creationId xmlns:a16="http://schemas.microsoft.com/office/drawing/2014/main" id="{B70B6CEB-5EA5-A5DF-2A1A-370DFA8A0F32}"/>
                </a:ext>
              </a:extLst>
            </p:cNvPr>
            <p:cNvSpPr>
              <a:spLocks noChangeShapeType="1"/>
            </p:cNvSpPr>
            <p:nvPr/>
          </p:nvSpPr>
          <p:spPr bwMode="auto">
            <a:xfrm>
              <a:off x="22574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3" name="AutoShape 18">
              <a:extLst>
                <a:ext uri="{FF2B5EF4-FFF2-40B4-BE49-F238E27FC236}">
                  <a16:creationId xmlns:a16="http://schemas.microsoft.com/office/drawing/2014/main" id="{7BCD38A8-4312-CA2D-35F1-37845C5F1BDC}"/>
                </a:ext>
              </a:extLst>
            </p:cNvPr>
            <p:cNvSpPr>
              <a:spLocks noChangeShapeType="1"/>
            </p:cNvSpPr>
            <p:nvPr/>
          </p:nvSpPr>
          <p:spPr bwMode="auto">
            <a:xfrm>
              <a:off x="3590925" y="4229100"/>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4" name="AutoShape 17">
              <a:extLst>
                <a:ext uri="{FF2B5EF4-FFF2-40B4-BE49-F238E27FC236}">
                  <a16:creationId xmlns:a16="http://schemas.microsoft.com/office/drawing/2014/main" id="{9C19E67F-5D32-259E-F5EE-67FB9AA63FA9}"/>
                </a:ext>
              </a:extLst>
            </p:cNvPr>
            <p:cNvSpPr>
              <a:spLocks noChangeShapeType="1"/>
            </p:cNvSpPr>
            <p:nvPr/>
          </p:nvSpPr>
          <p:spPr bwMode="auto">
            <a:xfrm>
              <a:off x="4819650"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5" name="AutoShape 16">
              <a:extLst>
                <a:ext uri="{FF2B5EF4-FFF2-40B4-BE49-F238E27FC236}">
                  <a16:creationId xmlns:a16="http://schemas.microsoft.com/office/drawing/2014/main" id="{7FA13AE3-462E-60EE-39A7-F90613A23E4B}"/>
                </a:ext>
              </a:extLst>
            </p:cNvPr>
            <p:cNvSpPr>
              <a:spLocks noChangeShapeType="1"/>
            </p:cNvSpPr>
            <p:nvPr/>
          </p:nvSpPr>
          <p:spPr bwMode="auto">
            <a:xfrm>
              <a:off x="1609725" y="5191125"/>
              <a:ext cx="12763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6" name="AutoShape 15">
              <a:extLst>
                <a:ext uri="{FF2B5EF4-FFF2-40B4-BE49-F238E27FC236}">
                  <a16:creationId xmlns:a16="http://schemas.microsoft.com/office/drawing/2014/main" id="{2DA9D0F2-FF4E-D33A-B260-593255A344AC}"/>
                </a:ext>
              </a:extLst>
            </p:cNvPr>
            <p:cNvSpPr>
              <a:spLocks noChangeShapeType="1"/>
            </p:cNvSpPr>
            <p:nvPr/>
          </p:nvSpPr>
          <p:spPr bwMode="auto">
            <a:xfrm>
              <a:off x="1609725" y="5191125"/>
              <a:ext cx="0" cy="157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7" name="AutoShape 14">
              <a:extLst>
                <a:ext uri="{FF2B5EF4-FFF2-40B4-BE49-F238E27FC236}">
                  <a16:creationId xmlns:a16="http://schemas.microsoft.com/office/drawing/2014/main" id="{091C4DED-F4B9-4402-1242-A9119602C71B}"/>
                </a:ext>
              </a:extLst>
            </p:cNvPr>
            <p:cNvSpPr>
              <a:spLocks noChangeShapeType="1"/>
            </p:cNvSpPr>
            <p:nvPr/>
          </p:nvSpPr>
          <p:spPr bwMode="auto">
            <a:xfrm>
              <a:off x="2886075" y="519112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8" name="AutoShape 13">
              <a:extLst>
                <a:ext uri="{FF2B5EF4-FFF2-40B4-BE49-F238E27FC236}">
                  <a16:creationId xmlns:a16="http://schemas.microsoft.com/office/drawing/2014/main" id="{7CF5AEA4-639A-95F7-A740-CFD799D44549}"/>
                </a:ext>
              </a:extLst>
            </p:cNvPr>
            <p:cNvSpPr>
              <a:spLocks noChangeShapeType="1"/>
            </p:cNvSpPr>
            <p:nvPr/>
          </p:nvSpPr>
          <p:spPr bwMode="auto">
            <a:xfrm>
              <a:off x="2257425" y="4991100"/>
              <a:ext cx="0" cy="200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9" name="Rectangle 48">
              <a:extLst>
                <a:ext uri="{FF2B5EF4-FFF2-40B4-BE49-F238E27FC236}">
                  <a16:creationId xmlns:a16="http://schemas.microsoft.com/office/drawing/2014/main" id="{ECB8C496-B1EE-A17E-9DB3-6BF80E0F2036}"/>
                </a:ext>
              </a:extLst>
            </p:cNvPr>
            <p:cNvSpPr>
              <a:spLocks noChangeArrowheads="1"/>
            </p:cNvSpPr>
            <p:nvPr/>
          </p:nvSpPr>
          <p:spPr bwMode="auto">
            <a:xfrm>
              <a:off x="5495925"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Updation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0" name="AutoShape 11">
              <a:extLst>
                <a:ext uri="{FF2B5EF4-FFF2-40B4-BE49-F238E27FC236}">
                  <a16:creationId xmlns:a16="http://schemas.microsoft.com/office/drawing/2014/main" id="{4C095EE2-EF9B-43F6-7325-5DC2A36E140A}"/>
                </a:ext>
              </a:extLst>
            </p:cNvPr>
            <p:cNvSpPr>
              <a:spLocks noChangeShapeType="1"/>
            </p:cNvSpPr>
            <p:nvPr/>
          </p:nvSpPr>
          <p:spPr bwMode="auto">
            <a:xfrm>
              <a:off x="57626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1" name="Rectangle 50">
              <a:extLst>
                <a:ext uri="{FF2B5EF4-FFF2-40B4-BE49-F238E27FC236}">
                  <a16:creationId xmlns:a16="http://schemas.microsoft.com/office/drawing/2014/main" id="{CE71E334-2B6E-FF40-8E75-162069EC569E}"/>
                </a:ext>
              </a:extLst>
            </p:cNvPr>
            <p:cNvSpPr>
              <a:spLocks noChangeArrowheads="1"/>
            </p:cNvSpPr>
            <p:nvPr/>
          </p:nvSpPr>
          <p:spPr bwMode="auto">
            <a:xfrm>
              <a:off x="34290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Checks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grpSp>
          <p:nvGrpSpPr>
            <p:cNvPr id="52" name="Group 51">
              <a:extLst>
                <a:ext uri="{FF2B5EF4-FFF2-40B4-BE49-F238E27FC236}">
                  <a16:creationId xmlns:a16="http://schemas.microsoft.com/office/drawing/2014/main" id="{EEA73AE7-A6E4-6A80-F3CD-7F00DC2D9B45}"/>
                </a:ext>
              </a:extLst>
            </p:cNvPr>
            <p:cNvGrpSpPr>
              <a:grpSpLocks/>
            </p:cNvGrpSpPr>
            <p:nvPr/>
          </p:nvGrpSpPr>
          <p:grpSpPr bwMode="auto">
            <a:xfrm>
              <a:off x="4838700" y="4991100"/>
              <a:ext cx="2200275" cy="876300"/>
              <a:chOff x="2235" y="13891"/>
              <a:chExt cx="3465" cy="1380"/>
            </a:xfrm>
          </p:grpSpPr>
          <p:sp>
            <p:nvSpPr>
              <p:cNvPr id="54" name="Rectangle 53">
                <a:extLst>
                  <a:ext uri="{FF2B5EF4-FFF2-40B4-BE49-F238E27FC236}">
                    <a16:creationId xmlns:a16="http://schemas.microsoft.com/office/drawing/2014/main" id="{D88FE53B-17C1-4205-BDE1-EBF214CC7420}"/>
                  </a:ext>
                </a:extLst>
              </p:cNvPr>
              <p:cNvSpPr>
                <a:spLocks noChangeArrowheads="1"/>
              </p:cNvSpPr>
              <p:nvPr/>
            </p:nvSpPr>
            <p:spPr bwMode="auto">
              <a:xfrm>
                <a:off x="2235"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Addition Modules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5" name="Rectangle 54">
                <a:extLst>
                  <a:ext uri="{FF2B5EF4-FFF2-40B4-BE49-F238E27FC236}">
                    <a16:creationId xmlns:a16="http://schemas.microsoft.com/office/drawing/2014/main" id="{62ECDFEC-834D-68FF-02C9-4224833A6CB2}"/>
                  </a:ext>
                </a:extLst>
              </p:cNvPr>
              <p:cNvSpPr>
                <a:spLocks noChangeArrowheads="1"/>
              </p:cNvSpPr>
              <p:nvPr/>
            </p:nvSpPr>
            <p:spPr bwMode="auto">
              <a:xfrm>
                <a:off x="4140"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Deletion Module</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6" name="AutoShape 7">
                <a:extLst>
                  <a:ext uri="{FF2B5EF4-FFF2-40B4-BE49-F238E27FC236}">
                    <a16:creationId xmlns:a16="http://schemas.microsoft.com/office/drawing/2014/main" id="{7ADF41F7-C825-4FF5-598B-E6D8856980C5}"/>
                  </a:ext>
                </a:extLst>
              </p:cNvPr>
              <p:cNvSpPr>
                <a:spLocks noChangeShapeType="1"/>
              </p:cNvSpPr>
              <p:nvPr/>
            </p:nvSpPr>
            <p:spPr bwMode="auto">
              <a:xfrm>
                <a:off x="3015" y="14206"/>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7" name="AutoShape 6">
                <a:extLst>
                  <a:ext uri="{FF2B5EF4-FFF2-40B4-BE49-F238E27FC236}">
                    <a16:creationId xmlns:a16="http://schemas.microsoft.com/office/drawing/2014/main" id="{2F24AFA1-7207-FF99-FAD4-562F6E407A87}"/>
                  </a:ext>
                </a:extLst>
              </p:cNvPr>
              <p:cNvSpPr>
                <a:spLocks noChangeShapeType="1"/>
              </p:cNvSpPr>
              <p:nvPr/>
            </p:nvSpPr>
            <p:spPr bwMode="auto">
              <a:xfrm>
                <a:off x="3015" y="14206"/>
                <a:ext cx="0"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8" name="AutoShape 5">
                <a:extLst>
                  <a:ext uri="{FF2B5EF4-FFF2-40B4-BE49-F238E27FC236}">
                    <a16:creationId xmlns:a16="http://schemas.microsoft.com/office/drawing/2014/main" id="{B1F87088-9A88-714E-299D-1FAB2ED4C17B}"/>
                  </a:ext>
                </a:extLst>
              </p:cNvPr>
              <p:cNvSpPr>
                <a:spLocks noChangeShapeType="1"/>
              </p:cNvSpPr>
              <p:nvPr/>
            </p:nvSpPr>
            <p:spPr bwMode="auto">
              <a:xfrm>
                <a:off x="5025" y="14206"/>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9" name="AutoShape 4">
                <a:extLst>
                  <a:ext uri="{FF2B5EF4-FFF2-40B4-BE49-F238E27FC236}">
                    <a16:creationId xmlns:a16="http://schemas.microsoft.com/office/drawing/2014/main" id="{B64D6D88-07E7-FF89-AFD3-0AD8B5F79992}"/>
                  </a:ext>
                </a:extLst>
              </p:cNvPr>
              <p:cNvSpPr>
                <a:spLocks noChangeShapeType="1"/>
              </p:cNvSpPr>
              <p:nvPr/>
            </p:nvSpPr>
            <p:spPr bwMode="auto">
              <a:xfrm>
                <a:off x="4035" y="13891"/>
                <a:ext cx="0" cy="3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
          <p:nvSpPr>
            <p:cNvPr id="53" name="AutoShape 2">
              <a:extLst>
                <a:ext uri="{FF2B5EF4-FFF2-40B4-BE49-F238E27FC236}">
                  <a16:creationId xmlns:a16="http://schemas.microsoft.com/office/drawing/2014/main" id="{6C0199C6-479F-12E5-6D4D-45B626447F0A}"/>
                </a:ext>
              </a:extLst>
            </p:cNvPr>
            <p:cNvSpPr>
              <a:spLocks noChangeShapeType="1"/>
            </p:cNvSpPr>
            <p:nvPr/>
          </p:nvSpPr>
          <p:spPr bwMode="auto">
            <a:xfrm rot="16200000" flipH="1">
              <a:off x="3586162" y="4997451"/>
              <a:ext cx="390525" cy="3810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Tree>
    <p:extLst>
      <p:ext uri="{BB962C8B-B14F-4D97-AF65-F5344CB8AC3E}">
        <p14:creationId xmlns:p14="http://schemas.microsoft.com/office/powerpoint/2010/main" val="124364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Feature-oriented design: </a:t>
            </a:r>
          </a:p>
          <a:p>
            <a:pPr lvl="1"/>
            <a:r>
              <a:rPr lang="en-US" sz="2200" dirty="0"/>
              <a:t>A</a:t>
            </a:r>
            <a:r>
              <a:rPr lang="en-US" sz="2200" b="0" i="0" u="none" strike="noStrike" baseline="0" dirty="0"/>
              <a:t>ssigns features to modules.</a:t>
            </a:r>
          </a:p>
          <a:p>
            <a:pPr lvl="1"/>
            <a:r>
              <a:rPr lang="en-US" sz="2200" dirty="0"/>
              <a:t>H</a:t>
            </a:r>
            <a:r>
              <a:rPr lang="en-US" sz="2200" b="0" i="0" u="none" strike="noStrike" baseline="0" dirty="0"/>
              <a:t>igh-level design describes the system in terms of a service and a collection of features.</a:t>
            </a:r>
          </a:p>
          <a:p>
            <a:pPr lvl="1"/>
            <a:r>
              <a:rPr lang="en-US" sz="2200" b="0" i="0" u="none" strike="noStrike" baseline="0" dirty="0"/>
              <a:t>Lower-level designs describe how each feature augments the service and identifies interactions among features.</a:t>
            </a:r>
          </a:p>
          <a:p>
            <a:pPr algn="l"/>
            <a:r>
              <a:rPr lang="en-US" sz="2200" b="1" i="0" u="none" strike="noStrike" baseline="0" dirty="0"/>
              <a:t>Data-oriented decomposition: </a:t>
            </a:r>
          </a:p>
          <a:p>
            <a:pPr lvl="1"/>
            <a:r>
              <a:rPr lang="en-US" sz="2200" dirty="0"/>
              <a:t>F</a:t>
            </a:r>
            <a:r>
              <a:rPr lang="en-US" sz="2200" b="0" i="0" u="none" strike="noStrike" baseline="0" dirty="0"/>
              <a:t>ocuses on how data will be partitioned into modules. </a:t>
            </a:r>
          </a:p>
          <a:p>
            <a:pPr lvl="1"/>
            <a:r>
              <a:rPr lang="en-US" sz="2200" dirty="0"/>
              <a:t>H</a:t>
            </a:r>
            <a:r>
              <a:rPr lang="en-US" sz="2200" b="0" i="0" u="none" strike="noStrike" baseline="0" dirty="0"/>
              <a:t>igh-level design describes conceptual data structures</a:t>
            </a:r>
            <a:endParaRPr lang="en-US" sz="2200" dirty="0"/>
          </a:p>
          <a:p>
            <a:pPr lvl="1"/>
            <a:r>
              <a:rPr lang="en-US" sz="2200" dirty="0"/>
              <a:t>L</a:t>
            </a:r>
            <a:r>
              <a:rPr lang="en-US" sz="2200" b="0" i="0" u="none" strike="noStrike" baseline="0" dirty="0"/>
              <a:t>ower-level designs provide detail as to how data are distributed among modules and how the distributed data realize the conceptual models.</a:t>
            </a:r>
            <a:endParaRPr lang="en-US" sz="2200" dirty="0"/>
          </a:p>
        </p:txBody>
      </p:sp>
    </p:spTree>
    <p:extLst>
      <p:ext uri="{BB962C8B-B14F-4D97-AF65-F5344CB8AC3E}">
        <p14:creationId xmlns:p14="http://schemas.microsoft.com/office/powerpoint/2010/main" val="777455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Autofit/>
          </a:bodyPr>
          <a:lstStyle/>
          <a:p>
            <a:pPr algn="l"/>
            <a:r>
              <a:rPr lang="en-US" sz="2200" b="1" i="0" u="none" strike="noStrike" baseline="0" dirty="0"/>
              <a:t>Process-oriented decomposition: </a:t>
            </a:r>
          </a:p>
          <a:p>
            <a:pPr lvl="1"/>
            <a:r>
              <a:rPr lang="en-US" sz="2200" dirty="0"/>
              <a:t>P</a:t>
            </a:r>
            <a:r>
              <a:rPr lang="en-US" sz="2200" b="0" i="0" u="none" strike="noStrike" baseline="0" dirty="0"/>
              <a:t>artitions the system into concurrent processes. </a:t>
            </a:r>
          </a:p>
          <a:p>
            <a:pPr lvl="1"/>
            <a:r>
              <a:rPr lang="en-US" sz="2200" dirty="0"/>
              <a:t>H</a:t>
            </a:r>
            <a:r>
              <a:rPr lang="en-US" sz="2200" b="0" i="0" u="none" strike="noStrike" baseline="0" dirty="0"/>
              <a:t>igh-level design </a:t>
            </a:r>
          </a:p>
          <a:p>
            <a:pPr marL="914400" lvl="1" indent="-457200">
              <a:buAutoNum type="arabicParenBoth"/>
            </a:pPr>
            <a:r>
              <a:rPr lang="en-US" sz="2200" dirty="0"/>
              <a:t>I</a:t>
            </a:r>
            <a:r>
              <a:rPr lang="en-US" sz="2200" b="0" i="0" u="none" strike="noStrike" baseline="0" dirty="0"/>
              <a:t>dentifies the system’s main tasks</a:t>
            </a:r>
          </a:p>
          <a:p>
            <a:pPr marL="914400" lvl="1" indent="-457200">
              <a:buAutoNum type="arabicParenBoth"/>
            </a:pPr>
            <a:r>
              <a:rPr lang="en-US" sz="2200" dirty="0"/>
              <a:t>A</a:t>
            </a:r>
            <a:r>
              <a:rPr lang="en-US" sz="2200" b="0" i="0" u="none" strike="noStrike" baseline="0" dirty="0"/>
              <a:t>ssigns tasks to runtime processes</a:t>
            </a:r>
            <a:endParaRPr lang="en-US" sz="2200" dirty="0"/>
          </a:p>
          <a:p>
            <a:pPr marL="914400" lvl="1" indent="-457200">
              <a:buAutoNum type="arabicParenBoth"/>
            </a:pPr>
            <a:r>
              <a:rPr lang="en-US" sz="2200" dirty="0"/>
              <a:t>E</a:t>
            </a:r>
            <a:r>
              <a:rPr lang="en-US" sz="2200" b="0" i="0" u="none" strike="noStrike" baseline="0" dirty="0"/>
              <a:t>xplains how the tasks coordinate with each other. </a:t>
            </a:r>
          </a:p>
          <a:p>
            <a:pPr lvl="1"/>
            <a:r>
              <a:rPr lang="en-US" sz="2200" b="0" i="0" u="none" strike="noStrike" baseline="0" dirty="0"/>
              <a:t>Lower-level designs describe the processes in more detail.</a:t>
            </a:r>
          </a:p>
          <a:p>
            <a:pPr algn="l"/>
            <a:r>
              <a:rPr lang="en-US" sz="2200" b="1" i="0" u="none" strike="noStrike" baseline="0" dirty="0"/>
              <a:t>Event-oriented decomposition: </a:t>
            </a:r>
          </a:p>
          <a:p>
            <a:pPr lvl="1"/>
            <a:r>
              <a:rPr lang="en-US" sz="2200" dirty="0"/>
              <a:t>F</a:t>
            </a:r>
            <a:r>
              <a:rPr lang="en-US" sz="2200" b="0" i="0" u="none" strike="noStrike" baseline="0" dirty="0"/>
              <a:t>ocuses on the events that the system must handle and assigns responsibility for events to different modules. </a:t>
            </a:r>
          </a:p>
          <a:p>
            <a:pPr lvl="1"/>
            <a:r>
              <a:rPr lang="en-US" sz="2200" dirty="0"/>
              <a:t>H</a:t>
            </a:r>
            <a:r>
              <a:rPr lang="en-US" sz="2200" b="0" i="0" u="none" strike="noStrike" baseline="0" dirty="0"/>
              <a:t>igh-level design catalogues the system’s expected input events</a:t>
            </a:r>
            <a:r>
              <a:rPr lang="en-US" sz="2200" dirty="0"/>
              <a:t>.</a:t>
            </a:r>
          </a:p>
          <a:p>
            <a:pPr lvl="1"/>
            <a:r>
              <a:rPr lang="en-US" sz="2200" dirty="0"/>
              <a:t>L</a:t>
            </a:r>
            <a:r>
              <a:rPr lang="en-US" sz="2200" b="0" i="0" u="none" strike="noStrike" baseline="0" dirty="0"/>
              <a:t>ower-level designs decompose the system into states and describe how events trigger state transformations.</a:t>
            </a:r>
          </a:p>
        </p:txBody>
      </p:sp>
    </p:spTree>
    <p:extLst>
      <p:ext uri="{BB962C8B-B14F-4D97-AF65-F5344CB8AC3E}">
        <p14:creationId xmlns:p14="http://schemas.microsoft.com/office/powerpoint/2010/main" val="44812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Object-oriented design: </a:t>
            </a:r>
          </a:p>
          <a:p>
            <a:pPr lvl="1"/>
            <a:r>
              <a:rPr lang="en-US" sz="2200" dirty="0"/>
              <a:t>A</a:t>
            </a:r>
            <a:r>
              <a:rPr lang="en-US" sz="2200" b="0" i="0" u="none" strike="noStrike" baseline="0" dirty="0"/>
              <a:t>ssigns objects to modules. </a:t>
            </a:r>
          </a:p>
          <a:p>
            <a:pPr lvl="1"/>
            <a:r>
              <a:rPr lang="en-US" sz="2200" dirty="0"/>
              <a:t>H</a:t>
            </a:r>
            <a:r>
              <a:rPr lang="en-US" sz="2200" b="0" i="0" u="none" strike="noStrike" baseline="0" dirty="0"/>
              <a:t>igh-level design identifies the system’s object types and explains how objects are related to one another. </a:t>
            </a:r>
          </a:p>
          <a:p>
            <a:pPr lvl="1"/>
            <a:r>
              <a:rPr lang="en-US" sz="2200" b="0" i="0" u="none" strike="noStrike" baseline="0" dirty="0"/>
              <a:t>Lower-level designs detail the objects’ attributes and operations.</a:t>
            </a:r>
            <a:endParaRPr lang="en-US" sz="2200" dirty="0"/>
          </a:p>
        </p:txBody>
      </p:sp>
    </p:spTree>
    <p:extLst>
      <p:ext uri="{BB962C8B-B14F-4D97-AF65-F5344CB8AC3E}">
        <p14:creationId xmlns:p14="http://schemas.microsoft.com/office/powerpoint/2010/main" val="2475100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892-64D2-D483-59B6-5A084B1EC900}"/>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A0C4DAD-870F-2FD8-5A9A-E1329EBFDAE8}"/>
              </a:ext>
            </a:extLst>
          </p:cNvPr>
          <p:cNvSpPr>
            <a:spLocks noGrp="1"/>
          </p:cNvSpPr>
          <p:nvPr>
            <p:ph idx="1"/>
          </p:nvPr>
        </p:nvSpPr>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design is </a:t>
            </a:r>
            <a:r>
              <a:rPr lang="en-GB" sz="2200" b="1" dirty="0">
                <a:cs typeface="Arial" charset="0"/>
              </a:rPr>
              <a:t>modular</a:t>
            </a:r>
            <a:r>
              <a:rPr lang="en-GB" sz="2200" dirty="0">
                <a:cs typeface="Arial" charset="0"/>
              </a:rPr>
              <a:t> when each activity of the system is performed by exactly one software unit, and when the inputs and outputs of each software unit are well-defined</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software unit is </a:t>
            </a:r>
            <a:r>
              <a:rPr lang="en-GB" sz="2200" b="1" dirty="0">
                <a:cs typeface="Arial" charset="0"/>
              </a:rPr>
              <a:t>well-defined</a:t>
            </a:r>
            <a:r>
              <a:rPr lang="en-GB" sz="2200" dirty="0">
                <a:cs typeface="Arial" charset="0"/>
              </a:rPr>
              <a:t> if its interface accurately and precisely specifies the unit’s externally visible behaviour</a:t>
            </a:r>
          </a:p>
          <a:p>
            <a:pPr algn="l"/>
            <a:r>
              <a:rPr lang="en-US" sz="2200" b="1" i="1" u="none" strike="noStrike" baseline="0" dirty="0"/>
              <a:t>Modularity</a:t>
            </a:r>
            <a:r>
              <a:rPr lang="en-US" sz="2200" b="0" i="1" u="none" strike="noStrike" baseline="0" dirty="0"/>
              <a:t> </a:t>
            </a:r>
            <a:r>
              <a:rPr lang="en-US" sz="2200" b="0" i="0" u="none" strike="noStrike" baseline="0" dirty="0"/>
              <a:t>is the most common manifestation of separation of concerns. Software is divided into separately named and addressable components, sometimes called </a:t>
            </a:r>
            <a:r>
              <a:rPr lang="en-US" sz="2200" b="0" i="1" u="none" strike="noStrike" baseline="0" dirty="0"/>
              <a:t>modules, </a:t>
            </a:r>
            <a:r>
              <a:rPr lang="en-US" sz="2200" b="0" i="0" u="none" strike="noStrike" baseline="0" dirty="0"/>
              <a:t>that are integrated to satisfy problem requirements</a:t>
            </a:r>
            <a:r>
              <a:rPr lang="en-US" sz="1800" b="0" i="0" u="none" strike="noStrike" baseline="0" dirty="0">
                <a:latin typeface="STIXMathJax_Main-Regular"/>
              </a:rPr>
              <a:t>.</a:t>
            </a:r>
            <a:endParaRPr lang="en-GB" sz="2200" dirty="0">
              <a:cs typeface="Arial" charset="0"/>
            </a:endParaRPr>
          </a:p>
          <a:p>
            <a:endParaRPr lang="en-US" dirty="0"/>
          </a:p>
        </p:txBody>
      </p:sp>
    </p:spTree>
    <p:extLst>
      <p:ext uri="{BB962C8B-B14F-4D97-AF65-F5344CB8AC3E}">
        <p14:creationId xmlns:p14="http://schemas.microsoft.com/office/powerpoint/2010/main" val="991726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4A40-6D60-4C9E-C2CA-9DBFE930BCEF}"/>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21580F10-47AC-641F-7BDB-7D3C42F48CAF}"/>
              </a:ext>
            </a:extLst>
          </p:cNvPr>
          <p:cNvSpPr>
            <a:spLocks noGrp="1"/>
          </p:cNvSpPr>
          <p:nvPr>
            <p:ph idx="1"/>
          </p:nvPr>
        </p:nvSpPr>
        <p:spPr/>
        <p:txBody>
          <a:bodyPr>
            <a:normAutofit/>
          </a:bodyPr>
          <a:lstStyle/>
          <a:p>
            <a:pPr algn="l"/>
            <a:r>
              <a:rPr lang="en-US" sz="2200" b="0" i="0" u="none" strike="noStrike" baseline="0" dirty="0"/>
              <a:t>Software </a:t>
            </a:r>
            <a:r>
              <a:rPr lang="en-US" sz="2200" b="1" i="0" u="none" strike="noStrike" baseline="0" dirty="0"/>
              <a:t>architectural styles </a:t>
            </a:r>
            <a:r>
              <a:rPr lang="en-US" sz="2200" b="0" i="0" u="none" strike="noStrike" baseline="0" dirty="0"/>
              <a:t>are established, large-scale patterns of system structure.</a:t>
            </a:r>
          </a:p>
          <a:p>
            <a:pPr algn="l"/>
            <a:r>
              <a:rPr lang="en-US" sz="2200" dirty="0"/>
              <a:t>They</a:t>
            </a:r>
            <a:r>
              <a:rPr lang="en-US" sz="2200" b="0" i="0" u="none" strike="noStrike" baseline="0" dirty="0"/>
              <a:t> have defining rules, elements, and techniques that result in designs with recognizable structures and well understood</a:t>
            </a:r>
            <a:r>
              <a:rPr lang="en-US" sz="2200" dirty="0"/>
              <a:t> </a:t>
            </a:r>
            <a:r>
              <a:rPr lang="en-US" sz="2200" b="0" i="0" u="none" strike="noStrike" baseline="0" dirty="0"/>
              <a:t>properties.</a:t>
            </a:r>
          </a:p>
          <a:p>
            <a:pPr algn="l"/>
            <a:r>
              <a:rPr lang="en-US" sz="2200" dirty="0"/>
              <a:t>N</a:t>
            </a:r>
            <a:r>
              <a:rPr lang="en-US" sz="2200" b="0" i="0" u="none" strike="noStrike" baseline="0" dirty="0"/>
              <a:t>ot complete detailed solutions. Rather, they are loose templates that offer distinct solutions for coordinating a system’s components.</a:t>
            </a:r>
          </a:p>
          <a:p>
            <a:pPr algn="l"/>
            <a:r>
              <a:rPr lang="en-US" sz="2200" dirty="0"/>
              <a:t>F</a:t>
            </a:r>
            <a:r>
              <a:rPr lang="en-US" sz="2200" b="0" i="0" u="none" strike="noStrike" baseline="0" dirty="0"/>
              <a:t>ocus on the different ways that components might communicate, synchronize, or share data with one another.</a:t>
            </a:r>
            <a:endParaRPr lang="en-US" sz="2200" dirty="0"/>
          </a:p>
        </p:txBody>
      </p:sp>
    </p:spTree>
    <p:extLst>
      <p:ext uri="{BB962C8B-B14F-4D97-AF65-F5344CB8AC3E}">
        <p14:creationId xmlns:p14="http://schemas.microsoft.com/office/powerpoint/2010/main" val="94883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A450-DE91-7FF0-1FFA-8EC18ED2CF7B}"/>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67A67740-4705-AFB2-1018-3A5985E3EA35}"/>
              </a:ext>
            </a:extLst>
          </p:cNvPr>
          <p:cNvSpPr>
            <a:spLocks noGrp="1"/>
          </p:cNvSpPr>
          <p:nvPr>
            <p:ph idx="1"/>
          </p:nvPr>
        </p:nvSpPr>
        <p:spPr/>
        <p:txBody>
          <a:bodyPr>
            <a:normAutofit/>
          </a:bodyPr>
          <a:lstStyle/>
          <a:p>
            <a:pPr algn="l"/>
            <a:r>
              <a:rPr lang="en-US" sz="2200" dirty="0"/>
              <a:t>S</a:t>
            </a:r>
            <a:r>
              <a:rPr lang="en-US" sz="2200" b="0" i="0" u="none" strike="noStrike" baseline="0" dirty="0"/>
              <a:t>ystem functionality is achieved by passing input data through a sequence of data-transforming components, called </a:t>
            </a:r>
            <a:r>
              <a:rPr lang="en-US" sz="2200" b="1" i="0" u="none" strike="noStrike" baseline="0" dirty="0"/>
              <a:t>filters</a:t>
            </a:r>
            <a:r>
              <a:rPr lang="en-US" sz="2200" b="0" i="0" u="none" strike="noStrike" baseline="0" dirty="0"/>
              <a:t>, to produce output data. </a:t>
            </a:r>
          </a:p>
          <a:p>
            <a:pPr algn="l"/>
            <a:r>
              <a:rPr lang="en-US" sz="2200" b="1" i="0" u="none" strike="noStrike" baseline="0" dirty="0"/>
              <a:t>Pipes </a:t>
            </a:r>
            <a:r>
              <a:rPr lang="en-US" sz="2200" b="0" i="0" u="none" strike="noStrike" baseline="0" dirty="0"/>
              <a:t>are connectors that simply transmit data from one filter to the next without modifying the data.</a:t>
            </a:r>
          </a:p>
        </p:txBody>
      </p:sp>
      <p:pic>
        <p:nvPicPr>
          <p:cNvPr id="5" name="Picture 4" descr="Chart, box and whisker chart&#10;&#10;Description automatically generated">
            <a:extLst>
              <a:ext uri="{FF2B5EF4-FFF2-40B4-BE49-F238E27FC236}">
                <a16:creationId xmlns:a16="http://schemas.microsoft.com/office/drawing/2014/main" id="{5EA11366-5A65-3C55-DF5E-0CD939039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239" y="3227767"/>
            <a:ext cx="7643522" cy="2949196"/>
          </a:xfrm>
          <a:prstGeom prst="rect">
            <a:avLst/>
          </a:prstGeom>
        </p:spPr>
      </p:pic>
    </p:spTree>
    <p:extLst>
      <p:ext uri="{BB962C8B-B14F-4D97-AF65-F5344CB8AC3E}">
        <p14:creationId xmlns:p14="http://schemas.microsoft.com/office/powerpoint/2010/main" val="147062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A022-0368-C22C-D016-62DD3229D50C}"/>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1E115ED9-703E-36A9-6F52-D16A276A96C7}"/>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Several important properties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designer can understand the entire system's effect on input and output as the composition of the filters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filters can be reused easily on other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System evolution is simple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Allow concurrent execution of filters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Drawbacks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0" i="0" u="none" strike="noStrike" baseline="0" dirty="0"/>
              <a:t>To support a fixed data format during data transmission, each filter must parse input data before performing its computation and then convert its results back to the fixed data format for output. This repeated parsing and </a:t>
            </a:r>
            <a:r>
              <a:rPr lang="en-US" sz="2200" b="0" i="0" u="none" strike="noStrike" baseline="0" dirty="0" err="1"/>
              <a:t>unparsing</a:t>
            </a:r>
            <a:r>
              <a:rPr lang="en-US" sz="2200" b="0" i="0" u="none" strike="noStrike" baseline="0" dirty="0"/>
              <a:t> of data can hamper system performance. </a:t>
            </a:r>
            <a:endParaRPr lang="en-GB" sz="22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Not good for handling interactive application</a:t>
            </a:r>
          </a:p>
        </p:txBody>
      </p:sp>
    </p:spTree>
    <p:extLst>
      <p:ext uri="{BB962C8B-B14F-4D97-AF65-F5344CB8AC3E}">
        <p14:creationId xmlns:p14="http://schemas.microsoft.com/office/powerpoint/2010/main" val="157810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l"/>
            <a:r>
              <a:rPr lang="en-US" sz="2200" dirty="0"/>
              <a:t>T</a:t>
            </a:r>
            <a:r>
              <a:rPr lang="en-US" sz="2200" b="0" i="0" u="none" strike="noStrike" baseline="0" dirty="0"/>
              <a:t>wo types of components:</a:t>
            </a:r>
          </a:p>
          <a:p>
            <a:pPr lvl="1"/>
            <a:r>
              <a:rPr lang="en-US" sz="2200" b="1" i="0" u="none" strike="noStrike" baseline="0" dirty="0"/>
              <a:t>Server </a:t>
            </a:r>
            <a:r>
              <a:rPr lang="en-US" sz="2200" b="0" i="0" u="none" strike="noStrike" baseline="0" dirty="0"/>
              <a:t>components offer services</a:t>
            </a:r>
          </a:p>
          <a:p>
            <a:pPr lvl="1"/>
            <a:r>
              <a:rPr lang="en-US" sz="2200" b="1" dirty="0"/>
              <a:t>C</a:t>
            </a:r>
            <a:r>
              <a:rPr lang="en-US" sz="2200" b="1" i="0" u="none" strike="noStrike" baseline="0" dirty="0"/>
              <a:t>lients </a:t>
            </a:r>
            <a:r>
              <a:rPr lang="en-US" sz="2200" b="0" i="0" u="none" strike="noStrike" baseline="0" dirty="0"/>
              <a:t>access them using a </a:t>
            </a:r>
            <a:r>
              <a:rPr lang="en-US" sz="2200" b="1" i="0" u="none" strike="noStrike" baseline="0" dirty="0"/>
              <a:t>request/reply protocol</a:t>
            </a:r>
            <a:r>
              <a:rPr lang="en-US" sz="2200" b="0" i="0" u="none" strike="noStrike" baseline="0" dirty="0"/>
              <a:t>. </a:t>
            </a:r>
          </a:p>
          <a:p>
            <a:pPr algn="l"/>
            <a:r>
              <a:rPr lang="en-US" sz="2200" b="0" i="0" u="none" strike="noStrike" baseline="0" dirty="0"/>
              <a:t>The components execute </a:t>
            </a:r>
            <a:r>
              <a:rPr lang="en-US" sz="2200" b="1" i="0" u="none" strike="noStrike" baseline="0" dirty="0"/>
              <a:t>concurrently</a:t>
            </a:r>
            <a:r>
              <a:rPr lang="en-US" sz="2200" b="0" i="0" u="none" strike="noStrike" baseline="0" dirty="0"/>
              <a:t> and are usually </a:t>
            </a:r>
            <a:r>
              <a:rPr lang="en-US" sz="2200" b="1" i="0" u="none" strike="noStrike" baseline="0" dirty="0"/>
              <a:t>distributed</a:t>
            </a:r>
            <a:r>
              <a:rPr lang="en-US" sz="2200" b="0" i="0" u="none" strike="noStrike" baseline="0" dirty="0"/>
              <a:t> across several computers. </a:t>
            </a:r>
          </a:p>
          <a:p>
            <a:pPr algn="l"/>
            <a:r>
              <a:rPr lang="en-US" sz="2200" b="0" i="0" u="none" strike="noStrike" baseline="0" dirty="0"/>
              <a:t>There may be one centralized server, several replicated servers distributed over several machines, or several distinct servers each offering a different set of services.</a:t>
            </a:r>
          </a:p>
          <a:p>
            <a:pPr algn="l"/>
            <a:r>
              <a:rPr lang="en-US" sz="2200" b="0" i="0" u="none" strike="noStrike" baseline="0" dirty="0"/>
              <a:t>The relationship between clients and servers is </a:t>
            </a:r>
            <a:r>
              <a:rPr lang="en-US" sz="2200" b="1" i="0" u="none" strike="noStrike" baseline="0" dirty="0"/>
              <a:t>asymmetric</a:t>
            </a:r>
            <a:r>
              <a:rPr lang="en-US" sz="2200" b="0" i="0" u="none" strike="noStrike" baseline="0" dirty="0"/>
              <a:t>: Clients know the identities of the servers from which they request information, but servers know nothing about which, or even how many, clients they serve. </a:t>
            </a:r>
            <a:endParaRPr lang="en-US" sz="2200" dirty="0"/>
          </a:p>
        </p:txBody>
      </p:sp>
    </p:spTree>
    <p:extLst>
      <p:ext uri="{BB962C8B-B14F-4D97-AF65-F5344CB8AC3E}">
        <p14:creationId xmlns:p14="http://schemas.microsoft.com/office/powerpoint/2010/main" val="252236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6650-255A-A02F-B843-D3EBEE357CE1}"/>
              </a:ext>
            </a:extLst>
          </p:cNvPr>
          <p:cNvSpPr>
            <a:spLocks noGrp="1"/>
          </p:cNvSpPr>
          <p:nvPr>
            <p:ph type="title"/>
          </p:nvPr>
        </p:nvSpPr>
        <p:spPr/>
        <p:txBody>
          <a:bodyPr/>
          <a:lstStyle/>
          <a:p>
            <a:r>
              <a:rPr lang="en-US" dirty="0"/>
              <a:t>Translating Requirements to Design</a:t>
            </a:r>
          </a:p>
        </p:txBody>
      </p:sp>
      <p:pic>
        <p:nvPicPr>
          <p:cNvPr id="4" name="Content Placeholder 3">
            <a:extLst>
              <a:ext uri="{FF2B5EF4-FFF2-40B4-BE49-F238E27FC236}">
                <a16:creationId xmlns:a16="http://schemas.microsoft.com/office/drawing/2014/main" id="{5D64084F-E2EE-05EB-3846-6DFE895382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41987" y="1382310"/>
            <a:ext cx="9466160" cy="5110565"/>
          </a:xfrm>
          <a:prstGeom prst="rect">
            <a:avLst/>
          </a:prstGeom>
        </p:spPr>
      </p:pic>
    </p:spTree>
    <p:extLst>
      <p:ext uri="{BB962C8B-B14F-4D97-AF65-F5344CB8AC3E}">
        <p14:creationId xmlns:p14="http://schemas.microsoft.com/office/powerpoint/2010/main" val="255094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l"/>
            <a:r>
              <a:rPr lang="en-US" sz="2200" b="0" i="0" u="none" strike="noStrike" baseline="0" dirty="0"/>
              <a:t>Clients initiate communications by issuing a </a:t>
            </a:r>
            <a:r>
              <a:rPr lang="en-US" sz="2200" b="1" i="1" u="none" strike="noStrike" baseline="0" dirty="0"/>
              <a:t>request</a:t>
            </a:r>
            <a:r>
              <a:rPr lang="en-US" sz="2200" b="0" i="0" u="none" strike="noStrike" baseline="0" dirty="0"/>
              <a:t>, as a message or a remote-procedure call</a:t>
            </a:r>
          </a:p>
          <a:p>
            <a:pPr algn="l"/>
            <a:r>
              <a:rPr lang="en-US" sz="2200" dirty="0"/>
              <a:t>S</a:t>
            </a:r>
            <a:r>
              <a:rPr lang="en-US" sz="2200" b="0" i="0" u="none" strike="noStrike" baseline="0" dirty="0"/>
              <a:t>ervers respond by fulfilling the request and </a:t>
            </a:r>
            <a:r>
              <a:rPr lang="en-US" sz="2200" b="1" i="1" u="none" strike="noStrike" baseline="0" dirty="0"/>
              <a:t>replying</a:t>
            </a:r>
            <a:r>
              <a:rPr lang="en-US" sz="2200" b="0" i="1" u="none" strike="noStrike" baseline="0" dirty="0"/>
              <a:t> </a:t>
            </a:r>
            <a:r>
              <a:rPr lang="en-US" sz="2200" b="0" i="0" u="none" strike="noStrike" baseline="0" dirty="0"/>
              <a:t>with a result. </a:t>
            </a:r>
          </a:p>
          <a:p>
            <a:pPr algn="l"/>
            <a:r>
              <a:rPr lang="en-US" sz="2200" b="0" i="0" u="none" strike="noStrike" baseline="0" dirty="0"/>
              <a:t>Normally, servers are </a:t>
            </a:r>
            <a:r>
              <a:rPr lang="en-US" sz="2200" b="1" i="0" u="none" strike="noStrike" baseline="0" dirty="0"/>
              <a:t>passive</a:t>
            </a:r>
            <a:r>
              <a:rPr lang="en-US" sz="2200" b="0" i="0" u="none" strike="noStrike" baseline="0" dirty="0"/>
              <a:t> components that simply react to clients’ requests, but in some cases, a server may initiate actions on behalf of its clients. </a:t>
            </a:r>
          </a:p>
          <a:p>
            <a:pPr algn="l"/>
            <a:r>
              <a:rPr lang="en-US" sz="2200" b="0" i="0" u="none" strike="noStrike" baseline="0" dirty="0"/>
              <a:t>For example, a client may send the server an executable function, called a </a:t>
            </a:r>
            <a:r>
              <a:rPr lang="en-US" sz="2200" b="1" i="0" u="none" strike="noStrike" baseline="0" dirty="0"/>
              <a:t>callback</a:t>
            </a:r>
            <a:r>
              <a:rPr lang="en-US" sz="2200" b="0" i="0" u="none" strike="noStrike" baseline="0" dirty="0"/>
              <a:t>, which the server subsequently calls under specific circumstances.</a:t>
            </a:r>
            <a:endParaRPr lang="en-US" sz="2200" dirty="0"/>
          </a:p>
        </p:txBody>
      </p:sp>
    </p:spTree>
    <p:extLst>
      <p:ext uri="{BB962C8B-B14F-4D97-AF65-F5344CB8AC3E}">
        <p14:creationId xmlns:p14="http://schemas.microsoft.com/office/powerpoint/2010/main" val="3094042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0F63-8594-A8F3-8F74-2D922A7B0726}"/>
              </a:ext>
            </a:extLst>
          </p:cNvPr>
          <p:cNvSpPr>
            <a:spLocks noGrp="1"/>
          </p:cNvSpPr>
          <p:nvPr>
            <p:ph type="title"/>
          </p:nvPr>
        </p:nvSpPr>
        <p:spPr/>
        <p:txBody>
          <a:bodyPr/>
          <a:lstStyle/>
          <a:p>
            <a:r>
              <a:rPr lang="en-US" dirty="0"/>
              <a:t>Client Server</a:t>
            </a:r>
          </a:p>
        </p:txBody>
      </p:sp>
      <p:pic>
        <p:nvPicPr>
          <p:cNvPr id="5" name="Content Placeholder 4" descr="Diagram&#10;&#10;Description automatically generated">
            <a:extLst>
              <a:ext uri="{FF2B5EF4-FFF2-40B4-BE49-F238E27FC236}">
                <a16:creationId xmlns:a16="http://schemas.microsoft.com/office/drawing/2014/main" id="{6B0E289E-A3B1-09DD-74E4-9D4BB3AB1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863" y="2054215"/>
            <a:ext cx="9838273" cy="3894157"/>
          </a:xfrm>
        </p:spPr>
      </p:pic>
    </p:spTree>
    <p:extLst>
      <p:ext uri="{BB962C8B-B14F-4D97-AF65-F5344CB8AC3E}">
        <p14:creationId xmlns:p14="http://schemas.microsoft.com/office/powerpoint/2010/main" val="4078815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lstStyle/>
          <a:p>
            <a:pPr algn="l"/>
            <a:r>
              <a:rPr lang="en-US" sz="2200" dirty="0"/>
              <a:t>A</a:t>
            </a:r>
            <a:r>
              <a:rPr lang="en-US" sz="2200" b="0" i="0" u="none" strike="noStrike" baseline="0" dirty="0"/>
              <a:t> </a:t>
            </a:r>
            <a:r>
              <a:rPr lang="en-US" sz="2200" b="1" i="0" u="none" strike="noStrike" baseline="0" dirty="0"/>
              <a:t>peer-to-peer </a:t>
            </a:r>
            <a:r>
              <a:rPr lang="en-US" sz="2200" b="0" i="0" u="none" strike="noStrike" baseline="0" dirty="0"/>
              <a:t>(P2P) architecture is one in which each component executes as its own process and acts as both a client of and a server to other peer components.</a:t>
            </a:r>
          </a:p>
          <a:p>
            <a:pPr algn="l"/>
            <a:r>
              <a:rPr lang="en-US" sz="2200" b="0" i="0" u="none" strike="noStrike" baseline="0" dirty="0"/>
              <a:t>Each component has an </a:t>
            </a:r>
            <a:r>
              <a:rPr lang="en-US" sz="2200" b="1" i="0" u="none" strike="noStrike" baseline="0" dirty="0"/>
              <a:t>interface</a:t>
            </a:r>
            <a:r>
              <a:rPr lang="en-US" sz="2200" b="0" i="0" u="none" strike="noStrike" baseline="0" dirty="0"/>
              <a:t> that specifies not only the services it provides, but also the services that it requests from other peer components. </a:t>
            </a:r>
          </a:p>
          <a:p>
            <a:pPr algn="l"/>
            <a:r>
              <a:rPr lang="en-US" sz="2200" b="0" i="0" u="none" strike="noStrike" baseline="0" dirty="0"/>
              <a:t>Peers communicate by requesting services from each other. </a:t>
            </a:r>
          </a:p>
          <a:p>
            <a:pPr algn="l"/>
            <a:r>
              <a:rPr lang="en-US" sz="2200" dirty="0"/>
              <a:t>A</a:t>
            </a:r>
            <a:r>
              <a:rPr lang="en-US" sz="2200" b="0" i="0" u="none" strike="noStrike" baseline="0" dirty="0"/>
              <a:t>ny component can initiate a request to any other peer component.</a:t>
            </a:r>
          </a:p>
          <a:p>
            <a:pPr algn="l"/>
            <a:r>
              <a:rPr lang="en-US" sz="2200" b="0" i="0" u="none" strike="noStrike" baseline="0" dirty="0"/>
              <a:t>What differs among components are the data each component stores locally.</a:t>
            </a:r>
          </a:p>
          <a:p>
            <a:pPr algn="l"/>
            <a:r>
              <a:rPr lang="en-US" sz="2200" dirty="0"/>
              <a:t>S</a:t>
            </a:r>
            <a:r>
              <a:rPr lang="en-US" sz="2200" b="0" i="0" u="none" strike="noStrike" baseline="0" dirty="0"/>
              <a:t>ystem’s data are distributed among the components; whenever a component needs information not stored locally, it retrieves it from a peer component.</a:t>
            </a:r>
          </a:p>
          <a:p>
            <a:pPr algn="l"/>
            <a:endParaRPr lang="en-US" dirty="0"/>
          </a:p>
        </p:txBody>
      </p:sp>
    </p:spTree>
    <p:extLst>
      <p:ext uri="{BB962C8B-B14F-4D97-AF65-F5344CB8AC3E}">
        <p14:creationId xmlns:p14="http://schemas.microsoft.com/office/powerpoint/2010/main" val="3554405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algn="l"/>
            <a:r>
              <a:rPr lang="en-US" sz="2200" b="0" i="0" u="none" strike="noStrike" baseline="0" dirty="0"/>
              <a:t>The best-known P2P architectures are file-sharing networks, such as </a:t>
            </a:r>
            <a:r>
              <a:rPr lang="en-US" sz="2200" b="1" i="0" u="none" strike="noStrike" baseline="0" dirty="0"/>
              <a:t>Napster</a:t>
            </a:r>
            <a:r>
              <a:rPr lang="en-US" sz="2200" b="0" i="0" u="none" strike="noStrike" baseline="0" dirty="0"/>
              <a:t> and </a:t>
            </a:r>
            <a:r>
              <a:rPr lang="en-US" sz="2200" b="1" i="0" u="none" strike="noStrike" baseline="0" dirty="0"/>
              <a:t>Freenet</a:t>
            </a:r>
            <a:r>
              <a:rPr lang="en-US" sz="2200" b="0" i="0" u="none" strike="noStrike" baseline="0" dirty="0"/>
              <a:t>, in which the components provide similar services to each other.</a:t>
            </a:r>
          </a:p>
          <a:p>
            <a:pPr algn="l"/>
            <a:r>
              <a:rPr lang="en-US" sz="2200" b="1" i="0" u="none" strike="noStrike" baseline="0" dirty="0"/>
              <a:t>P2P </a:t>
            </a:r>
            <a:r>
              <a:rPr lang="en-US" sz="2200" b="1" dirty="0"/>
              <a:t>N</a:t>
            </a:r>
            <a:r>
              <a:rPr lang="en-US" sz="2200" b="1" i="0" u="none" strike="noStrike" baseline="0" dirty="0"/>
              <a:t>etworks Advantages:</a:t>
            </a:r>
          </a:p>
          <a:p>
            <a:pPr lvl="1"/>
            <a:r>
              <a:rPr lang="en-US" sz="2200" dirty="0"/>
              <a:t>T</a:t>
            </a:r>
            <a:r>
              <a:rPr lang="en-US" sz="2200" b="0" i="0" u="none" strike="noStrike" baseline="0" dirty="0"/>
              <a:t>hey scale up well. </a:t>
            </a:r>
          </a:p>
          <a:p>
            <a:pPr lvl="1"/>
            <a:r>
              <a:rPr lang="en-US" sz="2200" dirty="0"/>
              <a:t>Each added component </a:t>
            </a:r>
            <a:r>
              <a:rPr lang="en-US" sz="2200" b="0" i="0" u="none" strike="noStrike" baseline="0" dirty="0"/>
              <a:t>increases the system’s capabilities, in the form of new or replicated data and as additional server capacity.</a:t>
            </a:r>
          </a:p>
          <a:p>
            <a:pPr lvl="1"/>
            <a:r>
              <a:rPr lang="en-US" sz="2200" dirty="0"/>
              <a:t>H</a:t>
            </a:r>
            <a:r>
              <a:rPr lang="en-US" sz="2200" b="0" i="0" u="none" strike="noStrike" baseline="0" dirty="0"/>
              <a:t>ighly tolerant of network failures, because data are replicated and distributed over multiple peers.</a:t>
            </a:r>
            <a:endParaRPr lang="en-US" sz="2200" dirty="0"/>
          </a:p>
          <a:p>
            <a:r>
              <a:rPr lang="en-US" sz="2200" b="1" i="0" u="none" strike="noStrike" baseline="0" dirty="0"/>
              <a:t>P2P Networks </a:t>
            </a:r>
            <a:r>
              <a:rPr lang="en-US" sz="2200" b="1" dirty="0"/>
              <a:t>D</a:t>
            </a:r>
            <a:r>
              <a:rPr lang="en-US" sz="2200" b="1" i="0" u="none" strike="noStrike" baseline="0" dirty="0"/>
              <a:t>isadvantage:</a:t>
            </a:r>
          </a:p>
          <a:p>
            <a:pPr lvl="1"/>
            <a:r>
              <a:rPr lang="en-US" sz="2200" dirty="0"/>
              <a:t>E</a:t>
            </a:r>
            <a:r>
              <a:rPr lang="en-US" sz="2200" b="0" i="0" u="none" strike="noStrike" baseline="0" dirty="0"/>
              <a:t>ach added component increases demands on the system in the form of additional requests.</a:t>
            </a:r>
          </a:p>
        </p:txBody>
      </p:sp>
    </p:spTree>
    <p:extLst>
      <p:ext uri="{BB962C8B-B14F-4D97-AF65-F5344CB8AC3E}">
        <p14:creationId xmlns:p14="http://schemas.microsoft.com/office/powerpoint/2010/main" val="2467718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NOT to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file contents change frequently (e.g. prices)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sharing speed has importance (e.g. large files are needed quickly)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File quality is critical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trust between peers is required (e.g. the content is protected)</a:t>
            </a:r>
          </a:p>
        </p:txBody>
      </p:sp>
    </p:spTree>
    <p:extLst>
      <p:ext uri="{BB962C8B-B14F-4D97-AF65-F5344CB8AC3E}">
        <p14:creationId xmlns:p14="http://schemas.microsoft.com/office/powerpoint/2010/main" val="236968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27D-35F6-EA1E-3B16-454B7E121FD1}"/>
              </a:ext>
            </a:extLst>
          </p:cNvPr>
          <p:cNvSpPr>
            <a:spLocks noGrp="1"/>
          </p:cNvSpPr>
          <p:nvPr>
            <p:ph type="title"/>
          </p:nvPr>
        </p:nvSpPr>
        <p:spPr/>
        <p:txBody>
          <a:bodyPr/>
          <a:lstStyle/>
          <a:p>
            <a:r>
              <a:rPr lang="en-US" dirty="0"/>
              <a:t>Requirements and Design</a:t>
            </a:r>
          </a:p>
        </p:txBody>
      </p:sp>
      <p:sp>
        <p:nvSpPr>
          <p:cNvPr id="3" name="Content Placeholder 2">
            <a:extLst>
              <a:ext uri="{FF2B5EF4-FFF2-40B4-BE49-F238E27FC236}">
                <a16:creationId xmlns:a16="http://schemas.microsoft.com/office/drawing/2014/main" id="{43A8A984-198D-CA6F-328C-78BD14EC2ADC}"/>
              </a:ext>
            </a:extLst>
          </p:cNvPr>
          <p:cNvSpPr>
            <a:spLocks noGrp="1"/>
          </p:cNvSpPr>
          <p:nvPr>
            <p:ph idx="1"/>
          </p:nvPr>
        </p:nvSpPr>
        <p:spPr/>
        <p:txBody>
          <a:bodyPr>
            <a:normAutofit/>
          </a:bodyPr>
          <a:lstStyle/>
          <a:p>
            <a:pPr algn="l"/>
            <a:r>
              <a:rPr lang="en-US" sz="2200" b="0" i="0" u="none" strike="noStrike" baseline="0" dirty="0"/>
              <a:t>To see how architecture relates to both design and requirements, consider the </a:t>
            </a:r>
            <a:r>
              <a:rPr lang="en-US" sz="2200" b="1" i="0" u="none" strike="noStrike" baseline="0" dirty="0"/>
              <a:t>example</a:t>
            </a:r>
            <a:r>
              <a:rPr lang="en-US" sz="2200" b="0" i="0" u="none" strike="noStrike" baseline="0" dirty="0"/>
              <a:t> to build a new house. </a:t>
            </a:r>
          </a:p>
          <a:p>
            <a:pPr algn="l"/>
            <a:r>
              <a:rPr lang="en-US" sz="2200" b="0" i="0" u="none" strike="noStrike" baseline="0" dirty="0"/>
              <a:t>The requirements include:</a:t>
            </a:r>
          </a:p>
          <a:p>
            <a:pPr lvl="1"/>
            <a:r>
              <a:rPr lang="en-US" sz="2200" dirty="0"/>
              <a:t>R</a:t>
            </a:r>
            <a:r>
              <a:rPr lang="en-US" sz="2200" b="0" i="0" u="none" strike="noStrike" baseline="0" dirty="0"/>
              <a:t>ooms for parents and three children</a:t>
            </a:r>
          </a:p>
          <a:p>
            <a:pPr lvl="1"/>
            <a:r>
              <a:rPr lang="en-US" sz="2200" dirty="0"/>
              <a:t>A</a:t>
            </a:r>
            <a:r>
              <a:rPr lang="en-US" sz="2200" b="0" i="0" u="none" strike="noStrike" baseline="0" dirty="0"/>
              <a:t> place for the children to play</a:t>
            </a:r>
          </a:p>
          <a:p>
            <a:pPr lvl="1"/>
            <a:r>
              <a:rPr lang="en-US" sz="2200" dirty="0"/>
              <a:t>A</a:t>
            </a:r>
            <a:r>
              <a:rPr lang="en-US" sz="2200" b="0" i="0" u="none" strike="noStrike" baseline="0" dirty="0"/>
              <a:t> kitchen and a large dining room that will hold an extendable table</a:t>
            </a:r>
          </a:p>
          <a:p>
            <a:pPr lvl="1"/>
            <a:r>
              <a:rPr lang="en-US" sz="2200" dirty="0"/>
              <a:t>S</a:t>
            </a:r>
            <a:r>
              <a:rPr lang="en-US" sz="2200" b="0" i="0" u="none" strike="noStrike" baseline="0" dirty="0"/>
              <a:t>torage for bicycles, lawn mower, ladder, barbecue</a:t>
            </a:r>
            <a:r>
              <a:rPr lang="en-US" sz="2200" dirty="0"/>
              <a:t>.</a:t>
            </a:r>
            <a:endParaRPr lang="en-US" sz="2200" b="0" i="0" u="none" strike="noStrike" baseline="0" dirty="0"/>
          </a:p>
          <a:p>
            <a:pPr lvl="1"/>
            <a:r>
              <a:rPr lang="en-US" sz="2200" dirty="0"/>
              <a:t>H</a:t>
            </a:r>
            <a:r>
              <a:rPr lang="en-US" sz="2200" b="0" i="0" u="none" strike="noStrike" baseline="0" dirty="0"/>
              <a:t>eating and air conditioning</a:t>
            </a:r>
            <a:endParaRPr lang="en-US" sz="2200" dirty="0"/>
          </a:p>
        </p:txBody>
      </p:sp>
    </p:spTree>
    <p:extLst>
      <p:ext uri="{BB962C8B-B14F-4D97-AF65-F5344CB8AC3E}">
        <p14:creationId xmlns:p14="http://schemas.microsoft.com/office/powerpoint/2010/main" val="417497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44F3-CBE7-7B06-F4A0-1BEB71B64E11}"/>
              </a:ext>
            </a:extLst>
          </p:cNvPr>
          <p:cNvSpPr>
            <a:spLocks noGrp="1"/>
          </p:cNvSpPr>
          <p:nvPr>
            <p:ph type="title"/>
          </p:nvPr>
        </p:nvSpPr>
        <p:spPr/>
        <p:txBody>
          <a:bodyPr/>
          <a:lstStyle/>
          <a:p>
            <a:r>
              <a:rPr lang="en-US" dirty="0"/>
              <a:t>Architectural Plans</a:t>
            </a:r>
          </a:p>
        </p:txBody>
      </p:sp>
      <p:pic>
        <p:nvPicPr>
          <p:cNvPr id="5" name="Content Placeholder 4" descr="Diagram&#10;&#10;Description automatically generated">
            <a:extLst>
              <a:ext uri="{FF2B5EF4-FFF2-40B4-BE49-F238E27FC236}">
                <a16:creationId xmlns:a16="http://schemas.microsoft.com/office/drawing/2014/main" id="{BC421E23-A4D0-03E4-6371-F421AD87C5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8210" y="1492594"/>
            <a:ext cx="5375579" cy="5000281"/>
          </a:xfrm>
        </p:spPr>
      </p:pic>
    </p:spTree>
    <p:extLst>
      <p:ext uri="{BB962C8B-B14F-4D97-AF65-F5344CB8AC3E}">
        <p14:creationId xmlns:p14="http://schemas.microsoft.com/office/powerpoint/2010/main" val="26444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C916-741F-A880-79C9-66D698FFE733}"/>
              </a:ext>
            </a:extLst>
          </p:cNvPr>
          <p:cNvSpPr>
            <a:spLocks noGrp="1"/>
          </p:cNvSpPr>
          <p:nvPr>
            <p:ph type="title"/>
          </p:nvPr>
        </p:nvSpPr>
        <p:spPr/>
        <p:txBody>
          <a:bodyPr/>
          <a:lstStyle/>
          <a:p>
            <a:r>
              <a:rPr lang="en-US" dirty="0"/>
              <a:t>Multiple Designs</a:t>
            </a:r>
          </a:p>
        </p:txBody>
      </p:sp>
      <p:sp>
        <p:nvSpPr>
          <p:cNvPr id="3" name="Content Placeholder 2">
            <a:extLst>
              <a:ext uri="{FF2B5EF4-FFF2-40B4-BE49-F238E27FC236}">
                <a16:creationId xmlns:a16="http://schemas.microsoft.com/office/drawing/2014/main" id="{36679A28-E955-8F2C-7171-AE0123F00477}"/>
              </a:ext>
            </a:extLst>
          </p:cNvPr>
          <p:cNvSpPr>
            <a:spLocks noGrp="1"/>
          </p:cNvSpPr>
          <p:nvPr>
            <p:ph idx="1"/>
          </p:nvPr>
        </p:nvSpPr>
        <p:spPr/>
        <p:txBody>
          <a:bodyPr/>
          <a:lstStyle/>
          <a:p>
            <a:r>
              <a:rPr lang="en-US" sz="2200" dirty="0">
                <a:cs typeface="Arial" charset="0"/>
              </a:rPr>
              <a:t>Maximize playing area</a:t>
            </a:r>
          </a:p>
          <a:p>
            <a:r>
              <a:rPr lang="en-US" sz="2200" dirty="0">
                <a:cs typeface="Arial" charset="0"/>
              </a:rPr>
              <a:t>Minimize playing area</a:t>
            </a:r>
          </a:p>
          <a:p>
            <a:r>
              <a:rPr lang="en-US" sz="2200" dirty="0">
                <a:cs typeface="Arial" charset="0"/>
              </a:rPr>
              <a:t>Large bedrooms</a:t>
            </a:r>
          </a:p>
          <a:p>
            <a:r>
              <a:rPr lang="en-US" sz="2200" dirty="0">
                <a:cs typeface="Arial" charset="0"/>
              </a:rPr>
              <a:t>Two story house</a:t>
            </a:r>
          </a:p>
          <a:p>
            <a:r>
              <a:rPr lang="en-US" sz="2200" dirty="0">
                <a:cs typeface="Arial" charset="0"/>
              </a:rPr>
              <a:t>Single story house</a:t>
            </a:r>
          </a:p>
          <a:p>
            <a:pPr>
              <a:buFont typeface="Lucida Sans Unicode" pitchFamily="34" charset="0"/>
              <a:buNone/>
            </a:pPr>
            <a:endParaRPr lang="en-US" sz="2200" dirty="0">
              <a:cs typeface="Arial" charset="0"/>
            </a:endParaRPr>
          </a:p>
          <a:p>
            <a:pPr>
              <a:buFont typeface="Lucida Sans Unicode" pitchFamily="34" charset="0"/>
              <a:buNone/>
            </a:pPr>
            <a:r>
              <a:rPr lang="en-US" sz="2200" dirty="0">
                <a:cs typeface="Arial" charset="0"/>
              </a:rPr>
              <a:t>Which is the best design?</a:t>
            </a:r>
          </a:p>
          <a:p>
            <a:pPr>
              <a:buFont typeface="Lucida Sans Unicode" pitchFamily="34" charset="0"/>
              <a:buNone/>
            </a:pPr>
            <a:r>
              <a:rPr lang="en-US" sz="2200" dirty="0">
                <a:cs typeface="Arial" charset="0"/>
              </a:rPr>
              <a:t>Will a proposed solution result in modified requirements?</a:t>
            </a:r>
          </a:p>
          <a:p>
            <a:endParaRPr lang="en-US" dirty="0"/>
          </a:p>
        </p:txBody>
      </p:sp>
    </p:spTree>
    <p:extLst>
      <p:ext uri="{BB962C8B-B14F-4D97-AF65-F5344CB8AC3E}">
        <p14:creationId xmlns:p14="http://schemas.microsoft.com/office/powerpoint/2010/main" val="150518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77AB-75BF-0716-7867-E958F36544FD}"/>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79CDA27B-ED3D-F068-A173-EA8E9EE7AF77}"/>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We can improve our design by studying examples of good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Most design work is </a:t>
            </a:r>
            <a:r>
              <a:rPr lang="en-GB" sz="2200" b="1" dirty="0">
                <a:cs typeface="Arial" charset="0"/>
              </a:rPr>
              <a:t>routine design</a:t>
            </a:r>
            <a:r>
              <a:rPr lang="en-GB" sz="2200" dirty="0">
                <a:cs typeface="Arial" charset="0"/>
              </a:rPr>
              <a:t>, solve problem by reusing and adapting solutions from similar problems</a:t>
            </a:r>
          </a:p>
          <a:p>
            <a:endParaRPr lang="en-US" dirty="0"/>
          </a:p>
        </p:txBody>
      </p:sp>
    </p:spTree>
    <p:extLst>
      <p:ext uri="{BB962C8B-B14F-4D97-AF65-F5344CB8AC3E}">
        <p14:creationId xmlns:p14="http://schemas.microsoft.com/office/powerpoint/2010/main" val="9177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9B3D-6A25-FC2B-3FAA-7E7D631DBAD3}"/>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46BD3CA4-D01C-B6C0-4933-7A38F52BEAFA}"/>
              </a:ext>
            </a:extLst>
          </p:cNvPr>
          <p:cNvSpPr>
            <a:spLocks noGrp="1"/>
          </p:cNvSpPr>
          <p:nvPr>
            <p:ph idx="1"/>
          </p:nvPr>
        </p:nvSpPr>
        <p:spPr/>
        <p:txBody>
          <a:bodyPr>
            <a:normAutofit/>
          </a:bodyPr>
          <a:lstStyle/>
          <a:p>
            <a:pPr marL="0" indent="0" algn="l">
              <a:buNone/>
            </a:pPr>
            <a:r>
              <a:rPr lang="en-US" sz="2200" b="0" i="0" u="none" strike="noStrike" baseline="0" dirty="0"/>
              <a:t>Using already available designs and solutions provides:</a:t>
            </a:r>
          </a:p>
          <a:p>
            <a:pPr algn="l"/>
            <a:r>
              <a:rPr lang="en-US" sz="2200" b="0" i="0" u="none" strike="noStrike" baseline="0" dirty="0"/>
              <a:t> </a:t>
            </a:r>
            <a:r>
              <a:rPr lang="en-US" sz="2200" b="1" i="1" dirty="0"/>
              <a:t>E</a:t>
            </a:r>
            <a:r>
              <a:rPr lang="en-US" sz="2200" b="1" i="1" u="none" strike="noStrike" baseline="0" dirty="0"/>
              <a:t>fficiency</a:t>
            </a:r>
            <a:r>
              <a:rPr lang="en-US" sz="2200" b="0" i="1" u="none" strike="noStrike" baseline="0" dirty="0"/>
              <a:t> (</a:t>
            </a:r>
            <a:r>
              <a:rPr lang="en-US" sz="2200" b="0" i="0" u="none" strike="noStrike" baseline="0" dirty="0"/>
              <a:t>in quickly settling on a plan)</a:t>
            </a:r>
          </a:p>
          <a:p>
            <a:pPr algn="l"/>
            <a:r>
              <a:rPr lang="en-US" sz="2200" b="1" i="1" u="none" strike="noStrike" baseline="0" dirty="0"/>
              <a:t>Predictability</a:t>
            </a:r>
            <a:r>
              <a:rPr lang="en-US" sz="2200" b="0" i="1" u="none" strike="noStrike" baseline="0" dirty="0"/>
              <a:t> (</a:t>
            </a:r>
            <a:r>
              <a:rPr lang="en-US" sz="2200" b="0" i="0" u="none" strike="noStrike" baseline="0" dirty="0"/>
              <a:t>in knowing that the resulting product should be similar in quality to existing one</a:t>
            </a:r>
            <a:r>
              <a:rPr lang="en-US" sz="2200" b="0" i="1" u="none" strike="noStrike" baseline="0" dirty="0"/>
              <a:t>)</a:t>
            </a:r>
            <a:endParaRPr lang="en-US" sz="2200" dirty="0"/>
          </a:p>
        </p:txBody>
      </p:sp>
    </p:spTree>
    <p:extLst>
      <p:ext uri="{BB962C8B-B14F-4D97-AF65-F5344CB8AC3E}">
        <p14:creationId xmlns:p14="http://schemas.microsoft.com/office/powerpoint/2010/main" val="153358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55CA-5514-AC80-4F66-56023E7F9040}"/>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pic>
        <p:nvPicPr>
          <p:cNvPr id="5" name="Content Placeholder 4" descr="Diagram&#10;&#10;Description automatically generated">
            <a:extLst>
              <a:ext uri="{FF2B5EF4-FFF2-40B4-BE49-F238E27FC236}">
                <a16:creationId xmlns:a16="http://schemas.microsoft.com/office/drawing/2014/main" id="{7B8649AC-A281-94C4-9F7F-AD407A493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509" y="1611735"/>
            <a:ext cx="6617029" cy="4590761"/>
          </a:xfrm>
        </p:spPr>
      </p:pic>
      <p:sp>
        <p:nvSpPr>
          <p:cNvPr id="3" name="TextBox 2">
            <a:extLst>
              <a:ext uri="{FF2B5EF4-FFF2-40B4-BE49-F238E27FC236}">
                <a16:creationId xmlns:a16="http://schemas.microsoft.com/office/drawing/2014/main" id="{CDFE2CE2-A848-5CF3-01BF-171BBEC083ED}"/>
              </a:ext>
            </a:extLst>
          </p:cNvPr>
          <p:cNvSpPr txBox="1"/>
          <p:nvPr/>
        </p:nvSpPr>
        <p:spPr>
          <a:xfrm>
            <a:off x="4709652" y="6308209"/>
            <a:ext cx="2772696" cy="369332"/>
          </a:xfrm>
          <a:prstGeom prst="rect">
            <a:avLst/>
          </a:prstGeom>
          <a:noFill/>
        </p:spPr>
        <p:txBody>
          <a:bodyPr wrap="square" rtlCol="0">
            <a:spAutoFit/>
          </a:bodyPr>
          <a:lstStyle/>
          <a:p>
            <a:pPr algn="ctr"/>
            <a:r>
              <a:rPr lang="en-US" dirty="0"/>
              <a:t>Sources of Design Advise</a:t>
            </a:r>
          </a:p>
        </p:txBody>
      </p:sp>
    </p:spTree>
    <p:extLst>
      <p:ext uri="{BB962C8B-B14F-4D97-AF65-F5344CB8AC3E}">
        <p14:creationId xmlns:p14="http://schemas.microsoft.com/office/powerpoint/2010/main" val="375274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1928</Words>
  <Application>Microsoft Office PowerPoint</Application>
  <PresentationFormat>Widescreen</PresentationFormat>
  <Paragraphs>193</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Lucida Sans Unicode</vt:lpstr>
      <vt:lpstr>STIXMathJax_Main-Regular</vt:lpstr>
      <vt:lpstr>Times New Roman</vt:lpstr>
      <vt:lpstr>TimesTen-Bold</vt:lpstr>
      <vt:lpstr>TimesTen-Roman</vt:lpstr>
      <vt:lpstr>Wingdings 2</vt:lpstr>
      <vt:lpstr>Office Theme</vt:lpstr>
      <vt:lpstr>Architecture Design</vt:lpstr>
      <vt:lpstr>The Design Process</vt:lpstr>
      <vt:lpstr>Translating Requirements to Design</vt:lpstr>
      <vt:lpstr>Requirements and Design</vt:lpstr>
      <vt:lpstr>Architectural Plans</vt:lpstr>
      <vt:lpstr>Multiple Designs</vt:lpstr>
      <vt:lpstr>The Design Process Design is a Creative Process</vt:lpstr>
      <vt:lpstr>The Design Process Design is a Creative Process</vt:lpstr>
      <vt:lpstr>The Design Process Design is a Creative Process</vt:lpstr>
      <vt:lpstr>The Design Process Design is a Creative Process</vt:lpstr>
      <vt:lpstr>Reference Model of a Compiler</vt:lpstr>
      <vt:lpstr>The Design Process Design is a Creative Process</vt:lpstr>
      <vt:lpstr>Design Process Model Design is an Iterative Process</vt:lpstr>
      <vt:lpstr>Design Process Model Design is an Iterative Process</vt:lpstr>
      <vt:lpstr>Decomposition and Views</vt:lpstr>
      <vt:lpstr>Design Methods</vt:lpstr>
      <vt:lpstr>Design Methods</vt:lpstr>
      <vt:lpstr>Functional Decomposition</vt:lpstr>
      <vt:lpstr>Functional Decomposition Example</vt:lpstr>
      <vt:lpstr>Functional Decomposition Example</vt:lpstr>
      <vt:lpstr>Functional Decomposition Example</vt:lpstr>
      <vt:lpstr>Design Methods</vt:lpstr>
      <vt:lpstr>Design Methods</vt:lpstr>
      <vt:lpstr>Design Methods</vt:lpstr>
      <vt:lpstr>Decomposition and Views</vt:lpstr>
      <vt:lpstr>Architectural Styles</vt:lpstr>
      <vt:lpstr>Pipe and Filter</vt:lpstr>
      <vt:lpstr>Pipe and Filter</vt:lpstr>
      <vt:lpstr>Client Server</vt:lpstr>
      <vt:lpstr>Client Server</vt:lpstr>
      <vt:lpstr>Client Server</vt:lpstr>
      <vt:lpstr>Peer-to-Peer</vt:lpstr>
      <vt:lpstr>Peer-to-Peer</vt:lpstr>
      <vt:lpstr>Peer-to-Peer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Mehroze Khan</dc:creator>
  <cp:lastModifiedBy>Mehroze Khan</cp:lastModifiedBy>
  <cp:revision>1</cp:revision>
  <dcterms:created xsi:type="dcterms:W3CDTF">2023-03-04T07:31:51Z</dcterms:created>
  <dcterms:modified xsi:type="dcterms:W3CDTF">2023-03-04T07:34:25Z</dcterms:modified>
</cp:coreProperties>
</file>