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92" r:id="rId4"/>
    <p:sldId id="258" r:id="rId5"/>
    <p:sldId id="259" r:id="rId6"/>
    <p:sldId id="293" r:id="rId7"/>
    <p:sldId id="294" r:id="rId8"/>
    <p:sldId id="260" r:id="rId9"/>
    <p:sldId id="261" r:id="rId10"/>
    <p:sldId id="262" r:id="rId11"/>
    <p:sldId id="263" r:id="rId12"/>
    <p:sldId id="264" r:id="rId13"/>
    <p:sldId id="265" r:id="rId14"/>
    <p:sldId id="266" r:id="rId15"/>
    <p:sldId id="268" r:id="rId16"/>
    <p:sldId id="269" r:id="rId17"/>
    <p:sldId id="299" r:id="rId18"/>
    <p:sldId id="295" r:id="rId19"/>
    <p:sldId id="301" r:id="rId20"/>
    <p:sldId id="300" r:id="rId21"/>
    <p:sldId id="296" r:id="rId22"/>
    <p:sldId id="297" r:id="rId23"/>
    <p:sldId id="270" r:id="rId24"/>
    <p:sldId id="298" r:id="rId25"/>
    <p:sldId id="302" r:id="rId26"/>
    <p:sldId id="273" r:id="rId27"/>
    <p:sldId id="304" r:id="rId28"/>
    <p:sldId id="274" r:id="rId29"/>
    <p:sldId id="275" r:id="rId30"/>
    <p:sldId id="276" r:id="rId31"/>
    <p:sldId id="277" r:id="rId32"/>
    <p:sldId id="278" r:id="rId33"/>
    <p:sldId id="279" r:id="rId34"/>
    <p:sldId id="280" r:id="rId35"/>
    <p:sldId id="303" r:id="rId36"/>
    <p:sldId id="281" r:id="rId37"/>
    <p:sldId id="282" r:id="rId38"/>
    <p:sldId id="283" r:id="rId39"/>
    <p:sldId id="284" r:id="rId40"/>
    <p:sldId id="285" r:id="rId41"/>
    <p:sldId id="286" r:id="rId42"/>
    <p:sldId id="287" r:id="rId43"/>
    <p:sldId id="288" r:id="rId44"/>
    <p:sldId id="289" r:id="rId45"/>
    <p:sldId id="305" r:id="rId46"/>
    <p:sldId id="306" r:id="rId47"/>
    <p:sldId id="290"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557"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FAA69-4C43-4F1D-B8AD-522AC16D071D}" type="datetimeFigureOut">
              <a:rPr lang="en-US" smtClean="0"/>
              <a:t>07-Mar-23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4C258-2FA2-4962-BF39-B98B8E1B0DD1}" type="slidenum">
              <a:rPr lang="en-US" smtClean="0"/>
              <a:t>‹#›</a:t>
            </a:fld>
            <a:endParaRPr lang="en-US"/>
          </a:p>
        </p:txBody>
      </p:sp>
    </p:spTree>
    <p:extLst>
      <p:ext uri="{BB962C8B-B14F-4D97-AF65-F5344CB8AC3E}">
        <p14:creationId xmlns:p14="http://schemas.microsoft.com/office/powerpoint/2010/main" val="33076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5</a:t>
            </a:fld>
            <a:endParaRPr lang="en-US"/>
          </a:p>
        </p:txBody>
      </p:sp>
    </p:spTree>
    <p:extLst>
      <p:ext uri="{BB962C8B-B14F-4D97-AF65-F5344CB8AC3E}">
        <p14:creationId xmlns:p14="http://schemas.microsoft.com/office/powerpoint/2010/main" val="36155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TimesTen-Roman"/>
              </a:rPr>
              <a:t>Like reference models, architectural styles give advice about how to decompose a problem into software units and how those units should interact with each other.</a:t>
            </a:r>
          </a:p>
          <a:p>
            <a:r>
              <a:rPr lang="en-US" sz="1200" b="0" i="0" u="none" strike="noStrike" baseline="0" dirty="0">
                <a:latin typeface="TimesTen-Roman"/>
              </a:rPr>
              <a:t>Unlike reference models, architectural styles are not optimized for specific application domains. Rather, they give generic advice about how to approach generic design problems</a:t>
            </a:r>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10</a:t>
            </a:fld>
            <a:endParaRPr lang="en-US"/>
          </a:p>
        </p:txBody>
      </p:sp>
    </p:spTree>
    <p:extLst>
      <p:ext uri="{BB962C8B-B14F-4D97-AF65-F5344CB8AC3E}">
        <p14:creationId xmlns:p14="http://schemas.microsoft.com/office/powerpoint/2010/main" val="3871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Convention </a:t>
            </a:r>
            <a:r>
              <a:rPr lang="en-US" sz="1200" b="0" i="0" u="none" strike="noStrike" baseline="0" dirty="0">
                <a:latin typeface="TimesTen-Roman"/>
              </a:rPr>
              <a:t>example, abstract data types (ADTs) are a design convention that encapsulates data representation and supports reusability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Ten-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Sometimes, existing solutions cannot solve a problem satisfactorily; we need a novel solution that requires </a:t>
            </a:r>
            <a:r>
              <a:rPr lang="en-US" sz="1200" b="1" i="0" u="none" strike="noStrike" baseline="0" dirty="0">
                <a:latin typeface="TimesTen-Bold"/>
              </a:rPr>
              <a:t>innovative design</a:t>
            </a:r>
            <a:r>
              <a:rPr lang="en-US" sz="1200" b="0" i="0" u="none" strike="noStrike" baseline="0" dirty="0">
                <a:latin typeface="TimesTen-Roman"/>
              </a:rPr>
              <a:t>. In contrast to routine design, the innovative design process is characterized by irregular bursts of progress that occur as we have flashes of insight. </a:t>
            </a:r>
          </a:p>
          <a:p>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12</a:t>
            </a:fld>
            <a:endParaRPr lang="en-US"/>
          </a:p>
        </p:txBody>
      </p:sp>
    </p:spTree>
    <p:extLst>
      <p:ext uri="{BB962C8B-B14F-4D97-AF65-F5344CB8AC3E}">
        <p14:creationId xmlns:p14="http://schemas.microsoft.com/office/powerpoint/2010/main" val="414306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In this example, several client components interact with each other using publish-subscribe communications. These same components use server components via request/reply protocols; in turn, the server components interact with a shared data repository. In this example, the architecture integrates different styles into a single model by allowing components to play multiple roles (e.g., client, publisher, and subscriber) and to engage in multiple types of interactions.</a:t>
            </a:r>
            <a:endParaRPr lang="en-US" sz="1200" dirty="0"/>
          </a:p>
        </p:txBody>
      </p:sp>
      <p:sp>
        <p:nvSpPr>
          <p:cNvPr id="4" name="Slide Number Placeholder 3"/>
          <p:cNvSpPr>
            <a:spLocks noGrp="1"/>
          </p:cNvSpPr>
          <p:nvPr>
            <p:ph type="sldNum" sz="quarter" idx="5"/>
          </p:nvPr>
        </p:nvSpPr>
        <p:spPr/>
        <p:txBody>
          <a:bodyPr/>
          <a:lstStyle/>
          <a:p>
            <a:fld id="{4D94C258-2FA2-4962-BF39-B98B8E1B0DD1}" type="slidenum">
              <a:rPr lang="en-US" smtClean="0"/>
              <a:t>48</a:t>
            </a:fld>
            <a:endParaRPr lang="en-US"/>
          </a:p>
        </p:txBody>
      </p:sp>
    </p:spTree>
    <p:extLst>
      <p:ext uri="{BB962C8B-B14F-4D97-AF65-F5344CB8AC3E}">
        <p14:creationId xmlns:p14="http://schemas.microsoft.com/office/powerpoint/2010/main" val="9460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8110-E338-09B7-0540-8E3E9FD4F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A969E-360B-0CF0-9C8C-5637378C0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817883-AF24-FA7E-2C96-41D721E71F2F}"/>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E0F45C00-2190-D536-4ADC-B6FA6234F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2C8BF-6F60-F164-B702-A8A2498F21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29412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B8A9-FC27-31FD-71FA-76A38C4718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01AFF-C2B0-0875-2221-76CFB64B7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A1E86-BD2D-A798-DF22-EB706F35C91F}"/>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70E09CDC-1707-3CAE-43D6-7F824E060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2DE4-04BB-F260-B995-CB62D69077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919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D5286-0223-CEE7-8D93-34D047EA92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E6D0F-29B4-0185-AB50-CB4981C85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388FD-11C8-F41A-19B9-EA362022C653}"/>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9090B69D-65B5-C0DC-58A2-C5C9DA131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3A2D7-56CE-BF19-134C-6F95C93F80A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00517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382-D036-58BC-5E63-BA014A7C5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5D4F3-5178-5B80-58A1-1AB6C15FF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273FC-703A-41E4-5759-0FE5995ED844}"/>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A3FB5ED9-E575-2454-97A2-1095CE4A1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6ECEF-AE87-7647-CA29-822D4D589521}"/>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55941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FF2F-0024-EA37-3EFF-DD512CAD4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7170E-EE59-DF82-C200-7EE0B576C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E93C8-FC69-CC0B-3943-62BDF02B428A}"/>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581DB08A-B427-6CDB-EA53-BB74674ED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C0C5-10EC-DDB6-E40F-CB2193A67C5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5088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A31C-6A38-96AA-42A4-726543D28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B3C3D-AB0B-2814-7C26-14999E963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3073B-C180-17A9-3B18-321BFD5C2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C007F-3AB3-F19E-DF79-8BC501D62746}"/>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6" name="Footer Placeholder 5">
            <a:extLst>
              <a:ext uri="{FF2B5EF4-FFF2-40B4-BE49-F238E27FC236}">
                <a16:creationId xmlns:a16="http://schemas.microsoft.com/office/drawing/2014/main" id="{612B7050-B753-115F-59ED-2AB317C7D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7E13B-EF57-4AA0-D9C6-6FA26D8A34A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6843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5C0-A1AC-28C5-7237-BE58F33ED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66128-961B-7049-521D-EDC9A6F3D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BB5B1-0EDC-408B-D458-60D422CE1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65265C-43B7-A1A0-31FE-729D342C9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8C0AC-D09D-DBF3-CAB7-2192845B4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7FF76-CAB9-76E9-D0C5-4486DD4B0DA4}"/>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8" name="Footer Placeholder 7">
            <a:extLst>
              <a:ext uri="{FF2B5EF4-FFF2-40B4-BE49-F238E27FC236}">
                <a16:creationId xmlns:a16="http://schemas.microsoft.com/office/drawing/2014/main" id="{ACB1B52B-419D-6A9E-AE57-2BBDEB969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2DC59-6B8D-8683-E66E-A110B80AFFAD}"/>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06244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1E03-EE59-99E5-28AA-F0C89D3D3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A53499-1F62-D4A4-407D-4B491064B2B2}"/>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4" name="Footer Placeholder 3">
            <a:extLst>
              <a:ext uri="{FF2B5EF4-FFF2-40B4-BE49-F238E27FC236}">
                <a16:creationId xmlns:a16="http://schemas.microsoft.com/office/drawing/2014/main" id="{EC2ADB92-A1BA-4E26-0BF7-22F6A6BF8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7A212-4625-20AC-75DA-BFB942C6312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32635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0192D-F173-AD03-F6A0-16A6728D4245}"/>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3" name="Footer Placeholder 2">
            <a:extLst>
              <a:ext uri="{FF2B5EF4-FFF2-40B4-BE49-F238E27FC236}">
                <a16:creationId xmlns:a16="http://schemas.microsoft.com/office/drawing/2014/main" id="{2EF9543D-C602-D46D-DB6D-2228A0249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4F0A2-BFF5-AD50-46A1-34993798657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9218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3A06-E859-818A-9BBA-3ACABFD68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31BBB-65A6-68CA-BD49-6B1F9D8E2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D8DFD-ADA9-A6E5-294E-139AF8121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81358-8FE9-DDBF-BD6F-7DF51F362BDB}"/>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6" name="Footer Placeholder 5">
            <a:extLst>
              <a:ext uri="{FF2B5EF4-FFF2-40B4-BE49-F238E27FC236}">
                <a16:creationId xmlns:a16="http://schemas.microsoft.com/office/drawing/2014/main" id="{60261058-E747-352B-E54B-7F4A80BD3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DD160-0640-2712-2F90-12FBFB85CE2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72921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9C87-BDD6-A56D-7613-9ECF056C5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482E1-6E68-7990-9EFE-B0E69FCF3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A00E30-00CB-C6EE-0AAA-F6101CF59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9B185-8676-1D73-7462-1A17C4B4F896}"/>
              </a:ext>
            </a:extLst>
          </p:cNvPr>
          <p:cNvSpPr>
            <a:spLocks noGrp="1"/>
          </p:cNvSpPr>
          <p:nvPr>
            <p:ph type="dt" sz="half" idx="10"/>
          </p:nvPr>
        </p:nvSpPr>
        <p:spPr/>
        <p:txBody>
          <a:bodyPr/>
          <a:lstStyle/>
          <a:p>
            <a:fld id="{DE11C3D7-2D74-4810-B18D-155925AD9700}" type="datetimeFigureOut">
              <a:rPr lang="en-US" smtClean="0"/>
              <a:t>07-Mar-23</a:t>
            </a:fld>
            <a:endParaRPr lang="en-US"/>
          </a:p>
        </p:txBody>
      </p:sp>
      <p:sp>
        <p:nvSpPr>
          <p:cNvPr id="6" name="Footer Placeholder 5">
            <a:extLst>
              <a:ext uri="{FF2B5EF4-FFF2-40B4-BE49-F238E27FC236}">
                <a16:creationId xmlns:a16="http://schemas.microsoft.com/office/drawing/2014/main" id="{1905B57B-A928-4424-030D-E4CE7427B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53B7F-E996-01F5-9628-5715BCC8F128}"/>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3641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8F66A-A50F-9D23-13FE-EEB2FAA2B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69DC8-8BE6-AC1C-8CBF-4266F5A54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EBC4A-6586-0616-E47E-971D51C00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C3D7-2D74-4810-B18D-155925AD9700}" type="datetimeFigureOut">
              <a:rPr lang="en-US" smtClean="0"/>
              <a:t>07-Mar-23</a:t>
            </a:fld>
            <a:endParaRPr lang="en-US"/>
          </a:p>
        </p:txBody>
      </p:sp>
      <p:sp>
        <p:nvSpPr>
          <p:cNvPr id="5" name="Footer Placeholder 4">
            <a:extLst>
              <a:ext uri="{FF2B5EF4-FFF2-40B4-BE49-F238E27FC236}">
                <a16:creationId xmlns:a16="http://schemas.microsoft.com/office/drawing/2014/main" id="{A259C920-5D4E-9015-6553-1F519DDE8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059B3-0AE2-2849-9788-ABB80AF17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1EE4F-D4C7-4A84-95B8-C44F0192B50F}" type="slidenum">
              <a:rPr lang="en-US" smtClean="0"/>
              <a:t>‹#›</a:t>
            </a:fld>
            <a:endParaRPr lang="en-US"/>
          </a:p>
        </p:txBody>
      </p:sp>
    </p:spTree>
    <p:extLst>
      <p:ext uri="{BB962C8B-B14F-4D97-AF65-F5344CB8AC3E}">
        <p14:creationId xmlns:p14="http://schemas.microsoft.com/office/powerpoint/2010/main" val="117100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02D6-6F8A-C8CC-7371-CAB3D490D210}"/>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461B7C6D-1820-401A-4945-CCA4F6B6B9B8}"/>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4390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7D41-DCE7-3DCC-9B9A-A74D2CB2FC9B}"/>
              </a:ext>
            </a:extLst>
          </p:cNvPr>
          <p:cNvSpPr>
            <a:spLocks noGrp="1"/>
          </p:cNvSpPr>
          <p:nvPr>
            <p:ph type="title"/>
          </p:nvPr>
        </p:nvSpPr>
        <p:spPr>
          <a:xfrm>
            <a:off x="838200" y="315964"/>
            <a:ext cx="10515600" cy="1325563"/>
          </a:xfrm>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061B2BEE-613A-A2C8-C5A8-D7F6B468FD11}"/>
              </a:ext>
            </a:extLst>
          </p:cNvPr>
          <p:cNvSpPr>
            <a:spLocks noGrp="1"/>
          </p:cNvSpPr>
          <p:nvPr>
            <p:ph idx="1"/>
          </p:nvPr>
        </p:nvSpPr>
        <p:spPr/>
        <p:txBody>
          <a:bodyPr/>
          <a:lstStyle/>
          <a:p>
            <a:pPr algn="l"/>
            <a:r>
              <a:rPr lang="en-US" sz="3200" dirty="0"/>
              <a:t>Ways to Leverage Existing Solutions:</a:t>
            </a:r>
            <a:endParaRPr lang="en-US" sz="1800" b="1" dirty="0">
              <a:latin typeface="TimesTen-Bold"/>
            </a:endParaRPr>
          </a:p>
          <a:p>
            <a:pPr algn="l"/>
            <a:r>
              <a:rPr lang="en-US" sz="2200" b="1" dirty="0"/>
              <a:t>C</a:t>
            </a:r>
            <a:r>
              <a:rPr lang="en-US" sz="2200" b="1" i="0" u="none" strike="noStrike" baseline="0" dirty="0"/>
              <a:t>loning</a:t>
            </a:r>
            <a:r>
              <a:rPr lang="en-US" sz="2200" dirty="0"/>
              <a:t>: B</a:t>
            </a:r>
            <a:r>
              <a:rPr lang="en-US" sz="2200" b="0" i="0" u="none" strike="noStrike" baseline="0" dirty="0"/>
              <a:t>orrow a whole design/code, make minor adjustments to fit the problem.</a:t>
            </a:r>
          </a:p>
          <a:p>
            <a:pPr algn="l"/>
            <a:r>
              <a:rPr lang="en-US" sz="2200" b="1" dirty="0"/>
              <a:t>R</a:t>
            </a:r>
            <a:r>
              <a:rPr lang="en-US" sz="2200" b="1" i="0" u="none" strike="noStrike" baseline="0" dirty="0"/>
              <a:t>eference </a:t>
            </a:r>
            <a:r>
              <a:rPr lang="en-US" sz="2200" b="1" dirty="0"/>
              <a:t>M</a:t>
            </a:r>
            <a:r>
              <a:rPr lang="en-US" sz="2200" b="1" i="0" u="none" strike="noStrike" baseline="0" dirty="0"/>
              <a:t>odel</a:t>
            </a:r>
            <a:r>
              <a:rPr lang="en-US" sz="2200" b="0" i="0" u="none" strike="noStrike" baseline="0" dirty="0"/>
              <a:t>: A standard generic architecture that suggests how to decompose a system into its major</a:t>
            </a:r>
            <a:r>
              <a:rPr lang="en-US" sz="2200" dirty="0"/>
              <a:t> </a:t>
            </a:r>
            <a:r>
              <a:rPr lang="en-US" sz="2200" b="0" i="0" u="none" strike="noStrike" baseline="0" dirty="0"/>
              <a:t>components and how those components interact with each other.</a:t>
            </a:r>
          </a:p>
          <a:p>
            <a:pPr algn="l"/>
            <a:r>
              <a:rPr lang="en-US" sz="2200" b="0" i="0" u="none" strike="noStrike" baseline="0" dirty="0"/>
              <a:t>Software architectures have generic solutions too, called </a:t>
            </a:r>
            <a:r>
              <a:rPr lang="en-US" sz="2200" b="1" i="0" u="none" strike="noStrike" baseline="0" dirty="0"/>
              <a:t>architectural styles</a:t>
            </a:r>
            <a:r>
              <a:rPr lang="en-US" sz="2200" b="0" i="0" u="none" strike="noStrike" baseline="0" dirty="0"/>
              <a: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Focusing on one architectural style can create problems</a:t>
            </a:r>
          </a:p>
          <a:p>
            <a:pPr lvl="1"/>
            <a:r>
              <a:rPr lang="en-US" sz="2200" b="0" i="0" u="none" strike="noStrike" baseline="0" dirty="0"/>
              <a:t>Good software architectural design is about selecting, adapting, and integrating several architectural styles in ways that best produce the desired result.</a:t>
            </a:r>
          </a:p>
          <a:p>
            <a:pPr lvl="1"/>
            <a:endParaRPr lang="en-US" dirty="0"/>
          </a:p>
        </p:txBody>
      </p:sp>
    </p:spTree>
    <p:extLst>
      <p:ext uri="{BB962C8B-B14F-4D97-AF65-F5344CB8AC3E}">
        <p14:creationId xmlns:p14="http://schemas.microsoft.com/office/powerpoint/2010/main" val="41428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B1BD-8D94-E06A-533E-E0680F40C3F2}"/>
              </a:ext>
            </a:extLst>
          </p:cNvPr>
          <p:cNvSpPr>
            <a:spLocks noGrp="1"/>
          </p:cNvSpPr>
          <p:nvPr>
            <p:ph type="title"/>
          </p:nvPr>
        </p:nvSpPr>
        <p:spPr/>
        <p:txBody>
          <a:bodyPr/>
          <a:lstStyle/>
          <a:p>
            <a:r>
              <a:rPr lang="en-US" dirty="0"/>
              <a:t>Reference Model of a Compiler</a:t>
            </a:r>
          </a:p>
        </p:txBody>
      </p:sp>
      <p:pic>
        <p:nvPicPr>
          <p:cNvPr id="5" name="Content Placeholder 4" descr="Diagram&#10;&#10;Description automatically generated">
            <a:extLst>
              <a:ext uri="{FF2B5EF4-FFF2-40B4-BE49-F238E27FC236}">
                <a16:creationId xmlns:a16="http://schemas.microsoft.com/office/drawing/2014/main" id="{3D893795-A2FD-D244-5D5F-E0E33B3CE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641" y="1359502"/>
            <a:ext cx="8088718" cy="5133373"/>
          </a:xfrm>
        </p:spPr>
      </p:pic>
    </p:spTree>
    <p:extLst>
      <p:ext uri="{BB962C8B-B14F-4D97-AF65-F5344CB8AC3E}">
        <p14:creationId xmlns:p14="http://schemas.microsoft.com/office/powerpoint/2010/main" val="18055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A43-7110-BE5B-1395-1FEB299F0782}"/>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F0509596-CE53-AFBC-6CCD-B9A4AC6B2EDB}"/>
              </a:ext>
            </a:extLst>
          </p:cNvPr>
          <p:cNvSpPr>
            <a:spLocks noGrp="1"/>
          </p:cNvSpPr>
          <p:nvPr>
            <p:ph idx="1"/>
          </p:nvPr>
        </p:nvSpPr>
        <p:spPr/>
        <p:txBody>
          <a:bodyPr>
            <a:normAutofit/>
          </a:bodyPr>
          <a:lstStyle/>
          <a:p>
            <a:pPr algn="l"/>
            <a:r>
              <a:rPr lang="en-US" sz="3200" dirty="0"/>
              <a:t>Ways to Leverage Existing Solutions(Continued):</a:t>
            </a:r>
            <a:endParaRPr lang="en-US" sz="3200" b="1" dirty="0"/>
          </a:p>
          <a:p>
            <a:pPr algn="l"/>
            <a:r>
              <a:rPr lang="en-US" sz="2200" b="1" i="0" u="none" strike="noStrike" baseline="0" dirty="0"/>
              <a:t>Design patterns </a:t>
            </a:r>
            <a:r>
              <a:rPr lang="en-US" sz="2200" b="0" i="0" u="none" strike="noStrike" baseline="0" dirty="0"/>
              <a:t>are generic solutions for making lower-level design decisions about individual software modules or small collections of modules.</a:t>
            </a:r>
          </a:p>
          <a:p>
            <a:pPr algn="l"/>
            <a:r>
              <a:rPr lang="en-US" sz="2200" b="0" i="0" u="none" strike="noStrike" baseline="0" dirty="0"/>
              <a:t>A </a:t>
            </a:r>
            <a:r>
              <a:rPr lang="en-US" sz="2200" b="1" i="0" u="none" strike="noStrike" baseline="0" dirty="0"/>
              <a:t>design convention </a:t>
            </a:r>
            <a:r>
              <a:rPr lang="en-US" sz="2200" b="0" i="0" u="none" strike="noStrike" baseline="0" dirty="0"/>
              <a:t>or </a:t>
            </a:r>
            <a:r>
              <a:rPr lang="en-US" sz="2200" b="1" i="0" u="none" strike="noStrike" baseline="0" dirty="0"/>
              <a:t>idiom </a:t>
            </a:r>
            <a:r>
              <a:rPr lang="en-US" sz="2200" b="0" i="0" u="none" strike="noStrike" baseline="0" dirty="0"/>
              <a:t>is a collection of design decisions and advice that, taken together, promotes certain design qualities. </a:t>
            </a:r>
          </a:p>
          <a:p>
            <a:pPr algn="l"/>
            <a:r>
              <a:rPr lang="en-US" sz="2200" b="0" i="0" u="none" strike="noStrike" baseline="0" dirty="0"/>
              <a:t>The guidance we can use in innovative design is a set of basic </a:t>
            </a:r>
            <a:r>
              <a:rPr lang="en-US" sz="2200" b="1" i="0" u="none" strike="noStrike" baseline="0" dirty="0"/>
              <a:t>design principles </a:t>
            </a:r>
            <a:r>
              <a:rPr lang="en-US" sz="2200" b="0" i="0" u="none" strike="noStrike" baseline="0" dirty="0"/>
              <a:t>that are descriptive characteristics of good design, rather than prescriptive advice about how to design.</a:t>
            </a:r>
            <a:endParaRPr lang="en-US" sz="2200" dirty="0"/>
          </a:p>
        </p:txBody>
      </p:sp>
    </p:spTree>
    <p:extLst>
      <p:ext uri="{BB962C8B-B14F-4D97-AF65-F5344CB8AC3E}">
        <p14:creationId xmlns:p14="http://schemas.microsoft.com/office/powerpoint/2010/main" val="127501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60F8-3CC9-DC65-878F-81902DBB778E}"/>
              </a:ext>
            </a:extLst>
          </p:cNvPr>
          <p:cNvSpPr>
            <a:spLocks noGrp="1"/>
          </p:cNvSpPr>
          <p:nvPr>
            <p:ph type="title"/>
          </p:nvPr>
        </p:nvSpPr>
        <p:spPr/>
        <p:txBody>
          <a:bodyPr/>
          <a:lstStyle/>
          <a:p>
            <a:r>
              <a:rPr lang="en-US" dirty="0"/>
              <a:t>Design Process Model</a:t>
            </a:r>
            <a:br>
              <a:rPr lang="en-US" dirty="0"/>
            </a:br>
            <a:r>
              <a:rPr lang="en-US" sz="2400" dirty="0"/>
              <a:t>Design is an Iterative Process</a:t>
            </a:r>
          </a:p>
        </p:txBody>
      </p:sp>
      <p:sp>
        <p:nvSpPr>
          <p:cNvPr id="3" name="Content Placeholder 2">
            <a:extLst>
              <a:ext uri="{FF2B5EF4-FFF2-40B4-BE49-F238E27FC236}">
                <a16:creationId xmlns:a16="http://schemas.microsoft.com/office/drawing/2014/main" id="{80826374-9E0F-3DFD-00AB-16ACF25C3125}"/>
              </a:ext>
            </a:extLst>
          </p:cNvPr>
          <p:cNvSpPr>
            <a:spLocks noGrp="1"/>
          </p:cNvSpPr>
          <p:nvPr>
            <p:ph idx="1"/>
          </p:nvPr>
        </p:nvSpPr>
        <p:spPr/>
        <p:txBody>
          <a:bodyPr>
            <a:noAutofit/>
          </a:bodyPr>
          <a:lstStyle/>
          <a:p>
            <a:pPr algn="l"/>
            <a:r>
              <a:rPr lang="en-US" sz="2000" b="0" i="0" u="none" strike="noStrike" baseline="0" dirty="0"/>
              <a:t>During the first part of the design phase, we iterate among three activities: </a:t>
            </a:r>
          </a:p>
          <a:p>
            <a:pPr lvl="1"/>
            <a:r>
              <a:rPr lang="en-US" sz="2000" dirty="0"/>
              <a:t>D</a:t>
            </a:r>
            <a:r>
              <a:rPr lang="en-US" sz="2000" b="0" i="0" u="none" strike="noStrike" baseline="0" dirty="0"/>
              <a:t>rawing architectural plans</a:t>
            </a:r>
          </a:p>
          <a:p>
            <a:pPr lvl="1"/>
            <a:r>
              <a:rPr lang="en-US" sz="2000" dirty="0"/>
              <a:t>A</a:t>
            </a:r>
            <a:r>
              <a:rPr lang="en-US" sz="2000" b="0" i="0" u="none" strike="noStrike" baseline="0" dirty="0"/>
              <a:t>nalyzing how well the proposed architecture promotes desired properties</a:t>
            </a:r>
          </a:p>
          <a:p>
            <a:pPr lvl="1"/>
            <a:r>
              <a:rPr lang="en-US" sz="2000" dirty="0"/>
              <a:t>U</a:t>
            </a:r>
            <a:r>
              <a:rPr lang="en-US" sz="2000" b="0" i="0" u="none" strike="noStrike" baseline="0" dirty="0"/>
              <a:t>sing the analysis results to improve and optimize the architectural plans</a:t>
            </a:r>
          </a:p>
          <a:p>
            <a:pPr algn="l"/>
            <a:r>
              <a:rPr lang="en-US" sz="2000" b="0" i="0" u="none" strike="noStrike" baseline="0" dirty="0"/>
              <a:t>At the architectural stage, we focus on system-level decisions</a:t>
            </a:r>
            <a:endParaRPr lang="en-US" sz="2000" dirty="0"/>
          </a:p>
          <a:p>
            <a:pPr lvl="1"/>
            <a:r>
              <a:rPr lang="en-US" sz="2000" b="0" i="0" u="none" strike="noStrike" baseline="0" dirty="0"/>
              <a:t>Communication</a:t>
            </a:r>
          </a:p>
          <a:p>
            <a:pPr lvl="1"/>
            <a:r>
              <a:rPr lang="en-US" sz="2000" b="0" i="0" u="none" strike="noStrike" baseline="0" dirty="0"/>
              <a:t>Coordination</a:t>
            </a:r>
          </a:p>
          <a:p>
            <a:pPr lvl="1"/>
            <a:r>
              <a:rPr lang="en-US" sz="2000" b="0" i="0" u="none" strike="noStrike" baseline="0" dirty="0"/>
              <a:t>Synchronization</a:t>
            </a:r>
          </a:p>
          <a:p>
            <a:pPr lvl="1"/>
            <a:r>
              <a:rPr lang="en-US" sz="2000" dirty="0"/>
              <a:t>S</a:t>
            </a:r>
            <a:r>
              <a:rPr lang="en-US" sz="2000" b="0" i="0" u="none" strike="noStrike" baseline="0" dirty="0"/>
              <a:t>haring</a:t>
            </a:r>
          </a:p>
          <a:p>
            <a:pPr algn="l"/>
            <a:r>
              <a:rPr lang="en-US" sz="2000" b="0" i="0" u="none" strike="noStrike" baseline="0" dirty="0"/>
              <a:t>As the architecture starts to stabilize</a:t>
            </a:r>
          </a:p>
          <a:p>
            <a:pPr lvl="1"/>
            <a:r>
              <a:rPr lang="en-US" sz="2000" dirty="0"/>
              <a:t>D</a:t>
            </a:r>
            <a:r>
              <a:rPr lang="en-US" sz="2000" b="0" i="0" u="none" strike="noStrike" baseline="0" dirty="0"/>
              <a:t>ocument models. </a:t>
            </a:r>
          </a:p>
          <a:p>
            <a:pPr lvl="1"/>
            <a:r>
              <a:rPr lang="en-US" sz="2000" b="0" i="0" u="none" strike="noStrike" baseline="0" dirty="0"/>
              <a:t>Each </a:t>
            </a:r>
            <a:r>
              <a:rPr lang="en-US" sz="2000" dirty="0"/>
              <a:t>of the </a:t>
            </a:r>
            <a:r>
              <a:rPr lang="en-US" sz="2000" b="0" i="0" u="none" strike="noStrike" baseline="0" dirty="0"/>
              <a:t>models is an architectural view, and the views are interconnected</a:t>
            </a:r>
          </a:p>
          <a:p>
            <a:pPr lvl="1"/>
            <a:r>
              <a:rPr lang="en-US" sz="2000" dirty="0"/>
              <a:t>A</a:t>
            </a:r>
            <a:r>
              <a:rPr lang="en-US" sz="2000" b="0" i="0" u="none" strike="noStrike" baseline="0" dirty="0"/>
              <a:t> change to one view may have an impact on other views.</a:t>
            </a:r>
          </a:p>
        </p:txBody>
      </p:sp>
    </p:spTree>
    <p:extLst>
      <p:ext uri="{BB962C8B-B14F-4D97-AF65-F5344CB8AC3E}">
        <p14:creationId xmlns:p14="http://schemas.microsoft.com/office/powerpoint/2010/main" val="22501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013-5F9C-084C-3621-FE88E816C505}"/>
              </a:ext>
            </a:extLst>
          </p:cNvPr>
          <p:cNvSpPr>
            <a:spLocks noGrp="1"/>
          </p:cNvSpPr>
          <p:nvPr>
            <p:ph type="title"/>
          </p:nvPr>
        </p:nvSpPr>
        <p:spPr>
          <a:xfrm>
            <a:off x="838200" y="315964"/>
            <a:ext cx="10515600" cy="1325563"/>
          </a:xfrm>
        </p:spPr>
        <p:txBody>
          <a:bodyPr/>
          <a:lstStyle/>
          <a:p>
            <a:r>
              <a:rPr lang="en-US" dirty="0"/>
              <a:t>Design Process Model</a:t>
            </a:r>
            <a:br>
              <a:rPr lang="en-US" dirty="0"/>
            </a:br>
            <a:r>
              <a:rPr lang="en-US" sz="2400" dirty="0"/>
              <a:t>Design is an Iterative Process</a:t>
            </a:r>
          </a:p>
        </p:txBody>
      </p:sp>
      <p:pic>
        <p:nvPicPr>
          <p:cNvPr id="5" name="Content Placeholder 4" descr="Diagram&#10;&#10;Description automatically generated">
            <a:extLst>
              <a:ext uri="{FF2B5EF4-FFF2-40B4-BE49-F238E27FC236}">
                <a16:creationId xmlns:a16="http://schemas.microsoft.com/office/drawing/2014/main" id="{6B28E10E-263C-F45D-4A8F-DF87EAAF8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414" y="3736259"/>
            <a:ext cx="9198137" cy="2732718"/>
          </a:xfrm>
        </p:spPr>
      </p:pic>
      <p:sp>
        <p:nvSpPr>
          <p:cNvPr id="4" name="TextBox 3">
            <a:extLst>
              <a:ext uri="{FF2B5EF4-FFF2-40B4-BE49-F238E27FC236}">
                <a16:creationId xmlns:a16="http://schemas.microsoft.com/office/drawing/2014/main" id="{1BCBAC8D-64B8-E3DC-16E8-F6A267FAC468}"/>
              </a:ext>
            </a:extLst>
          </p:cNvPr>
          <p:cNvSpPr txBox="1"/>
          <p:nvPr/>
        </p:nvSpPr>
        <p:spPr>
          <a:xfrm>
            <a:off x="739876" y="1480036"/>
            <a:ext cx="10419735" cy="2246769"/>
          </a:xfrm>
          <a:prstGeom prst="rect">
            <a:avLst/>
          </a:prstGeom>
          <a:noFill/>
        </p:spPr>
        <p:txBody>
          <a:bodyPr wrap="square">
            <a:spAutoFit/>
          </a:bodyPr>
          <a:lstStyle/>
          <a:p>
            <a:pPr marL="285750" indent="-285750" algn="l">
              <a:buFont typeface="Arial" panose="020B0604020202020204" pitchFamily="34" charset="0"/>
              <a:buChar char="•"/>
            </a:pPr>
            <a:r>
              <a:rPr lang="en-US" sz="2000" dirty="0"/>
              <a:t>O</a:t>
            </a:r>
            <a:r>
              <a:rPr lang="en-US" sz="2000" b="0" i="0" u="none" strike="noStrike" baseline="0" dirty="0"/>
              <a:t>nce the architecture is documented</a:t>
            </a:r>
            <a:endParaRPr lang="en-US" sz="2000" dirty="0"/>
          </a:p>
          <a:p>
            <a:pPr marL="742950" lvl="1" indent="-285750">
              <a:buFont typeface="Arial" panose="020B0604020202020204" pitchFamily="34" charset="0"/>
              <a:buChar char="•"/>
            </a:pPr>
            <a:r>
              <a:rPr lang="en-US" sz="2000" dirty="0"/>
              <a:t>C</a:t>
            </a:r>
            <a:r>
              <a:rPr lang="en-US" sz="2000" b="0" i="0" u="none" strike="noStrike" baseline="0" dirty="0"/>
              <a:t>onduct a formal design review, in which the project team checks that the architecture meets all the system’s requirements and is of high quality. </a:t>
            </a:r>
          </a:p>
          <a:p>
            <a:pPr marL="742950" lvl="1" indent="-285750">
              <a:buFont typeface="Arial" panose="020B0604020202020204" pitchFamily="34" charset="0"/>
              <a:buChar char="•"/>
            </a:pPr>
            <a:r>
              <a:rPr lang="en-US" sz="2000" b="0" i="0" u="none" strike="noStrike" baseline="0" dirty="0"/>
              <a:t>If problems are identified during the design review, we may have to revise our design yet again to address these concerns.</a:t>
            </a:r>
          </a:p>
          <a:p>
            <a:pPr marL="285750" indent="-285750" algn="l">
              <a:buFont typeface="Arial" panose="020B0604020202020204" pitchFamily="34" charset="0"/>
              <a:buChar char="•"/>
            </a:pPr>
            <a:r>
              <a:rPr lang="en-US" sz="2000" b="0" i="0" u="none" strike="noStrike" baseline="0" dirty="0"/>
              <a:t>The outcome of the software architecture process is the </a:t>
            </a:r>
            <a:r>
              <a:rPr lang="en-US" sz="2000" b="1" i="0" u="none" strike="noStrike" baseline="0" dirty="0"/>
              <a:t>SAD</a:t>
            </a:r>
            <a:r>
              <a:rPr lang="en-US" sz="2000" b="0" i="0" u="none" strike="noStrike" baseline="0" dirty="0"/>
              <a:t>, used to communicate system-level design decisions to the rest of the development team.</a:t>
            </a:r>
            <a:endParaRPr lang="en-US" sz="2000" dirty="0"/>
          </a:p>
        </p:txBody>
      </p:sp>
    </p:spTree>
    <p:extLst>
      <p:ext uri="{BB962C8B-B14F-4D97-AF65-F5344CB8AC3E}">
        <p14:creationId xmlns:p14="http://schemas.microsoft.com/office/powerpoint/2010/main" val="61214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882F-A1EE-1A33-D090-9A69CF34BBA6}"/>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F53D2B7-9475-21EB-B5AC-47ECF6ECFF79}"/>
              </a:ext>
            </a:extLst>
          </p:cNvPr>
          <p:cNvSpPr>
            <a:spLocks noGrp="1"/>
          </p:cNvSpPr>
          <p:nvPr>
            <p:ph idx="1"/>
          </p:nvPr>
        </p:nvSpPr>
        <p:spPr>
          <a:xfrm>
            <a:off x="838200" y="1405553"/>
            <a:ext cx="10515600" cy="4351338"/>
          </a:xfrm>
        </p:spPr>
        <p:txBody>
          <a:bodyPr>
            <a:normAutofit/>
          </a:bodyPr>
          <a:lstStyle/>
          <a:p>
            <a:pPr algn="l"/>
            <a:r>
              <a:rPr lang="en-US" sz="2200" b="0" i="0" u="none" strike="noStrike" baseline="0" dirty="0"/>
              <a:t>Design by decomposition starts with a high-level description of the </a:t>
            </a:r>
            <a:r>
              <a:rPr lang="en-US" sz="2200" b="1" i="0" u="none" strike="noStrike" baseline="0" dirty="0"/>
              <a:t>system’s key elements</a:t>
            </a:r>
            <a:r>
              <a:rPr lang="en-US" sz="2200" b="0" i="0" u="none" strike="noStrike" baseline="0" dirty="0"/>
              <a:t>. </a:t>
            </a:r>
          </a:p>
          <a:p>
            <a:pPr algn="l"/>
            <a:r>
              <a:rPr lang="en-US" sz="2200" dirty="0"/>
              <a:t>I</a:t>
            </a:r>
            <a:r>
              <a:rPr lang="en-US" sz="2200" b="0" i="0" u="none" strike="noStrike" baseline="0" dirty="0"/>
              <a:t>teratively refine the design by dividing system’s elements into its constituent pieces and describing their interfaces. </a:t>
            </a:r>
            <a:endParaRPr lang="en-US" sz="2200" dirty="0"/>
          </a:p>
        </p:txBody>
      </p:sp>
      <p:pic>
        <p:nvPicPr>
          <p:cNvPr id="5" name="Picture 4" descr="Diagram&#10;&#10;Description automatically generated">
            <a:extLst>
              <a:ext uri="{FF2B5EF4-FFF2-40B4-BE49-F238E27FC236}">
                <a16:creationId xmlns:a16="http://schemas.microsoft.com/office/drawing/2014/main" id="{DB614B56-5E55-18AB-636E-070A16F7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392" y="2731116"/>
            <a:ext cx="6921215" cy="3976524"/>
          </a:xfrm>
          <a:prstGeom prst="rect">
            <a:avLst/>
          </a:prstGeom>
        </p:spPr>
      </p:pic>
    </p:spTree>
    <p:extLst>
      <p:ext uri="{BB962C8B-B14F-4D97-AF65-F5344CB8AC3E}">
        <p14:creationId xmlns:p14="http://schemas.microsoft.com/office/powerpoint/2010/main" val="302609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Process-oriented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Object-oriented design</a:t>
            </a:r>
          </a:p>
          <a:p>
            <a:pPr algn="l"/>
            <a:endParaRPr lang="en-US" dirty="0"/>
          </a:p>
        </p:txBody>
      </p:sp>
    </p:spTree>
    <p:extLst>
      <p:ext uri="{BB962C8B-B14F-4D97-AF65-F5344CB8AC3E}">
        <p14:creationId xmlns:p14="http://schemas.microsoft.com/office/powerpoint/2010/main" val="214586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Functional decomposition: </a:t>
            </a:r>
          </a:p>
          <a:p>
            <a:pPr lvl="1"/>
            <a:r>
              <a:rPr lang="en-US" sz="2200" dirty="0"/>
              <a:t>P</a:t>
            </a:r>
            <a:r>
              <a:rPr lang="en-US" sz="2200" b="0" i="0" u="none" strike="noStrike" baseline="0" dirty="0"/>
              <a:t>artitions functions or requirements into modules. </a:t>
            </a:r>
          </a:p>
          <a:p>
            <a:pPr lvl="1"/>
            <a:r>
              <a:rPr lang="en-US" sz="2200" b="0" i="0" u="none" strike="noStrike" baseline="0" dirty="0"/>
              <a:t>Lower-level designs divide these functions into subfunctions, which are then assigned to smaller modules. </a:t>
            </a:r>
          </a:p>
          <a:p>
            <a:pPr lvl="1"/>
            <a:r>
              <a:rPr lang="en-US" sz="2200" b="0" i="0" u="none" strike="noStrike" baseline="0" dirty="0"/>
              <a:t>The design also describes which modules (subfunctions) call each other.</a:t>
            </a:r>
          </a:p>
        </p:txBody>
      </p:sp>
    </p:spTree>
    <p:extLst>
      <p:ext uri="{BB962C8B-B14F-4D97-AF65-F5344CB8AC3E}">
        <p14:creationId xmlns:p14="http://schemas.microsoft.com/office/powerpoint/2010/main" val="295705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a:t>
            </a:r>
          </a:p>
        </p:txBody>
      </p:sp>
      <p:pic>
        <p:nvPicPr>
          <p:cNvPr id="6" name="Picture 5">
            <a:extLst>
              <a:ext uri="{FF2B5EF4-FFF2-40B4-BE49-F238E27FC236}">
                <a16:creationId xmlns:a16="http://schemas.microsoft.com/office/drawing/2014/main" id="{13F784ED-E25B-1BC8-6C5F-37E2304AF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494935" y="1327355"/>
            <a:ext cx="6985820" cy="5402826"/>
          </a:xfrm>
          <a:prstGeom prst="rect">
            <a:avLst/>
          </a:prstGeom>
          <a:noFill/>
        </p:spPr>
      </p:pic>
    </p:spTree>
    <p:extLst>
      <p:ext uri="{BB962C8B-B14F-4D97-AF65-F5344CB8AC3E}">
        <p14:creationId xmlns:p14="http://schemas.microsoft.com/office/powerpoint/2010/main" val="200170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0" i="0" dirty="0">
                <a:solidFill>
                  <a:srgbClr val="222222"/>
                </a:solidFill>
                <a:effectLst/>
                <a:ea typeface="Lato" panose="020F0502020204030203" pitchFamily="34" charset="0"/>
                <a:cs typeface="Lato" panose="020F0502020204030203" pitchFamily="34" charset="0"/>
              </a:rPr>
              <a:t>Suppose that you need to design software that can be used by the patients to make an appointment with the doctor. </a:t>
            </a:r>
            <a:endParaRPr lang="en-US" sz="2200" b="0" i="0" u="none" strike="noStrike" baseline="0" dirty="0">
              <a:ea typeface="Lato" panose="020F0502020204030203" pitchFamily="34" charset="0"/>
              <a:cs typeface="Lato" panose="020F0502020204030203" pitchFamily="34" charset="0"/>
            </a:endParaRPr>
          </a:p>
        </p:txBody>
      </p:sp>
      <p:pic>
        <p:nvPicPr>
          <p:cNvPr id="5" name="Picture 4" descr="Diagram&#10;&#10;Description automatically generated">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10" y="2697416"/>
            <a:ext cx="11293401" cy="2847978"/>
          </a:xfrm>
          <a:prstGeom prst="rect">
            <a:avLst/>
          </a:prstGeom>
        </p:spPr>
      </p:pic>
    </p:spTree>
    <p:extLst>
      <p:ext uri="{BB962C8B-B14F-4D97-AF65-F5344CB8AC3E}">
        <p14:creationId xmlns:p14="http://schemas.microsoft.com/office/powerpoint/2010/main" val="118278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5E8-A6AB-24CD-9693-7003905A6B02}"/>
              </a:ext>
            </a:extLst>
          </p:cNvPr>
          <p:cNvSpPr>
            <a:spLocks noGrp="1"/>
          </p:cNvSpPr>
          <p:nvPr>
            <p:ph type="title"/>
          </p:nvPr>
        </p:nvSpPr>
        <p:spPr/>
        <p:txBody>
          <a:bodyPr/>
          <a:lstStyle/>
          <a:p>
            <a:r>
              <a:rPr lang="en-US" dirty="0"/>
              <a:t>The Design Process</a:t>
            </a:r>
          </a:p>
        </p:txBody>
      </p:sp>
      <p:sp>
        <p:nvSpPr>
          <p:cNvPr id="3" name="Content Placeholder 2">
            <a:extLst>
              <a:ext uri="{FF2B5EF4-FFF2-40B4-BE49-F238E27FC236}">
                <a16:creationId xmlns:a16="http://schemas.microsoft.com/office/drawing/2014/main" id="{88C6E8CB-C754-99D4-12BC-8FCC8A1C5E71}"/>
              </a:ext>
            </a:extLst>
          </p:cNvPr>
          <p:cNvSpPr>
            <a:spLocks noGrp="1"/>
          </p:cNvSpPr>
          <p:nvPr>
            <p:ph idx="1"/>
          </p:nvPr>
        </p:nvSpPr>
        <p:spPr/>
        <p:txBody>
          <a:bodyPr>
            <a:normAutofit/>
          </a:bodyPr>
          <a:lstStyle/>
          <a:p>
            <a:pPr algn="l"/>
            <a:r>
              <a:rPr lang="en-US" sz="2200" b="1" i="0" u="none" strike="noStrike" baseline="0" dirty="0"/>
              <a:t>Design </a:t>
            </a:r>
            <a:r>
              <a:rPr lang="en-US" sz="2200" b="0" i="0" u="none" strike="noStrike" baseline="0" dirty="0"/>
              <a:t>is the creative process of figuring out how to implement all the customer’s requirements; the resulting plan is also called the </a:t>
            </a:r>
            <a:r>
              <a:rPr lang="en-US" sz="2200" b="1" i="0" u="none" strike="noStrike" baseline="0" dirty="0"/>
              <a:t>design</a:t>
            </a:r>
            <a:r>
              <a:rPr lang="en-US" sz="2200" b="0" i="0" u="none" strike="noStrike" baseline="0" dirty="0"/>
              <a:t>.</a:t>
            </a:r>
          </a:p>
          <a:p>
            <a:pPr algn="l"/>
            <a:r>
              <a:rPr lang="en-US" sz="2200" dirty="0"/>
              <a:t>Early design decisions address the system’s architecture, explaining how to:</a:t>
            </a:r>
          </a:p>
          <a:p>
            <a:pPr lvl="1"/>
            <a:r>
              <a:rPr lang="en-US" sz="2200" dirty="0"/>
              <a:t>Decompose the system into units</a:t>
            </a:r>
          </a:p>
          <a:p>
            <a:pPr lvl="1"/>
            <a:r>
              <a:rPr lang="en-US" sz="2200" dirty="0"/>
              <a:t>How the units relate to one another</a:t>
            </a:r>
          </a:p>
          <a:p>
            <a:pPr lvl="1"/>
            <a:r>
              <a:rPr lang="en-US" sz="2200" dirty="0"/>
              <a:t>Describe any externally visible properties of the units</a:t>
            </a:r>
          </a:p>
          <a:p>
            <a:pPr algn="l"/>
            <a:r>
              <a:rPr lang="en-US" sz="2200" b="0" i="0" u="none" strike="noStrike" baseline="0" dirty="0"/>
              <a:t>Later design decisions address how to implement the individual units.</a:t>
            </a:r>
            <a:endParaRPr lang="en-US" sz="2200" dirty="0"/>
          </a:p>
        </p:txBody>
      </p:sp>
    </p:spTree>
    <p:extLst>
      <p:ext uri="{BB962C8B-B14F-4D97-AF65-F5344CB8AC3E}">
        <p14:creationId xmlns:p14="http://schemas.microsoft.com/office/powerpoint/2010/main" val="236480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pic>
        <p:nvPicPr>
          <p:cNvPr id="5" name="Picture 4">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398" y="2408903"/>
            <a:ext cx="11027402" cy="3529781"/>
          </a:xfrm>
          <a:prstGeom prst="rect">
            <a:avLst/>
          </a:prstGeom>
        </p:spPr>
      </p:pic>
    </p:spTree>
    <p:extLst>
      <p:ext uri="{BB962C8B-B14F-4D97-AF65-F5344CB8AC3E}">
        <p14:creationId xmlns:p14="http://schemas.microsoft.com/office/powerpoint/2010/main" val="62647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985F4D3E-F975-626B-4802-C712BFE58F98}"/>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grpSp>
        <p:nvGrpSpPr>
          <p:cNvPr id="33" name="Group 32">
            <a:extLst>
              <a:ext uri="{FF2B5EF4-FFF2-40B4-BE49-F238E27FC236}">
                <a16:creationId xmlns:a16="http://schemas.microsoft.com/office/drawing/2014/main" id="{D2221055-5C18-5ABE-343B-6087256555ED}"/>
              </a:ext>
            </a:extLst>
          </p:cNvPr>
          <p:cNvGrpSpPr/>
          <p:nvPr/>
        </p:nvGrpSpPr>
        <p:grpSpPr>
          <a:xfrm>
            <a:off x="2576513" y="2103755"/>
            <a:ext cx="7038974" cy="3505200"/>
            <a:chOff x="1114425" y="3495675"/>
            <a:chExt cx="5924550" cy="2371725"/>
          </a:xfrm>
        </p:grpSpPr>
        <p:sp>
          <p:nvSpPr>
            <p:cNvPr id="34" name="Rectangle 33">
              <a:extLst>
                <a:ext uri="{FF2B5EF4-FFF2-40B4-BE49-F238E27FC236}">
                  <a16:creationId xmlns:a16="http://schemas.microsoft.com/office/drawing/2014/main" id="{8B73CD59-EBF3-FB32-480E-10585F07AD22}"/>
                </a:ext>
              </a:extLst>
            </p:cNvPr>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a:extLst>
                <a:ext uri="{FF2B5EF4-FFF2-40B4-BE49-F238E27FC236}">
                  <a16:creationId xmlns:a16="http://schemas.microsoft.com/office/drawing/2014/main" id="{8BD4D07E-BA29-674F-A61D-C9674D994288}"/>
                </a:ext>
              </a:extLst>
            </p:cNvPr>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6" name="Rectangle 35">
              <a:extLst>
                <a:ext uri="{FF2B5EF4-FFF2-40B4-BE49-F238E27FC236}">
                  <a16:creationId xmlns:a16="http://schemas.microsoft.com/office/drawing/2014/main" id="{0941071A-12BD-1939-7371-BF63FA65E64F}"/>
                </a:ext>
              </a:extLst>
            </p:cNvPr>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7" name="Rectangle 36">
              <a:extLst>
                <a:ext uri="{FF2B5EF4-FFF2-40B4-BE49-F238E27FC236}">
                  <a16:creationId xmlns:a16="http://schemas.microsoft.com/office/drawing/2014/main" id="{5A5AC944-707C-36D0-E569-595DFEE05A3D}"/>
                </a:ext>
              </a:extLst>
            </p:cNvPr>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a:extLst>
                <a:ext uri="{FF2B5EF4-FFF2-40B4-BE49-F238E27FC236}">
                  <a16:creationId xmlns:a16="http://schemas.microsoft.com/office/drawing/2014/main" id="{93EDF272-8974-4CA9-4890-CE4FF5F992FF}"/>
                </a:ext>
              </a:extLst>
            </p:cNvPr>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9" name="Rectangle 38">
              <a:extLst>
                <a:ext uri="{FF2B5EF4-FFF2-40B4-BE49-F238E27FC236}">
                  <a16:creationId xmlns:a16="http://schemas.microsoft.com/office/drawing/2014/main" id="{51A2E74A-4C3E-1B83-561C-B0D0D89F2F28}"/>
                </a:ext>
              </a:extLst>
            </p:cNvPr>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40" name="AutoShape 21">
              <a:extLst>
                <a:ext uri="{FF2B5EF4-FFF2-40B4-BE49-F238E27FC236}">
                  <a16:creationId xmlns:a16="http://schemas.microsoft.com/office/drawing/2014/main" id="{1623C828-9216-057A-76AD-56FDAA7FAE9E}"/>
                </a:ext>
              </a:extLst>
            </p:cNvPr>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1" name="AutoShape 20">
              <a:extLst>
                <a:ext uri="{FF2B5EF4-FFF2-40B4-BE49-F238E27FC236}">
                  <a16:creationId xmlns:a16="http://schemas.microsoft.com/office/drawing/2014/main" id="{214C3F6F-8E18-3770-6DA4-65DABEAACAE3}"/>
                </a:ext>
              </a:extLst>
            </p:cNvPr>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2" name="AutoShape 19">
              <a:extLst>
                <a:ext uri="{FF2B5EF4-FFF2-40B4-BE49-F238E27FC236}">
                  <a16:creationId xmlns:a16="http://schemas.microsoft.com/office/drawing/2014/main" id="{B70B6CEB-5EA5-A5DF-2A1A-370DFA8A0F32}"/>
                </a:ext>
              </a:extLst>
            </p:cNvPr>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3" name="AutoShape 18">
              <a:extLst>
                <a:ext uri="{FF2B5EF4-FFF2-40B4-BE49-F238E27FC236}">
                  <a16:creationId xmlns:a16="http://schemas.microsoft.com/office/drawing/2014/main" id="{7BCD38A8-4312-CA2D-35F1-37845C5F1BDC}"/>
                </a:ext>
              </a:extLst>
            </p:cNvPr>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4" name="AutoShape 17">
              <a:extLst>
                <a:ext uri="{FF2B5EF4-FFF2-40B4-BE49-F238E27FC236}">
                  <a16:creationId xmlns:a16="http://schemas.microsoft.com/office/drawing/2014/main" id="{9C19E67F-5D32-259E-F5EE-67FB9AA63FA9}"/>
                </a:ext>
              </a:extLst>
            </p:cNvPr>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5" name="AutoShape 16">
              <a:extLst>
                <a:ext uri="{FF2B5EF4-FFF2-40B4-BE49-F238E27FC236}">
                  <a16:creationId xmlns:a16="http://schemas.microsoft.com/office/drawing/2014/main" id="{7FA13AE3-462E-60EE-39A7-F90613A23E4B}"/>
                </a:ext>
              </a:extLst>
            </p:cNvPr>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6" name="AutoShape 15">
              <a:extLst>
                <a:ext uri="{FF2B5EF4-FFF2-40B4-BE49-F238E27FC236}">
                  <a16:creationId xmlns:a16="http://schemas.microsoft.com/office/drawing/2014/main" id="{2DA9D0F2-FF4E-D33A-B260-593255A344AC}"/>
                </a:ext>
              </a:extLst>
            </p:cNvPr>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7" name="AutoShape 14">
              <a:extLst>
                <a:ext uri="{FF2B5EF4-FFF2-40B4-BE49-F238E27FC236}">
                  <a16:creationId xmlns:a16="http://schemas.microsoft.com/office/drawing/2014/main" id="{091C4DED-F4B9-4402-1242-A9119602C71B}"/>
                </a:ext>
              </a:extLst>
            </p:cNvPr>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8" name="AutoShape 13">
              <a:extLst>
                <a:ext uri="{FF2B5EF4-FFF2-40B4-BE49-F238E27FC236}">
                  <a16:creationId xmlns:a16="http://schemas.microsoft.com/office/drawing/2014/main" id="{7CF5AEA4-639A-95F7-A740-CFD799D44549}"/>
                </a:ext>
              </a:extLst>
            </p:cNvPr>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9" name="Rectangle 48">
              <a:extLst>
                <a:ext uri="{FF2B5EF4-FFF2-40B4-BE49-F238E27FC236}">
                  <a16:creationId xmlns:a16="http://schemas.microsoft.com/office/drawing/2014/main" id="{ECB8C496-B1EE-A17E-9DB3-6BF80E0F2036}"/>
                </a:ext>
              </a:extLst>
            </p:cNvPr>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0" name="AutoShape 11">
              <a:extLst>
                <a:ext uri="{FF2B5EF4-FFF2-40B4-BE49-F238E27FC236}">
                  <a16:creationId xmlns:a16="http://schemas.microsoft.com/office/drawing/2014/main" id="{4C095EE2-EF9B-43F6-7325-5DC2A36E140A}"/>
                </a:ext>
              </a:extLst>
            </p:cNvPr>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1" name="Rectangle 50">
              <a:extLst>
                <a:ext uri="{FF2B5EF4-FFF2-40B4-BE49-F238E27FC236}">
                  <a16:creationId xmlns:a16="http://schemas.microsoft.com/office/drawing/2014/main" id="{CE71E334-2B6E-FF40-8E75-162069EC569E}"/>
                </a:ext>
              </a:extLst>
            </p:cNvPr>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52" name="Group 51">
              <a:extLst>
                <a:ext uri="{FF2B5EF4-FFF2-40B4-BE49-F238E27FC236}">
                  <a16:creationId xmlns:a16="http://schemas.microsoft.com/office/drawing/2014/main" id="{EEA73AE7-A6E4-6A80-F3CD-7F00DC2D9B45}"/>
                </a:ext>
              </a:extLst>
            </p:cNvPr>
            <p:cNvGrpSpPr>
              <a:grpSpLocks/>
            </p:cNvGrpSpPr>
            <p:nvPr/>
          </p:nvGrpSpPr>
          <p:grpSpPr bwMode="auto">
            <a:xfrm>
              <a:off x="4838700" y="4991100"/>
              <a:ext cx="2200275" cy="876300"/>
              <a:chOff x="2235" y="13891"/>
              <a:chExt cx="3465" cy="1380"/>
            </a:xfrm>
          </p:grpSpPr>
          <p:sp>
            <p:nvSpPr>
              <p:cNvPr id="54" name="Rectangle 53">
                <a:extLst>
                  <a:ext uri="{FF2B5EF4-FFF2-40B4-BE49-F238E27FC236}">
                    <a16:creationId xmlns:a16="http://schemas.microsoft.com/office/drawing/2014/main" id="{D88FE53B-17C1-4205-BDE1-EBF214CC7420}"/>
                  </a:ext>
                </a:extLst>
              </p:cNvPr>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5" name="Rectangle 54">
                <a:extLst>
                  <a:ext uri="{FF2B5EF4-FFF2-40B4-BE49-F238E27FC236}">
                    <a16:creationId xmlns:a16="http://schemas.microsoft.com/office/drawing/2014/main" id="{62ECDFEC-834D-68FF-02C9-4224833A6CB2}"/>
                  </a:ext>
                </a:extLst>
              </p:cNvPr>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6" name="AutoShape 7">
                <a:extLst>
                  <a:ext uri="{FF2B5EF4-FFF2-40B4-BE49-F238E27FC236}">
                    <a16:creationId xmlns:a16="http://schemas.microsoft.com/office/drawing/2014/main" id="{7ADF41F7-C825-4FF5-598B-E6D8856980C5}"/>
                  </a:ext>
                </a:extLst>
              </p:cNvPr>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7" name="AutoShape 6">
                <a:extLst>
                  <a:ext uri="{FF2B5EF4-FFF2-40B4-BE49-F238E27FC236}">
                    <a16:creationId xmlns:a16="http://schemas.microsoft.com/office/drawing/2014/main" id="{2F24AFA1-7207-FF99-FAD4-562F6E407A87}"/>
                  </a:ext>
                </a:extLst>
              </p:cNvPr>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8" name="AutoShape 5">
                <a:extLst>
                  <a:ext uri="{FF2B5EF4-FFF2-40B4-BE49-F238E27FC236}">
                    <a16:creationId xmlns:a16="http://schemas.microsoft.com/office/drawing/2014/main" id="{B1F87088-9A88-714E-299D-1FAB2ED4C17B}"/>
                  </a:ext>
                </a:extLst>
              </p:cNvPr>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9" name="AutoShape 4">
                <a:extLst>
                  <a:ext uri="{FF2B5EF4-FFF2-40B4-BE49-F238E27FC236}">
                    <a16:creationId xmlns:a16="http://schemas.microsoft.com/office/drawing/2014/main" id="{B64D6D88-07E7-FF89-AFD3-0AD8B5F79992}"/>
                  </a:ext>
                </a:extLst>
              </p:cNvPr>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
          <p:nvSpPr>
            <p:cNvPr id="53" name="AutoShape 2">
              <a:extLst>
                <a:ext uri="{FF2B5EF4-FFF2-40B4-BE49-F238E27FC236}">
                  <a16:creationId xmlns:a16="http://schemas.microsoft.com/office/drawing/2014/main" id="{6C0199C6-479F-12E5-6D4D-45B626447F0A}"/>
                </a:ext>
              </a:extLst>
            </p:cNvPr>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Tree>
    <p:extLst>
      <p:ext uri="{BB962C8B-B14F-4D97-AF65-F5344CB8AC3E}">
        <p14:creationId xmlns:p14="http://schemas.microsoft.com/office/powerpoint/2010/main" val="124364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Feature-oriented design: </a:t>
            </a:r>
          </a:p>
          <a:p>
            <a:pPr lvl="1"/>
            <a:r>
              <a:rPr lang="en-US" sz="2200" dirty="0"/>
              <a:t>A</a:t>
            </a:r>
            <a:r>
              <a:rPr lang="en-US" sz="2200" b="0" i="0" u="none" strike="noStrike" baseline="0" dirty="0"/>
              <a:t>ssigns features to modules.</a:t>
            </a:r>
          </a:p>
          <a:p>
            <a:pPr lvl="1"/>
            <a:r>
              <a:rPr lang="en-US" sz="2200" dirty="0"/>
              <a:t>H</a:t>
            </a:r>
            <a:r>
              <a:rPr lang="en-US" sz="2200" b="0" i="0" u="none" strike="noStrike" baseline="0" dirty="0"/>
              <a:t>igh-level design describes the system in terms of a service and a collection of features.</a:t>
            </a:r>
          </a:p>
          <a:p>
            <a:pPr lvl="1"/>
            <a:r>
              <a:rPr lang="en-US" sz="2200" b="0" i="0" u="none" strike="noStrike" baseline="0" dirty="0"/>
              <a:t>Lower-level designs describe how each feature augments the service and identifies interactions among features.</a:t>
            </a:r>
          </a:p>
          <a:p>
            <a:pPr algn="l"/>
            <a:r>
              <a:rPr lang="en-US" sz="2200" b="1" i="0" u="none" strike="noStrike" baseline="0" dirty="0"/>
              <a:t>Data-oriented decomposition: </a:t>
            </a:r>
          </a:p>
          <a:p>
            <a:pPr lvl="1"/>
            <a:r>
              <a:rPr lang="en-US" sz="2200" dirty="0"/>
              <a:t>F</a:t>
            </a:r>
            <a:r>
              <a:rPr lang="en-US" sz="2200" b="0" i="0" u="none" strike="noStrike" baseline="0" dirty="0"/>
              <a:t>ocuses on how data will be partitioned into modules. </a:t>
            </a:r>
          </a:p>
          <a:p>
            <a:pPr lvl="1"/>
            <a:r>
              <a:rPr lang="en-US" sz="2200" dirty="0"/>
              <a:t>H</a:t>
            </a:r>
            <a:r>
              <a:rPr lang="en-US" sz="2200" b="0" i="0" u="none" strike="noStrike" baseline="0" dirty="0"/>
              <a:t>igh-level design describes conceptual data structures</a:t>
            </a:r>
            <a:endParaRPr lang="en-US" sz="2200" dirty="0"/>
          </a:p>
          <a:p>
            <a:pPr lvl="1"/>
            <a:r>
              <a:rPr lang="en-US" sz="2200" dirty="0"/>
              <a:t>L</a:t>
            </a:r>
            <a:r>
              <a:rPr lang="en-US" sz="2200" b="0" i="0" u="none" strike="noStrike" baseline="0" dirty="0"/>
              <a:t>ower-level designs provide detail as to how data are distributed among modules and how the distributed data realize the conceptual models.</a:t>
            </a:r>
            <a:endParaRPr lang="en-US" sz="2200" dirty="0"/>
          </a:p>
        </p:txBody>
      </p:sp>
    </p:spTree>
    <p:extLst>
      <p:ext uri="{BB962C8B-B14F-4D97-AF65-F5344CB8AC3E}">
        <p14:creationId xmlns:p14="http://schemas.microsoft.com/office/powerpoint/2010/main" val="77745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Autofit/>
          </a:bodyPr>
          <a:lstStyle/>
          <a:p>
            <a:pPr algn="l"/>
            <a:r>
              <a:rPr lang="en-US" sz="2200" b="1" i="0" u="none" strike="noStrike" baseline="0" dirty="0"/>
              <a:t>Process-oriented decomposition: </a:t>
            </a:r>
          </a:p>
          <a:p>
            <a:pPr lvl="1"/>
            <a:r>
              <a:rPr lang="en-US" sz="2200" dirty="0"/>
              <a:t>P</a:t>
            </a:r>
            <a:r>
              <a:rPr lang="en-US" sz="2200" b="0" i="0" u="none" strike="noStrike" baseline="0" dirty="0"/>
              <a:t>artitions the system into concurrent processes. </a:t>
            </a:r>
          </a:p>
          <a:p>
            <a:pPr lvl="1"/>
            <a:r>
              <a:rPr lang="en-US" sz="2200" dirty="0"/>
              <a:t>H</a:t>
            </a:r>
            <a:r>
              <a:rPr lang="en-US" sz="2200" b="0" i="0" u="none" strike="noStrike" baseline="0" dirty="0"/>
              <a:t>igh-level design </a:t>
            </a:r>
          </a:p>
          <a:p>
            <a:pPr marL="914400" lvl="1" indent="-457200">
              <a:buAutoNum type="arabicParenBoth"/>
            </a:pPr>
            <a:r>
              <a:rPr lang="en-US" sz="2200" dirty="0"/>
              <a:t>I</a:t>
            </a:r>
            <a:r>
              <a:rPr lang="en-US" sz="2200" b="0" i="0" u="none" strike="noStrike" baseline="0" dirty="0"/>
              <a:t>dentifies the system’s main tasks</a:t>
            </a:r>
          </a:p>
          <a:p>
            <a:pPr marL="914400" lvl="1" indent="-457200">
              <a:buAutoNum type="arabicParenBoth"/>
            </a:pPr>
            <a:r>
              <a:rPr lang="en-US" sz="2200" dirty="0"/>
              <a:t>A</a:t>
            </a:r>
            <a:r>
              <a:rPr lang="en-US" sz="2200" b="0" i="0" u="none" strike="noStrike" baseline="0" dirty="0"/>
              <a:t>ssigns tasks to runtime processes</a:t>
            </a:r>
            <a:endParaRPr lang="en-US" sz="2200" dirty="0"/>
          </a:p>
          <a:p>
            <a:pPr marL="914400" lvl="1" indent="-457200">
              <a:buAutoNum type="arabicParenBoth"/>
            </a:pPr>
            <a:r>
              <a:rPr lang="en-US" sz="2200" dirty="0"/>
              <a:t>E</a:t>
            </a:r>
            <a:r>
              <a:rPr lang="en-US" sz="2200" b="0" i="0" u="none" strike="noStrike" baseline="0" dirty="0"/>
              <a:t>xplains how the tasks coordinate with each other. </a:t>
            </a:r>
          </a:p>
          <a:p>
            <a:pPr lvl="1"/>
            <a:r>
              <a:rPr lang="en-US" sz="2200" b="0" i="0" u="none" strike="noStrike" baseline="0" dirty="0"/>
              <a:t>Lower-level designs describe the processes in more detail.</a:t>
            </a:r>
          </a:p>
          <a:p>
            <a:pPr algn="l"/>
            <a:r>
              <a:rPr lang="en-US" sz="2200" b="1" i="0" u="none" strike="noStrike" baseline="0" dirty="0"/>
              <a:t>Event-oriented decomposition: </a:t>
            </a:r>
          </a:p>
          <a:p>
            <a:pPr lvl="1"/>
            <a:r>
              <a:rPr lang="en-US" sz="2200" dirty="0"/>
              <a:t>F</a:t>
            </a:r>
            <a:r>
              <a:rPr lang="en-US" sz="2200" b="0" i="0" u="none" strike="noStrike" baseline="0" dirty="0"/>
              <a:t>ocuses on the events that the system must handle and assigns responsibility for events to different modules. </a:t>
            </a:r>
          </a:p>
          <a:p>
            <a:pPr lvl="1"/>
            <a:r>
              <a:rPr lang="en-US" sz="2200" dirty="0"/>
              <a:t>H</a:t>
            </a:r>
            <a:r>
              <a:rPr lang="en-US" sz="2200" b="0" i="0" u="none" strike="noStrike" baseline="0" dirty="0"/>
              <a:t>igh-level design catalogues the system’s expected input events</a:t>
            </a:r>
            <a:r>
              <a:rPr lang="en-US" sz="2200" dirty="0"/>
              <a:t>.</a:t>
            </a:r>
          </a:p>
          <a:p>
            <a:pPr lvl="1"/>
            <a:r>
              <a:rPr lang="en-US" sz="2200" dirty="0"/>
              <a:t>L</a:t>
            </a:r>
            <a:r>
              <a:rPr lang="en-US" sz="2200" b="0" i="0" u="none" strike="noStrike" baseline="0" dirty="0"/>
              <a:t>ower-level designs decompose the system into states and describe how events trigger state transformations.</a:t>
            </a:r>
          </a:p>
        </p:txBody>
      </p:sp>
    </p:spTree>
    <p:extLst>
      <p:ext uri="{BB962C8B-B14F-4D97-AF65-F5344CB8AC3E}">
        <p14:creationId xmlns:p14="http://schemas.microsoft.com/office/powerpoint/2010/main" val="44812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Object-oriented design: </a:t>
            </a:r>
          </a:p>
          <a:p>
            <a:pPr lvl="1"/>
            <a:r>
              <a:rPr lang="en-US" sz="2200" dirty="0"/>
              <a:t>A</a:t>
            </a:r>
            <a:r>
              <a:rPr lang="en-US" sz="2200" b="0" i="0" u="none" strike="noStrike" baseline="0" dirty="0"/>
              <a:t>ssigns objects to modules. </a:t>
            </a:r>
          </a:p>
          <a:p>
            <a:pPr lvl="1"/>
            <a:r>
              <a:rPr lang="en-US" sz="2200" dirty="0"/>
              <a:t>H</a:t>
            </a:r>
            <a:r>
              <a:rPr lang="en-US" sz="2200" b="0" i="0" u="none" strike="noStrike" baseline="0" dirty="0"/>
              <a:t>igh-level design identifies the system’s object types and explains how objects are related to one another. </a:t>
            </a:r>
          </a:p>
          <a:p>
            <a:pPr lvl="1"/>
            <a:r>
              <a:rPr lang="en-US" sz="2200" b="0" i="0" u="none" strike="noStrike" baseline="0" dirty="0"/>
              <a:t>Lower-level designs detail the objects’ attributes and operations.</a:t>
            </a:r>
            <a:endParaRPr lang="en-US" sz="2200" dirty="0"/>
          </a:p>
        </p:txBody>
      </p:sp>
    </p:spTree>
    <p:extLst>
      <p:ext uri="{BB962C8B-B14F-4D97-AF65-F5344CB8AC3E}">
        <p14:creationId xmlns:p14="http://schemas.microsoft.com/office/powerpoint/2010/main" val="247510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892-64D2-D483-59B6-5A084B1EC900}"/>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A0C4DAD-870F-2FD8-5A9A-E1329EBFDAE8}"/>
              </a:ext>
            </a:extLst>
          </p:cNvPr>
          <p:cNvSpPr>
            <a:spLocks noGrp="1"/>
          </p:cNvSpPr>
          <p:nvPr>
            <p:ph idx="1"/>
          </p:nvPr>
        </p:nvSpPr>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design is </a:t>
            </a:r>
            <a:r>
              <a:rPr lang="en-GB" sz="2200" b="1" dirty="0">
                <a:cs typeface="Arial" charset="0"/>
              </a:rPr>
              <a:t>modular</a:t>
            </a:r>
            <a:r>
              <a:rPr lang="en-GB" sz="2200" dirty="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software unit is </a:t>
            </a:r>
            <a:r>
              <a:rPr lang="en-GB" sz="2200" b="1" dirty="0">
                <a:cs typeface="Arial" charset="0"/>
              </a:rPr>
              <a:t>well-defined</a:t>
            </a:r>
            <a:r>
              <a:rPr lang="en-GB" sz="2200" dirty="0">
                <a:cs typeface="Arial" charset="0"/>
              </a:rPr>
              <a:t> if its interface accurately and precisely specifies the unit’s externally visible behaviour</a:t>
            </a:r>
          </a:p>
          <a:p>
            <a:pPr algn="l"/>
            <a:r>
              <a:rPr lang="en-US" sz="2200" b="1" i="1" u="none" strike="noStrike" baseline="0" dirty="0"/>
              <a:t>Modularity</a:t>
            </a:r>
            <a:r>
              <a:rPr lang="en-US" sz="2200" b="0" i="1" u="none" strike="noStrike" baseline="0" dirty="0"/>
              <a:t> </a:t>
            </a:r>
            <a:r>
              <a:rPr lang="en-US" sz="2200" b="0" i="0" u="none" strike="noStrike" baseline="0" dirty="0"/>
              <a:t>is the most common manifestation of separation of concerns. Software is divided into separately named and addressable components, sometimes called </a:t>
            </a:r>
            <a:r>
              <a:rPr lang="en-US" sz="2200" b="0" i="1" u="none" strike="noStrike" baseline="0" dirty="0"/>
              <a:t>modules, </a:t>
            </a:r>
            <a:r>
              <a:rPr lang="en-US" sz="2200" b="0" i="0" u="none" strike="noStrike" baseline="0" dirty="0"/>
              <a:t>that are integrated to satisfy problem requirements</a:t>
            </a:r>
            <a:r>
              <a:rPr lang="en-US" sz="1800" b="0" i="0" u="none" strike="noStrike" baseline="0" dirty="0">
                <a:latin typeface="STIXMathJax_Main-Regular"/>
              </a:rPr>
              <a:t>.</a:t>
            </a:r>
            <a:endParaRPr lang="en-GB" sz="2200" dirty="0">
              <a:cs typeface="Arial" charset="0"/>
            </a:endParaRPr>
          </a:p>
          <a:p>
            <a:endParaRPr lang="en-US" dirty="0"/>
          </a:p>
        </p:txBody>
      </p:sp>
    </p:spTree>
    <p:extLst>
      <p:ext uri="{BB962C8B-B14F-4D97-AF65-F5344CB8AC3E}">
        <p14:creationId xmlns:p14="http://schemas.microsoft.com/office/powerpoint/2010/main" val="991726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b="0" i="0" u="none" strike="noStrike" baseline="0" dirty="0"/>
              <a:t>Software </a:t>
            </a:r>
            <a:r>
              <a:rPr lang="en-US" sz="2200" b="1" i="0" u="none" strike="noStrike" baseline="0" dirty="0"/>
              <a:t>architectural styles </a:t>
            </a:r>
            <a:r>
              <a:rPr lang="en-US" sz="2200" b="0" i="0" u="none" strike="noStrike" baseline="0" dirty="0"/>
              <a:t>are established, large-scale patterns of system structure.</a:t>
            </a:r>
          </a:p>
          <a:p>
            <a:pPr algn="l"/>
            <a:r>
              <a:rPr lang="en-US" sz="2200" dirty="0"/>
              <a:t>They</a:t>
            </a:r>
            <a:r>
              <a:rPr lang="en-US" sz="2200" b="0" i="0" u="none" strike="noStrike" baseline="0" dirty="0"/>
              <a:t> have </a:t>
            </a:r>
            <a:r>
              <a:rPr lang="en-US" sz="2200" b="1" i="0" u="none" strike="noStrike" baseline="0" dirty="0"/>
              <a:t>defining rules, elements, and techniques </a:t>
            </a:r>
            <a:r>
              <a:rPr lang="en-US" sz="2200" b="0" i="0" u="none" strike="noStrike" baseline="0" dirty="0"/>
              <a:t>that result in designs with recognizable structures and well understood</a:t>
            </a:r>
            <a:r>
              <a:rPr lang="en-US" sz="2200" dirty="0"/>
              <a:t> </a:t>
            </a:r>
            <a:r>
              <a:rPr lang="en-US" sz="2200" b="0" i="0" u="none" strike="noStrike" baseline="0" dirty="0"/>
              <a:t>properties.</a:t>
            </a:r>
          </a:p>
          <a:p>
            <a:pPr algn="l"/>
            <a:r>
              <a:rPr lang="en-US" sz="2200" dirty="0"/>
              <a:t>N</a:t>
            </a:r>
            <a:r>
              <a:rPr lang="en-US" sz="2200" b="0" i="0" u="none" strike="noStrike" baseline="0" dirty="0"/>
              <a:t>ot complete detailed solutions. Rather, they are </a:t>
            </a:r>
            <a:r>
              <a:rPr lang="en-US" sz="2200" b="1" i="0" u="none" strike="noStrike" baseline="0" dirty="0"/>
              <a:t>loose templates </a:t>
            </a:r>
            <a:r>
              <a:rPr lang="en-US" sz="2200" b="0" i="0" u="none" strike="noStrike" baseline="0" dirty="0"/>
              <a:t>that offer distinct solutions for coordinating a system’s components.</a:t>
            </a:r>
          </a:p>
          <a:p>
            <a:pPr algn="l"/>
            <a:r>
              <a:rPr lang="en-US" sz="2200" dirty="0"/>
              <a:t>F</a:t>
            </a:r>
            <a:r>
              <a:rPr lang="en-US" sz="2200" b="0" i="0" u="none" strike="noStrike" baseline="0" dirty="0"/>
              <a:t>ocus on the different ways that components might </a:t>
            </a:r>
            <a:r>
              <a:rPr lang="en-US" sz="2200" b="1" i="0" u="none" strike="noStrike" baseline="0" dirty="0"/>
              <a:t>communicate, synchronize, or share data</a:t>
            </a:r>
            <a:r>
              <a:rPr lang="en-US" sz="2200" b="0" i="0" u="none" strike="noStrike" baseline="0" dirty="0"/>
              <a:t> with one another.</a:t>
            </a:r>
            <a:endParaRPr lang="en-US" sz="2200" dirty="0"/>
          </a:p>
        </p:txBody>
      </p:sp>
    </p:spTree>
    <p:extLst>
      <p:ext uri="{BB962C8B-B14F-4D97-AF65-F5344CB8AC3E}">
        <p14:creationId xmlns:p14="http://schemas.microsoft.com/office/powerpoint/2010/main" val="94883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dirty="0"/>
              <a:t>Pipe-Filter</a:t>
            </a:r>
          </a:p>
          <a:p>
            <a:pPr algn="l"/>
            <a:r>
              <a:rPr lang="en-US" sz="2200" dirty="0"/>
              <a:t>Client-Server</a:t>
            </a:r>
          </a:p>
          <a:p>
            <a:pPr algn="l"/>
            <a:r>
              <a:rPr lang="en-US" sz="2200" dirty="0"/>
              <a:t>Peer-to-Peer</a:t>
            </a:r>
          </a:p>
          <a:p>
            <a:pPr algn="l"/>
            <a:r>
              <a:rPr lang="en-US" sz="2200" dirty="0"/>
              <a:t>Publish-Subscribe</a:t>
            </a:r>
          </a:p>
          <a:p>
            <a:pPr algn="l"/>
            <a:r>
              <a:rPr lang="en-US" sz="2200" dirty="0"/>
              <a:t>Repositories</a:t>
            </a:r>
          </a:p>
          <a:p>
            <a:pPr algn="l"/>
            <a:r>
              <a:rPr lang="en-US" sz="2200" dirty="0"/>
              <a:t>Layering</a:t>
            </a:r>
          </a:p>
          <a:p>
            <a:pPr algn="l"/>
            <a:r>
              <a:rPr lang="en-US" sz="2200" dirty="0"/>
              <a:t>Call-Return</a:t>
            </a:r>
          </a:p>
        </p:txBody>
      </p:sp>
    </p:spTree>
    <p:extLst>
      <p:ext uri="{BB962C8B-B14F-4D97-AF65-F5344CB8AC3E}">
        <p14:creationId xmlns:p14="http://schemas.microsoft.com/office/powerpoint/2010/main" val="332872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450-DE91-7FF0-1FFA-8EC18ED2CF7B}"/>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67A67740-4705-AFB2-1018-3A5985E3EA35}"/>
              </a:ext>
            </a:extLst>
          </p:cNvPr>
          <p:cNvSpPr>
            <a:spLocks noGrp="1"/>
          </p:cNvSpPr>
          <p:nvPr>
            <p:ph idx="1"/>
          </p:nvPr>
        </p:nvSpPr>
        <p:spPr/>
        <p:txBody>
          <a:bodyPr>
            <a:normAutofit/>
          </a:bodyPr>
          <a:lstStyle/>
          <a:p>
            <a:pPr algn="l"/>
            <a:r>
              <a:rPr lang="en-US" sz="2200" dirty="0"/>
              <a:t>S</a:t>
            </a:r>
            <a:r>
              <a:rPr lang="en-US" sz="2200" b="0" i="0" u="none" strike="noStrike" baseline="0" dirty="0"/>
              <a:t>ystem functionality is achieved by passing input data through a sequence of data-transforming components, called </a:t>
            </a:r>
            <a:r>
              <a:rPr lang="en-US" sz="2200" b="1" i="0" u="none" strike="noStrike" baseline="0" dirty="0"/>
              <a:t>filters</a:t>
            </a:r>
            <a:r>
              <a:rPr lang="en-US" sz="2200" b="0" i="0" u="none" strike="noStrike" baseline="0" dirty="0"/>
              <a:t>, to produce output data. </a:t>
            </a:r>
          </a:p>
          <a:p>
            <a:pPr algn="l"/>
            <a:r>
              <a:rPr lang="en-US" sz="2200" b="1" i="0" u="none" strike="noStrike" baseline="0" dirty="0"/>
              <a:t>Pipes </a:t>
            </a:r>
            <a:r>
              <a:rPr lang="en-US" sz="2200" b="0" i="0" u="none" strike="noStrike" baseline="0" dirty="0"/>
              <a:t>are connectors that simply transmit data from one filter to the next without modifying the data.</a:t>
            </a:r>
          </a:p>
        </p:txBody>
      </p:sp>
      <p:pic>
        <p:nvPicPr>
          <p:cNvPr id="5" name="Picture 4" descr="Chart, box and whisker chart&#10;&#10;Description automatically generated">
            <a:extLst>
              <a:ext uri="{FF2B5EF4-FFF2-40B4-BE49-F238E27FC236}">
                <a16:creationId xmlns:a16="http://schemas.microsoft.com/office/drawing/2014/main" id="{5EA11366-5A65-3C55-DF5E-0CD9390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39" y="3227767"/>
            <a:ext cx="7643522" cy="2949196"/>
          </a:xfrm>
          <a:prstGeom prst="rect">
            <a:avLst/>
          </a:prstGeom>
        </p:spPr>
      </p:pic>
    </p:spTree>
    <p:extLst>
      <p:ext uri="{BB962C8B-B14F-4D97-AF65-F5344CB8AC3E}">
        <p14:creationId xmlns:p14="http://schemas.microsoft.com/office/powerpoint/2010/main" val="147062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022-0368-C22C-D016-62DD3229D50C}"/>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1E115ED9-703E-36A9-6F52-D16A276A96C7}"/>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designer can understand the entire system's effect on input and output as the composition of the filters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Drawbacks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0" i="0" u="none" strike="noStrike" baseline="0" dirty="0"/>
              <a:t>To support a fixed data format during data transmission, each filter must parse input data before performing its computation and then convert its results back to the fixed data format for output. This repeated parsing and </a:t>
            </a:r>
            <a:r>
              <a:rPr lang="en-US" sz="2200" b="0" i="0" u="none" strike="noStrike" baseline="0" dirty="0" err="1"/>
              <a:t>unparsing</a:t>
            </a:r>
            <a:r>
              <a:rPr lang="en-US" sz="2200" b="0" i="0" u="none" strike="noStrike" baseline="0" dirty="0"/>
              <a:t> of data can hamper system performance. </a:t>
            </a:r>
            <a:endParaRPr lang="en-GB" sz="22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Not good for handling interactive application</a:t>
            </a:r>
          </a:p>
        </p:txBody>
      </p:sp>
    </p:spTree>
    <p:extLst>
      <p:ext uri="{BB962C8B-B14F-4D97-AF65-F5344CB8AC3E}">
        <p14:creationId xmlns:p14="http://schemas.microsoft.com/office/powerpoint/2010/main" val="15781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6650-255A-A02F-B843-D3EBEE357CE1}"/>
              </a:ext>
            </a:extLst>
          </p:cNvPr>
          <p:cNvSpPr>
            <a:spLocks noGrp="1"/>
          </p:cNvSpPr>
          <p:nvPr>
            <p:ph type="title"/>
          </p:nvPr>
        </p:nvSpPr>
        <p:spPr/>
        <p:txBody>
          <a:bodyPr/>
          <a:lstStyle/>
          <a:p>
            <a:r>
              <a:rPr lang="en-US" dirty="0"/>
              <a:t>Translating Requirements to Design</a:t>
            </a:r>
          </a:p>
        </p:txBody>
      </p:sp>
      <p:pic>
        <p:nvPicPr>
          <p:cNvPr id="4" name="Content Placeholder 3">
            <a:extLst>
              <a:ext uri="{FF2B5EF4-FFF2-40B4-BE49-F238E27FC236}">
                <a16:creationId xmlns:a16="http://schemas.microsoft.com/office/drawing/2014/main" id="{5D64084F-E2EE-05EB-3846-6DFE895382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41987" y="1382310"/>
            <a:ext cx="9466160" cy="5110565"/>
          </a:xfrm>
          <a:prstGeom prst="rect">
            <a:avLst/>
          </a:prstGeom>
        </p:spPr>
      </p:pic>
    </p:spTree>
    <p:extLst>
      <p:ext uri="{BB962C8B-B14F-4D97-AF65-F5344CB8AC3E}">
        <p14:creationId xmlns:p14="http://schemas.microsoft.com/office/powerpoint/2010/main" val="25509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l"/>
            <a:r>
              <a:rPr lang="en-US" sz="2200" dirty="0"/>
              <a:t>T</a:t>
            </a:r>
            <a:r>
              <a:rPr lang="en-US" sz="2200" b="0" i="0" u="none" strike="noStrike" baseline="0" dirty="0"/>
              <a:t>wo types of components:</a:t>
            </a:r>
          </a:p>
          <a:p>
            <a:pPr lvl="1"/>
            <a:r>
              <a:rPr lang="en-US" sz="2200" b="1" i="0" u="none" strike="noStrike" baseline="0" dirty="0"/>
              <a:t>Server </a:t>
            </a:r>
            <a:r>
              <a:rPr lang="en-US" sz="2200" b="0" i="0" u="none" strike="noStrike" baseline="0" dirty="0"/>
              <a:t>components offer services</a:t>
            </a:r>
          </a:p>
          <a:p>
            <a:pPr lvl="1"/>
            <a:r>
              <a:rPr lang="en-US" sz="2200" b="1" dirty="0"/>
              <a:t>C</a:t>
            </a:r>
            <a:r>
              <a:rPr lang="en-US" sz="2200" b="1" i="0" u="none" strike="noStrike" baseline="0" dirty="0"/>
              <a:t>lients </a:t>
            </a:r>
            <a:r>
              <a:rPr lang="en-US" sz="2200" b="0" i="0" u="none" strike="noStrike" baseline="0" dirty="0"/>
              <a:t>access them using a </a:t>
            </a:r>
            <a:r>
              <a:rPr lang="en-US" sz="2200" b="1" i="0" u="none" strike="noStrike" baseline="0" dirty="0"/>
              <a:t>request/reply protocol</a:t>
            </a:r>
            <a:r>
              <a:rPr lang="en-US" sz="2200" b="0" i="0" u="none" strike="noStrike" baseline="0" dirty="0"/>
              <a:t>. </a:t>
            </a:r>
          </a:p>
          <a:p>
            <a:pPr algn="l"/>
            <a:r>
              <a:rPr lang="en-US" sz="2200" b="0" i="0" u="none" strike="noStrike" baseline="0" dirty="0"/>
              <a:t>The components execute </a:t>
            </a:r>
            <a:r>
              <a:rPr lang="en-US" sz="2200" b="1" i="0" u="none" strike="noStrike" baseline="0" dirty="0"/>
              <a:t>concurrently</a:t>
            </a:r>
            <a:r>
              <a:rPr lang="en-US" sz="2200" b="0" i="0" u="none" strike="noStrike" baseline="0" dirty="0"/>
              <a:t> and are usually </a:t>
            </a:r>
            <a:r>
              <a:rPr lang="en-US" sz="2200" b="1" i="0" u="none" strike="noStrike" baseline="0" dirty="0"/>
              <a:t>distributed</a:t>
            </a:r>
            <a:r>
              <a:rPr lang="en-US" sz="2200" b="0" i="0" u="none" strike="noStrike" baseline="0" dirty="0"/>
              <a:t> across several computers. </a:t>
            </a:r>
          </a:p>
          <a:p>
            <a:pPr algn="l"/>
            <a:r>
              <a:rPr lang="en-US" sz="2200" b="0" i="0" u="none" strike="noStrike" baseline="0" dirty="0"/>
              <a:t>There may be one centralized server, several replicated servers distributed over several machines, or several distinct servers each offering a different set of services.</a:t>
            </a:r>
          </a:p>
          <a:p>
            <a:pPr algn="l"/>
            <a:r>
              <a:rPr lang="en-US" sz="2200" b="0" i="0" u="none" strike="noStrike" baseline="0" dirty="0"/>
              <a:t>The relationship between clients and servers is </a:t>
            </a:r>
            <a:r>
              <a:rPr lang="en-US" sz="2200" b="1" i="0" u="none" strike="noStrike" baseline="0" dirty="0"/>
              <a:t>asymmetric</a:t>
            </a:r>
            <a:r>
              <a:rPr lang="en-US" sz="2200" b="0" i="0" u="none" strike="noStrike" baseline="0" dirty="0"/>
              <a:t>: Clients know the identities of the servers from which they request information, but servers know nothing about which, or even how many, clients they serve. </a:t>
            </a:r>
            <a:endParaRPr lang="en-US" sz="2200" dirty="0"/>
          </a:p>
        </p:txBody>
      </p:sp>
    </p:spTree>
    <p:extLst>
      <p:ext uri="{BB962C8B-B14F-4D97-AF65-F5344CB8AC3E}">
        <p14:creationId xmlns:p14="http://schemas.microsoft.com/office/powerpoint/2010/main" val="2522366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l"/>
            <a:r>
              <a:rPr lang="en-US" sz="2200" b="0" i="0" u="none" strike="noStrike" baseline="0" dirty="0"/>
              <a:t>Clients initiate communications by issuing a </a:t>
            </a:r>
            <a:r>
              <a:rPr lang="en-US" sz="2200" b="1" i="1" u="none" strike="noStrike" baseline="0" dirty="0"/>
              <a:t>request</a:t>
            </a:r>
            <a:r>
              <a:rPr lang="en-US" sz="2200" b="0" i="0" u="none" strike="noStrike" baseline="0" dirty="0"/>
              <a:t>, as a message or a remote-procedure call</a:t>
            </a:r>
          </a:p>
          <a:p>
            <a:pPr algn="l"/>
            <a:r>
              <a:rPr lang="en-US" sz="2200" dirty="0"/>
              <a:t>S</a:t>
            </a:r>
            <a:r>
              <a:rPr lang="en-US" sz="2200" b="0" i="0" u="none" strike="noStrike" baseline="0" dirty="0"/>
              <a:t>ervers respond by fulfilling the request and </a:t>
            </a:r>
            <a:r>
              <a:rPr lang="en-US" sz="2200" b="1" i="1" u="none" strike="noStrike" baseline="0" dirty="0"/>
              <a:t>replying</a:t>
            </a:r>
            <a:r>
              <a:rPr lang="en-US" sz="2200" b="0" i="1" u="none" strike="noStrike" baseline="0" dirty="0"/>
              <a:t> </a:t>
            </a:r>
            <a:r>
              <a:rPr lang="en-US" sz="2200" b="0" i="0" u="none" strike="noStrike" baseline="0" dirty="0"/>
              <a:t>with a result. </a:t>
            </a:r>
          </a:p>
          <a:p>
            <a:pPr algn="l"/>
            <a:r>
              <a:rPr lang="en-US" sz="2200" b="0" i="0" u="none" strike="noStrike" baseline="0" dirty="0"/>
              <a:t>Normally, servers are </a:t>
            </a:r>
            <a:r>
              <a:rPr lang="en-US" sz="2200" b="1" i="0" u="none" strike="noStrike" baseline="0" dirty="0"/>
              <a:t>passive</a:t>
            </a:r>
            <a:r>
              <a:rPr lang="en-US" sz="2200" b="0" i="0" u="none" strike="noStrike" baseline="0" dirty="0"/>
              <a:t> components that simply react to clients’ requests, but in some cases, a server may initiate actions on behalf of its clients. </a:t>
            </a:r>
          </a:p>
          <a:p>
            <a:pPr algn="l"/>
            <a:r>
              <a:rPr lang="en-US" sz="2200" b="0" i="0" u="none" strike="noStrike" baseline="0" dirty="0"/>
              <a:t>For example, a client may send the server an executable function, called a </a:t>
            </a:r>
            <a:r>
              <a:rPr lang="en-US" sz="2200" b="1" i="0" u="none" strike="noStrike" baseline="0" dirty="0"/>
              <a:t>callback</a:t>
            </a:r>
            <a:r>
              <a:rPr lang="en-US" sz="2200" b="0" i="0" u="none" strike="noStrike" baseline="0" dirty="0"/>
              <a:t>, which the server subsequently calls under specific circumstances.</a:t>
            </a:r>
            <a:endParaRPr lang="en-US" sz="2200" dirty="0"/>
          </a:p>
        </p:txBody>
      </p:sp>
    </p:spTree>
    <p:extLst>
      <p:ext uri="{BB962C8B-B14F-4D97-AF65-F5344CB8AC3E}">
        <p14:creationId xmlns:p14="http://schemas.microsoft.com/office/powerpoint/2010/main" val="30940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0F63-8594-A8F3-8F74-2D922A7B0726}"/>
              </a:ext>
            </a:extLst>
          </p:cNvPr>
          <p:cNvSpPr>
            <a:spLocks noGrp="1"/>
          </p:cNvSpPr>
          <p:nvPr>
            <p:ph type="title"/>
          </p:nvPr>
        </p:nvSpPr>
        <p:spPr/>
        <p:txBody>
          <a:bodyPr/>
          <a:lstStyle/>
          <a:p>
            <a:r>
              <a:rPr lang="en-US" dirty="0"/>
              <a:t>Client Server</a:t>
            </a:r>
          </a:p>
        </p:txBody>
      </p:sp>
      <p:pic>
        <p:nvPicPr>
          <p:cNvPr id="5" name="Content Placeholder 4" descr="Diagram&#10;&#10;Description automatically generated">
            <a:extLst>
              <a:ext uri="{FF2B5EF4-FFF2-40B4-BE49-F238E27FC236}">
                <a16:creationId xmlns:a16="http://schemas.microsoft.com/office/drawing/2014/main" id="{6B0E289E-A3B1-09DD-74E4-9D4BB3AB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863" y="2054215"/>
            <a:ext cx="9838273" cy="3894157"/>
          </a:xfrm>
        </p:spPr>
      </p:pic>
    </p:spTree>
    <p:extLst>
      <p:ext uri="{BB962C8B-B14F-4D97-AF65-F5344CB8AC3E}">
        <p14:creationId xmlns:p14="http://schemas.microsoft.com/office/powerpoint/2010/main" val="4078815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lstStyle/>
          <a:p>
            <a:pPr algn="l"/>
            <a:r>
              <a:rPr lang="en-US" sz="2200" dirty="0"/>
              <a:t>A</a:t>
            </a:r>
            <a:r>
              <a:rPr lang="en-US" sz="2200" b="0" i="0" u="none" strike="noStrike" baseline="0" dirty="0"/>
              <a:t> </a:t>
            </a:r>
            <a:r>
              <a:rPr lang="en-US" sz="2200" b="1" i="0" u="none" strike="noStrike" baseline="0" dirty="0"/>
              <a:t>peer-to-peer </a:t>
            </a:r>
            <a:r>
              <a:rPr lang="en-US" sz="2200" b="0" i="0" u="none" strike="noStrike" baseline="0" dirty="0"/>
              <a:t>(P2P) architecture is one in which each component executes as its own process and acts as both a client of and a server to other peer components.</a:t>
            </a:r>
          </a:p>
          <a:p>
            <a:pPr algn="l"/>
            <a:r>
              <a:rPr lang="en-US" sz="2200" b="0" i="0" u="none" strike="noStrike" baseline="0" dirty="0"/>
              <a:t>Each component has an </a:t>
            </a:r>
            <a:r>
              <a:rPr lang="en-US" sz="2200" b="1" i="0" u="none" strike="noStrike" baseline="0" dirty="0"/>
              <a:t>interface</a:t>
            </a:r>
            <a:r>
              <a:rPr lang="en-US" sz="2200" b="0" i="0" u="none" strike="noStrike" baseline="0" dirty="0"/>
              <a:t> that specifies not only the services it provides, but also the services that it requests from other peer components. </a:t>
            </a:r>
          </a:p>
          <a:p>
            <a:pPr algn="l"/>
            <a:r>
              <a:rPr lang="en-US" sz="2200" b="0" i="0" u="none" strike="noStrike" baseline="0" dirty="0"/>
              <a:t>Peers communicate by </a:t>
            </a:r>
            <a:r>
              <a:rPr lang="en-US" sz="2200" b="1" i="0" u="none" strike="noStrike" baseline="0" dirty="0"/>
              <a:t>requesting</a:t>
            </a:r>
            <a:r>
              <a:rPr lang="en-US" sz="2200" b="0" i="0" u="none" strike="noStrike" baseline="0" dirty="0"/>
              <a:t> services from each other. </a:t>
            </a:r>
          </a:p>
          <a:p>
            <a:pPr algn="l"/>
            <a:r>
              <a:rPr lang="en-US" sz="2200" dirty="0"/>
              <a:t>A</a:t>
            </a:r>
            <a:r>
              <a:rPr lang="en-US" sz="2200" b="0" i="0" u="none" strike="noStrike" baseline="0" dirty="0"/>
              <a:t>ny component can </a:t>
            </a:r>
            <a:r>
              <a:rPr lang="en-US" sz="2200" b="1" i="0" u="none" strike="noStrike" baseline="0" dirty="0"/>
              <a:t>initiate</a:t>
            </a:r>
            <a:r>
              <a:rPr lang="en-US" sz="2200" b="0" i="0" u="none" strike="noStrike" baseline="0" dirty="0"/>
              <a:t> a request to any other peer component.</a:t>
            </a:r>
          </a:p>
          <a:p>
            <a:pPr algn="l"/>
            <a:r>
              <a:rPr lang="en-US" sz="2200" b="0" i="0" u="none" strike="noStrike" baseline="0" dirty="0"/>
              <a:t>What differs among components are the data each component stores locally.</a:t>
            </a:r>
          </a:p>
          <a:p>
            <a:pPr algn="l"/>
            <a:r>
              <a:rPr lang="en-US" sz="2200" dirty="0"/>
              <a:t>S</a:t>
            </a:r>
            <a:r>
              <a:rPr lang="en-US" sz="2200" b="0" i="0" u="none" strike="noStrike" baseline="0" dirty="0"/>
              <a:t>ystem’s data are distributed among the components; whenever a component needs information not stored locally, it retrieves it from a peer component.</a:t>
            </a:r>
          </a:p>
          <a:p>
            <a:pPr algn="l"/>
            <a:endParaRPr lang="en-US" dirty="0"/>
          </a:p>
        </p:txBody>
      </p:sp>
    </p:spTree>
    <p:extLst>
      <p:ext uri="{BB962C8B-B14F-4D97-AF65-F5344CB8AC3E}">
        <p14:creationId xmlns:p14="http://schemas.microsoft.com/office/powerpoint/2010/main" val="3554405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algn="l"/>
            <a:r>
              <a:rPr lang="en-US" sz="2200" b="0" i="0" u="none" strike="noStrike" baseline="0" dirty="0"/>
              <a:t>The best-known P2P architectures are file-sharing networks, such as </a:t>
            </a:r>
            <a:r>
              <a:rPr lang="en-US" sz="2200" b="1" i="0" u="none" strike="noStrike" baseline="0" dirty="0"/>
              <a:t>Napster</a:t>
            </a:r>
            <a:r>
              <a:rPr lang="en-US" sz="2200" b="0" i="0" u="none" strike="noStrike" baseline="0" dirty="0"/>
              <a:t> and </a:t>
            </a:r>
            <a:r>
              <a:rPr lang="en-US" sz="2200" b="1" i="0" u="none" strike="noStrike" baseline="0" dirty="0"/>
              <a:t>Freenet</a:t>
            </a:r>
            <a:r>
              <a:rPr lang="en-US" sz="2200" b="0" i="0" u="none" strike="noStrike" baseline="0" dirty="0"/>
              <a:t>, in which the components provide similar services to each other.</a:t>
            </a:r>
          </a:p>
          <a:p>
            <a:pPr algn="l"/>
            <a:r>
              <a:rPr lang="en-US" sz="2200" b="1" i="0" u="none" strike="noStrike" baseline="0" dirty="0"/>
              <a:t>P2P </a:t>
            </a:r>
            <a:r>
              <a:rPr lang="en-US" sz="2200" b="1" dirty="0"/>
              <a:t>N</a:t>
            </a:r>
            <a:r>
              <a:rPr lang="en-US" sz="2200" b="1" i="0" u="none" strike="noStrike" baseline="0" dirty="0"/>
              <a:t>etworks Advantages:</a:t>
            </a:r>
          </a:p>
          <a:p>
            <a:pPr lvl="1"/>
            <a:r>
              <a:rPr lang="en-US" sz="2200" dirty="0"/>
              <a:t>T</a:t>
            </a:r>
            <a:r>
              <a:rPr lang="en-US" sz="2200" b="0" i="0" u="none" strike="noStrike" baseline="0" dirty="0"/>
              <a:t>hey scale up well. </a:t>
            </a:r>
          </a:p>
          <a:p>
            <a:pPr lvl="1"/>
            <a:r>
              <a:rPr lang="en-US" sz="2200" dirty="0"/>
              <a:t>Each added component </a:t>
            </a:r>
            <a:r>
              <a:rPr lang="en-US" sz="2200" b="0" i="0" u="none" strike="noStrike" baseline="0" dirty="0"/>
              <a:t>increases the system’s capabilities, in the form of new or replicated data and as additional server capacity.</a:t>
            </a:r>
          </a:p>
          <a:p>
            <a:pPr lvl="1"/>
            <a:r>
              <a:rPr lang="en-US" sz="2200" dirty="0"/>
              <a:t>H</a:t>
            </a:r>
            <a:r>
              <a:rPr lang="en-US" sz="2200" b="0" i="0" u="none" strike="noStrike" baseline="0" dirty="0"/>
              <a:t>ighly tolerant of network failures, because data are replicated and distributed over multiple peers.</a:t>
            </a:r>
            <a:endParaRPr lang="en-US" sz="2200" dirty="0"/>
          </a:p>
          <a:p>
            <a:r>
              <a:rPr lang="en-US" sz="2200" b="1" i="0" u="none" strike="noStrike" baseline="0" dirty="0"/>
              <a:t>P2P Networks </a:t>
            </a:r>
            <a:r>
              <a:rPr lang="en-US" sz="2200" b="1" dirty="0"/>
              <a:t>D</a:t>
            </a:r>
            <a:r>
              <a:rPr lang="en-US" sz="2200" b="1" i="0" u="none" strike="noStrike" baseline="0" dirty="0"/>
              <a:t>isadvantage:</a:t>
            </a:r>
          </a:p>
          <a:p>
            <a:pPr lvl="1"/>
            <a:r>
              <a:rPr lang="en-US" sz="2200" dirty="0"/>
              <a:t>E</a:t>
            </a:r>
            <a:r>
              <a:rPr lang="en-US" sz="2200" b="0" i="0" u="none" strike="noStrike" baseline="0" dirty="0"/>
              <a:t>ach added component increases demands on the system in the form of additional requests.</a:t>
            </a:r>
          </a:p>
        </p:txBody>
      </p:sp>
    </p:spTree>
    <p:extLst>
      <p:ext uri="{BB962C8B-B14F-4D97-AF65-F5344CB8AC3E}">
        <p14:creationId xmlns:p14="http://schemas.microsoft.com/office/powerpoint/2010/main" val="2467718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trust between peers is required (e.g. the content is protected)</a:t>
            </a:r>
          </a:p>
        </p:txBody>
      </p:sp>
    </p:spTree>
    <p:extLst>
      <p:ext uri="{BB962C8B-B14F-4D97-AF65-F5344CB8AC3E}">
        <p14:creationId xmlns:p14="http://schemas.microsoft.com/office/powerpoint/2010/main" val="2369686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pPr algn="l"/>
            <a:r>
              <a:rPr lang="en-US" sz="2200" b="0" i="0" u="none" strike="noStrike" baseline="0" dirty="0"/>
              <a:t>In a publish-subscribe architecture, components interact by </a:t>
            </a:r>
            <a:r>
              <a:rPr lang="en-US" sz="2200" b="1" i="0" u="none" strike="noStrike" baseline="0" dirty="0"/>
              <a:t>broadcasting</a:t>
            </a:r>
            <a:r>
              <a:rPr lang="en-US" sz="2200" b="0" i="0" u="none" strike="noStrike" baseline="0" dirty="0"/>
              <a:t> and </a:t>
            </a:r>
            <a:r>
              <a:rPr lang="en-US" sz="2200" b="1" i="0" u="none" strike="noStrike" baseline="0" dirty="0"/>
              <a:t>reacting</a:t>
            </a:r>
            <a:r>
              <a:rPr lang="en-US" sz="2200" b="0" i="0" u="none" strike="noStrike" baseline="0" dirty="0"/>
              <a:t> to events.</a:t>
            </a:r>
          </a:p>
          <a:p>
            <a:pPr lvl="1"/>
            <a:r>
              <a:rPr lang="en-US" sz="2200" dirty="0"/>
              <a:t>C</a:t>
            </a:r>
            <a:r>
              <a:rPr lang="en-US" sz="2200" b="0" i="0" u="none" strike="noStrike" baseline="0" dirty="0"/>
              <a:t>omponent expresses interest in an event by </a:t>
            </a:r>
            <a:r>
              <a:rPr lang="en-US" sz="2200" b="1" i="0" u="none" strike="noStrike" baseline="0" dirty="0"/>
              <a:t>subscribing </a:t>
            </a:r>
            <a:r>
              <a:rPr lang="en-US" sz="2200" b="0" i="0" u="none" strike="noStrike" baseline="0" dirty="0"/>
              <a:t>to it.</a:t>
            </a:r>
          </a:p>
          <a:p>
            <a:pPr lvl="1"/>
            <a:r>
              <a:rPr lang="en-US" sz="2200" dirty="0"/>
              <a:t>W</a:t>
            </a:r>
            <a:r>
              <a:rPr lang="en-US" sz="2200" b="0" i="0" u="none" strike="noStrike" baseline="0" dirty="0"/>
              <a:t>hen another component announces (</a:t>
            </a:r>
            <a:r>
              <a:rPr lang="en-US" sz="2200" b="1" i="0" u="none" strike="noStrike" baseline="0" dirty="0"/>
              <a:t>publishes</a:t>
            </a:r>
            <a:r>
              <a:rPr lang="en-US" sz="2200" b="0" i="0" u="none" strike="noStrike" baseline="0" dirty="0"/>
              <a:t>) that the event has taken place, the subscribing components are notified.</a:t>
            </a:r>
          </a:p>
          <a:p>
            <a:pPr lvl="1"/>
            <a:r>
              <a:rPr lang="en-US" sz="2200" b="1" i="0" u="none" strike="noStrike" baseline="0" dirty="0"/>
              <a:t>Implicit invocation </a:t>
            </a:r>
            <a:r>
              <a:rPr lang="en-US" sz="2200" b="0" i="0" u="none" strike="noStrike" baseline="0" dirty="0"/>
              <a:t>is a common form of publish-subscribe architecture, in which a subscribing component associates one of its procedures with each event of interest (called </a:t>
            </a:r>
            <a:r>
              <a:rPr lang="en-US" sz="2200" b="1" i="0" u="none" strike="noStrike" baseline="0" dirty="0"/>
              <a:t>registering </a:t>
            </a:r>
            <a:r>
              <a:rPr lang="en-US" sz="2200" b="0" i="0" u="none" strike="noStrike" baseline="0" dirty="0"/>
              <a:t>the procedure). </a:t>
            </a:r>
          </a:p>
          <a:p>
            <a:pPr lvl="1"/>
            <a:r>
              <a:rPr lang="en-US" sz="2200" dirty="0"/>
              <a:t>W</a:t>
            </a:r>
            <a:r>
              <a:rPr lang="en-US" sz="2200" b="0" i="0" u="none" strike="noStrike" baseline="0" dirty="0"/>
              <a:t>hen the event occurs, the publish-subscribe infrastructure invokes all the event’s registered procedures.</a:t>
            </a:r>
          </a:p>
          <a:p>
            <a:pPr algn="l"/>
            <a:r>
              <a:rPr lang="en-US" sz="2200" b="0" i="0" u="none" strike="noStrike" baseline="0" dirty="0"/>
              <a:t>In contrast to client-server and P2P components, publish-subscribe components know nothing about each other. </a:t>
            </a:r>
          </a:p>
          <a:p>
            <a:pPr marL="457200" lvl="1" indent="0">
              <a:buNone/>
            </a:pPr>
            <a:endParaRPr lang="en-US" sz="1800" dirty="0"/>
          </a:p>
        </p:txBody>
      </p:sp>
    </p:spTree>
    <p:extLst>
      <p:ext uri="{BB962C8B-B14F-4D97-AF65-F5344CB8AC3E}">
        <p14:creationId xmlns:p14="http://schemas.microsoft.com/office/powerpoint/2010/main" val="3240720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r>
              <a:rPr lang="en-US" sz="2200" b="0" i="0" u="none" strike="noStrike" baseline="0" dirty="0"/>
              <a:t>Publishing component simply announces events and then waits for interested components to react; each subscribing component simply reacts to event announcements, regardless of how they are published.</a:t>
            </a:r>
          </a:p>
          <a:p>
            <a:r>
              <a:rPr lang="en-US" sz="2200" b="1" i="0" u="none" strike="noStrike" baseline="0" dirty="0"/>
              <a:t>For Example</a:t>
            </a:r>
            <a:r>
              <a:rPr lang="en-US" sz="2200" b="0" i="0" u="none" strike="noStrike" baseline="0" dirty="0"/>
              <a:t>, tools</a:t>
            </a:r>
            <a:r>
              <a:rPr lang="en-US" sz="2200" dirty="0"/>
              <a:t> </a:t>
            </a:r>
            <a:r>
              <a:rPr lang="en-US" sz="2200" b="0" i="0" u="none" strike="noStrike" baseline="0" dirty="0"/>
              <a:t>such as editors register for events that might occur during a debugger’s functioning.</a:t>
            </a:r>
          </a:p>
          <a:p>
            <a:pPr lvl="1"/>
            <a:r>
              <a:rPr lang="en-US" sz="2200" dirty="0"/>
              <a:t>C</a:t>
            </a:r>
            <a:r>
              <a:rPr lang="en-US" sz="2200" b="0" i="0" u="none" strike="noStrike" baseline="0" dirty="0"/>
              <a:t>onsider that the debugger processes code, one line at a time.</a:t>
            </a:r>
          </a:p>
          <a:p>
            <a:pPr lvl="1"/>
            <a:r>
              <a:rPr lang="en-US" sz="2200" b="0" i="0" u="none" strike="noStrike" baseline="0" dirty="0"/>
              <a:t>When it recognizes that it has reached a set breakpoint, it announces the event </a:t>
            </a:r>
            <a:r>
              <a:rPr lang="en-US" sz="2200" b="1" i="0" u="none" strike="noStrike" baseline="0" dirty="0"/>
              <a:t>“reached breakpoint”</a:t>
            </a:r>
          </a:p>
          <a:p>
            <a:pPr lvl="1"/>
            <a:r>
              <a:rPr lang="en-US" sz="2200" dirty="0"/>
              <a:t>T</a:t>
            </a:r>
            <a:r>
              <a:rPr lang="en-US" sz="2200" b="0" i="0" u="none" strike="noStrike" baseline="0" dirty="0"/>
              <a:t>hen, the system forwards the event to all registered tools, including the editor</a:t>
            </a:r>
          </a:p>
          <a:p>
            <a:pPr lvl="1"/>
            <a:r>
              <a:rPr lang="en-US" sz="2200" dirty="0"/>
              <a:t>E</a:t>
            </a:r>
            <a:r>
              <a:rPr lang="en-US" sz="2200" b="0" i="0" u="none" strike="noStrike" baseline="0" dirty="0"/>
              <a:t>ditor reacts to the event by automatically scrolling to the source-code line that corresponds to the breakpoint.</a:t>
            </a:r>
            <a:endParaRPr lang="en-US" sz="2200" dirty="0"/>
          </a:p>
        </p:txBody>
      </p:sp>
    </p:spTree>
    <p:extLst>
      <p:ext uri="{BB962C8B-B14F-4D97-AF65-F5344CB8AC3E}">
        <p14:creationId xmlns:p14="http://schemas.microsoft.com/office/powerpoint/2010/main" val="1791120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Autofit/>
          </a:bodyPr>
          <a:lstStyle/>
          <a:p>
            <a:pPr algn="l"/>
            <a:r>
              <a:rPr lang="en-US" sz="2200" b="1" dirty="0"/>
              <a:t>Strengths</a:t>
            </a:r>
            <a:r>
              <a:rPr lang="en-US" sz="2200" dirty="0"/>
              <a:t>:</a:t>
            </a:r>
          </a:p>
          <a:p>
            <a:pPr lvl="1"/>
            <a:r>
              <a:rPr lang="en-US" sz="2200" dirty="0"/>
              <a:t>P</a:t>
            </a:r>
            <a:r>
              <a:rPr lang="en-US" sz="2200" b="0" i="0" u="none" strike="noStrike" baseline="0" dirty="0"/>
              <a:t>rovide strong support for system evolution and customization. </a:t>
            </a:r>
          </a:p>
          <a:p>
            <a:pPr lvl="1"/>
            <a:r>
              <a:rPr lang="en-US" sz="2200" b="0" i="0" u="none" strike="noStrike" baseline="0" dirty="0"/>
              <a:t>Any component can be added to the system and can register itself without affecting other components.</a:t>
            </a:r>
          </a:p>
          <a:p>
            <a:pPr lvl="1"/>
            <a:r>
              <a:rPr lang="en-US" sz="2200" dirty="0"/>
              <a:t>C</a:t>
            </a:r>
            <a:r>
              <a:rPr lang="en-US" sz="2200" b="0" i="0" u="none" strike="noStrike" baseline="0" dirty="0"/>
              <a:t>an easily reuse publish-subscribe components in other event-driven systems.</a:t>
            </a:r>
            <a:endParaRPr lang="en-US" sz="2200" dirty="0"/>
          </a:p>
          <a:p>
            <a:r>
              <a:rPr lang="en-US" sz="2200" b="1" dirty="0"/>
              <a:t>Weaknesses</a:t>
            </a:r>
            <a:r>
              <a:rPr lang="en-US" sz="2200" dirty="0"/>
              <a:t>:</a:t>
            </a:r>
          </a:p>
          <a:p>
            <a:pPr lvl="1"/>
            <a:r>
              <a:rPr lang="en-US" sz="2200" b="0" i="0" u="none" strike="noStrike" baseline="0" dirty="0"/>
              <a:t>Components can pass data at the time they announce events. But if components need to share persistent data, the system must include a shared repository to support that interaction. This sharing can diminish the system’s extensibility and reusability.</a:t>
            </a:r>
          </a:p>
          <a:p>
            <a:pPr lvl="1"/>
            <a:r>
              <a:rPr lang="en-US" sz="2200" dirty="0"/>
              <a:t>D</a:t>
            </a:r>
            <a:r>
              <a:rPr lang="en-US" sz="2200" b="0" i="0" u="none" strike="noStrike" baseline="0" dirty="0"/>
              <a:t>ifficult to test, because the behavior of a publishing component will depend on which subscribing components are monitoring its events. Thus, we cannot test the component in isolation and infer its correctness in an integrated system.</a:t>
            </a:r>
            <a:endParaRPr lang="en-US" sz="2200" dirty="0"/>
          </a:p>
        </p:txBody>
      </p:sp>
    </p:spTree>
    <p:extLst>
      <p:ext uri="{BB962C8B-B14F-4D97-AF65-F5344CB8AC3E}">
        <p14:creationId xmlns:p14="http://schemas.microsoft.com/office/powerpoint/2010/main" val="393118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a:xfrm>
            <a:off x="838200" y="1690687"/>
            <a:ext cx="10515600" cy="4802187"/>
          </a:xfrm>
        </p:spPr>
        <p:txBody>
          <a:bodyPr>
            <a:noAutofit/>
          </a:bodyPr>
          <a:lstStyle/>
          <a:p>
            <a:pPr algn="l"/>
            <a:r>
              <a:rPr lang="en-US" sz="2200" b="0" i="0" u="none" strike="noStrike" baseline="0" dirty="0"/>
              <a:t>A </a:t>
            </a:r>
            <a:r>
              <a:rPr lang="en-US" sz="2200" b="1" i="0" u="none" strike="noStrike" baseline="0" dirty="0"/>
              <a:t>repository </a:t>
            </a:r>
            <a:r>
              <a:rPr lang="en-US" sz="2200" b="0" i="0" u="none" strike="noStrike" baseline="0" dirty="0"/>
              <a:t>style of architecture consists of two types of components: </a:t>
            </a:r>
          </a:p>
          <a:p>
            <a:pPr lvl="1"/>
            <a:r>
              <a:rPr lang="en-US" sz="2200" dirty="0"/>
              <a:t>C</a:t>
            </a:r>
            <a:r>
              <a:rPr lang="en-US" sz="2200" b="0" i="0" u="none" strike="noStrike" baseline="0" dirty="0"/>
              <a:t>entral data store </a:t>
            </a:r>
          </a:p>
          <a:p>
            <a:pPr lvl="1"/>
            <a:r>
              <a:rPr lang="en-US" sz="2200" dirty="0"/>
              <a:t>A</a:t>
            </a:r>
            <a:r>
              <a:rPr lang="en-US" sz="2200" b="0" i="0" u="none" strike="noStrike" baseline="0" dirty="0"/>
              <a:t>ssociated data-accessing components. </a:t>
            </a:r>
          </a:p>
          <a:p>
            <a:pPr algn="l"/>
            <a:r>
              <a:rPr lang="en-US" sz="2200" b="0" i="0" u="none" strike="noStrike" baseline="0" dirty="0"/>
              <a:t>Shared data are stockpiled in the </a:t>
            </a:r>
            <a:r>
              <a:rPr lang="en-US" sz="2200" b="1" i="0" u="none" strike="noStrike" baseline="0" dirty="0"/>
              <a:t>data store</a:t>
            </a:r>
            <a:r>
              <a:rPr lang="en-US" sz="2200" b="0" i="0" u="none" strike="noStrike" baseline="0" dirty="0"/>
              <a:t>.</a:t>
            </a:r>
          </a:p>
          <a:p>
            <a:pPr algn="l"/>
            <a:r>
              <a:rPr lang="en-US" sz="2200" b="1" dirty="0"/>
              <a:t>D</a:t>
            </a:r>
            <a:r>
              <a:rPr lang="en-US" sz="2200" b="1" i="0" u="none" strike="noStrike" baseline="0" dirty="0"/>
              <a:t>ata accessors </a:t>
            </a:r>
            <a:r>
              <a:rPr lang="en-US" sz="2200" b="0" i="0" u="none" strike="noStrike" baseline="0" dirty="0"/>
              <a:t>are computational units that store, retrieve, and update the information.</a:t>
            </a:r>
          </a:p>
          <a:p>
            <a:pPr algn="l"/>
            <a:r>
              <a:rPr lang="en-US" sz="2200" dirty="0"/>
              <a:t>I</a:t>
            </a:r>
            <a:r>
              <a:rPr lang="en-US" sz="2200" b="0" i="0" u="none" strike="noStrike" baseline="0" dirty="0"/>
              <a:t>n the </a:t>
            </a:r>
            <a:r>
              <a:rPr lang="en-US" sz="2200" b="1" i="0" u="none" strike="noStrike" baseline="0" dirty="0"/>
              <a:t>blackboard </a:t>
            </a:r>
            <a:r>
              <a:rPr lang="en-US" sz="2200" b="0" i="0" u="none" strike="noStrike" baseline="0" dirty="0"/>
              <a:t>type of repository, the data accessing components are </a:t>
            </a:r>
            <a:r>
              <a:rPr lang="en-US" sz="2200" b="1" i="1" u="none" strike="noStrike" baseline="0" dirty="0"/>
              <a:t>reactive</a:t>
            </a:r>
            <a:r>
              <a:rPr lang="en-US" sz="2200" b="0" i="0" u="none" strike="noStrike" baseline="0" dirty="0"/>
              <a:t>: they execute in reaction to the current contents of the data store.</a:t>
            </a:r>
          </a:p>
          <a:p>
            <a:pPr algn="l"/>
            <a:r>
              <a:rPr lang="en-US" sz="2200" dirty="0"/>
              <a:t>B</a:t>
            </a:r>
            <a:r>
              <a:rPr lang="en-US" sz="2200" b="0" i="0" u="none" strike="noStrike" baseline="0" dirty="0"/>
              <a:t>lackboard contains information about the current state of the system’s execution that triggers the execution of individual data accessors, called </a:t>
            </a:r>
            <a:r>
              <a:rPr lang="en-US" sz="2200" b="1" i="0" u="none" strike="noStrike" baseline="0" dirty="0"/>
              <a:t>knowledge sources</a:t>
            </a:r>
            <a:r>
              <a:rPr lang="en-US" sz="2200" b="0" i="0" u="none" strike="noStrike" baseline="0" dirty="0"/>
              <a:t>. </a:t>
            </a:r>
          </a:p>
          <a:p>
            <a:pPr algn="l"/>
            <a:r>
              <a:rPr lang="en-US" sz="2200" b="0" i="0" u="none" strike="noStrike" baseline="0" dirty="0"/>
              <a:t>For example, the blackboard may store computation tasks, and an idle knowledge source checks a task out of the blackboard, performs the computation locally, and checks the result back into the blackboard. </a:t>
            </a:r>
          </a:p>
        </p:txBody>
      </p:sp>
    </p:spTree>
    <p:extLst>
      <p:ext uri="{BB962C8B-B14F-4D97-AF65-F5344CB8AC3E}">
        <p14:creationId xmlns:p14="http://schemas.microsoft.com/office/powerpoint/2010/main" val="86306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27D-35F6-EA1E-3B16-454B7E121FD1}"/>
              </a:ext>
            </a:extLst>
          </p:cNvPr>
          <p:cNvSpPr>
            <a:spLocks noGrp="1"/>
          </p:cNvSpPr>
          <p:nvPr>
            <p:ph type="title"/>
          </p:nvPr>
        </p:nvSpPr>
        <p:spPr/>
        <p:txBody>
          <a:bodyPr/>
          <a:lstStyle/>
          <a:p>
            <a:r>
              <a:rPr lang="en-US" dirty="0"/>
              <a:t>Requirements and Design</a:t>
            </a:r>
          </a:p>
        </p:txBody>
      </p:sp>
      <p:sp>
        <p:nvSpPr>
          <p:cNvPr id="3" name="Content Placeholder 2">
            <a:extLst>
              <a:ext uri="{FF2B5EF4-FFF2-40B4-BE49-F238E27FC236}">
                <a16:creationId xmlns:a16="http://schemas.microsoft.com/office/drawing/2014/main" id="{43A8A984-198D-CA6F-328C-78BD14EC2ADC}"/>
              </a:ext>
            </a:extLst>
          </p:cNvPr>
          <p:cNvSpPr>
            <a:spLocks noGrp="1"/>
          </p:cNvSpPr>
          <p:nvPr>
            <p:ph idx="1"/>
          </p:nvPr>
        </p:nvSpPr>
        <p:spPr/>
        <p:txBody>
          <a:bodyPr>
            <a:normAutofit/>
          </a:bodyPr>
          <a:lstStyle/>
          <a:p>
            <a:pPr algn="l"/>
            <a:r>
              <a:rPr lang="en-US" sz="2200" b="0" i="0" u="none" strike="noStrike" baseline="0" dirty="0"/>
              <a:t>To see how architecture relates to both design and requirements, consider the </a:t>
            </a:r>
            <a:r>
              <a:rPr lang="en-US" sz="2200" b="1" i="0" u="none" strike="noStrike" baseline="0" dirty="0"/>
              <a:t>example</a:t>
            </a:r>
            <a:r>
              <a:rPr lang="en-US" sz="2200" b="0" i="0" u="none" strike="noStrike" baseline="0" dirty="0"/>
              <a:t> to build a new house. </a:t>
            </a:r>
          </a:p>
          <a:p>
            <a:pPr algn="l"/>
            <a:r>
              <a:rPr lang="en-US" sz="2200" b="0" i="0" u="none" strike="noStrike" baseline="0" dirty="0"/>
              <a:t>The requirements include:</a:t>
            </a:r>
          </a:p>
          <a:p>
            <a:pPr lvl="1"/>
            <a:r>
              <a:rPr lang="en-US" sz="2200" dirty="0"/>
              <a:t>R</a:t>
            </a:r>
            <a:r>
              <a:rPr lang="en-US" sz="2200" b="0" i="0" u="none" strike="noStrike" baseline="0" dirty="0"/>
              <a:t>ooms for parents and three children</a:t>
            </a:r>
          </a:p>
          <a:p>
            <a:pPr lvl="1"/>
            <a:r>
              <a:rPr lang="en-US" sz="2200" dirty="0"/>
              <a:t>A</a:t>
            </a:r>
            <a:r>
              <a:rPr lang="en-US" sz="2200" b="0" i="0" u="none" strike="noStrike" baseline="0" dirty="0"/>
              <a:t> place for the children to play</a:t>
            </a:r>
          </a:p>
          <a:p>
            <a:pPr lvl="1"/>
            <a:r>
              <a:rPr lang="en-US" sz="2200" dirty="0"/>
              <a:t>A</a:t>
            </a:r>
            <a:r>
              <a:rPr lang="en-US" sz="2200" b="0" i="0" u="none" strike="noStrike" baseline="0" dirty="0"/>
              <a:t> kitchen and a large dining room that will hold an extendable table</a:t>
            </a:r>
          </a:p>
          <a:p>
            <a:pPr lvl="1"/>
            <a:r>
              <a:rPr lang="en-US" sz="2200" dirty="0"/>
              <a:t>S</a:t>
            </a:r>
            <a:r>
              <a:rPr lang="en-US" sz="2200" b="0" i="0" u="none" strike="noStrike" baseline="0" dirty="0"/>
              <a:t>torage for bicycles, lawn mower, ladder, barbecue</a:t>
            </a:r>
            <a:r>
              <a:rPr lang="en-US" sz="2200" dirty="0"/>
              <a:t>.</a:t>
            </a:r>
            <a:endParaRPr lang="en-US" sz="2200" b="0" i="0" u="none" strike="noStrike" baseline="0" dirty="0"/>
          </a:p>
          <a:p>
            <a:pPr lvl="1"/>
            <a:r>
              <a:rPr lang="en-US" sz="2200" dirty="0"/>
              <a:t>H</a:t>
            </a:r>
            <a:r>
              <a:rPr lang="en-US" sz="2200" b="0" i="0" u="none" strike="noStrike" baseline="0" dirty="0"/>
              <a:t>eating and air conditioning</a:t>
            </a:r>
            <a:endParaRPr lang="en-US" sz="2200" dirty="0"/>
          </a:p>
        </p:txBody>
      </p:sp>
    </p:spTree>
    <p:extLst>
      <p:ext uri="{BB962C8B-B14F-4D97-AF65-F5344CB8AC3E}">
        <p14:creationId xmlns:p14="http://schemas.microsoft.com/office/powerpoint/2010/main" val="417497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p:txBody>
          <a:bodyPr>
            <a:normAutofit/>
          </a:bodyPr>
          <a:lstStyle/>
          <a:p>
            <a:pPr algn="l"/>
            <a:r>
              <a:rPr lang="en-US" sz="2200" b="1" i="0" u="none" strike="noStrike" baseline="0" dirty="0"/>
              <a:t>For example</a:t>
            </a:r>
            <a:r>
              <a:rPr lang="en-US" sz="2200" b="0" i="0" u="none" strike="noStrike" baseline="0" dirty="0"/>
              <a:t>, in a rule-based system, the current state of the solution is stored in the blackboard, and knowledge sources iteratively revise and improve the solution by applying rewriting rules.</a:t>
            </a:r>
          </a:p>
          <a:p>
            <a:pPr algn="l"/>
            <a:r>
              <a:rPr lang="en-US" sz="2200" b="0" i="0" u="none" strike="noStrike" baseline="0" dirty="0"/>
              <a:t>An important property of this style of architecture is the </a:t>
            </a:r>
            <a:r>
              <a:rPr lang="en-US" sz="2200" b="1" i="0" u="none" strike="noStrike" baseline="0" dirty="0"/>
              <a:t>centralized management </a:t>
            </a:r>
            <a:r>
              <a:rPr lang="en-US" sz="2200" b="0" i="0" u="none" strike="noStrike" baseline="0" dirty="0"/>
              <a:t>of the system’s key data. </a:t>
            </a:r>
          </a:p>
          <a:p>
            <a:pPr algn="l"/>
            <a:r>
              <a:rPr lang="en-US" sz="2200" b="0" i="0" u="none" strike="noStrike" baseline="0" dirty="0"/>
              <a:t>In the data store, we can </a:t>
            </a:r>
          </a:p>
          <a:p>
            <a:pPr lvl="1"/>
            <a:r>
              <a:rPr lang="en-US" sz="2200" dirty="0"/>
              <a:t>L</a:t>
            </a:r>
            <a:r>
              <a:rPr lang="en-US" sz="2200" b="0" i="0" u="none" strike="noStrike" baseline="0" dirty="0"/>
              <a:t>ocalize responsibility for storing persistent data</a:t>
            </a:r>
            <a:endParaRPr lang="en-US" sz="2200" dirty="0"/>
          </a:p>
          <a:p>
            <a:pPr lvl="1"/>
            <a:r>
              <a:rPr lang="en-US" sz="2200" dirty="0"/>
              <a:t>M</a:t>
            </a:r>
            <a:r>
              <a:rPr lang="en-US" sz="2200" b="0" i="0" u="none" strike="noStrike" baseline="0" dirty="0"/>
              <a:t>anaging concurrent access to the data</a:t>
            </a:r>
            <a:endParaRPr lang="en-US" sz="2200" dirty="0"/>
          </a:p>
          <a:p>
            <a:pPr lvl="1"/>
            <a:r>
              <a:rPr lang="en-US" sz="2200" dirty="0"/>
              <a:t>E</a:t>
            </a:r>
            <a:r>
              <a:rPr lang="en-US" sz="2200" b="0" i="0" u="none" strike="noStrike" baseline="0" dirty="0"/>
              <a:t>nforcing security and privacy policies, and protecting the data against faults (e.g., via backups).</a:t>
            </a:r>
            <a:endParaRPr lang="en-US" sz="2200" dirty="0"/>
          </a:p>
        </p:txBody>
      </p:sp>
    </p:spTree>
    <p:extLst>
      <p:ext uri="{BB962C8B-B14F-4D97-AF65-F5344CB8AC3E}">
        <p14:creationId xmlns:p14="http://schemas.microsoft.com/office/powerpoint/2010/main" val="3476590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8880-2E06-94F0-2DF2-F95B89C2C312}"/>
              </a:ext>
            </a:extLst>
          </p:cNvPr>
          <p:cNvSpPr>
            <a:spLocks noGrp="1"/>
          </p:cNvSpPr>
          <p:nvPr>
            <p:ph type="title"/>
          </p:nvPr>
        </p:nvSpPr>
        <p:spPr/>
        <p:txBody>
          <a:bodyPr/>
          <a:lstStyle/>
          <a:p>
            <a:r>
              <a:rPr lang="en-US" dirty="0"/>
              <a:t>Blackboard</a:t>
            </a:r>
          </a:p>
        </p:txBody>
      </p:sp>
      <p:pic>
        <p:nvPicPr>
          <p:cNvPr id="5" name="Content Placeholder 4" descr="Diagram&#10;&#10;Description automatically generated">
            <a:extLst>
              <a:ext uri="{FF2B5EF4-FFF2-40B4-BE49-F238E27FC236}">
                <a16:creationId xmlns:a16="http://schemas.microsoft.com/office/drawing/2014/main" id="{53DBDD21-38A7-40DA-854F-3D01EB5FA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419" y="1690688"/>
            <a:ext cx="10929161" cy="4373604"/>
          </a:xfrm>
        </p:spPr>
      </p:pic>
    </p:spTree>
    <p:extLst>
      <p:ext uri="{BB962C8B-B14F-4D97-AF65-F5344CB8AC3E}">
        <p14:creationId xmlns:p14="http://schemas.microsoft.com/office/powerpoint/2010/main" val="1465337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Layers are </a:t>
            </a:r>
            <a:r>
              <a:rPr lang="en-GB" sz="2200" b="1" dirty="0">
                <a:cs typeface="Arial" charset="0"/>
              </a:rPr>
              <a:t>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Each layer provides </a:t>
            </a:r>
            <a:r>
              <a:rPr lang="en-GB" sz="2200" b="1" dirty="0">
                <a:cs typeface="Arial" charset="0"/>
              </a:rPr>
              <a:t>service</a:t>
            </a:r>
            <a:r>
              <a:rPr lang="en-GB" sz="2200" dirty="0">
                <a:cs typeface="Arial" charset="0"/>
              </a:rPr>
              <a:t>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Layer bridging</a:t>
            </a:r>
            <a:r>
              <a:rPr lang="en-US" sz="2200" dirty="0">
                <a:cs typeface="Arial" charset="0"/>
              </a:rPr>
              <a:t>: allowing a layer to access the services of layers below its lower neighbor</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 includes </a:t>
            </a:r>
            <a:r>
              <a:rPr lang="en-GB" sz="2200" b="1" dirty="0">
                <a:cs typeface="Arial" charset="0"/>
              </a:rPr>
              <a:t>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Explain how each pair of layers will interact</a:t>
            </a:r>
          </a:p>
          <a:p>
            <a:pPr algn="l"/>
            <a:r>
              <a:rPr lang="en-US" sz="2200" b="0" i="0" u="none" strike="noStrike" baseline="0" dirty="0"/>
              <a:t>Under no circumstances does a layer access the services offered by a higher-level layer; the resulting architecture would no longer be called layered.</a:t>
            </a:r>
          </a:p>
        </p:txBody>
      </p:sp>
    </p:spTree>
    <p:extLst>
      <p:ext uri="{BB962C8B-B14F-4D97-AF65-F5344CB8AC3E}">
        <p14:creationId xmlns:p14="http://schemas.microsoft.com/office/powerpoint/2010/main" val="121483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algn="l"/>
            <a:r>
              <a:rPr lang="en-US" sz="2200" b="1" i="0" u="none" strike="noStrike" baseline="0" dirty="0"/>
              <a:t>Strengths</a:t>
            </a:r>
            <a:r>
              <a:rPr lang="en-US" sz="2200" b="0" i="0" u="none" strike="noStrike" baseline="0" dirty="0"/>
              <a:t>:</a:t>
            </a:r>
          </a:p>
          <a:p>
            <a:pPr lvl="1"/>
            <a:r>
              <a:rPr lang="en-US" sz="2200" b="0" i="0" u="none" strike="noStrike" baseline="0" dirty="0"/>
              <a:t>The layering style is useful whenever we can decompose our system’s functionality into steps, each of which builds on previous steps.</a:t>
            </a:r>
          </a:p>
          <a:p>
            <a:pPr lvl="1"/>
            <a:r>
              <a:rPr lang="en-US" sz="2200" dirty="0"/>
              <a:t>L</a:t>
            </a:r>
            <a:r>
              <a:rPr lang="en-US" sz="2200" b="0" i="0" u="none" strike="noStrike" baseline="0" dirty="0"/>
              <a:t>ayer modification is relatively easy; such changes should affect at most only the two adjacent layers.</a:t>
            </a:r>
          </a:p>
          <a:p>
            <a:pPr algn="l"/>
            <a:r>
              <a:rPr lang="en-US" sz="2200" b="1" dirty="0"/>
              <a:t>Weaknesses</a:t>
            </a:r>
            <a:r>
              <a:rPr lang="en-US" sz="2200" dirty="0"/>
              <a:t>:</a:t>
            </a:r>
          </a:p>
          <a:p>
            <a:pPr lvl="1"/>
            <a:r>
              <a:rPr lang="en-US" sz="2200" b="0" i="0" u="none" strike="noStrike" baseline="0" dirty="0"/>
              <a:t>It is not always easy to structure a system into distinct layers of increasingly powerful services, especially when software units are seemingly interdependent.</a:t>
            </a:r>
          </a:p>
          <a:p>
            <a:pPr lvl="1"/>
            <a:r>
              <a:rPr lang="en-US" sz="2200" b="0" i="0" u="none" strike="noStrike" baseline="0" dirty="0"/>
              <a:t> </a:t>
            </a:r>
            <a:r>
              <a:rPr lang="en-US" sz="2200" dirty="0"/>
              <a:t>I</a:t>
            </a:r>
            <a:r>
              <a:rPr lang="en-US" sz="2200" b="0" i="0" u="none" strike="noStrike" baseline="0" dirty="0"/>
              <a:t>t may appear that layers introduce a performance cost from the set of calls and data transfers between system layers.</a:t>
            </a:r>
            <a:endParaRPr lang="en-US" sz="2200" dirty="0"/>
          </a:p>
        </p:txBody>
      </p:sp>
    </p:spTree>
    <p:extLst>
      <p:ext uri="{BB962C8B-B14F-4D97-AF65-F5344CB8AC3E}">
        <p14:creationId xmlns:p14="http://schemas.microsoft.com/office/powerpoint/2010/main" val="1507067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3A8D-CEBF-9255-FAE2-6B039EAEA2BB}"/>
              </a:ext>
            </a:extLst>
          </p:cNvPr>
          <p:cNvSpPr>
            <a:spLocks noGrp="1"/>
          </p:cNvSpPr>
          <p:nvPr>
            <p:ph type="title"/>
          </p:nvPr>
        </p:nvSpPr>
        <p:spPr/>
        <p:txBody>
          <a:bodyPr/>
          <a:lstStyle/>
          <a:p>
            <a:r>
              <a:rPr lang="en-US" dirty="0"/>
              <a:t>Layering</a:t>
            </a:r>
          </a:p>
        </p:txBody>
      </p:sp>
      <p:pic>
        <p:nvPicPr>
          <p:cNvPr id="5" name="Content Placeholder 4">
            <a:extLst>
              <a:ext uri="{FF2B5EF4-FFF2-40B4-BE49-F238E27FC236}">
                <a16:creationId xmlns:a16="http://schemas.microsoft.com/office/drawing/2014/main" id="{61D2A210-77F3-41E3-BE3A-45B5954D93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03655" y="1314347"/>
            <a:ext cx="7784690" cy="5338459"/>
          </a:xfrm>
        </p:spPr>
      </p:pic>
    </p:spTree>
    <p:extLst>
      <p:ext uri="{BB962C8B-B14F-4D97-AF65-F5344CB8AC3E}">
        <p14:creationId xmlns:p14="http://schemas.microsoft.com/office/powerpoint/2010/main" val="1033096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C47C-487F-3EFC-1208-A0C9B34B083B}"/>
              </a:ext>
            </a:extLst>
          </p:cNvPr>
          <p:cNvSpPr>
            <a:spLocks noGrp="1"/>
          </p:cNvSpPr>
          <p:nvPr>
            <p:ph type="title"/>
          </p:nvPr>
        </p:nvSpPr>
        <p:spPr/>
        <p:txBody>
          <a:bodyPr/>
          <a:lstStyle/>
          <a:p>
            <a:r>
              <a:rPr lang="en-US" dirty="0"/>
              <a:t>Call-and-Return</a:t>
            </a:r>
          </a:p>
        </p:txBody>
      </p:sp>
      <p:sp>
        <p:nvSpPr>
          <p:cNvPr id="3" name="Content Placeholder 2">
            <a:extLst>
              <a:ext uri="{FF2B5EF4-FFF2-40B4-BE49-F238E27FC236}">
                <a16:creationId xmlns:a16="http://schemas.microsoft.com/office/drawing/2014/main" id="{B85F9ED6-C99F-16AF-0A4E-A352BBAF58D8}"/>
              </a:ext>
            </a:extLst>
          </p:cNvPr>
          <p:cNvSpPr>
            <a:spLocks noGrp="1"/>
          </p:cNvSpPr>
          <p:nvPr>
            <p:ph idx="1"/>
          </p:nvPr>
        </p:nvSpPr>
        <p:spPr/>
        <p:txBody>
          <a:bodyPr>
            <a:normAutofit/>
          </a:bodyPr>
          <a:lstStyle/>
          <a:p>
            <a:pPr algn="l"/>
            <a:r>
              <a:rPr lang="en-US" sz="2200" dirty="0">
                <a:solidFill>
                  <a:srgbClr val="000000"/>
                </a:solidFill>
              </a:rPr>
              <a:t>E</a:t>
            </a:r>
            <a:r>
              <a:rPr lang="en-US" sz="2200" b="0" i="0" u="none" strike="noStrike" baseline="0" dirty="0">
                <a:solidFill>
                  <a:srgbClr val="000000"/>
                </a:solidFill>
              </a:rPr>
              <a:t>nables you to achieve a program structure that is relatively easy to modify and scale. </a:t>
            </a:r>
          </a:p>
          <a:p>
            <a:pPr algn="l"/>
            <a:r>
              <a:rPr lang="en-US" sz="2200" b="0" i="0" u="none" strike="noStrike" baseline="0" dirty="0">
                <a:solidFill>
                  <a:srgbClr val="000000"/>
                </a:solidFill>
              </a:rPr>
              <a:t>Two substyles</a:t>
            </a:r>
            <a:r>
              <a:rPr lang="en-US" sz="2200" dirty="0">
                <a:solidFill>
                  <a:srgbClr val="000000"/>
                </a:solidFill>
              </a:rPr>
              <a:t> </a:t>
            </a:r>
            <a:r>
              <a:rPr lang="en-US" sz="2200" b="0" i="0" u="none" strike="noStrike" baseline="0" dirty="0">
                <a:solidFill>
                  <a:srgbClr val="000000"/>
                </a:solidFill>
              </a:rPr>
              <a:t>that exist within this category:</a:t>
            </a:r>
          </a:p>
          <a:p>
            <a:pPr lvl="1"/>
            <a:r>
              <a:rPr lang="en-US" sz="2200" b="1" i="1" u="none" strike="noStrike" baseline="0" dirty="0">
                <a:solidFill>
                  <a:srgbClr val="000000"/>
                </a:solidFill>
              </a:rPr>
              <a:t>Main program/subprogram architectures</a:t>
            </a:r>
            <a:r>
              <a:rPr lang="en-US" sz="2200" b="0" i="1" u="none" strike="noStrike" baseline="0" dirty="0">
                <a:solidFill>
                  <a:srgbClr val="000000"/>
                </a:solidFill>
              </a:rPr>
              <a:t>. </a:t>
            </a:r>
            <a:r>
              <a:rPr lang="en-US" sz="2200" b="0" i="0" u="none" strike="noStrike" baseline="0" dirty="0">
                <a:solidFill>
                  <a:srgbClr val="000000"/>
                </a:solidFill>
              </a:rPr>
              <a:t>This classic program structure decomposes function into a control hierarchy where a “main” program invokes several program components, which in turn may invoke still other components</a:t>
            </a:r>
            <a:r>
              <a:rPr lang="en-US" sz="2200" dirty="0">
                <a:solidFill>
                  <a:srgbClr val="00FFFF"/>
                </a:solidFill>
              </a:rPr>
              <a:t>.</a:t>
            </a:r>
          </a:p>
          <a:p>
            <a:pPr lvl="1"/>
            <a:r>
              <a:rPr lang="en-US" sz="2200" b="1" i="1" u="none" strike="noStrike" baseline="0" dirty="0">
                <a:solidFill>
                  <a:srgbClr val="000000"/>
                </a:solidFill>
              </a:rPr>
              <a:t>Remote procedure call architectures. </a:t>
            </a:r>
            <a:r>
              <a:rPr lang="en-US" sz="2200" b="0" i="0" u="none" strike="noStrike" baseline="0" dirty="0">
                <a:solidFill>
                  <a:srgbClr val="000000"/>
                </a:solidFill>
              </a:rPr>
              <a:t>The components of a main program/subprogram architecture are distributed across multiple computers on a network.</a:t>
            </a:r>
            <a:endParaRPr lang="en-US" sz="2200" dirty="0"/>
          </a:p>
        </p:txBody>
      </p:sp>
    </p:spTree>
    <p:extLst>
      <p:ext uri="{BB962C8B-B14F-4D97-AF65-F5344CB8AC3E}">
        <p14:creationId xmlns:p14="http://schemas.microsoft.com/office/powerpoint/2010/main" val="2775213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9E65-3E6D-A19F-98C3-824464574993}"/>
              </a:ext>
            </a:extLst>
          </p:cNvPr>
          <p:cNvSpPr>
            <a:spLocks noGrp="1"/>
          </p:cNvSpPr>
          <p:nvPr>
            <p:ph type="title"/>
          </p:nvPr>
        </p:nvSpPr>
        <p:spPr/>
        <p:txBody>
          <a:bodyPr/>
          <a:lstStyle/>
          <a:p>
            <a:r>
              <a:rPr lang="en-US" dirty="0"/>
              <a:t>Call-and-Return</a:t>
            </a:r>
          </a:p>
        </p:txBody>
      </p:sp>
      <p:pic>
        <p:nvPicPr>
          <p:cNvPr id="5" name="Content Placeholder 4" descr="Diagram&#10;&#10;Description automatically generated">
            <a:extLst>
              <a:ext uri="{FF2B5EF4-FFF2-40B4-BE49-F238E27FC236}">
                <a16:creationId xmlns:a16="http://schemas.microsoft.com/office/drawing/2014/main" id="{2AB5A4B2-1D4D-37D8-5B1B-523E4174B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34" y="1501519"/>
            <a:ext cx="11672527" cy="4741964"/>
          </a:xfrm>
        </p:spPr>
      </p:pic>
    </p:spTree>
    <p:extLst>
      <p:ext uri="{BB962C8B-B14F-4D97-AF65-F5344CB8AC3E}">
        <p14:creationId xmlns:p14="http://schemas.microsoft.com/office/powerpoint/2010/main" val="1996868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sp>
        <p:nvSpPr>
          <p:cNvPr id="3" name="Content Placeholder 2">
            <a:extLst>
              <a:ext uri="{FF2B5EF4-FFF2-40B4-BE49-F238E27FC236}">
                <a16:creationId xmlns:a16="http://schemas.microsoft.com/office/drawing/2014/main" id="{35750D03-56C5-C8DF-7144-E3EDD0FDB401}"/>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Actual software architectures rarely based on purely one style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Architectural styles can be combined in several ways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different styles at different layers (e.g., overall client-server architecture with server component decomposed into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mixture of styles to model different components or types of interaction (e.g., client components interact with one another using publish-subscribe communications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If architecture is expressed as collection of models, documentation must be created to show relation between models</a:t>
            </a:r>
          </a:p>
          <a:p>
            <a:pPr algn="l"/>
            <a:r>
              <a:rPr lang="en-US" sz="2200" b="0" i="0" u="none" strike="noStrike" baseline="0" dirty="0"/>
              <a:t>Integration of different architectural styles is easier if the styles are compatible</a:t>
            </a:r>
            <a:endParaRPr lang="en-US" sz="2200" dirty="0"/>
          </a:p>
        </p:txBody>
      </p:sp>
    </p:spTree>
    <p:extLst>
      <p:ext uri="{BB962C8B-B14F-4D97-AF65-F5344CB8AC3E}">
        <p14:creationId xmlns:p14="http://schemas.microsoft.com/office/powerpoint/2010/main" val="2228476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pic>
        <p:nvPicPr>
          <p:cNvPr id="4" name="Content Placeholder 3">
            <a:extLst>
              <a:ext uri="{FF2B5EF4-FFF2-40B4-BE49-F238E27FC236}">
                <a16:creationId xmlns:a16="http://schemas.microsoft.com/office/drawing/2014/main" id="{388E4E55-A14D-4E39-074E-1747BE56EEE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55175" y="1315974"/>
            <a:ext cx="8986683" cy="4751983"/>
          </a:xfrm>
          <a:prstGeom prst="rect">
            <a:avLst/>
          </a:prstGeom>
          <a:effectLst/>
        </p:spPr>
      </p:pic>
      <p:sp>
        <p:nvSpPr>
          <p:cNvPr id="5" name="TextBox 4">
            <a:extLst>
              <a:ext uri="{FF2B5EF4-FFF2-40B4-BE49-F238E27FC236}">
                <a16:creationId xmlns:a16="http://schemas.microsoft.com/office/drawing/2014/main" id="{BB837B23-2F8E-1568-C440-9164565E734F}"/>
              </a:ext>
            </a:extLst>
          </p:cNvPr>
          <p:cNvSpPr txBox="1"/>
          <p:nvPr/>
        </p:nvSpPr>
        <p:spPr>
          <a:xfrm flipH="1">
            <a:off x="1310885" y="6067957"/>
            <a:ext cx="9570230" cy="430887"/>
          </a:xfrm>
          <a:prstGeom prst="rect">
            <a:avLst/>
          </a:prstGeom>
          <a:noFill/>
        </p:spPr>
        <p:txBody>
          <a:bodyPr wrap="square" rtlCol="0">
            <a:spAutoFit/>
          </a:bodyPr>
          <a:lstStyle/>
          <a:p>
            <a:pPr algn="ctr"/>
            <a:r>
              <a:rPr lang="en-US" sz="2200" dirty="0">
                <a:solidFill>
                  <a:srgbClr val="FF0000"/>
                </a:solidFill>
              </a:rPr>
              <a:t>Combination of Publish-Subscribe, Client-Server and Repository Architectural Style</a:t>
            </a:r>
          </a:p>
        </p:txBody>
      </p:sp>
    </p:spTree>
    <p:extLst>
      <p:ext uri="{BB962C8B-B14F-4D97-AF65-F5344CB8AC3E}">
        <p14:creationId xmlns:p14="http://schemas.microsoft.com/office/powerpoint/2010/main" val="299233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4F3-CBE7-7B06-F4A0-1BEB71B64E11}"/>
              </a:ext>
            </a:extLst>
          </p:cNvPr>
          <p:cNvSpPr>
            <a:spLocks noGrp="1"/>
          </p:cNvSpPr>
          <p:nvPr>
            <p:ph type="title"/>
          </p:nvPr>
        </p:nvSpPr>
        <p:spPr/>
        <p:txBody>
          <a:bodyPr/>
          <a:lstStyle/>
          <a:p>
            <a:r>
              <a:rPr lang="en-US" dirty="0"/>
              <a:t>Architectural Plans</a:t>
            </a:r>
          </a:p>
        </p:txBody>
      </p:sp>
      <p:pic>
        <p:nvPicPr>
          <p:cNvPr id="5" name="Content Placeholder 4" descr="Diagram&#10;&#10;Description automatically generated">
            <a:extLst>
              <a:ext uri="{FF2B5EF4-FFF2-40B4-BE49-F238E27FC236}">
                <a16:creationId xmlns:a16="http://schemas.microsoft.com/office/drawing/2014/main" id="{BC421E23-A4D0-03E4-6371-F421AD87C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8210" y="1492594"/>
            <a:ext cx="5375579" cy="5000281"/>
          </a:xfrm>
        </p:spPr>
      </p:pic>
    </p:spTree>
    <p:extLst>
      <p:ext uri="{BB962C8B-B14F-4D97-AF65-F5344CB8AC3E}">
        <p14:creationId xmlns:p14="http://schemas.microsoft.com/office/powerpoint/2010/main" val="26444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C916-741F-A880-79C9-66D698FFE733}"/>
              </a:ext>
            </a:extLst>
          </p:cNvPr>
          <p:cNvSpPr>
            <a:spLocks noGrp="1"/>
          </p:cNvSpPr>
          <p:nvPr>
            <p:ph type="title"/>
          </p:nvPr>
        </p:nvSpPr>
        <p:spPr/>
        <p:txBody>
          <a:bodyPr/>
          <a:lstStyle/>
          <a:p>
            <a:r>
              <a:rPr lang="en-US" dirty="0"/>
              <a:t>Multiple Designs</a:t>
            </a:r>
          </a:p>
        </p:txBody>
      </p:sp>
      <p:sp>
        <p:nvSpPr>
          <p:cNvPr id="3" name="Content Placeholder 2">
            <a:extLst>
              <a:ext uri="{FF2B5EF4-FFF2-40B4-BE49-F238E27FC236}">
                <a16:creationId xmlns:a16="http://schemas.microsoft.com/office/drawing/2014/main" id="{36679A28-E955-8F2C-7171-AE0123F00477}"/>
              </a:ext>
            </a:extLst>
          </p:cNvPr>
          <p:cNvSpPr>
            <a:spLocks noGrp="1"/>
          </p:cNvSpPr>
          <p:nvPr>
            <p:ph idx="1"/>
          </p:nvPr>
        </p:nvSpPr>
        <p:spPr/>
        <p:txBody>
          <a:bodyPr/>
          <a:lstStyle/>
          <a:p>
            <a:r>
              <a:rPr lang="en-US" sz="2200" dirty="0">
                <a:cs typeface="Arial" charset="0"/>
              </a:rPr>
              <a:t>Maximize playing area</a:t>
            </a:r>
          </a:p>
          <a:p>
            <a:r>
              <a:rPr lang="en-US" sz="2200" dirty="0">
                <a:cs typeface="Arial" charset="0"/>
              </a:rPr>
              <a:t>Minimize playing area</a:t>
            </a:r>
          </a:p>
          <a:p>
            <a:r>
              <a:rPr lang="en-US" sz="2200" dirty="0">
                <a:cs typeface="Arial" charset="0"/>
              </a:rPr>
              <a:t>Large bedrooms</a:t>
            </a:r>
          </a:p>
          <a:p>
            <a:r>
              <a:rPr lang="en-US" sz="2200" dirty="0">
                <a:cs typeface="Arial" charset="0"/>
              </a:rPr>
              <a:t>Two story house</a:t>
            </a:r>
          </a:p>
          <a:p>
            <a:r>
              <a:rPr lang="en-US" sz="2200" dirty="0">
                <a:cs typeface="Arial" charset="0"/>
              </a:rPr>
              <a:t>Single story house</a:t>
            </a:r>
          </a:p>
          <a:p>
            <a:pPr>
              <a:buFont typeface="Lucida Sans Unicode" pitchFamily="34" charset="0"/>
              <a:buNone/>
            </a:pPr>
            <a:endParaRPr lang="en-US" sz="2200" dirty="0">
              <a:cs typeface="Arial" charset="0"/>
            </a:endParaRPr>
          </a:p>
          <a:p>
            <a:pPr>
              <a:buFont typeface="Lucida Sans Unicode" pitchFamily="34" charset="0"/>
              <a:buNone/>
            </a:pPr>
            <a:r>
              <a:rPr lang="en-US" sz="2200" dirty="0">
                <a:cs typeface="Arial" charset="0"/>
              </a:rPr>
              <a:t>Which is the best design?</a:t>
            </a:r>
          </a:p>
          <a:p>
            <a:pPr>
              <a:buFont typeface="Lucida Sans Unicode" pitchFamily="34" charset="0"/>
              <a:buNone/>
            </a:pPr>
            <a:r>
              <a:rPr lang="en-US" sz="2200" dirty="0">
                <a:cs typeface="Arial" charset="0"/>
              </a:rPr>
              <a:t>Will a proposed solution result in modified requirements?</a:t>
            </a:r>
          </a:p>
          <a:p>
            <a:endParaRPr lang="en-US" dirty="0"/>
          </a:p>
        </p:txBody>
      </p:sp>
    </p:spTree>
    <p:extLst>
      <p:ext uri="{BB962C8B-B14F-4D97-AF65-F5344CB8AC3E}">
        <p14:creationId xmlns:p14="http://schemas.microsoft.com/office/powerpoint/2010/main" val="150518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7AB-75BF-0716-7867-E958F36544FD}"/>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79CDA27B-ED3D-F068-A173-EA8E9EE7AF77}"/>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Most design work is </a:t>
            </a:r>
            <a:r>
              <a:rPr lang="en-GB" sz="2200" b="1" dirty="0">
                <a:cs typeface="Arial" charset="0"/>
              </a:rPr>
              <a:t>routine design</a:t>
            </a:r>
            <a:r>
              <a:rPr lang="en-GB" sz="2200" dirty="0">
                <a:cs typeface="Arial" charset="0"/>
              </a:rPr>
              <a:t>, solve problem by reusing and adapting solutions from similar problems</a:t>
            </a:r>
          </a:p>
          <a:p>
            <a:endParaRPr lang="en-US" dirty="0"/>
          </a:p>
        </p:txBody>
      </p:sp>
    </p:spTree>
    <p:extLst>
      <p:ext uri="{BB962C8B-B14F-4D97-AF65-F5344CB8AC3E}">
        <p14:creationId xmlns:p14="http://schemas.microsoft.com/office/powerpoint/2010/main" val="9177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9B3D-6A25-FC2B-3FAA-7E7D631DBAD3}"/>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46BD3CA4-D01C-B6C0-4933-7A38F52BEAFA}"/>
              </a:ext>
            </a:extLst>
          </p:cNvPr>
          <p:cNvSpPr>
            <a:spLocks noGrp="1"/>
          </p:cNvSpPr>
          <p:nvPr>
            <p:ph idx="1"/>
          </p:nvPr>
        </p:nvSpPr>
        <p:spPr/>
        <p:txBody>
          <a:bodyPr>
            <a:normAutofit/>
          </a:bodyPr>
          <a:lstStyle/>
          <a:p>
            <a:pPr marL="0" indent="0" algn="l">
              <a:buNone/>
            </a:pPr>
            <a:r>
              <a:rPr lang="en-US" sz="2200" b="0" i="0" u="none" strike="noStrike" baseline="0" dirty="0"/>
              <a:t>Using already available designs and solutions provides:</a:t>
            </a:r>
          </a:p>
          <a:p>
            <a:pPr algn="l"/>
            <a:r>
              <a:rPr lang="en-US" sz="2200" b="0" i="0" u="none" strike="noStrike" baseline="0" dirty="0"/>
              <a:t> </a:t>
            </a:r>
            <a:r>
              <a:rPr lang="en-US" sz="2200" b="1" i="1" dirty="0"/>
              <a:t>E</a:t>
            </a:r>
            <a:r>
              <a:rPr lang="en-US" sz="2200" b="1" i="1" u="none" strike="noStrike" baseline="0" dirty="0"/>
              <a:t>fficiency</a:t>
            </a:r>
            <a:r>
              <a:rPr lang="en-US" sz="2200" b="0" i="1" u="none" strike="noStrike" baseline="0" dirty="0"/>
              <a:t> (</a:t>
            </a:r>
            <a:r>
              <a:rPr lang="en-US" sz="2200" b="0" i="0" u="none" strike="noStrike" baseline="0" dirty="0"/>
              <a:t>in quickly settling on a plan)</a:t>
            </a:r>
          </a:p>
          <a:p>
            <a:pPr algn="l"/>
            <a:r>
              <a:rPr lang="en-US" sz="2200" b="1" i="1" u="none" strike="noStrike" baseline="0" dirty="0"/>
              <a:t>Predictability</a:t>
            </a:r>
            <a:r>
              <a:rPr lang="en-US" sz="2200" b="0" i="1" u="none" strike="noStrike" baseline="0" dirty="0"/>
              <a:t> (</a:t>
            </a:r>
            <a:r>
              <a:rPr lang="en-US" sz="2200" b="0" i="0" u="none" strike="noStrike" baseline="0" dirty="0"/>
              <a:t>in knowing that the resulting product should be similar in quality to existing one</a:t>
            </a:r>
            <a:r>
              <a:rPr lang="en-US" sz="2200" b="0" i="1" u="none" strike="noStrike" baseline="0" dirty="0"/>
              <a:t>)</a:t>
            </a:r>
            <a:endParaRPr lang="en-US" sz="2200" dirty="0"/>
          </a:p>
        </p:txBody>
      </p:sp>
    </p:spTree>
    <p:extLst>
      <p:ext uri="{BB962C8B-B14F-4D97-AF65-F5344CB8AC3E}">
        <p14:creationId xmlns:p14="http://schemas.microsoft.com/office/powerpoint/2010/main" val="153358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55CA-5514-AC80-4F66-56023E7F9040}"/>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pic>
        <p:nvPicPr>
          <p:cNvPr id="5" name="Content Placeholder 4" descr="Diagram&#10;&#10;Description automatically generated">
            <a:extLst>
              <a:ext uri="{FF2B5EF4-FFF2-40B4-BE49-F238E27FC236}">
                <a16:creationId xmlns:a16="http://schemas.microsoft.com/office/drawing/2014/main" id="{7B8649AC-A281-94C4-9F7F-AD407A49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509" y="1611735"/>
            <a:ext cx="6617029" cy="4590761"/>
          </a:xfrm>
        </p:spPr>
      </p:pic>
      <p:sp>
        <p:nvSpPr>
          <p:cNvPr id="3" name="TextBox 2">
            <a:extLst>
              <a:ext uri="{FF2B5EF4-FFF2-40B4-BE49-F238E27FC236}">
                <a16:creationId xmlns:a16="http://schemas.microsoft.com/office/drawing/2014/main" id="{CDFE2CE2-A848-5CF3-01BF-171BBEC083ED}"/>
              </a:ext>
            </a:extLst>
          </p:cNvPr>
          <p:cNvSpPr txBox="1"/>
          <p:nvPr/>
        </p:nvSpPr>
        <p:spPr>
          <a:xfrm>
            <a:off x="4709652" y="6308209"/>
            <a:ext cx="2772696" cy="369332"/>
          </a:xfrm>
          <a:prstGeom prst="rect">
            <a:avLst/>
          </a:prstGeom>
          <a:noFill/>
        </p:spPr>
        <p:txBody>
          <a:bodyPr wrap="square" rtlCol="0">
            <a:spAutoFit/>
          </a:bodyPr>
          <a:lstStyle/>
          <a:p>
            <a:pPr algn="ctr"/>
            <a:r>
              <a:rPr lang="en-US" dirty="0"/>
              <a:t>Sources of Design Advise</a:t>
            </a:r>
          </a:p>
        </p:txBody>
      </p:sp>
    </p:spTree>
    <p:extLst>
      <p:ext uri="{BB962C8B-B14F-4D97-AF65-F5344CB8AC3E}">
        <p14:creationId xmlns:p14="http://schemas.microsoft.com/office/powerpoint/2010/main" val="375274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2953</Words>
  <Application>Microsoft Office PowerPoint</Application>
  <PresentationFormat>Widescreen</PresentationFormat>
  <Paragraphs>272</Paragraphs>
  <Slides>48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Calibri Light</vt:lpstr>
      <vt:lpstr>Lucida Sans Unicode</vt:lpstr>
      <vt:lpstr>STIXMathJax_Main-Regular</vt:lpstr>
      <vt:lpstr>Times New Roman</vt:lpstr>
      <vt:lpstr>TimesTen-Bold</vt:lpstr>
      <vt:lpstr>TimesTen-Roman</vt:lpstr>
      <vt:lpstr>Wingdings 2</vt:lpstr>
      <vt:lpstr>Office Theme</vt:lpstr>
      <vt:lpstr>Architecture Design</vt:lpstr>
      <vt:lpstr>The Design Process</vt:lpstr>
      <vt:lpstr>Translating Requirements to Design</vt:lpstr>
      <vt:lpstr>Requirements and Design</vt:lpstr>
      <vt:lpstr>Architectural Plans</vt:lpstr>
      <vt:lpstr>Multiple Designs</vt:lpstr>
      <vt:lpstr>The Design Process Design is a Creative Process</vt:lpstr>
      <vt:lpstr>The Design Process Design is a Creative Process</vt:lpstr>
      <vt:lpstr>The Design Process Design is a Creative Process</vt:lpstr>
      <vt:lpstr>The Design Process Design is a Creative Process</vt:lpstr>
      <vt:lpstr>Reference Model of a Compiler</vt:lpstr>
      <vt:lpstr>The Design Process Design is a Creative Process</vt:lpstr>
      <vt:lpstr>Design Process Model Design is an Iterative Process</vt:lpstr>
      <vt:lpstr>Design Process Model Design is an Iterative Process</vt:lpstr>
      <vt:lpstr>Decomposition and Views</vt:lpstr>
      <vt:lpstr>Design Methods</vt:lpstr>
      <vt:lpstr>Design Methods</vt:lpstr>
      <vt:lpstr>Functional Decomposition</vt:lpstr>
      <vt:lpstr>Functional Decomposition Example</vt:lpstr>
      <vt:lpstr>Functional Decomposition Example</vt:lpstr>
      <vt:lpstr>Functional Decomposition Example</vt:lpstr>
      <vt:lpstr>Design Methods</vt:lpstr>
      <vt:lpstr>Design Methods</vt:lpstr>
      <vt:lpstr>Design Methods</vt:lpstr>
      <vt:lpstr>Decomposition and Views</vt:lpstr>
      <vt:lpstr>Architectural Styles</vt:lpstr>
      <vt:lpstr>Architectural Styles</vt:lpstr>
      <vt:lpstr>Pipe and Filter</vt:lpstr>
      <vt:lpstr>Pipe and Filter</vt:lpstr>
      <vt:lpstr>Client Server</vt:lpstr>
      <vt:lpstr>Client Server</vt:lpstr>
      <vt:lpstr>Client Server</vt:lpstr>
      <vt:lpstr>Peer-to-Peer</vt:lpstr>
      <vt:lpstr>Peer-to-Peer</vt:lpstr>
      <vt:lpstr>Peer-to-Peer</vt:lpstr>
      <vt:lpstr>Publish-Subscribe</vt:lpstr>
      <vt:lpstr>Publish-Subscribe</vt:lpstr>
      <vt:lpstr>Publish-Subscribe</vt:lpstr>
      <vt:lpstr>Repositories</vt:lpstr>
      <vt:lpstr>Repositories</vt:lpstr>
      <vt:lpstr>Blackboard</vt:lpstr>
      <vt:lpstr>Layering</vt:lpstr>
      <vt:lpstr>Layering</vt:lpstr>
      <vt:lpstr>Layering</vt:lpstr>
      <vt:lpstr>Call-and-Return</vt:lpstr>
      <vt:lpstr>Call-and-Return</vt:lpstr>
      <vt:lpstr>Combining Architectural Style</vt:lpstr>
      <vt:lpstr>Combining Architectural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45</cp:revision>
  <dcterms:created xsi:type="dcterms:W3CDTF">2023-02-25T11:55:11Z</dcterms:created>
  <dcterms:modified xsi:type="dcterms:W3CDTF">2023-03-07T04:39:53Z</dcterms:modified>
</cp:coreProperties>
</file>