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7" r:id="rId2"/>
    <p:sldId id="279" r:id="rId3"/>
    <p:sldId id="278" r:id="rId4"/>
    <p:sldId id="259" r:id="rId5"/>
    <p:sldId id="260" r:id="rId6"/>
    <p:sldId id="261" r:id="rId7"/>
    <p:sldId id="262" r:id="rId8"/>
    <p:sldId id="263" r:id="rId9"/>
    <p:sldId id="264" r:id="rId10"/>
    <p:sldId id="266" r:id="rId11"/>
    <p:sldId id="265"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8" d="100"/>
          <a:sy n="78" d="100"/>
        </p:scale>
        <p:origin x="878"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0C981E-2299-4CBB-B98E-B647C07FB25C}" type="datetimeFigureOut">
              <a:rPr lang="en-US" smtClean="0"/>
              <a:t>21-Mar-23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9A385C-F31F-44E1-9EA2-B027007E6857}" type="slidenum">
              <a:rPr lang="en-US" smtClean="0"/>
              <a:t>‹#›</a:t>
            </a:fld>
            <a:endParaRPr lang="en-US"/>
          </a:p>
        </p:txBody>
      </p:sp>
    </p:spTree>
    <p:extLst>
      <p:ext uri="{BB962C8B-B14F-4D97-AF65-F5344CB8AC3E}">
        <p14:creationId xmlns:p14="http://schemas.microsoft.com/office/powerpoint/2010/main" val="8447968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Leawood-Book"/>
              </a:rPr>
              <a:t>At level 3, each transform in the data flow diagram exhibits relatively high cohesion. That is, the process implied by a </a:t>
            </a:r>
            <a:r>
              <a:rPr lang="en-US" sz="1800" b="1" i="0" u="none" strike="noStrike" baseline="0" dirty="0">
                <a:latin typeface="Leawood-Book"/>
              </a:rPr>
              <a:t>transform performs a single, distinct function </a:t>
            </a:r>
            <a:r>
              <a:rPr lang="en-US" sz="1800" b="0" i="0" u="none" strike="noStrike" baseline="0" dirty="0">
                <a:latin typeface="Leawood-Book"/>
              </a:rPr>
              <a:t>that can be implemented as a module in the </a:t>
            </a:r>
            <a:r>
              <a:rPr lang="en-US" sz="1800" b="0" i="1" u="none" strike="noStrike" baseline="0" dirty="0" err="1">
                <a:latin typeface="Leawood-BookItalic"/>
              </a:rPr>
              <a:t>SafeHome</a:t>
            </a:r>
            <a:r>
              <a:rPr lang="en-US" sz="1800" b="0" i="1" u="none" strike="noStrike" baseline="0" dirty="0">
                <a:latin typeface="Leawood-BookItalic"/>
              </a:rPr>
              <a:t> </a:t>
            </a:r>
            <a:r>
              <a:rPr lang="en-US" sz="1800" b="0" i="0" u="none" strike="noStrike" baseline="0" dirty="0">
                <a:latin typeface="Leawood-Book"/>
              </a:rPr>
              <a:t>software. Therefore, the DFD contains sufficient detail for a "first cut" at the design of architecture for the </a:t>
            </a:r>
            <a:r>
              <a:rPr lang="en-US" sz="1800" b="0" i="1" u="none" strike="noStrike" baseline="0" dirty="0">
                <a:latin typeface="Leawood-BookItalic"/>
              </a:rPr>
              <a:t>monitor sensors </a:t>
            </a:r>
            <a:r>
              <a:rPr lang="en-US" sz="1800" b="0" i="0" u="none" strike="noStrike" baseline="0" dirty="0">
                <a:latin typeface="Leawood-Book"/>
              </a:rPr>
              <a:t>subsystem, and we proceed without further refinement.</a:t>
            </a:r>
            <a:endParaRPr lang="en-US" dirty="0"/>
          </a:p>
        </p:txBody>
      </p:sp>
      <p:sp>
        <p:nvSpPr>
          <p:cNvPr id="4" name="Slide Number Placeholder 3"/>
          <p:cNvSpPr>
            <a:spLocks noGrp="1"/>
          </p:cNvSpPr>
          <p:nvPr>
            <p:ph type="sldNum" sz="quarter" idx="5"/>
          </p:nvPr>
        </p:nvSpPr>
        <p:spPr/>
        <p:txBody>
          <a:bodyPr/>
          <a:lstStyle/>
          <a:p>
            <a:fld id="{C254E8FB-F65C-4844-B195-DCCD05DC7D52}" type="slidenum">
              <a:rPr lang="en-US" smtClean="0"/>
              <a:t>10</a:t>
            </a:fld>
            <a:endParaRPr lang="en-US"/>
          </a:p>
        </p:txBody>
      </p:sp>
    </p:spTree>
    <p:extLst>
      <p:ext uri="{BB962C8B-B14F-4D97-AF65-F5344CB8AC3E}">
        <p14:creationId xmlns:p14="http://schemas.microsoft.com/office/powerpoint/2010/main" val="2401538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1" u="none" strike="noStrike" baseline="0" dirty="0">
                <a:latin typeface="Leawood-BookItalic"/>
              </a:rPr>
              <a:t>Factoring </a:t>
            </a:r>
            <a:r>
              <a:rPr lang="en-US" sz="1800" b="0" i="0" u="none" strike="noStrike" baseline="0" dirty="0">
                <a:latin typeface="Leawood-Book"/>
              </a:rPr>
              <a:t>leads to a program structure in which </a:t>
            </a:r>
            <a:r>
              <a:rPr lang="en-US" sz="1800" b="1" i="0" u="none" strike="noStrike" baseline="0" dirty="0">
                <a:latin typeface="Leawood-Book"/>
              </a:rPr>
              <a:t>top-level components perform decision making </a:t>
            </a:r>
            <a:r>
              <a:rPr lang="en-US" sz="1800" b="0" i="0" u="none" strike="noStrike" baseline="0" dirty="0">
                <a:latin typeface="Leawood-Book"/>
              </a:rPr>
              <a:t>and </a:t>
            </a:r>
            <a:r>
              <a:rPr lang="en-US" sz="1800" b="1" i="0" u="none" strike="noStrike" baseline="0" dirty="0">
                <a:latin typeface="Leawood-Book"/>
              </a:rPr>
              <a:t>low-level components perform most input, computation, and output work</a:t>
            </a:r>
            <a:r>
              <a:rPr lang="en-US" sz="1800" b="0" i="0" u="none" strike="noStrike" baseline="0" dirty="0">
                <a:latin typeface="Leawood-Book"/>
              </a:rPr>
              <a:t>. </a:t>
            </a:r>
            <a:r>
              <a:rPr lang="en-US" sz="1800" b="1" i="0" u="none" strike="noStrike" baseline="0" dirty="0">
                <a:latin typeface="Leawood-Book"/>
              </a:rPr>
              <a:t>Middle-level components perform some control and do moderate amounts of work.</a:t>
            </a:r>
          </a:p>
          <a:p>
            <a:pPr algn="l"/>
            <a:endParaRPr lang="en-US" sz="1800" b="0" i="0" u="none" strike="noStrike" baseline="0" dirty="0">
              <a:latin typeface="Leawood-Book"/>
            </a:endParaRPr>
          </a:p>
          <a:p>
            <a:pPr marL="285750" marR="0" indent="-285750" algn="l">
              <a:spcBef>
                <a:spcPts val="0"/>
              </a:spcBef>
              <a:spcAft>
                <a:spcPts val="0"/>
              </a:spcAft>
              <a:buFont typeface="Arial" panose="020B0604020202020204" pitchFamily="34" charset="0"/>
              <a:buChar char="•"/>
            </a:pPr>
            <a:r>
              <a:rPr lang="en-US" sz="1800" b="0" i="0" dirty="0">
                <a:solidFill>
                  <a:srgbClr val="000099"/>
                </a:solidFill>
                <a:effectLst/>
                <a:latin typeface="Arial" panose="020B0604020202020204" pitchFamily="34" charset="0"/>
              </a:rPr>
              <a:t>An incoming information processing controller, called sensor input controller, coordinates receipt of all incoming data.</a:t>
            </a:r>
            <a:endParaRPr lang="en-US" sz="1800" b="0" i="0" dirty="0">
              <a:solidFill>
                <a:srgbClr val="000000"/>
              </a:solidFill>
              <a:effectLst/>
              <a:latin typeface="Times New Roman" panose="02020603050405020304" pitchFamily="18" charset="0"/>
            </a:endParaRPr>
          </a:p>
          <a:p>
            <a:pPr marL="285750" marR="0" indent="-285750" algn="l">
              <a:spcBef>
                <a:spcPts val="0"/>
              </a:spcBef>
              <a:spcAft>
                <a:spcPts val="0"/>
              </a:spcAft>
              <a:buFont typeface="Arial" panose="020B0604020202020204" pitchFamily="34" charset="0"/>
              <a:buChar char="•"/>
            </a:pPr>
            <a:r>
              <a:rPr lang="en-US" sz="1800" b="0" i="0" dirty="0">
                <a:solidFill>
                  <a:srgbClr val="000099"/>
                </a:solidFill>
                <a:effectLst/>
                <a:latin typeface="Arial" panose="020B0604020202020204" pitchFamily="34" charset="0"/>
              </a:rPr>
              <a:t>A transform flow controller, called alarm conditions controller, supervises all operations on data in internalized form (e.g., a module that invokes various data transformation procedures).</a:t>
            </a:r>
            <a:endParaRPr lang="en-US" sz="1800" b="0" i="0" dirty="0">
              <a:solidFill>
                <a:srgbClr val="000000"/>
              </a:solidFill>
              <a:effectLst/>
              <a:latin typeface="Times New Roman" panose="02020603050405020304" pitchFamily="18" charset="0"/>
            </a:endParaRPr>
          </a:p>
          <a:p>
            <a:pPr marL="285750" marR="0" indent="-285750" algn="l">
              <a:spcBef>
                <a:spcPts val="0"/>
              </a:spcBef>
              <a:spcAft>
                <a:spcPts val="0"/>
              </a:spcAft>
              <a:buFont typeface="Arial" panose="020B0604020202020204" pitchFamily="34" charset="0"/>
              <a:buChar char="•"/>
            </a:pPr>
            <a:r>
              <a:rPr lang="en-US" sz="1800" b="0" i="0" dirty="0">
                <a:solidFill>
                  <a:srgbClr val="000099"/>
                </a:solidFill>
                <a:effectLst/>
                <a:latin typeface="Arial" panose="020B0604020202020204" pitchFamily="34" charset="0"/>
              </a:rPr>
              <a:t>An outgoing information processing controller, called alarm output controller, coordinates production of output information.</a:t>
            </a:r>
            <a:endParaRPr lang="en-US" sz="1800" b="0" i="0" dirty="0">
              <a:solidFill>
                <a:srgbClr val="000000"/>
              </a:solidFill>
              <a:effectLst/>
              <a:latin typeface="Times New Roman" panose="02020603050405020304" pitchFamily="18" charset="0"/>
            </a:endParaRPr>
          </a:p>
          <a:p>
            <a:pPr algn="l"/>
            <a:endParaRPr lang="en-US" dirty="0"/>
          </a:p>
          <a:p>
            <a:pPr algn="l"/>
            <a:endParaRPr lang="en-US" dirty="0"/>
          </a:p>
          <a:p>
            <a:pPr algn="l"/>
            <a:r>
              <a:rPr lang="en-US" sz="1800" b="0" i="0" u="none" strike="noStrike" baseline="0" dirty="0">
                <a:latin typeface="Leawood-Book"/>
              </a:rPr>
              <a:t>A main controller (called </a:t>
            </a:r>
            <a:r>
              <a:rPr lang="en-US" sz="1800" b="0" i="1" u="none" strike="noStrike" baseline="0" dirty="0">
                <a:latin typeface="Leawood-BookItalic"/>
              </a:rPr>
              <a:t>monitor sensors executive</a:t>
            </a:r>
            <a:r>
              <a:rPr lang="en-US" sz="1800" b="0" i="0" u="none" strike="noStrike" baseline="0" dirty="0">
                <a:latin typeface="Leawood-Book"/>
              </a:rPr>
              <a:t>) resides at the top of the program structure and coordinates the following subordinate control functions:</a:t>
            </a:r>
          </a:p>
          <a:p>
            <a:pPr algn="l"/>
            <a:r>
              <a:rPr lang="en-US" sz="1800" b="0" i="0" u="none" strike="noStrike" baseline="0" dirty="0">
                <a:latin typeface="Leawood-Book"/>
              </a:rPr>
              <a:t>• An incoming information processing controller, called </a:t>
            </a:r>
            <a:r>
              <a:rPr lang="en-US" sz="1800" b="0" i="1" u="none" strike="noStrike" baseline="0" dirty="0">
                <a:latin typeface="Leawood-BookItalic"/>
              </a:rPr>
              <a:t>sensor input controller, </a:t>
            </a:r>
            <a:r>
              <a:rPr lang="en-US" sz="1800" b="0" i="0" u="none" strike="noStrike" baseline="0" dirty="0">
                <a:latin typeface="Leawood-Book"/>
              </a:rPr>
              <a:t>coordinates receipt of all incoming data.</a:t>
            </a:r>
          </a:p>
          <a:p>
            <a:pPr algn="l"/>
            <a:r>
              <a:rPr lang="en-US" sz="1800" b="0" i="0" u="none" strike="noStrike" baseline="0" dirty="0">
                <a:latin typeface="Leawood-Book"/>
              </a:rPr>
              <a:t>• A transform flow controller, called </a:t>
            </a:r>
            <a:r>
              <a:rPr lang="en-US" sz="1800" b="0" i="1" u="none" strike="noStrike" baseline="0" dirty="0">
                <a:latin typeface="Leawood-BookItalic"/>
              </a:rPr>
              <a:t>alarm conditions controller, </a:t>
            </a:r>
            <a:r>
              <a:rPr lang="en-US" sz="1800" b="0" i="0" u="none" strike="noStrike" baseline="0" dirty="0">
                <a:latin typeface="Leawood-Book"/>
              </a:rPr>
              <a:t>supervises all operations on data in internalized form (e.g., a module that invokes various data transformation procedures).</a:t>
            </a:r>
          </a:p>
          <a:p>
            <a:pPr algn="l"/>
            <a:r>
              <a:rPr lang="en-US" sz="1800" b="0" i="0" u="none" strike="noStrike" baseline="0" dirty="0">
                <a:latin typeface="Leawood-Book"/>
              </a:rPr>
              <a:t>• An outgoing information processing controller, called </a:t>
            </a:r>
            <a:r>
              <a:rPr lang="en-US" sz="1800" b="0" i="1" u="none" strike="noStrike" baseline="0" dirty="0">
                <a:latin typeface="Leawood-BookItalic"/>
              </a:rPr>
              <a:t>alarm output controller, </a:t>
            </a:r>
            <a:r>
              <a:rPr lang="en-US" sz="1800" b="0" i="0" u="none" strike="noStrike" baseline="0" dirty="0">
                <a:latin typeface="Leawood-Book"/>
              </a:rPr>
              <a:t>coordinates production of output information.</a:t>
            </a:r>
            <a:endParaRPr lang="en-US" dirty="0"/>
          </a:p>
        </p:txBody>
      </p:sp>
      <p:sp>
        <p:nvSpPr>
          <p:cNvPr id="4" name="Slide Number Placeholder 3"/>
          <p:cNvSpPr>
            <a:spLocks noGrp="1"/>
          </p:cNvSpPr>
          <p:nvPr>
            <p:ph type="sldNum" sz="quarter" idx="5"/>
          </p:nvPr>
        </p:nvSpPr>
        <p:spPr/>
        <p:txBody>
          <a:bodyPr/>
          <a:lstStyle/>
          <a:p>
            <a:fld id="{C254E8FB-F65C-4844-B195-DCCD05DC7D52}" type="slidenum">
              <a:rPr lang="en-US" smtClean="0"/>
              <a:t>13</a:t>
            </a:fld>
            <a:endParaRPr lang="en-US"/>
          </a:p>
        </p:txBody>
      </p:sp>
    </p:spTree>
    <p:extLst>
      <p:ext uri="{BB962C8B-B14F-4D97-AF65-F5344CB8AC3E}">
        <p14:creationId xmlns:p14="http://schemas.microsoft.com/office/powerpoint/2010/main" val="26397468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Leawood-Book"/>
              </a:rPr>
              <a:t>Second-level factoring is accomplished by mapping individual transforms (bubbles) of a DFD into appropriate modules within the architecture.</a:t>
            </a:r>
          </a:p>
          <a:p>
            <a:pPr algn="l"/>
            <a:endParaRPr lang="en-US" sz="1800" b="0" i="0" u="none" strike="noStrike" baseline="0" dirty="0">
              <a:latin typeface="Leawood-Book"/>
            </a:endParaRPr>
          </a:p>
          <a:p>
            <a:pPr algn="l"/>
            <a:r>
              <a:rPr lang="en-US" sz="1800" b="0" i="0" u="none" strike="noStrike" baseline="0" dirty="0">
                <a:latin typeface="Leawood-Book"/>
              </a:rPr>
              <a:t>A one-to-one mapping between DFD transforms and software modules, different mappings frequently occur. Two or even three bubbles can be combined and represented as one component, or a single bubble may be expanded to two or more components.</a:t>
            </a:r>
            <a:endParaRPr lang="en-US" dirty="0"/>
          </a:p>
        </p:txBody>
      </p:sp>
      <p:sp>
        <p:nvSpPr>
          <p:cNvPr id="4" name="Slide Number Placeholder 3"/>
          <p:cNvSpPr>
            <a:spLocks noGrp="1"/>
          </p:cNvSpPr>
          <p:nvPr>
            <p:ph type="sldNum" sz="quarter" idx="5"/>
          </p:nvPr>
        </p:nvSpPr>
        <p:spPr/>
        <p:txBody>
          <a:bodyPr/>
          <a:lstStyle/>
          <a:p>
            <a:fld id="{C254E8FB-F65C-4844-B195-DCCD05DC7D52}" type="slidenum">
              <a:rPr lang="en-US" smtClean="0"/>
              <a:t>14</a:t>
            </a:fld>
            <a:endParaRPr lang="en-US"/>
          </a:p>
        </p:txBody>
      </p:sp>
    </p:spTree>
    <p:extLst>
      <p:ext uri="{BB962C8B-B14F-4D97-AF65-F5344CB8AC3E}">
        <p14:creationId xmlns:p14="http://schemas.microsoft.com/office/powerpoint/2010/main" val="42753055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Leawood-Book"/>
              </a:rPr>
              <a:t>A first-iteration architecture can always be refined by applying concepts of </a:t>
            </a:r>
            <a:r>
              <a:rPr lang="en-US" sz="1800" b="1" i="0" u="none" strike="noStrike" baseline="0" dirty="0">
                <a:latin typeface="Leawood-Book"/>
              </a:rPr>
              <a:t>module independence</a:t>
            </a:r>
            <a:r>
              <a:rPr lang="en-US" sz="1800" b="0" i="0" u="none" strike="noStrike" baseline="0" dirty="0">
                <a:latin typeface="Leawood-Book"/>
              </a:rPr>
              <a:t>. Components are </a:t>
            </a:r>
            <a:r>
              <a:rPr lang="en-US" sz="1800" b="1" i="0" u="none" strike="noStrike" baseline="0" dirty="0">
                <a:latin typeface="Leawood-Book"/>
              </a:rPr>
              <a:t>exploded or imploded </a:t>
            </a:r>
            <a:r>
              <a:rPr lang="en-US" sz="1800" b="0" i="0" u="none" strike="noStrike" baseline="0" dirty="0">
                <a:latin typeface="Leawood-Book"/>
              </a:rPr>
              <a:t>to produce sensible factoring, separation of concerns, good cohesion, minimal coupling, and most important, a structure that can be implemented without difficulty, tested without confusion, and maintained without grief.</a:t>
            </a:r>
          </a:p>
          <a:p>
            <a:pPr algn="l"/>
            <a:endParaRPr lang="en-US" sz="1800" b="0" i="0" u="none" strike="noStrike" baseline="0" dirty="0">
              <a:latin typeface="Leawood-Book"/>
            </a:endParaRPr>
          </a:p>
          <a:p>
            <a:pPr algn="l"/>
            <a:r>
              <a:rPr lang="en-US" sz="1800" b="1" i="0" u="none" strike="noStrike" baseline="0" dirty="0">
                <a:latin typeface="Leawood-Bold"/>
              </a:rPr>
              <a:t>1. </a:t>
            </a:r>
            <a:r>
              <a:rPr lang="en-US" sz="1800" b="0" i="0" u="none" strike="noStrike" baseline="0" dirty="0">
                <a:latin typeface="Leawood-Book"/>
              </a:rPr>
              <a:t>The incoming controller can be removed because it is unnecessary when a single incoming flow path is to be managed.</a:t>
            </a:r>
          </a:p>
          <a:p>
            <a:pPr algn="l"/>
            <a:r>
              <a:rPr lang="en-US" sz="1800" b="1" i="0" u="none" strike="noStrike" baseline="0" dirty="0">
                <a:latin typeface="Leawood-Bold"/>
              </a:rPr>
              <a:t>2. </a:t>
            </a:r>
            <a:r>
              <a:rPr lang="en-US" sz="1800" b="0" i="0" u="none" strike="noStrike" baseline="0" dirty="0">
                <a:latin typeface="Leawood-Book"/>
              </a:rPr>
              <a:t>The substructure generated from the transform flow can be imploded into the module </a:t>
            </a:r>
            <a:r>
              <a:rPr lang="en-US" sz="1800" b="0" i="1" u="none" strike="noStrike" baseline="0" dirty="0">
                <a:latin typeface="Leawood-BookItalic"/>
              </a:rPr>
              <a:t>establish alarm conditions </a:t>
            </a:r>
            <a:r>
              <a:rPr lang="en-US" sz="1800" b="0" i="0" u="none" strike="noStrike" baseline="0" dirty="0">
                <a:latin typeface="Leawood-Book"/>
              </a:rPr>
              <a:t>(which will now include the processing implied by </a:t>
            </a:r>
            <a:r>
              <a:rPr lang="en-US" sz="1800" b="0" i="1" u="none" strike="noStrike" baseline="0" dirty="0">
                <a:latin typeface="Leawood-BookItalic"/>
              </a:rPr>
              <a:t>select phone number</a:t>
            </a:r>
            <a:r>
              <a:rPr lang="en-US" sz="1800" b="0" i="0" u="none" strike="noStrike" baseline="0" dirty="0">
                <a:latin typeface="Leawood-Book"/>
              </a:rPr>
              <a:t>). The transform controller will not be needed and the small decrease in cohesion is tolerable.</a:t>
            </a:r>
          </a:p>
          <a:p>
            <a:pPr algn="l"/>
            <a:r>
              <a:rPr lang="en-US" sz="1800" b="1" i="0" u="none" strike="noStrike" baseline="0" dirty="0">
                <a:latin typeface="Leawood-Bold"/>
              </a:rPr>
              <a:t>3. </a:t>
            </a:r>
            <a:r>
              <a:rPr lang="en-US" sz="1800" b="0" i="0" u="none" strike="noStrike" baseline="0" dirty="0">
                <a:latin typeface="Leawood-Book"/>
              </a:rPr>
              <a:t>The modules </a:t>
            </a:r>
            <a:r>
              <a:rPr lang="en-US" sz="1800" b="0" i="1" u="none" strike="noStrike" baseline="0" dirty="0">
                <a:latin typeface="Leawood-BookItalic"/>
              </a:rPr>
              <a:t>format display </a:t>
            </a:r>
            <a:r>
              <a:rPr lang="en-US" sz="1800" b="0" i="0" u="none" strike="noStrike" baseline="0" dirty="0">
                <a:latin typeface="Leawood-Book"/>
              </a:rPr>
              <a:t>and </a:t>
            </a:r>
            <a:r>
              <a:rPr lang="en-US" sz="1800" b="0" i="1" u="none" strike="noStrike" baseline="0" dirty="0">
                <a:latin typeface="Leawood-BookItalic"/>
              </a:rPr>
              <a:t>generate display </a:t>
            </a:r>
            <a:r>
              <a:rPr lang="en-US" sz="1800" b="0" i="0" u="none" strike="noStrike" baseline="0" dirty="0">
                <a:latin typeface="Leawood-Book"/>
              </a:rPr>
              <a:t>can be imploded (we assume that display formatting is quite simple) into a new module called </a:t>
            </a:r>
            <a:r>
              <a:rPr lang="en-US" sz="1800" b="0" i="1" u="none" strike="noStrike" baseline="0" dirty="0">
                <a:latin typeface="Leawood-BookItalic"/>
              </a:rPr>
              <a:t>produce display.</a:t>
            </a:r>
            <a:endParaRPr lang="en-US" dirty="0"/>
          </a:p>
        </p:txBody>
      </p:sp>
      <p:sp>
        <p:nvSpPr>
          <p:cNvPr id="4" name="Slide Number Placeholder 3"/>
          <p:cNvSpPr>
            <a:spLocks noGrp="1"/>
          </p:cNvSpPr>
          <p:nvPr>
            <p:ph type="sldNum" sz="quarter" idx="5"/>
          </p:nvPr>
        </p:nvSpPr>
        <p:spPr/>
        <p:txBody>
          <a:bodyPr/>
          <a:lstStyle/>
          <a:p>
            <a:fld id="{C254E8FB-F65C-4844-B195-DCCD05DC7D52}" type="slidenum">
              <a:rPr lang="en-US" smtClean="0"/>
              <a:t>16</a:t>
            </a:fld>
            <a:endParaRPr lang="en-US"/>
          </a:p>
        </p:txBody>
      </p:sp>
    </p:spTree>
    <p:extLst>
      <p:ext uri="{BB962C8B-B14F-4D97-AF65-F5344CB8AC3E}">
        <p14:creationId xmlns:p14="http://schemas.microsoft.com/office/powerpoint/2010/main" val="25629806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B3457-69B8-BCCE-AE5C-03705C0032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CB913D-BCB4-0987-5D02-1E38F53D03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5FCCEBE-023E-AC59-646D-25DA8E33FF69}"/>
              </a:ext>
            </a:extLst>
          </p:cNvPr>
          <p:cNvSpPr>
            <a:spLocks noGrp="1"/>
          </p:cNvSpPr>
          <p:nvPr>
            <p:ph type="dt" sz="half" idx="10"/>
          </p:nvPr>
        </p:nvSpPr>
        <p:spPr/>
        <p:txBody>
          <a:bodyPr/>
          <a:lstStyle/>
          <a:p>
            <a:fld id="{37086735-B02F-422F-8239-054D274B3C57}" type="datetimeFigureOut">
              <a:rPr lang="en-US" smtClean="0"/>
              <a:t>21-Mar-23</a:t>
            </a:fld>
            <a:endParaRPr lang="en-US"/>
          </a:p>
        </p:txBody>
      </p:sp>
      <p:sp>
        <p:nvSpPr>
          <p:cNvPr id="5" name="Footer Placeholder 4">
            <a:extLst>
              <a:ext uri="{FF2B5EF4-FFF2-40B4-BE49-F238E27FC236}">
                <a16:creationId xmlns:a16="http://schemas.microsoft.com/office/drawing/2014/main" id="{092E0A15-BA78-D99C-2B64-D6AAE96ECB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D8ECA5-56DC-48EF-1855-AF61F1727463}"/>
              </a:ext>
            </a:extLst>
          </p:cNvPr>
          <p:cNvSpPr>
            <a:spLocks noGrp="1"/>
          </p:cNvSpPr>
          <p:nvPr>
            <p:ph type="sldNum" sz="quarter" idx="12"/>
          </p:nvPr>
        </p:nvSpPr>
        <p:spPr/>
        <p:txBody>
          <a:bodyPr/>
          <a:lstStyle/>
          <a:p>
            <a:fld id="{57E6EA00-958E-44B9-A746-632CB004782D}" type="slidenum">
              <a:rPr lang="en-US" smtClean="0"/>
              <a:t>‹#›</a:t>
            </a:fld>
            <a:endParaRPr lang="en-US"/>
          </a:p>
        </p:txBody>
      </p:sp>
    </p:spTree>
    <p:extLst>
      <p:ext uri="{BB962C8B-B14F-4D97-AF65-F5344CB8AC3E}">
        <p14:creationId xmlns:p14="http://schemas.microsoft.com/office/powerpoint/2010/main" val="2607055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CFBA8-2D42-EF83-E486-559B3D6D178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C5EF272-55F3-831D-28A0-8D128D4287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429BBA-3A66-F6C4-AEF1-B47419734664}"/>
              </a:ext>
            </a:extLst>
          </p:cNvPr>
          <p:cNvSpPr>
            <a:spLocks noGrp="1"/>
          </p:cNvSpPr>
          <p:nvPr>
            <p:ph type="dt" sz="half" idx="10"/>
          </p:nvPr>
        </p:nvSpPr>
        <p:spPr/>
        <p:txBody>
          <a:bodyPr/>
          <a:lstStyle/>
          <a:p>
            <a:fld id="{37086735-B02F-422F-8239-054D274B3C57}" type="datetimeFigureOut">
              <a:rPr lang="en-US" smtClean="0"/>
              <a:t>21-Mar-23</a:t>
            </a:fld>
            <a:endParaRPr lang="en-US"/>
          </a:p>
        </p:txBody>
      </p:sp>
      <p:sp>
        <p:nvSpPr>
          <p:cNvPr id="5" name="Footer Placeholder 4">
            <a:extLst>
              <a:ext uri="{FF2B5EF4-FFF2-40B4-BE49-F238E27FC236}">
                <a16:creationId xmlns:a16="http://schemas.microsoft.com/office/drawing/2014/main" id="{172B7E33-A553-B047-F7CF-D940E824A4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61349D-2E35-68E2-9DA5-7839B9D0857D}"/>
              </a:ext>
            </a:extLst>
          </p:cNvPr>
          <p:cNvSpPr>
            <a:spLocks noGrp="1"/>
          </p:cNvSpPr>
          <p:nvPr>
            <p:ph type="sldNum" sz="quarter" idx="12"/>
          </p:nvPr>
        </p:nvSpPr>
        <p:spPr/>
        <p:txBody>
          <a:bodyPr/>
          <a:lstStyle/>
          <a:p>
            <a:fld id="{57E6EA00-958E-44B9-A746-632CB004782D}" type="slidenum">
              <a:rPr lang="en-US" smtClean="0"/>
              <a:t>‹#›</a:t>
            </a:fld>
            <a:endParaRPr lang="en-US"/>
          </a:p>
        </p:txBody>
      </p:sp>
    </p:spTree>
    <p:extLst>
      <p:ext uri="{BB962C8B-B14F-4D97-AF65-F5344CB8AC3E}">
        <p14:creationId xmlns:p14="http://schemas.microsoft.com/office/powerpoint/2010/main" val="89776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2D74BC-191D-1E83-6A48-0DF4F3CADA1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AE0842B-4AF8-9429-154D-6FDF970F5CD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38746B-FD11-13D0-C607-2F3EB1648769}"/>
              </a:ext>
            </a:extLst>
          </p:cNvPr>
          <p:cNvSpPr>
            <a:spLocks noGrp="1"/>
          </p:cNvSpPr>
          <p:nvPr>
            <p:ph type="dt" sz="half" idx="10"/>
          </p:nvPr>
        </p:nvSpPr>
        <p:spPr/>
        <p:txBody>
          <a:bodyPr/>
          <a:lstStyle/>
          <a:p>
            <a:fld id="{37086735-B02F-422F-8239-054D274B3C57}" type="datetimeFigureOut">
              <a:rPr lang="en-US" smtClean="0"/>
              <a:t>21-Mar-23</a:t>
            </a:fld>
            <a:endParaRPr lang="en-US"/>
          </a:p>
        </p:txBody>
      </p:sp>
      <p:sp>
        <p:nvSpPr>
          <p:cNvPr id="5" name="Footer Placeholder 4">
            <a:extLst>
              <a:ext uri="{FF2B5EF4-FFF2-40B4-BE49-F238E27FC236}">
                <a16:creationId xmlns:a16="http://schemas.microsoft.com/office/drawing/2014/main" id="{630D199A-698D-8AE6-EFD2-CBB32FD32D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8A74F9-9931-0E9C-6FD8-CA9D2DABD8A8}"/>
              </a:ext>
            </a:extLst>
          </p:cNvPr>
          <p:cNvSpPr>
            <a:spLocks noGrp="1"/>
          </p:cNvSpPr>
          <p:nvPr>
            <p:ph type="sldNum" sz="quarter" idx="12"/>
          </p:nvPr>
        </p:nvSpPr>
        <p:spPr/>
        <p:txBody>
          <a:bodyPr/>
          <a:lstStyle/>
          <a:p>
            <a:fld id="{57E6EA00-958E-44B9-A746-632CB004782D}" type="slidenum">
              <a:rPr lang="en-US" smtClean="0"/>
              <a:t>‹#›</a:t>
            </a:fld>
            <a:endParaRPr lang="en-US"/>
          </a:p>
        </p:txBody>
      </p:sp>
    </p:spTree>
    <p:extLst>
      <p:ext uri="{BB962C8B-B14F-4D97-AF65-F5344CB8AC3E}">
        <p14:creationId xmlns:p14="http://schemas.microsoft.com/office/powerpoint/2010/main" val="3499315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47CEB-4BB8-BC64-517C-BDC03FACF1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1C8AB5-3265-A94F-7063-ABB23FAE666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31D50E-6170-A6F6-ADBC-8A792A119339}"/>
              </a:ext>
            </a:extLst>
          </p:cNvPr>
          <p:cNvSpPr>
            <a:spLocks noGrp="1"/>
          </p:cNvSpPr>
          <p:nvPr>
            <p:ph type="dt" sz="half" idx="10"/>
          </p:nvPr>
        </p:nvSpPr>
        <p:spPr/>
        <p:txBody>
          <a:bodyPr/>
          <a:lstStyle/>
          <a:p>
            <a:fld id="{37086735-B02F-422F-8239-054D274B3C57}" type="datetimeFigureOut">
              <a:rPr lang="en-US" smtClean="0"/>
              <a:t>21-Mar-23</a:t>
            </a:fld>
            <a:endParaRPr lang="en-US"/>
          </a:p>
        </p:txBody>
      </p:sp>
      <p:sp>
        <p:nvSpPr>
          <p:cNvPr id="5" name="Footer Placeholder 4">
            <a:extLst>
              <a:ext uri="{FF2B5EF4-FFF2-40B4-BE49-F238E27FC236}">
                <a16:creationId xmlns:a16="http://schemas.microsoft.com/office/drawing/2014/main" id="{4B5B34F9-0170-3FB1-624D-DED137BB08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8E0D17-D16C-A5E7-9EF6-73EFFBAB3D6D}"/>
              </a:ext>
            </a:extLst>
          </p:cNvPr>
          <p:cNvSpPr>
            <a:spLocks noGrp="1"/>
          </p:cNvSpPr>
          <p:nvPr>
            <p:ph type="sldNum" sz="quarter" idx="12"/>
          </p:nvPr>
        </p:nvSpPr>
        <p:spPr/>
        <p:txBody>
          <a:bodyPr/>
          <a:lstStyle/>
          <a:p>
            <a:fld id="{57E6EA00-958E-44B9-A746-632CB004782D}" type="slidenum">
              <a:rPr lang="en-US" smtClean="0"/>
              <a:t>‹#›</a:t>
            </a:fld>
            <a:endParaRPr lang="en-US"/>
          </a:p>
        </p:txBody>
      </p:sp>
    </p:spTree>
    <p:extLst>
      <p:ext uri="{BB962C8B-B14F-4D97-AF65-F5344CB8AC3E}">
        <p14:creationId xmlns:p14="http://schemas.microsoft.com/office/powerpoint/2010/main" val="523865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64A19-24EB-1D89-4A42-A3CD5C1CF6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381E5F3-0C23-FC59-9302-C6479092DA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07F756-9676-6B70-2ED7-9924BE235AEF}"/>
              </a:ext>
            </a:extLst>
          </p:cNvPr>
          <p:cNvSpPr>
            <a:spLocks noGrp="1"/>
          </p:cNvSpPr>
          <p:nvPr>
            <p:ph type="dt" sz="half" idx="10"/>
          </p:nvPr>
        </p:nvSpPr>
        <p:spPr/>
        <p:txBody>
          <a:bodyPr/>
          <a:lstStyle/>
          <a:p>
            <a:fld id="{37086735-B02F-422F-8239-054D274B3C57}" type="datetimeFigureOut">
              <a:rPr lang="en-US" smtClean="0"/>
              <a:t>21-Mar-23</a:t>
            </a:fld>
            <a:endParaRPr lang="en-US"/>
          </a:p>
        </p:txBody>
      </p:sp>
      <p:sp>
        <p:nvSpPr>
          <p:cNvPr id="5" name="Footer Placeholder 4">
            <a:extLst>
              <a:ext uri="{FF2B5EF4-FFF2-40B4-BE49-F238E27FC236}">
                <a16:creationId xmlns:a16="http://schemas.microsoft.com/office/drawing/2014/main" id="{E349CD8F-3745-EE38-29A1-0DFC7E35B0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A3598F-9413-11C6-8F2C-C3C2AB4AC79A}"/>
              </a:ext>
            </a:extLst>
          </p:cNvPr>
          <p:cNvSpPr>
            <a:spLocks noGrp="1"/>
          </p:cNvSpPr>
          <p:nvPr>
            <p:ph type="sldNum" sz="quarter" idx="12"/>
          </p:nvPr>
        </p:nvSpPr>
        <p:spPr/>
        <p:txBody>
          <a:bodyPr/>
          <a:lstStyle/>
          <a:p>
            <a:fld id="{57E6EA00-958E-44B9-A746-632CB004782D}" type="slidenum">
              <a:rPr lang="en-US" smtClean="0"/>
              <a:t>‹#›</a:t>
            </a:fld>
            <a:endParaRPr lang="en-US"/>
          </a:p>
        </p:txBody>
      </p:sp>
    </p:spTree>
    <p:extLst>
      <p:ext uri="{BB962C8B-B14F-4D97-AF65-F5344CB8AC3E}">
        <p14:creationId xmlns:p14="http://schemas.microsoft.com/office/powerpoint/2010/main" val="2649398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8EF5E-0902-5F05-8E61-50A5577A31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9FBF59-F5A5-96CA-9811-52FEE71464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22886BD-27F8-C3AE-12F9-402C6CF0E87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D0DE9B7-A388-4804-9859-9ED25E167015}"/>
              </a:ext>
            </a:extLst>
          </p:cNvPr>
          <p:cNvSpPr>
            <a:spLocks noGrp="1"/>
          </p:cNvSpPr>
          <p:nvPr>
            <p:ph type="dt" sz="half" idx="10"/>
          </p:nvPr>
        </p:nvSpPr>
        <p:spPr/>
        <p:txBody>
          <a:bodyPr/>
          <a:lstStyle/>
          <a:p>
            <a:fld id="{37086735-B02F-422F-8239-054D274B3C57}" type="datetimeFigureOut">
              <a:rPr lang="en-US" smtClean="0"/>
              <a:t>21-Mar-23</a:t>
            </a:fld>
            <a:endParaRPr lang="en-US"/>
          </a:p>
        </p:txBody>
      </p:sp>
      <p:sp>
        <p:nvSpPr>
          <p:cNvPr id="6" name="Footer Placeholder 5">
            <a:extLst>
              <a:ext uri="{FF2B5EF4-FFF2-40B4-BE49-F238E27FC236}">
                <a16:creationId xmlns:a16="http://schemas.microsoft.com/office/drawing/2014/main" id="{83253D12-23BB-36A1-F589-9AD4EE6906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B605A6-C9F5-ADD6-3514-0917FE901D66}"/>
              </a:ext>
            </a:extLst>
          </p:cNvPr>
          <p:cNvSpPr>
            <a:spLocks noGrp="1"/>
          </p:cNvSpPr>
          <p:nvPr>
            <p:ph type="sldNum" sz="quarter" idx="12"/>
          </p:nvPr>
        </p:nvSpPr>
        <p:spPr/>
        <p:txBody>
          <a:bodyPr/>
          <a:lstStyle/>
          <a:p>
            <a:fld id="{57E6EA00-958E-44B9-A746-632CB004782D}" type="slidenum">
              <a:rPr lang="en-US" smtClean="0"/>
              <a:t>‹#›</a:t>
            </a:fld>
            <a:endParaRPr lang="en-US"/>
          </a:p>
        </p:txBody>
      </p:sp>
    </p:spTree>
    <p:extLst>
      <p:ext uri="{BB962C8B-B14F-4D97-AF65-F5344CB8AC3E}">
        <p14:creationId xmlns:p14="http://schemas.microsoft.com/office/powerpoint/2010/main" val="3779929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08133-F3F1-F8BA-F356-55D59745666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A3F7C13-3C57-E206-EB7C-298B1CE341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933EFA-8C52-BC0F-DFFB-525C632A4F8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23E46B5-5132-EBB1-8B3B-5E14669340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C7C2CF-9AAD-11F2-4412-065D45BA79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C6D7693-07E4-ACC8-4393-3B93546D623F}"/>
              </a:ext>
            </a:extLst>
          </p:cNvPr>
          <p:cNvSpPr>
            <a:spLocks noGrp="1"/>
          </p:cNvSpPr>
          <p:nvPr>
            <p:ph type="dt" sz="half" idx="10"/>
          </p:nvPr>
        </p:nvSpPr>
        <p:spPr/>
        <p:txBody>
          <a:bodyPr/>
          <a:lstStyle/>
          <a:p>
            <a:fld id="{37086735-B02F-422F-8239-054D274B3C57}" type="datetimeFigureOut">
              <a:rPr lang="en-US" smtClean="0"/>
              <a:t>21-Mar-23</a:t>
            </a:fld>
            <a:endParaRPr lang="en-US"/>
          </a:p>
        </p:txBody>
      </p:sp>
      <p:sp>
        <p:nvSpPr>
          <p:cNvPr id="8" name="Footer Placeholder 7">
            <a:extLst>
              <a:ext uri="{FF2B5EF4-FFF2-40B4-BE49-F238E27FC236}">
                <a16:creationId xmlns:a16="http://schemas.microsoft.com/office/drawing/2014/main" id="{89EB2B3C-6016-FDC3-ED6C-1814EB7AE4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C272D4-B4E3-8C9F-A7E1-EA8A47654996}"/>
              </a:ext>
            </a:extLst>
          </p:cNvPr>
          <p:cNvSpPr>
            <a:spLocks noGrp="1"/>
          </p:cNvSpPr>
          <p:nvPr>
            <p:ph type="sldNum" sz="quarter" idx="12"/>
          </p:nvPr>
        </p:nvSpPr>
        <p:spPr/>
        <p:txBody>
          <a:bodyPr/>
          <a:lstStyle/>
          <a:p>
            <a:fld id="{57E6EA00-958E-44B9-A746-632CB004782D}" type="slidenum">
              <a:rPr lang="en-US" smtClean="0"/>
              <a:t>‹#›</a:t>
            </a:fld>
            <a:endParaRPr lang="en-US"/>
          </a:p>
        </p:txBody>
      </p:sp>
    </p:spTree>
    <p:extLst>
      <p:ext uri="{BB962C8B-B14F-4D97-AF65-F5344CB8AC3E}">
        <p14:creationId xmlns:p14="http://schemas.microsoft.com/office/powerpoint/2010/main" val="2978902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B2549-376E-7077-014E-14DE5D4AA7B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23CC201-5E95-670C-78F0-F3C287EF7742}"/>
              </a:ext>
            </a:extLst>
          </p:cNvPr>
          <p:cNvSpPr>
            <a:spLocks noGrp="1"/>
          </p:cNvSpPr>
          <p:nvPr>
            <p:ph type="dt" sz="half" idx="10"/>
          </p:nvPr>
        </p:nvSpPr>
        <p:spPr/>
        <p:txBody>
          <a:bodyPr/>
          <a:lstStyle/>
          <a:p>
            <a:fld id="{37086735-B02F-422F-8239-054D274B3C57}" type="datetimeFigureOut">
              <a:rPr lang="en-US" smtClean="0"/>
              <a:t>21-Mar-23</a:t>
            </a:fld>
            <a:endParaRPr lang="en-US"/>
          </a:p>
        </p:txBody>
      </p:sp>
      <p:sp>
        <p:nvSpPr>
          <p:cNvPr id="4" name="Footer Placeholder 3">
            <a:extLst>
              <a:ext uri="{FF2B5EF4-FFF2-40B4-BE49-F238E27FC236}">
                <a16:creationId xmlns:a16="http://schemas.microsoft.com/office/drawing/2014/main" id="{74EDDFE0-F11E-5839-65D6-543BDF63F10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95F70D3-EB5B-CF40-E788-D62F51E2F86C}"/>
              </a:ext>
            </a:extLst>
          </p:cNvPr>
          <p:cNvSpPr>
            <a:spLocks noGrp="1"/>
          </p:cNvSpPr>
          <p:nvPr>
            <p:ph type="sldNum" sz="quarter" idx="12"/>
          </p:nvPr>
        </p:nvSpPr>
        <p:spPr/>
        <p:txBody>
          <a:bodyPr/>
          <a:lstStyle/>
          <a:p>
            <a:fld id="{57E6EA00-958E-44B9-A746-632CB004782D}" type="slidenum">
              <a:rPr lang="en-US" smtClean="0"/>
              <a:t>‹#›</a:t>
            </a:fld>
            <a:endParaRPr lang="en-US"/>
          </a:p>
        </p:txBody>
      </p:sp>
    </p:spTree>
    <p:extLst>
      <p:ext uri="{BB962C8B-B14F-4D97-AF65-F5344CB8AC3E}">
        <p14:creationId xmlns:p14="http://schemas.microsoft.com/office/powerpoint/2010/main" val="2102368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78822F-E81D-4199-02C8-7E44A23B78E0}"/>
              </a:ext>
            </a:extLst>
          </p:cNvPr>
          <p:cNvSpPr>
            <a:spLocks noGrp="1"/>
          </p:cNvSpPr>
          <p:nvPr>
            <p:ph type="dt" sz="half" idx="10"/>
          </p:nvPr>
        </p:nvSpPr>
        <p:spPr/>
        <p:txBody>
          <a:bodyPr/>
          <a:lstStyle/>
          <a:p>
            <a:fld id="{37086735-B02F-422F-8239-054D274B3C57}" type="datetimeFigureOut">
              <a:rPr lang="en-US" smtClean="0"/>
              <a:t>21-Mar-23</a:t>
            </a:fld>
            <a:endParaRPr lang="en-US"/>
          </a:p>
        </p:txBody>
      </p:sp>
      <p:sp>
        <p:nvSpPr>
          <p:cNvPr id="3" name="Footer Placeholder 2">
            <a:extLst>
              <a:ext uri="{FF2B5EF4-FFF2-40B4-BE49-F238E27FC236}">
                <a16:creationId xmlns:a16="http://schemas.microsoft.com/office/drawing/2014/main" id="{F666321F-DB7B-AA7A-AB82-CA30158528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C1C2D9-A00D-92F5-5BF8-A22D87C6ADCA}"/>
              </a:ext>
            </a:extLst>
          </p:cNvPr>
          <p:cNvSpPr>
            <a:spLocks noGrp="1"/>
          </p:cNvSpPr>
          <p:nvPr>
            <p:ph type="sldNum" sz="quarter" idx="12"/>
          </p:nvPr>
        </p:nvSpPr>
        <p:spPr/>
        <p:txBody>
          <a:bodyPr/>
          <a:lstStyle/>
          <a:p>
            <a:fld id="{57E6EA00-958E-44B9-A746-632CB004782D}" type="slidenum">
              <a:rPr lang="en-US" smtClean="0"/>
              <a:t>‹#›</a:t>
            </a:fld>
            <a:endParaRPr lang="en-US"/>
          </a:p>
        </p:txBody>
      </p:sp>
    </p:spTree>
    <p:extLst>
      <p:ext uri="{BB962C8B-B14F-4D97-AF65-F5344CB8AC3E}">
        <p14:creationId xmlns:p14="http://schemas.microsoft.com/office/powerpoint/2010/main" val="1484538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E1E29-30BB-5DF0-60FE-09D65920D2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F43D7A9-0AF5-11C5-5039-2262D77144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47BB6C5-E4E8-CE16-CC46-1FB5209201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A4D3CD-7031-B6B2-273B-EC3450FC631F}"/>
              </a:ext>
            </a:extLst>
          </p:cNvPr>
          <p:cNvSpPr>
            <a:spLocks noGrp="1"/>
          </p:cNvSpPr>
          <p:nvPr>
            <p:ph type="dt" sz="half" idx="10"/>
          </p:nvPr>
        </p:nvSpPr>
        <p:spPr/>
        <p:txBody>
          <a:bodyPr/>
          <a:lstStyle/>
          <a:p>
            <a:fld id="{37086735-B02F-422F-8239-054D274B3C57}" type="datetimeFigureOut">
              <a:rPr lang="en-US" smtClean="0"/>
              <a:t>21-Mar-23</a:t>
            </a:fld>
            <a:endParaRPr lang="en-US"/>
          </a:p>
        </p:txBody>
      </p:sp>
      <p:sp>
        <p:nvSpPr>
          <p:cNvPr id="6" name="Footer Placeholder 5">
            <a:extLst>
              <a:ext uri="{FF2B5EF4-FFF2-40B4-BE49-F238E27FC236}">
                <a16:creationId xmlns:a16="http://schemas.microsoft.com/office/drawing/2014/main" id="{85F3BEDF-7FED-B181-E4CF-350EAA915C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3E982B-5B8B-6F03-43E2-41B50D66A2F2}"/>
              </a:ext>
            </a:extLst>
          </p:cNvPr>
          <p:cNvSpPr>
            <a:spLocks noGrp="1"/>
          </p:cNvSpPr>
          <p:nvPr>
            <p:ph type="sldNum" sz="quarter" idx="12"/>
          </p:nvPr>
        </p:nvSpPr>
        <p:spPr/>
        <p:txBody>
          <a:bodyPr/>
          <a:lstStyle/>
          <a:p>
            <a:fld id="{57E6EA00-958E-44B9-A746-632CB004782D}" type="slidenum">
              <a:rPr lang="en-US" smtClean="0"/>
              <a:t>‹#›</a:t>
            </a:fld>
            <a:endParaRPr lang="en-US"/>
          </a:p>
        </p:txBody>
      </p:sp>
    </p:spTree>
    <p:extLst>
      <p:ext uri="{BB962C8B-B14F-4D97-AF65-F5344CB8AC3E}">
        <p14:creationId xmlns:p14="http://schemas.microsoft.com/office/powerpoint/2010/main" val="91706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BC202-6F48-98F7-D580-2AE528166A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34F2058-1E4E-4972-731F-EF6EEE25B8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74F1E98-637D-3DDF-FC96-49F5A7931F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654616-0F6D-9FFA-EA0E-1686850EC5C6}"/>
              </a:ext>
            </a:extLst>
          </p:cNvPr>
          <p:cNvSpPr>
            <a:spLocks noGrp="1"/>
          </p:cNvSpPr>
          <p:nvPr>
            <p:ph type="dt" sz="half" idx="10"/>
          </p:nvPr>
        </p:nvSpPr>
        <p:spPr/>
        <p:txBody>
          <a:bodyPr/>
          <a:lstStyle/>
          <a:p>
            <a:fld id="{37086735-B02F-422F-8239-054D274B3C57}" type="datetimeFigureOut">
              <a:rPr lang="en-US" smtClean="0"/>
              <a:t>21-Mar-23</a:t>
            </a:fld>
            <a:endParaRPr lang="en-US"/>
          </a:p>
        </p:txBody>
      </p:sp>
      <p:sp>
        <p:nvSpPr>
          <p:cNvPr id="6" name="Footer Placeholder 5">
            <a:extLst>
              <a:ext uri="{FF2B5EF4-FFF2-40B4-BE49-F238E27FC236}">
                <a16:creationId xmlns:a16="http://schemas.microsoft.com/office/drawing/2014/main" id="{12D810D5-EC3A-FDEE-2D69-14E4E91211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9D47C5-760F-8788-5866-523033AAD3EF}"/>
              </a:ext>
            </a:extLst>
          </p:cNvPr>
          <p:cNvSpPr>
            <a:spLocks noGrp="1"/>
          </p:cNvSpPr>
          <p:nvPr>
            <p:ph type="sldNum" sz="quarter" idx="12"/>
          </p:nvPr>
        </p:nvSpPr>
        <p:spPr/>
        <p:txBody>
          <a:bodyPr/>
          <a:lstStyle/>
          <a:p>
            <a:fld id="{57E6EA00-958E-44B9-A746-632CB004782D}" type="slidenum">
              <a:rPr lang="en-US" smtClean="0"/>
              <a:t>‹#›</a:t>
            </a:fld>
            <a:endParaRPr lang="en-US"/>
          </a:p>
        </p:txBody>
      </p:sp>
    </p:spTree>
    <p:extLst>
      <p:ext uri="{BB962C8B-B14F-4D97-AF65-F5344CB8AC3E}">
        <p14:creationId xmlns:p14="http://schemas.microsoft.com/office/powerpoint/2010/main" val="4075192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218743-1691-64CA-3B28-F7BEABB1CB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EF8B81-6125-9E5C-5F84-C39A3633F9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E5F517-FF36-C3C2-BC69-57D056C781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086735-B02F-422F-8239-054D274B3C57}" type="datetimeFigureOut">
              <a:rPr lang="en-US" smtClean="0"/>
              <a:t>21-Mar-23</a:t>
            </a:fld>
            <a:endParaRPr lang="en-US"/>
          </a:p>
        </p:txBody>
      </p:sp>
      <p:sp>
        <p:nvSpPr>
          <p:cNvPr id="5" name="Footer Placeholder 4">
            <a:extLst>
              <a:ext uri="{FF2B5EF4-FFF2-40B4-BE49-F238E27FC236}">
                <a16:creationId xmlns:a16="http://schemas.microsoft.com/office/drawing/2014/main" id="{6BD93A26-0031-81FF-082C-7EDD9087CC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6800329-4B56-5FE5-022C-A830249107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E6EA00-958E-44B9-A746-632CB004782D}" type="slidenum">
              <a:rPr lang="en-US" smtClean="0"/>
              <a:t>‹#›</a:t>
            </a:fld>
            <a:endParaRPr lang="en-US"/>
          </a:p>
        </p:txBody>
      </p:sp>
    </p:spTree>
    <p:extLst>
      <p:ext uri="{BB962C8B-B14F-4D97-AF65-F5344CB8AC3E}">
        <p14:creationId xmlns:p14="http://schemas.microsoft.com/office/powerpoint/2010/main" val="1964150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DC956-8E3F-184B-E1FF-7397F7883645}"/>
              </a:ext>
            </a:extLst>
          </p:cNvPr>
          <p:cNvSpPr>
            <a:spLocks noGrp="1"/>
          </p:cNvSpPr>
          <p:nvPr>
            <p:ph type="ctrTitle"/>
          </p:nvPr>
        </p:nvSpPr>
        <p:spPr/>
        <p:txBody>
          <a:bodyPr/>
          <a:lstStyle/>
          <a:p>
            <a:r>
              <a:rPr lang="en-US" dirty="0"/>
              <a:t>Architecture Design</a:t>
            </a:r>
          </a:p>
        </p:txBody>
      </p:sp>
      <p:sp>
        <p:nvSpPr>
          <p:cNvPr id="3" name="Subtitle 2">
            <a:extLst>
              <a:ext uri="{FF2B5EF4-FFF2-40B4-BE49-F238E27FC236}">
                <a16:creationId xmlns:a16="http://schemas.microsoft.com/office/drawing/2014/main" id="{262077CB-B45E-A0C5-994E-959D86C44287}"/>
              </a:ext>
            </a:extLst>
          </p:cNvPr>
          <p:cNvSpPr>
            <a:spLocks noGrp="1"/>
          </p:cNvSpPr>
          <p:nvPr>
            <p:ph type="subTitle" idx="1"/>
          </p:nvPr>
        </p:nvSpPr>
        <p:spPr/>
        <p:txBody>
          <a:bodyPr/>
          <a:lstStyle/>
          <a:p>
            <a:r>
              <a:rPr lang="en-US" dirty="0"/>
              <a:t>Instructor: Mehroze Khan</a:t>
            </a:r>
          </a:p>
        </p:txBody>
      </p:sp>
    </p:spTree>
    <p:extLst>
      <p:ext uri="{BB962C8B-B14F-4D97-AF65-F5344CB8AC3E}">
        <p14:creationId xmlns:p14="http://schemas.microsoft.com/office/powerpoint/2010/main" val="3444057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F322F-910A-7316-0705-0B5C80F1A67D}"/>
              </a:ext>
            </a:extLst>
          </p:cNvPr>
          <p:cNvSpPr>
            <a:spLocks noGrp="1"/>
          </p:cNvSpPr>
          <p:nvPr>
            <p:ph type="title"/>
          </p:nvPr>
        </p:nvSpPr>
        <p:spPr/>
        <p:txBody>
          <a:bodyPr>
            <a:normAutofit fontScale="90000"/>
          </a:bodyPr>
          <a:lstStyle/>
          <a:p>
            <a:r>
              <a:rPr lang="en-US" dirty="0"/>
              <a:t>Step 2: Review and refine data flow diagrams for the software(Level-3 DFD)</a:t>
            </a:r>
            <a:br>
              <a:rPr lang="en-US" dirty="0"/>
            </a:br>
            <a:endParaRPr lang="en-US" dirty="0"/>
          </a:p>
        </p:txBody>
      </p:sp>
      <p:pic>
        <p:nvPicPr>
          <p:cNvPr id="5" name="Content Placeholder 4">
            <a:extLst>
              <a:ext uri="{FF2B5EF4-FFF2-40B4-BE49-F238E27FC236}">
                <a16:creationId xmlns:a16="http://schemas.microsoft.com/office/drawing/2014/main" id="{429326AB-B352-45EE-ED76-573FFE0B1278}"/>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698091" y="1253613"/>
            <a:ext cx="10795818" cy="5604387"/>
          </a:xfrm>
        </p:spPr>
      </p:pic>
    </p:spTree>
    <p:extLst>
      <p:ext uri="{BB962C8B-B14F-4D97-AF65-F5344CB8AC3E}">
        <p14:creationId xmlns:p14="http://schemas.microsoft.com/office/powerpoint/2010/main" val="2569899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11717-D921-40F0-E657-DBC15CFE7EC1}"/>
              </a:ext>
            </a:extLst>
          </p:cNvPr>
          <p:cNvSpPr>
            <a:spLocks noGrp="1"/>
          </p:cNvSpPr>
          <p:nvPr>
            <p:ph type="title"/>
          </p:nvPr>
        </p:nvSpPr>
        <p:spPr/>
        <p:txBody>
          <a:bodyPr>
            <a:normAutofit fontScale="90000"/>
          </a:bodyPr>
          <a:lstStyle/>
          <a:p>
            <a:r>
              <a:rPr lang="en-US" dirty="0"/>
              <a:t>Step 3: Determine whether DFD has transaction flow or transform flow characteristics</a:t>
            </a:r>
          </a:p>
        </p:txBody>
      </p:sp>
      <p:sp>
        <p:nvSpPr>
          <p:cNvPr id="3" name="Content Placeholder 2">
            <a:extLst>
              <a:ext uri="{FF2B5EF4-FFF2-40B4-BE49-F238E27FC236}">
                <a16:creationId xmlns:a16="http://schemas.microsoft.com/office/drawing/2014/main" id="{F59E250F-027D-D518-0B71-ADB2720950EA}"/>
              </a:ext>
            </a:extLst>
          </p:cNvPr>
          <p:cNvSpPr>
            <a:spLocks noGrp="1"/>
          </p:cNvSpPr>
          <p:nvPr>
            <p:ph idx="1"/>
          </p:nvPr>
        </p:nvSpPr>
        <p:spPr/>
        <p:txBody>
          <a:bodyPr>
            <a:normAutofit/>
          </a:bodyPr>
          <a:lstStyle/>
          <a:p>
            <a:pPr algn="l"/>
            <a:r>
              <a:rPr lang="en-US" b="0" i="0" u="none" strike="noStrike" baseline="0" dirty="0"/>
              <a:t>Evaluating the DFD, we see data entering the software along one incoming path and exiting along three outgoing paths. Therefore, an overall transform characteristic will be assumed for information flow.</a:t>
            </a:r>
            <a:endParaRPr lang="en-US" dirty="0"/>
          </a:p>
        </p:txBody>
      </p:sp>
    </p:spTree>
    <p:extLst>
      <p:ext uri="{BB962C8B-B14F-4D97-AF65-F5344CB8AC3E}">
        <p14:creationId xmlns:p14="http://schemas.microsoft.com/office/powerpoint/2010/main" val="3850917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715E4-FA34-4CC8-86EA-C216F31AD659}"/>
              </a:ext>
            </a:extLst>
          </p:cNvPr>
          <p:cNvSpPr>
            <a:spLocks noGrp="1"/>
          </p:cNvSpPr>
          <p:nvPr>
            <p:ph type="title"/>
          </p:nvPr>
        </p:nvSpPr>
        <p:spPr/>
        <p:txBody>
          <a:bodyPr>
            <a:normAutofit fontScale="90000"/>
          </a:bodyPr>
          <a:lstStyle/>
          <a:p>
            <a:r>
              <a:rPr lang="en-US" dirty="0"/>
              <a:t>Step 4: Isolate transform center by specifying incoming and outgoing flow boundaries</a:t>
            </a:r>
            <a:br>
              <a:rPr lang="en-US" dirty="0"/>
            </a:br>
            <a:endParaRPr lang="en-US" dirty="0"/>
          </a:p>
        </p:txBody>
      </p:sp>
      <p:pic>
        <p:nvPicPr>
          <p:cNvPr id="5" name="Content Placeholder 4" descr="Diagram&#10;&#10;Description automatically generated">
            <a:extLst>
              <a:ext uri="{FF2B5EF4-FFF2-40B4-BE49-F238E27FC236}">
                <a16:creationId xmlns:a16="http://schemas.microsoft.com/office/drawing/2014/main" id="{3A244E77-71C1-2179-993F-B80357CF4C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974" y="1314541"/>
            <a:ext cx="11720052" cy="5541001"/>
          </a:xfrm>
        </p:spPr>
      </p:pic>
    </p:spTree>
    <p:extLst>
      <p:ext uri="{BB962C8B-B14F-4D97-AF65-F5344CB8AC3E}">
        <p14:creationId xmlns:p14="http://schemas.microsoft.com/office/powerpoint/2010/main" val="3771221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B4AEE-4A71-8A73-2C5F-8A2C307254D8}"/>
              </a:ext>
            </a:extLst>
          </p:cNvPr>
          <p:cNvSpPr>
            <a:spLocks noGrp="1"/>
          </p:cNvSpPr>
          <p:nvPr>
            <p:ph type="title"/>
          </p:nvPr>
        </p:nvSpPr>
        <p:spPr/>
        <p:txBody>
          <a:bodyPr/>
          <a:lstStyle/>
          <a:p>
            <a:r>
              <a:rPr lang="en-US" dirty="0"/>
              <a:t>Step 5: Perform “first-level factoring”</a:t>
            </a:r>
            <a:br>
              <a:rPr lang="en-US" dirty="0"/>
            </a:br>
            <a:endParaRPr lang="en-US" dirty="0"/>
          </a:p>
        </p:txBody>
      </p:sp>
      <p:pic>
        <p:nvPicPr>
          <p:cNvPr id="5" name="Content Placeholder 4" descr="Diagram&#10;&#10;Description automatically generated">
            <a:extLst>
              <a:ext uri="{FF2B5EF4-FFF2-40B4-BE49-F238E27FC236}">
                <a16:creationId xmlns:a16="http://schemas.microsoft.com/office/drawing/2014/main" id="{AC2BFCD6-931D-CE9A-11D0-D3181BD9919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17057" y="1099812"/>
            <a:ext cx="7207045" cy="5772977"/>
          </a:xfrm>
        </p:spPr>
      </p:pic>
    </p:spTree>
    <p:extLst>
      <p:ext uri="{BB962C8B-B14F-4D97-AF65-F5344CB8AC3E}">
        <p14:creationId xmlns:p14="http://schemas.microsoft.com/office/powerpoint/2010/main" val="24967071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B4AEE-4A71-8A73-2C5F-8A2C307254D8}"/>
              </a:ext>
            </a:extLst>
          </p:cNvPr>
          <p:cNvSpPr>
            <a:spLocks noGrp="1"/>
          </p:cNvSpPr>
          <p:nvPr>
            <p:ph type="title"/>
          </p:nvPr>
        </p:nvSpPr>
        <p:spPr/>
        <p:txBody>
          <a:bodyPr/>
          <a:lstStyle/>
          <a:p>
            <a:r>
              <a:rPr lang="en-US" dirty="0"/>
              <a:t>Step 6: Perform “second-level factoring”</a:t>
            </a:r>
            <a:br>
              <a:rPr lang="en-US" dirty="0"/>
            </a:br>
            <a:endParaRPr lang="en-US" dirty="0"/>
          </a:p>
        </p:txBody>
      </p:sp>
      <p:pic>
        <p:nvPicPr>
          <p:cNvPr id="5" name="Content Placeholder 4">
            <a:extLst>
              <a:ext uri="{FF2B5EF4-FFF2-40B4-BE49-F238E27FC236}">
                <a16:creationId xmlns:a16="http://schemas.microsoft.com/office/drawing/2014/main" id="{AC2BFCD6-931D-CE9A-11D0-D3181BD99193}"/>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1661651" y="1027906"/>
            <a:ext cx="9104671" cy="5772977"/>
          </a:xfrm>
        </p:spPr>
      </p:pic>
    </p:spTree>
    <p:extLst>
      <p:ext uri="{BB962C8B-B14F-4D97-AF65-F5344CB8AC3E}">
        <p14:creationId xmlns:p14="http://schemas.microsoft.com/office/powerpoint/2010/main" val="1913453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B4AEE-4A71-8A73-2C5F-8A2C307254D8}"/>
              </a:ext>
            </a:extLst>
          </p:cNvPr>
          <p:cNvSpPr>
            <a:spLocks noGrp="1"/>
          </p:cNvSpPr>
          <p:nvPr>
            <p:ph type="title"/>
          </p:nvPr>
        </p:nvSpPr>
        <p:spPr/>
        <p:txBody>
          <a:bodyPr/>
          <a:lstStyle/>
          <a:p>
            <a:r>
              <a:rPr lang="en-US" dirty="0"/>
              <a:t>Step 6: Perform “second-level factoring”</a:t>
            </a:r>
            <a:br>
              <a:rPr lang="en-US" dirty="0"/>
            </a:br>
            <a:endParaRPr lang="en-US" dirty="0"/>
          </a:p>
        </p:txBody>
      </p:sp>
      <p:pic>
        <p:nvPicPr>
          <p:cNvPr id="5" name="Content Placeholder 4">
            <a:extLst>
              <a:ext uri="{FF2B5EF4-FFF2-40B4-BE49-F238E27FC236}">
                <a16:creationId xmlns:a16="http://schemas.microsoft.com/office/drawing/2014/main" id="{AC2BFCD6-931D-CE9A-11D0-D3181BD9919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661651" y="1027906"/>
            <a:ext cx="9104671" cy="5772977"/>
          </a:xfrm>
        </p:spPr>
      </p:pic>
    </p:spTree>
    <p:extLst>
      <p:ext uri="{BB962C8B-B14F-4D97-AF65-F5344CB8AC3E}">
        <p14:creationId xmlns:p14="http://schemas.microsoft.com/office/powerpoint/2010/main" val="27810483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9BD60-4E15-C016-EA86-FDDEFC6F2FCC}"/>
              </a:ext>
            </a:extLst>
          </p:cNvPr>
          <p:cNvSpPr>
            <a:spLocks noGrp="1"/>
          </p:cNvSpPr>
          <p:nvPr>
            <p:ph type="title"/>
          </p:nvPr>
        </p:nvSpPr>
        <p:spPr/>
        <p:txBody>
          <a:bodyPr>
            <a:normAutofit fontScale="90000"/>
          </a:bodyPr>
          <a:lstStyle/>
          <a:p>
            <a:r>
              <a:rPr lang="en-US" dirty="0"/>
              <a:t>Step 7: Refine the first-iteration architecture using design heuristics for improved software quality</a:t>
            </a:r>
            <a:br>
              <a:rPr lang="en-US" dirty="0"/>
            </a:br>
            <a:endParaRPr lang="en-US" dirty="0"/>
          </a:p>
        </p:txBody>
      </p:sp>
      <p:pic>
        <p:nvPicPr>
          <p:cNvPr id="5" name="Content Placeholder 4" descr="Diagram&#10;&#10;Description automatically generated">
            <a:extLst>
              <a:ext uri="{FF2B5EF4-FFF2-40B4-BE49-F238E27FC236}">
                <a16:creationId xmlns:a16="http://schemas.microsoft.com/office/drawing/2014/main" id="{5DCBAF8E-EB23-04A3-E637-A527AC65D73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00748" y="1535049"/>
            <a:ext cx="7718323" cy="5015549"/>
          </a:xfrm>
        </p:spPr>
      </p:pic>
    </p:spTree>
    <p:extLst>
      <p:ext uri="{BB962C8B-B14F-4D97-AF65-F5344CB8AC3E}">
        <p14:creationId xmlns:p14="http://schemas.microsoft.com/office/powerpoint/2010/main" val="4103466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FB824-4A59-8373-0977-E4DE7544FF4D}"/>
              </a:ext>
            </a:extLst>
          </p:cNvPr>
          <p:cNvSpPr>
            <a:spLocks noGrp="1"/>
          </p:cNvSpPr>
          <p:nvPr>
            <p:ph type="title"/>
          </p:nvPr>
        </p:nvSpPr>
        <p:spPr/>
        <p:txBody>
          <a:bodyPr/>
          <a:lstStyle/>
          <a:p>
            <a:r>
              <a:rPr lang="en-US" dirty="0"/>
              <a:t>Mapping Data Flow into Architecture</a:t>
            </a:r>
          </a:p>
        </p:txBody>
      </p:sp>
      <p:sp>
        <p:nvSpPr>
          <p:cNvPr id="3" name="Content Placeholder 2">
            <a:extLst>
              <a:ext uri="{FF2B5EF4-FFF2-40B4-BE49-F238E27FC236}">
                <a16:creationId xmlns:a16="http://schemas.microsoft.com/office/drawing/2014/main" id="{FE0DEE1D-362C-36F9-D9BD-762B1A60B7D6}"/>
              </a:ext>
            </a:extLst>
          </p:cNvPr>
          <p:cNvSpPr>
            <a:spLocks noGrp="1"/>
          </p:cNvSpPr>
          <p:nvPr>
            <p:ph idx="1"/>
          </p:nvPr>
        </p:nvSpPr>
        <p:spPr>
          <a:xfrm>
            <a:off x="838200" y="1430216"/>
            <a:ext cx="10515600" cy="5427784"/>
          </a:xfrm>
        </p:spPr>
        <p:txBody>
          <a:bodyPr>
            <a:normAutofit fontScale="92500" lnSpcReduction="10000"/>
          </a:bodyPr>
          <a:lstStyle/>
          <a:p>
            <a:pPr algn="l"/>
            <a:r>
              <a:rPr lang="en-US" sz="2600" b="0" i="0" u="none" strike="noStrike" baseline="0" dirty="0"/>
              <a:t>A mapping technique, called </a:t>
            </a:r>
            <a:r>
              <a:rPr lang="en-US" sz="2600" b="1" i="1" u="none" strike="noStrike" baseline="0" dirty="0"/>
              <a:t>structured design</a:t>
            </a:r>
            <a:r>
              <a:rPr lang="en-US" sz="2600" b="1" i="0" u="none" strike="noStrike" baseline="0" dirty="0"/>
              <a:t> </a:t>
            </a:r>
            <a:r>
              <a:rPr lang="en-US" sz="2600" b="0" i="0" u="none" strike="noStrike" baseline="0" dirty="0"/>
              <a:t>provides a convenient transition from a data flow diagram to software architecture</a:t>
            </a:r>
          </a:p>
          <a:p>
            <a:pPr algn="l"/>
            <a:r>
              <a:rPr lang="en-US" sz="2600" b="0" i="0" u="none" strike="noStrike" baseline="0" dirty="0"/>
              <a:t>Types of Information Flow:</a:t>
            </a:r>
          </a:p>
          <a:p>
            <a:pPr lvl="1"/>
            <a:r>
              <a:rPr lang="en-US" sz="2600" b="1" dirty="0"/>
              <a:t>Transform Flow</a:t>
            </a:r>
          </a:p>
          <a:p>
            <a:pPr lvl="1">
              <a:buFont typeface="Courier New" panose="02070309020205020404" pitchFamily="49" charset="0"/>
              <a:buChar char="o"/>
            </a:pPr>
            <a:r>
              <a:rPr lang="en-US" dirty="0"/>
              <a:t>F</a:t>
            </a:r>
            <a:r>
              <a:rPr lang="en-US" b="0" i="0" u="none" strike="noStrike" baseline="0" dirty="0"/>
              <a:t>low of data occurs in a sequential manner and follows one, or only a few, "straight line" paths.</a:t>
            </a:r>
          </a:p>
          <a:p>
            <a:pPr lvl="2"/>
            <a:r>
              <a:rPr lang="en-US" sz="2400" dirty="0"/>
              <a:t>Incoming Flow: Conversion of data from external to internal form</a:t>
            </a:r>
          </a:p>
          <a:p>
            <a:pPr lvl="2"/>
            <a:r>
              <a:rPr lang="en-US" sz="2400" dirty="0"/>
              <a:t>Transform Center: Incoming data passed through Transform center</a:t>
            </a:r>
          </a:p>
          <a:p>
            <a:pPr lvl="2"/>
            <a:r>
              <a:rPr lang="en-US" sz="2400" dirty="0"/>
              <a:t>Outgoing Flow: Conversion from internal to external form</a:t>
            </a:r>
          </a:p>
          <a:p>
            <a:pPr lvl="1"/>
            <a:r>
              <a:rPr lang="en-US" sz="2600" b="1" dirty="0"/>
              <a:t>Transaction Flow</a:t>
            </a:r>
          </a:p>
          <a:p>
            <a:pPr lvl="1">
              <a:buFont typeface="Courier New" panose="02070309020205020404" pitchFamily="49" charset="0"/>
              <a:buChar char="o"/>
            </a:pPr>
            <a:r>
              <a:rPr lang="en-US" sz="2400" dirty="0"/>
              <a:t>Single data item triggers data flows along one of many paths</a:t>
            </a:r>
          </a:p>
          <a:p>
            <a:pPr lvl="2"/>
            <a:r>
              <a:rPr lang="en-US" sz="2400" dirty="0"/>
              <a:t>Incoming Flow: C</a:t>
            </a:r>
            <a:r>
              <a:rPr lang="en-US" sz="2400" b="0" i="0" u="none" strike="noStrike" baseline="0" dirty="0"/>
              <a:t>onverts external world information into a transaction</a:t>
            </a:r>
          </a:p>
          <a:p>
            <a:pPr lvl="2"/>
            <a:r>
              <a:rPr lang="en-US" sz="2400" dirty="0"/>
              <a:t>Transform Center: H</a:t>
            </a:r>
            <a:r>
              <a:rPr lang="en-US" sz="2400" b="0" i="0" u="none" strike="noStrike" baseline="0" dirty="0"/>
              <a:t>ub of information flow from which many action paths come out</a:t>
            </a:r>
          </a:p>
          <a:p>
            <a:pPr lvl="2"/>
            <a:r>
              <a:rPr lang="en-US" sz="2400" dirty="0"/>
              <a:t>Action Paths: T</a:t>
            </a:r>
            <a:r>
              <a:rPr lang="en-US" sz="2400" b="0" i="0" u="none" strike="noStrike" baseline="0" dirty="0"/>
              <a:t>ransaction is evaluated and based on its value, flow along one of many </a:t>
            </a:r>
            <a:r>
              <a:rPr lang="en-US" sz="2400" b="0" i="1" u="none" strike="noStrike" baseline="0" dirty="0"/>
              <a:t>action paths </a:t>
            </a:r>
            <a:r>
              <a:rPr lang="en-US" sz="2400" b="0" i="0" u="none" strike="noStrike" baseline="0" dirty="0"/>
              <a:t>is initiated</a:t>
            </a:r>
            <a:endParaRPr lang="en-US" sz="2400" dirty="0"/>
          </a:p>
        </p:txBody>
      </p:sp>
    </p:spTree>
    <p:extLst>
      <p:ext uri="{BB962C8B-B14F-4D97-AF65-F5344CB8AC3E}">
        <p14:creationId xmlns:p14="http://schemas.microsoft.com/office/powerpoint/2010/main" val="2082836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FB824-4A59-8373-0977-E4DE7544FF4D}"/>
              </a:ext>
            </a:extLst>
          </p:cNvPr>
          <p:cNvSpPr>
            <a:spLocks noGrp="1"/>
          </p:cNvSpPr>
          <p:nvPr>
            <p:ph type="title"/>
          </p:nvPr>
        </p:nvSpPr>
        <p:spPr/>
        <p:txBody>
          <a:bodyPr/>
          <a:lstStyle/>
          <a:p>
            <a:r>
              <a:rPr lang="en-US" dirty="0"/>
              <a:t>Mapping Data Flow into Architecture</a:t>
            </a:r>
            <a:br>
              <a:rPr lang="en-US" dirty="0"/>
            </a:br>
            <a:r>
              <a:rPr lang="en-US" sz="2800" dirty="0"/>
              <a:t>(Transaction Flow)</a:t>
            </a:r>
          </a:p>
        </p:txBody>
      </p:sp>
      <p:pic>
        <p:nvPicPr>
          <p:cNvPr id="5" name="Content Placeholder 4" descr="Diagram&#10;&#10;Description automatically generated">
            <a:extLst>
              <a:ext uri="{FF2B5EF4-FFF2-40B4-BE49-F238E27FC236}">
                <a16:creationId xmlns:a16="http://schemas.microsoft.com/office/drawing/2014/main" id="{FA1560D4-91C2-DA94-C9F9-2B01CD57B7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45322" y="1578684"/>
            <a:ext cx="6301356" cy="5279316"/>
          </a:xfrm>
        </p:spPr>
      </p:pic>
    </p:spTree>
    <p:extLst>
      <p:ext uri="{BB962C8B-B14F-4D97-AF65-F5344CB8AC3E}">
        <p14:creationId xmlns:p14="http://schemas.microsoft.com/office/powerpoint/2010/main" val="3204499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FB824-4A59-8373-0977-E4DE7544FF4D}"/>
              </a:ext>
            </a:extLst>
          </p:cNvPr>
          <p:cNvSpPr>
            <a:spLocks noGrp="1"/>
          </p:cNvSpPr>
          <p:nvPr>
            <p:ph type="title"/>
          </p:nvPr>
        </p:nvSpPr>
        <p:spPr/>
        <p:txBody>
          <a:bodyPr/>
          <a:lstStyle/>
          <a:p>
            <a:r>
              <a:rPr lang="en-US" dirty="0"/>
              <a:t>Mapping Data Flow into Architecture (Transform Mapping)</a:t>
            </a:r>
          </a:p>
        </p:txBody>
      </p:sp>
      <p:sp>
        <p:nvSpPr>
          <p:cNvPr id="3" name="Content Placeholder 2">
            <a:extLst>
              <a:ext uri="{FF2B5EF4-FFF2-40B4-BE49-F238E27FC236}">
                <a16:creationId xmlns:a16="http://schemas.microsoft.com/office/drawing/2014/main" id="{FE0DEE1D-362C-36F9-D9BD-762B1A60B7D6}"/>
              </a:ext>
            </a:extLst>
          </p:cNvPr>
          <p:cNvSpPr>
            <a:spLocks noGrp="1"/>
          </p:cNvSpPr>
          <p:nvPr>
            <p:ph idx="1"/>
          </p:nvPr>
        </p:nvSpPr>
        <p:spPr/>
        <p:txBody>
          <a:bodyPr>
            <a:normAutofit fontScale="92500" lnSpcReduction="20000"/>
          </a:bodyPr>
          <a:lstStyle/>
          <a:p>
            <a:pPr algn="l"/>
            <a:r>
              <a:rPr lang="en-US" dirty="0"/>
              <a:t>Steps to map Data Flow Diagrams into a Software Architecture:</a:t>
            </a:r>
          </a:p>
          <a:p>
            <a:pPr marL="514350" indent="-514350" algn="l">
              <a:buFont typeface="+mj-lt"/>
              <a:buAutoNum type="arabicPeriod"/>
            </a:pPr>
            <a:r>
              <a:rPr lang="en-US" dirty="0"/>
              <a:t>Review the fundamental system model</a:t>
            </a:r>
          </a:p>
          <a:p>
            <a:pPr marL="514350" indent="-514350" algn="l">
              <a:buFont typeface="+mj-lt"/>
              <a:buAutoNum type="arabicPeriod"/>
            </a:pPr>
            <a:r>
              <a:rPr lang="en-US" dirty="0"/>
              <a:t>Review and refine data flow diagrams for the software</a:t>
            </a:r>
          </a:p>
          <a:p>
            <a:pPr marL="514350" indent="-514350" algn="l">
              <a:buFont typeface="+mj-lt"/>
              <a:buAutoNum type="arabicPeriod"/>
            </a:pPr>
            <a:r>
              <a:rPr lang="en-US" dirty="0"/>
              <a:t>Determine whether DFD has transaction flow or transform flow characteristics</a:t>
            </a:r>
          </a:p>
          <a:p>
            <a:pPr marL="514350" indent="-514350" algn="l">
              <a:buFont typeface="+mj-lt"/>
              <a:buAutoNum type="arabicPeriod"/>
            </a:pPr>
            <a:r>
              <a:rPr lang="en-US" dirty="0"/>
              <a:t>Isolate transform center by specifying incoming and outgoing flow boundaries</a:t>
            </a:r>
          </a:p>
          <a:p>
            <a:pPr marL="514350" indent="-514350" algn="l">
              <a:buFont typeface="+mj-lt"/>
              <a:buAutoNum type="arabicPeriod"/>
            </a:pPr>
            <a:r>
              <a:rPr lang="en-US" dirty="0"/>
              <a:t>Perform “first-level factoring”</a:t>
            </a:r>
          </a:p>
          <a:p>
            <a:pPr marL="514350" indent="-514350">
              <a:buFont typeface="+mj-lt"/>
              <a:buAutoNum type="arabicPeriod"/>
            </a:pPr>
            <a:r>
              <a:rPr lang="en-US" dirty="0"/>
              <a:t>Perform “second-level factoring”</a:t>
            </a:r>
          </a:p>
          <a:p>
            <a:pPr marL="514350" indent="-514350">
              <a:buFont typeface="+mj-lt"/>
              <a:buAutoNum type="arabicPeriod"/>
            </a:pPr>
            <a:r>
              <a:rPr lang="en-US" dirty="0"/>
              <a:t>Refine the first-iteration architecture using design heuristics for improved software quality</a:t>
            </a:r>
          </a:p>
          <a:p>
            <a:pPr marL="514350" indent="-514350" algn="l">
              <a:buFont typeface="+mj-lt"/>
              <a:buAutoNum type="arabicPeriod"/>
            </a:pPr>
            <a:endParaRPr lang="en-US" dirty="0"/>
          </a:p>
        </p:txBody>
      </p:sp>
    </p:spTree>
    <p:extLst>
      <p:ext uri="{BB962C8B-B14F-4D97-AF65-F5344CB8AC3E}">
        <p14:creationId xmlns:p14="http://schemas.microsoft.com/office/powerpoint/2010/main" val="258089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7A1A3-DCB4-D157-CA06-4CFBFA439127}"/>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328665BA-15FD-B7AC-9934-9BC0C3D6396E}"/>
              </a:ext>
            </a:extLst>
          </p:cNvPr>
          <p:cNvSpPr>
            <a:spLocks noGrp="1"/>
          </p:cNvSpPr>
          <p:nvPr>
            <p:ph idx="1"/>
          </p:nvPr>
        </p:nvSpPr>
        <p:spPr/>
        <p:txBody>
          <a:bodyPr/>
          <a:lstStyle/>
          <a:p>
            <a:r>
              <a:rPr lang="en-US" dirty="0"/>
              <a:t>Our research indicates that the market for home security systems is growing at a rate of 40 percent per year. </a:t>
            </a:r>
          </a:p>
          <a:p>
            <a:r>
              <a:rPr lang="en-US" dirty="0"/>
              <a:t>We would like to enter this market by building a microprocessor-based home security system that would protect against and/or recognize a variety of undesirable "situations" such as illegal entry, fire, flooding, and others. </a:t>
            </a:r>
          </a:p>
          <a:p>
            <a:r>
              <a:rPr lang="en-US" dirty="0"/>
              <a:t>The product, tentatively called </a:t>
            </a:r>
            <a:r>
              <a:rPr lang="en-US" b="1" i="1" dirty="0" err="1"/>
              <a:t>SafeHome</a:t>
            </a:r>
            <a:r>
              <a:rPr lang="en-US" i="1" dirty="0"/>
              <a:t>, </a:t>
            </a:r>
            <a:r>
              <a:rPr lang="en-US" dirty="0"/>
              <a:t>will use appropriate sensors to detect each situation, can be programmed by the homeowner, and will automatically telephone a monitoring agency when a situation is detected.</a:t>
            </a:r>
          </a:p>
          <a:p>
            <a:endParaRPr lang="en-US" dirty="0"/>
          </a:p>
        </p:txBody>
      </p:sp>
    </p:spTree>
    <p:extLst>
      <p:ext uri="{BB962C8B-B14F-4D97-AF65-F5344CB8AC3E}">
        <p14:creationId xmlns:p14="http://schemas.microsoft.com/office/powerpoint/2010/main" val="3716814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7A1A3-DCB4-D157-CA06-4CFBFA439127}"/>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328665BA-15FD-B7AC-9934-9BC0C3D6396E}"/>
              </a:ext>
            </a:extLst>
          </p:cNvPr>
          <p:cNvSpPr>
            <a:spLocks noGrp="1"/>
          </p:cNvSpPr>
          <p:nvPr>
            <p:ph idx="1"/>
          </p:nvPr>
        </p:nvSpPr>
        <p:spPr/>
        <p:txBody>
          <a:bodyPr>
            <a:normAutofit fontScale="92500" lnSpcReduction="10000"/>
          </a:bodyPr>
          <a:lstStyle/>
          <a:p>
            <a:pPr marL="0" indent="0" algn="just">
              <a:buNone/>
            </a:pPr>
            <a:r>
              <a:rPr lang="en-US" dirty="0"/>
              <a:t>Safe Home is a home management product that allows homeowners to control their homes using their PC and Cell phone remotely. Home security, home surveillance, appliance and device control are a few functionalities that are provided by the Safe Home product. Initial design tells that both the Internet interface and the other Graphical User Interface (GUI) are both part of external communication management module. Security related hardware management includes control panel processing (i.e., keypad and display function), detector management (i.e., scheduler and sensors etc.), alarm processing (i.e., phone communication, alarm management etc.). Other modules include Surveillance module and Home management module. Surveillance module monitors the inappropriate activities around and inside the home. Home management module allows the users to control devices (e.g., switch off A/C, tube light etc.).</a:t>
            </a:r>
          </a:p>
          <a:p>
            <a:endParaRPr lang="en-US" dirty="0"/>
          </a:p>
        </p:txBody>
      </p:sp>
    </p:spTree>
    <p:extLst>
      <p:ext uri="{BB962C8B-B14F-4D97-AF65-F5344CB8AC3E}">
        <p14:creationId xmlns:p14="http://schemas.microsoft.com/office/powerpoint/2010/main" val="1894375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F68CD-D4E4-C647-F3BF-CC20C9E262BA}"/>
              </a:ext>
            </a:extLst>
          </p:cNvPr>
          <p:cNvSpPr>
            <a:spLocks noGrp="1"/>
          </p:cNvSpPr>
          <p:nvPr>
            <p:ph type="title"/>
          </p:nvPr>
        </p:nvSpPr>
        <p:spPr/>
        <p:txBody>
          <a:bodyPr>
            <a:normAutofit fontScale="90000"/>
          </a:bodyPr>
          <a:lstStyle/>
          <a:p>
            <a:r>
              <a:rPr lang="en-US" dirty="0"/>
              <a:t>Step 1: Review the fundamental system model</a:t>
            </a:r>
            <a:br>
              <a:rPr lang="en-US" dirty="0"/>
            </a:br>
            <a:r>
              <a:rPr lang="en-US" dirty="0"/>
              <a:t>(Level-0 DFD)</a:t>
            </a:r>
            <a:br>
              <a:rPr lang="en-US" dirty="0"/>
            </a:br>
            <a:endParaRPr lang="en-US" dirty="0"/>
          </a:p>
        </p:txBody>
      </p:sp>
      <p:pic>
        <p:nvPicPr>
          <p:cNvPr id="5" name="Content Placeholder 4" descr="Diagram&#10;&#10;Description automatically generated">
            <a:extLst>
              <a:ext uri="{FF2B5EF4-FFF2-40B4-BE49-F238E27FC236}">
                <a16:creationId xmlns:a16="http://schemas.microsoft.com/office/drawing/2014/main" id="{C1E18EC1-3E8D-6830-AADB-70CCD0823D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7084" y="1608414"/>
            <a:ext cx="10677832" cy="5076547"/>
          </a:xfrm>
        </p:spPr>
      </p:pic>
    </p:spTree>
    <p:extLst>
      <p:ext uri="{BB962C8B-B14F-4D97-AF65-F5344CB8AC3E}">
        <p14:creationId xmlns:p14="http://schemas.microsoft.com/office/powerpoint/2010/main" val="470043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F68CD-D4E4-C647-F3BF-CC20C9E262BA}"/>
              </a:ext>
            </a:extLst>
          </p:cNvPr>
          <p:cNvSpPr>
            <a:spLocks noGrp="1"/>
          </p:cNvSpPr>
          <p:nvPr>
            <p:ph type="title"/>
          </p:nvPr>
        </p:nvSpPr>
        <p:spPr/>
        <p:txBody>
          <a:bodyPr>
            <a:normAutofit/>
          </a:bodyPr>
          <a:lstStyle/>
          <a:p>
            <a:r>
              <a:rPr lang="en-US" dirty="0"/>
              <a:t>Level-1 DFD</a:t>
            </a:r>
            <a:br>
              <a:rPr lang="en-US" dirty="0"/>
            </a:br>
            <a:endParaRPr lang="en-US" dirty="0"/>
          </a:p>
        </p:txBody>
      </p:sp>
      <p:pic>
        <p:nvPicPr>
          <p:cNvPr id="5" name="Content Placeholder 4">
            <a:extLst>
              <a:ext uri="{FF2B5EF4-FFF2-40B4-BE49-F238E27FC236}">
                <a16:creationId xmlns:a16="http://schemas.microsoft.com/office/drawing/2014/main" id="{C1E18EC1-3E8D-6830-AADB-70CCD0823D0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823304" y="1494503"/>
            <a:ext cx="10513400" cy="4998371"/>
          </a:xfrm>
        </p:spPr>
      </p:pic>
    </p:spTree>
    <p:extLst>
      <p:ext uri="{BB962C8B-B14F-4D97-AF65-F5344CB8AC3E}">
        <p14:creationId xmlns:p14="http://schemas.microsoft.com/office/powerpoint/2010/main" val="1766978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F322F-910A-7316-0705-0B5C80F1A67D}"/>
              </a:ext>
            </a:extLst>
          </p:cNvPr>
          <p:cNvSpPr>
            <a:spLocks noGrp="1"/>
          </p:cNvSpPr>
          <p:nvPr>
            <p:ph type="title"/>
          </p:nvPr>
        </p:nvSpPr>
        <p:spPr/>
        <p:txBody>
          <a:bodyPr>
            <a:normAutofit fontScale="90000"/>
          </a:bodyPr>
          <a:lstStyle/>
          <a:p>
            <a:r>
              <a:rPr lang="en-US" dirty="0"/>
              <a:t>Step 2: Review and refine data flow diagrams for the software (Level-2 DFD for Monitor Sensors)</a:t>
            </a:r>
            <a:br>
              <a:rPr lang="en-US" dirty="0"/>
            </a:br>
            <a:endParaRPr lang="en-US" dirty="0"/>
          </a:p>
        </p:txBody>
      </p:sp>
      <p:pic>
        <p:nvPicPr>
          <p:cNvPr id="5" name="Content Placeholder 4" descr="Diagram&#10;&#10;Description automatically generated">
            <a:extLst>
              <a:ext uri="{FF2B5EF4-FFF2-40B4-BE49-F238E27FC236}">
                <a16:creationId xmlns:a16="http://schemas.microsoft.com/office/drawing/2014/main" id="{429326AB-B352-45EE-ED76-573FFE0B12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33368" y="1190883"/>
            <a:ext cx="5968180" cy="4988068"/>
          </a:xfrm>
        </p:spPr>
      </p:pic>
    </p:spTree>
    <p:extLst>
      <p:ext uri="{BB962C8B-B14F-4D97-AF65-F5344CB8AC3E}">
        <p14:creationId xmlns:p14="http://schemas.microsoft.com/office/powerpoint/2010/main" val="13215577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1147</Words>
  <Application>Microsoft Office PowerPoint</Application>
  <PresentationFormat>Widescreen</PresentationFormat>
  <Paragraphs>66</Paragraphs>
  <Slides>16</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Calibri</vt:lpstr>
      <vt:lpstr>Calibri Light</vt:lpstr>
      <vt:lpstr>Courier New</vt:lpstr>
      <vt:lpstr>Leawood-Bold</vt:lpstr>
      <vt:lpstr>Leawood-Book</vt:lpstr>
      <vt:lpstr>Leawood-BookItalic</vt:lpstr>
      <vt:lpstr>Times New Roman</vt:lpstr>
      <vt:lpstr>Office Theme</vt:lpstr>
      <vt:lpstr>Architecture Design</vt:lpstr>
      <vt:lpstr>Mapping Data Flow into Architecture</vt:lpstr>
      <vt:lpstr>Mapping Data Flow into Architecture (Transaction Flow)</vt:lpstr>
      <vt:lpstr>Mapping Data Flow into Architecture (Transform Mapping)</vt:lpstr>
      <vt:lpstr>Example</vt:lpstr>
      <vt:lpstr>Example</vt:lpstr>
      <vt:lpstr>Step 1: Review the fundamental system model (Level-0 DFD) </vt:lpstr>
      <vt:lpstr>Level-1 DFD </vt:lpstr>
      <vt:lpstr>Step 2: Review and refine data flow diagrams for the software (Level-2 DFD for Monitor Sensors) </vt:lpstr>
      <vt:lpstr>Step 2: Review and refine data flow diagrams for the software(Level-3 DFD) </vt:lpstr>
      <vt:lpstr>Step 3: Determine whether DFD has transaction flow or transform flow characteristics</vt:lpstr>
      <vt:lpstr>Step 4: Isolate transform center by specifying incoming and outgoing flow boundaries </vt:lpstr>
      <vt:lpstr>Step 5: Perform “first-level factoring” </vt:lpstr>
      <vt:lpstr>Step 6: Perform “second-level factoring” </vt:lpstr>
      <vt:lpstr>Step 6: Perform “second-level factoring” </vt:lpstr>
      <vt:lpstr>Step 7: Refine the first-iteration architecture using design heuristics for improved software quality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Architecture Design</dc:title>
  <dc:creator>Mehroze Khan</dc:creator>
  <cp:lastModifiedBy>Mehroze Khan</cp:lastModifiedBy>
  <cp:revision>1</cp:revision>
  <dcterms:created xsi:type="dcterms:W3CDTF">2023-03-21T08:02:55Z</dcterms:created>
  <dcterms:modified xsi:type="dcterms:W3CDTF">2023-03-21T08:03:30Z</dcterms:modified>
</cp:coreProperties>
</file>