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Arial"/>
                <a:ea typeface="Arial"/>
                <a:cs typeface="Arial"/>
                <a:sym typeface="Arial"/>
              </a:rPr>
              <a:t>At level 3, each transform in the data flow diagram exhibits relatively high cohesion. That is, the process implied by a </a:t>
            </a:r>
            <a:r>
              <a:rPr b="1" i="0" lang="en-US" sz="1800" u="none" strike="noStrike">
                <a:latin typeface="Arial"/>
                <a:ea typeface="Arial"/>
                <a:cs typeface="Arial"/>
                <a:sym typeface="Arial"/>
              </a:rPr>
              <a:t>transform performs a single, distinct function </a:t>
            </a:r>
            <a:r>
              <a:rPr b="0" i="0" lang="en-US" sz="1800" u="none" strike="noStrike">
                <a:latin typeface="Arial"/>
                <a:ea typeface="Arial"/>
                <a:cs typeface="Arial"/>
                <a:sym typeface="Arial"/>
              </a:rPr>
              <a:t>that can be implemented as a module in the </a:t>
            </a:r>
            <a:r>
              <a:rPr b="0" i="1" lang="en-US" sz="1800" u="none" strike="noStrike">
                <a:latin typeface="Arial"/>
                <a:ea typeface="Arial"/>
                <a:cs typeface="Arial"/>
                <a:sym typeface="Arial"/>
              </a:rPr>
              <a:t>SafeHome </a:t>
            </a:r>
            <a:r>
              <a:rPr b="0" i="0" lang="en-US" sz="1800" u="none" strike="noStrike">
                <a:latin typeface="Arial"/>
                <a:ea typeface="Arial"/>
                <a:cs typeface="Arial"/>
                <a:sym typeface="Arial"/>
              </a:rPr>
              <a:t>software. Therefore, the DFD contains sufficient detail for a "first cut" at the design of architecture for the </a:t>
            </a:r>
            <a:r>
              <a:rPr b="0" i="1" lang="en-US" sz="1800" u="none" strike="noStrike">
                <a:latin typeface="Arial"/>
                <a:ea typeface="Arial"/>
                <a:cs typeface="Arial"/>
                <a:sym typeface="Arial"/>
              </a:rPr>
              <a:t>monitor sensors </a:t>
            </a:r>
            <a:r>
              <a:rPr b="0" i="0" lang="en-US" sz="1800" u="none" strike="noStrike">
                <a:latin typeface="Arial"/>
                <a:ea typeface="Arial"/>
                <a:cs typeface="Arial"/>
                <a:sym typeface="Arial"/>
              </a:rPr>
              <a:t>subsystem, and we proceed without further refinement.</a:t>
            </a:r>
            <a:endParaRPr/>
          </a:p>
        </p:txBody>
      </p:sp>
      <p:sp>
        <p:nvSpPr>
          <p:cNvPr id="141" name="Google Shape;14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1" lang="en-US" sz="1800" u="none" strike="noStrike">
                <a:latin typeface="Arial"/>
                <a:ea typeface="Arial"/>
                <a:cs typeface="Arial"/>
                <a:sym typeface="Arial"/>
              </a:rPr>
              <a:t>Factoring </a:t>
            </a:r>
            <a:r>
              <a:rPr b="0" i="0" lang="en-US" sz="1800" u="none" strike="noStrike">
                <a:latin typeface="Arial"/>
                <a:ea typeface="Arial"/>
                <a:cs typeface="Arial"/>
                <a:sym typeface="Arial"/>
              </a:rPr>
              <a:t>leads to a program structure in which </a:t>
            </a:r>
            <a:r>
              <a:rPr b="1" i="0" lang="en-US" sz="1800" u="none" strike="noStrike">
                <a:latin typeface="Arial"/>
                <a:ea typeface="Arial"/>
                <a:cs typeface="Arial"/>
                <a:sym typeface="Arial"/>
              </a:rPr>
              <a:t>top-level components perform decision making </a:t>
            </a:r>
            <a:r>
              <a:rPr b="0" i="0" lang="en-US" sz="1800" u="none" strike="noStrike">
                <a:latin typeface="Arial"/>
                <a:ea typeface="Arial"/>
                <a:cs typeface="Arial"/>
                <a:sym typeface="Arial"/>
              </a:rPr>
              <a:t>and </a:t>
            </a:r>
            <a:r>
              <a:rPr b="1" i="0" lang="en-US" sz="1800" u="none" strike="noStrike">
                <a:latin typeface="Arial"/>
                <a:ea typeface="Arial"/>
                <a:cs typeface="Arial"/>
                <a:sym typeface="Arial"/>
              </a:rPr>
              <a:t>low-level components perform most input, computation, and output work</a:t>
            </a:r>
            <a:r>
              <a:rPr b="0" i="0" lang="en-US" sz="1800" u="none" strike="noStrike">
                <a:latin typeface="Arial"/>
                <a:ea typeface="Arial"/>
                <a:cs typeface="Arial"/>
                <a:sym typeface="Arial"/>
              </a:rPr>
              <a:t>. </a:t>
            </a:r>
            <a:r>
              <a:rPr b="1" i="0" lang="en-US" sz="1800" u="none" strike="noStrike">
                <a:latin typeface="Arial"/>
                <a:ea typeface="Arial"/>
                <a:cs typeface="Arial"/>
                <a:sym typeface="Arial"/>
              </a:rPr>
              <a:t>Middle-level components perform some control and do moderate amounts of work.</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285750" lvl="0" marL="285750" marR="0" rtl="0" algn="l">
              <a:spcBef>
                <a:spcPts val="0"/>
              </a:spcBef>
              <a:spcAft>
                <a:spcPts val="0"/>
              </a:spcAft>
              <a:buClr>
                <a:srgbClr val="000099"/>
              </a:buClr>
              <a:buSzPts val="1800"/>
              <a:buFont typeface="Arial"/>
              <a:buChar char="•"/>
            </a:pPr>
            <a:r>
              <a:rPr b="0" i="0" lang="en-US" sz="1800">
                <a:solidFill>
                  <a:srgbClr val="000099"/>
                </a:solidFill>
                <a:latin typeface="Arial"/>
                <a:ea typeface="Arial"/>
                <a:cs typeface="Arial"/>
                <a:sym typeface="Arial"/>
              </a:rPr>
              <a:t>An incoming information processing controller, called sensor input controller, coordinates receipt of all incoming data.</a:t>
            </a:r>
            <a:endParaRPr b="0" i="0" sz="1800">
              <a:solidFill>
                <a:srgbClr val="000000"/>
              </a:solidFill>
              <a:latin typeface="Times New Roman"/>
              <a:ea typeface="Times New Roman"/>
              <a:cs typeface="Times New Roman"/>
              <a:sym typeface="Times New Roman"/>
            </a:endParaRPr>
          </a:p>
          <a:p>
            <a:pPr indent="-285750" lvl="0" marL="285750" marR="0" rtl="0" algn="l">
              <a:spcBef>
                <a:spcPts val="0"/>
              </a:spcBef>
              <a:spcAft>
                <a:spcPts val="0"/>
              </a:spcAft>
              <a:buClr>
                <a:srgbClr val="000099"/>
              </a:buClr>
              <a:buSzPts val="1800"/>
              <a:buFont typeface="Arial"/>
              <a:buChar char="•"/>
            </a:pPr>
            <a:r>
              <a:rPr b="0" i="0" lang="en-US" sz="1800">
                <a:solidFill>
                  <a:srgbClr val="000099"/>
                </a:solidFill>
                <a:latin typeface="Arial"/>
                <a:ea typeface="Arial"/>
                <a:cs typeface="Arial"/>
                <a:sym typeface="Arial"/>
              </a:rPr>
              <a:t>A transform flow controller, called alarm conditions controller, supervises all operations on data in internalized form (e.g., a module that invokes various data transformation procedures).</a:t>
            </a:r>
            <a:endParaRPr b="0" i="0" sz="1800">
              <a:solidFill>
                <a:srgbClr val="000000"/>
              </a:solidFill>
              <a:latin typeface="Times New Roman"/>
              <a:ea typeface="Times New Roman"/>
              <a:cs typeface="Times New Roman"/>
              <a:sym typeface="Times New Roman"/>
            </a:endParaRPr>
          </a:p>
          <a:p>
            <a:pPr indent="-285750" lvl="0" marL="285750" marR="0" rtl="0" algn="l">
              <a:spcBef>
                <a:spcPts val="0"/>
              </a:spcBef>
              <a:spcAft>
                <a:spcPts val="0"/>
              </a:spcAft>
              <a:buClr>
                <a:srgbClr val="000099"/>
              </a:buClr>
              <a:buSzPts val="1800"/>
              <a:buFont typeface="Arial"/>
              <a:buChar char="•"/>
            </a:pPr>
            <a:r>
              <a:rPr b="0" i="0" lang="en-US" sz="1800">
                <a:solidFill>
                  <a:srgbClr val="000099"/>
                </a:solidFill>
                <a:latin typeface="Arial"/>
                <a:ea typeface="Arial"/>
                <a:cs typeface="Arial"/>
                <a:sym typeface="Arial"/>
              </a:rPr>
              <a:t>An outgoing information processing controller, called alarm output controller, coordinates production of output information.</a:t>
            </a:r>
            <a:endParaRPr b="0" i="0"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sz="1800" u="none" strike="noStrike">
                <a:latin typeface="Arial"/>
                <a:ea typeface="Arial"/>
                <a:cs typeface="Arial"/>
                <a:sym typeface="Arial"/>
              </a:rPr>
              <a:t>A main controller (called </a:t>
            </a:r>
            <a:r>
              <a:rPr b="0" i="1" lang="en-US" sz="1800" u="none" strike="noStrike">
                <a:latin typeface="Arial"/>
                <a:ea typeface="Arial"/>
                <a:cs typeface="Arial"/>
                <a:sym typeface="Arial"/>
              </a:rPr>
              <a:t>monitor sensors executive</a:t>
            </a:r>
            <a:r>
              <a:rPr b="0" i="0" lang="en-US" sz="1800" u="none" strike="noStrike">
                <a:latin typeface="Arial"/>
                <a:ea typeface="Arial"/>
                <a:cs typeface="Arial"/>
                <a:sym typeface="Arial"/>
              </a:rPr>
              <a:t>) resides at the top of the program structure and coordinates the following subordinate control functions:</a:t>
            </a:r>
            <a:endParaRPr/>
          </a:p>
          <a:p>
            <a:pPr indent="0" lvl="0" marL="0" rtl="0" algn="l">
              <a:spcBef>
                <a:spcPts val="0"/>
              </a:spcBef>
              <a:spcAft>
                <a:spcPts val="0"/>
              </a:spcAft>
              <a:buNone/>
            </a:pPr>
            <a:r>
              <a:rPr b="0" i="0" lang="en-US" sz="1800" u="none" strike="noStrike">
                <a:latin typeface="Arial"/>
                <a:ea typeface="Arial"/>
                <a:cs typeface="Arial"/>
                <a:sym typeface="Arial"/>
              </a:rPr>
              <a:t>• An incoming information processing controller, called </a:t>
            </a:r>
            <a:r>
              <a:rPr b="0" i="1" lang="en-US" sz="1800" u="none" strike="noStrike">
                <a:latin typeface="Arial"/>
                <a:ea typeface="Arial"/>
                <a:cs typeface="Arial"/>
                <a:sym typeface="Arial"/>
              </a:rPr>
              <a:t>sensor input controller, </a:t>
            </a:r>
            <a:r>
              <a:rPr b="0" i="0" lang="en-US" sz="1800" u="none" strike="noStrike">
                <a:latin typeface="Arial"/>
                <a:ea typeface="Arial"/>
                <a:cs typeface="Arial"/>
                <a:sym typeface="Arial"/>
              </a:rPr>
              <a:t>coordinates receipt of all incoming data.</a:t>
            </a:r>
            <a:endParaRPr/>
          </a:p>
          <a:p>
            <a:pPr indent="0" lvl="0" marL="0" rtl="0" algn="l">
              <a:spcBef>
                <a:spcPts val="0"/>
              </a:spcBef>
              <a:spcAft>
                <a:spcPts val="0"/>
              </a:spcAft>
              <a:buNone/>
            </a:pPr>
            <a:r>
              <a:rPr b="0" i="0" lang="en-US" sz="1800" u="none" strike="noStrike">
                <a:latin typeface="Arial"/>
                <a:ea typeface="Arial"/>
                <a:cs typeface="Arial"/>
                <a:sym typeface="Arial"/>
              </a:rPr>
              <a:t>• A transform flow controller, called </a:t>
            </a:r>
            <a:r>
              <a:rPr b="0" i="1" lang="en-US" sz="1800" u="none" strike="noStrike">
                <a:latin typeface="Arial"/>
                <a:ea typeface="Arial"/>
                <a:cs typeface="Arial"/>
                <a:sym typeface="Arial"/>
              </a:rPr>
              <a:t>alarm conditions controller, </a:t>
            </a:r>
            <a:r>
              <a:rPr b="0" i="0" lang="en-US" sz="1800" u="none" strike="noStrike">
                <a:latin typeface="Arial"/>
                <a:ea typeface="Arial"/>
                <a:cs typeface="Arial"/>
                <a:sym typeface="Arial"/>
              </a:rPr>
              <a:t>supervises all operations on data in internalized form (e.g., a module that invokes various data transformation procedures).</a:t>
            </a:r>
            <a:endParaRPr/>
          </a:p>
          <a:p>
            <a:pPr indent="0" lvl="0" marL="0" rtl="0" algn="l">
              <a:spcBef>
                <a:spcPts val="0"/>
              </a:spcBef>
              <a:spcAft>
                <a:spcPts val="0"/>
              </a:spcAft>
              <a:buNone/>
            </a:pPr>
            <a:r>
              <a:rPr b="0" i="0" lang="en-US" sz="1800" u="none" strike="noStrike">
                <a:latin typeface="Arial"/>
                <a:ea typeface="Arial"/>
                <a:cs typeface="Arial"/>
                <a:sym typeface="Arial"/>
              </a:rPr>
              <a:t>• An outgoing information processing controller, called </a:t>
            </a:r>
            <a:r>
              <a:rPr b="0" i="1" lang="en-US" sz="1800" u="none" strike="noStrike">
                <a:latin typeface="Arial"/>
                <a:ea typeface="Arial"/>
                <a:cs typeface="Arial"/>
                <a:sym typeface="Arial"/>
              </a:rPr>
              <a:t>alarm output controller, </a:t>
            </a:r>
            <a:r>
              <a:rPr b="0" i="0" lang="en-US" sz="1800" u="none" strike="noStrike">
                <a:latin typeface="Arial"/>
                <a:ea typeface="Arial"/>
                <a:cs typeface="Arial"/>
                <a:sym typeface="Arial"/>
              </a:rPr>
              <a:t>coordinates production of output information.</a:t>
            </a:r>
            <a:endParaRPr/>
          </a:p>
        </p:txBody>
      </p:sp>
      <p:sp>
        <p:nvSpPr>
          <p:cNvPr id="160" name="Google Shape;16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Arial"/>
                <a:ea typeface="Arial"/>
                <a:cs typeface="Arial"/>
                <a:sym typeface="Arial"/>
              </a:rPr>
              <a:t>Second-level factoring is accomplished by mapping individual transforms (bubbles) of a DFD into appropriate modules within the architecture.</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b="0" i="0" lang="en-US" sz="1800" u="none" strike="noStrike">
                <a:latin typeface="Arial"/>
                <a:ea typeface="Arial"/>
                <a:cs typeface="Arial"/>
                <a:sym typeface="Arial"/>
              </a:rPr>
              <a:t>A one-to-one mapping between DFD transforms and software modules, different mappings frequently occur. Two or even three bubbles can be combined and represented as one component, or a single bubble may be expanded to two or more components.</a:t>
            </a:r>
            <a:endParaRPr/>
          </a:p>
        </p:txBody>
      </p:sp>
      <p:sp>
        <p:nvSpPr>
          <p:cNvPr id="167" name="Google Shape;16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Arial"/>
                <a:ea typeface="Arial"/>
                <a:cs typeface="Arial"/>
                <a:sym typeface="Arial"/>
              </a:rPr>
              <a:t>A first-iteration architecture can always be refined by applying concepts of </a:t>
            </a:r>
            <a:r>
              <a:rPr b="1" i="0" lang="en-US" sz="1800" u="none" strike="noStrike">
                <a:latin typeface="Arial"/>
                <a:ea typeface="Arial"/>
                <a:cs typeface="Arial"/>
                <a:sym typeface="Arial"/>
              </a:rPr>
              <a:t>module independence</a:t>
            </a:r>
            <a:r>
              <a:rPr b="0" i="0" lang="en-US" sz="1800" u="none" strike="noStrike">
                <a:latin typeface="Arial"/>
                <a:ea typeface="Arial"/>
                <a:cs typeface="Arial"/>
                <a:sym typeface="Arial"/>
              </a:rPr>
              <a:t>. Components are </a:t>
            </a:r>
            <a:r>
              <a:rPr b="1" i="0" lang="en-US" sz="1800" u="none" strike="noStrike">
                <a:latin typeface="Arial"/>
                <a:ea typeface="Arial"/>
                <a:cs typeface="Arial"/>
                <a:sym typeface="Arial"/>
              </a:rPr>
              <a:t>exploded or imploded </a:t>
            </a:r>
            <a:r>
              <a:rPr b="0" i="0" lang="en-US" sz="1800" u="none" strike="noStrike">
                <a:latin typeface="Arial"/>
                <a:ea typeface="Arial"/>
                <a:cs typeface="Arial"/>
                <a:sym typeface="Arial"/>
              </a:rPr>
              <a:t>to produce sensible factoring, separation of concerns, good cohesion, minimal coupling, and most important, a structure that can be implemented without difficulty, tested without confusion, and maintained without grief.</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b="1" i="0" lang="en-US" sz="1800" u="none" strike="noStrike">
                <a:latin typeface="Arial"/>
                <a:ea typeface="Arial"/>
                <a:cs typeface="Arial"/>
                <a:sym typeface="Arial"/>
              </a:rPr>
              <a:t>1. </a:t>
            </a:r>
            <a:r>
              <a:rPr b="0" i="0" lang="en-US" sz="1800" u="none" strike="noStrike">
                <a:latin typeface="Arial"/>
                <a:ea typeface="Arial"/>
                <a:cs typeface="Arial"/>
                <a:sym typeface="Arial"/>
              </a:rPr>
              <a:t>The incoming controller can be removed because it is unnecessary when a single incoming flow path is to be managed.</a:t>
            </a:r>
            <a:endParaRPr/>
          </a:p>
          <a:p>
            <a:pPr indent="0" lvl="0" marL="0" rtl="0" algn="l">
              <a:spcBef>
                <a:spcPts val="0"/>
              </a:spcBef>
              <a:spcAft>
                <a:spcPts val="0"/>
              </a:spcAft>
              <a:buNone/>
            </a:pPr>
            <a:r>
              <a:rPr b="1" i="0" lang="en-US" sz="1800" u="none" strike="noStrike">
                <a:latin typeface="Arial"/>
                <a:ea typeface="Arial"/>
                <a:cs typeface="Arial"/>
                <a:sym typeface="Arial"/>
              </a:rPr>
              <a:t>2. </a:t>
            </a:r>
            <a:r>
              <a:rPr b="0" i="0" lang="en-US" sz="1800" u="none" strike="noStrike">
                <a:latin typeface="Arial"/>
                <a:ea typeface="Arial"/>
                <a:cs typeface="Arial"/>
                <a:sym typeface="Arial"/>
              </a:rPr>
              <a:t>The substructure generated from the transform flow can be imploded into the module </a:t>
            </a:r>
            <a:r>
              <a:rPr b="0" i="1" lang="en-US" sz="1800" u="none" strike="noStrike">
                <a:latin typeface="Arial"/>
                <a:ea typeface="Arial"/>
                <a:cs typeface="Arial"/>
                <a:sym typeface="Arial"/>
              </a:rPr>
              <a:t>establish alarm conditions </a:t>
            </a:r>
            <a:r>
              <a:rPr b="0" i="0" lang="en-US" sz="1800" u="none" strike="noStrike">
                <a:latin typeface="Arial"/>
                <a:ea typeface="Arial"/>
                <a:cs typeface="Arial"/>
                <a:sym typeface="Arial"/>
              </a:rPr>
              <a:t>(which will now include the processing implied by </a:t>
            </a:r>
            <a:r>
              <a:rPr b="0" i="1" lang="en-US" sz="1800" u="none" strike="noStrike">
                <a:latin typeface="Arial"/>
                <a:ea typeface="Arial"/>
                <a:cs typeface="Arial"/>
                <a:sym typeface="Arial"/>
              </a:rPr>
              <a:t>select phone number</a:t>
            </a:r>
            <a:r>
              <a:rPr b="0" i="0" lang="en-US" sz="1800" u="none" strike="noStrike">
                <a:latin typeface="Arial"/>
                <a:ea typeface="Arial"/>
                <a:cs typeface="Arial"/>
                <a:sym typeface="Arial"/>
              </a:rPr>
              <a:t>). The transform controller will not be needed and the small decrease in cohesion is tolerable.</a:t>
            </a:r>
            <a:endParaRPr/>
          </a:p>
          <a:p>
            <a:pPr indent="0" lvl="0" marL="0" rtl="0" algn="l">
              <a:spcBef>
                <a:spcPts val="0"/>
              </a:spcBef>
              <a:spcAft>
                <a:spcPts val="0"/>
              </a:spcAft>
              <a:buNone/>
            </a:pPr>
            <a:r>
              <a:rPr b="1" i="0" lang="en-US" sz="1800" u="none" strike="noStrike">
                <a:latin typeface="Arial"/>
                <a:ea typeface="Arial"/>
                <a:cs typeface="Arial"/>
                <a:sym typeface="Arial"/>
              </a:rPr>
              <a:t>3. </a:t>
            </a:r>
            <a:r>
              <a:rPr b="0" i="0" lang="en-US" sz="1800" u="none" strike="noStrike">
                <a:latin typeface="Arial"/>
                <a:ea typeface="Arial"/>
                <a:cs typeface="Arial"/>
                <a:sym typeface="Arial"/>
              </a:rPr>
              <a:t>The modules </a:t>
            </a:r>
            <a:r>
              <a:rPr b="0" i="1" lang="en-US" sz="1800" u="none" strike="noStrike">
                <a:latin typeface="Arial"/>
                <a:ea typeface="Arial"/>
                <a:cs typeface="Arial"/>
                <a:sym typeface="Arial"/>
              </a:rPr>
              <a:t>format display </a:t>
            </a:r>
            <a:r>
              <a:rPr b="0" i="0" lang="en-US" sz="1800" u="none" strike="noStrike">
                <a:latin typeface="Arial"/>
                <a:ea typeface="Arial"/>
                <a:cs typeface="Arial"/>
                <a:sym typeface="Arial"/>
              </a:rPr>
              <a:t>and </a:t>
            </a:r>
            <a:r>
              <a:rPr b="0" i="1" lang="en-US" sz="1800" u="none" strike="noStrike">
                <a:latin typeface="Arial"/>
                <a:ea typeface="Arial"/>
                <a:cs typeface="Arial"/>
                <a:sym typeface="Arial"/>
              </a:rPr>
              <a:t>generate display </a:t>
            </a:r>
            <a:r>
              <a:rPr b="0" i="0" lang="en-US" sz="1800" u="none" strike="noStrike">
                <a:latin typeface="Arial"/>
                <a:ea typeface="Arial"/>
                <a:cs typeface="Arial"/>
                <a:sym typeface="Arial"/>
              </a:rPr>
              <a:t>can be imploded (we assume that display formatting is quite simple) into a new module called </a:t>
            </a:r>
            <a:r>
              <a:rPr b="0" i="1" lang="en-US" sz="1800" u="none" strike="noStrike">
                <a:latin typeface="Arial"/>
                <a:ea typeface="Arial"/>
                <a:cs typeface="Arial"/>
                <a:sym typeface="Arial"/>
              </a:rPr>
              <a:t>produce display.</a:t>
            </a:r>
            <a:endParaRPr/>
          </a:p>
        </p:txBody>
      </p:sp>
      <p:sp>
        <p:nvSpPr>
          <p:cNvPr id="180" name="Google Shape;18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strike="noStrike">
                <a:latin typeface="Arial"/>
                <a:ea typeface="Arial"/>
                <a:cs typeface="Arial"/>
                <a:sym typeface="Arial"/>
              </a:rPr>
              <a:t>The bubbles </a:t>
            </a:r>
            <a:r>
              <a:rPr b="0" i="1" lang="en-US" sz="1200" u="none" strike="noStrike">
                <a:latin typeface="Arial"/>
                <a:ea typeface="Arial"/>
                <a:cs typeface="Arial"/>
                <a:sym typeface="Arial"/>
              </a:rPr>
              <a:t>read user command </a:t>
            </a:r>
            <a:r>
              <a:rPr b="0" i="0" lang="en-US" sz="1200" u="none" strike="noStrike">
                <a:latin typeface="Arial"/>
                <a:ea typeface="Arial"/>
                <a:cs typeface="Arial"/>
                <a:sym typeface="Arial"/>
              </a:rPr>
              <a:t>and </a:t>
            </a:r>
            <a:r>
              <a:rPr b="0" i="1" lang="en-US" sz="1200" u="none" strike="noStrike">
                <a:latin typeface="Arial"/>
                <a:ea typeface="Arial"/>
                <a:cs typeface="Arial"/>
                <a:sym typeface="Arial"/>
              </a:rPr>
              <a:t>activate/deactivate system </a:t>
            </a:r>
            <a:r>
              <a:rPr b="0" i="0" lang="en-US" sz="1200" u="none" strike="noStrike">
                <a:latin typeface="Arial"/>
                <a:ea typeface="Arial"/>
                <a:cs typeface="Arial"/>
                <a:sym typeface="Arial"/>
              </a:rPr>
              <a:t>map directly into the architecture without the need for </a:t>
            </a:r>
            <a:r>
              <a:rPr b="1" i="0" lang="en-US" sz="1200" u="none" strike="noStrike">
                <a:latin typeface="Arial"/>
                <a:ea typeface="Arial"/>
                <a:cs typeface="Arial"/>
                <a:sym typeface="Arial"/>
              </a:rPr>
              <a:t>intermediate control modules</a:t>
            </a:r>
            <a:r>
              <a:rPr b="0" i="0" lang="en-US" sz="1200" u="none" strike="noStrike">
                <a:latin typeface="Arial"/>
                <a:ea typeface="Arial"/>
                <a:cs typeface="Arial"/>
                <a:sym typeface="Arial"/>
              </a:rPr>
              <a:t>. The transaction center, </a:t>
            </a:r>
            <a:r>
              <a:rPr b="0" i="1" lang="en-US" sz="1200" u="none" strike="noStrike">
                <a:latin typeface="Arial"/>
                <a:ea typeface="Arial"/>
                <a:cs typeface="Arial"/>
                <a:sym typeface="Arial"/>
              </a:rPr>
              <a:t>invoke command processing</a:t>
            </a:r>
            <a:r>
              <a:rPr b="0" i="0" lang="en-US" sz="1200" u="none" strike="noStrike">
                <a:latin typeface="Arial"/>
                <a:ea typeface="Arial"/>
                <a:cs typeface="Arial"/>
                <a:sym typeface="Arial"/>
              </a:rPr>
              <a:t>, maps directly into a dispatcher module of the same name.</a:t>
            </a:r>
            <a:endParaRPr/>
          </a:p>
          <a:p>
            <a:pPr indent="0" lvl="0" marL="0" rtl="0" algn="l">
              <a:spcBef>
                <a:spcPts val="0"/>
              </a:spcBef>
              <a:spcAft>
                <a:spcPts val="0"/>
              </a:spcAft>
              <a:buNone/>
            </a:pPr>
            <a:r>
              <a:t/>
            </a:r>
            <a:endParaRPr/>
          </a:p>
        </p:txBody>
      </p:sp>
      <p:sp>
        <p:nvSpPr>
          <p:cNvPr id="230" name="Google Shape;230;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Architecture Design</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Instructor: Mehroze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Step 2: Review and refine data flow diagrams for the software(Level-3 DFD)</a:t>
            </a:r>
            <a:br>
              <a:rPr lang="en-US"/>
            </a:br>
            <a:endParaRPr/>
          </a:p>
        </p:txBody>
      </p:sp>
      <p:pic>
        <p:nvPicPr>
          <p:cNvPr id="144" name="Google Shape;144;p22"/>
          <p:cNvPicPr preferRelativeResize="0"/>
          <p:nvPr>
            <p:ph idx="1" type="body"/>
          </p:nvPr>
        </p:nvPicPr>
        <p:blipFill rotWithShape="1">
          <a:blip r:embed="rId3">
            <a:alphaModFix/>
          </a:blip>
          <a:srcRect b="0" l="0" r="0" t="0"/>
          <a:stretch/>
        </p:blipFill>
        <p:spPr>
          <a:xfrm>
            <a:off x="698091" y="1253613"/>
            <a:ext cx="10795818" cy="56043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Step 3: Determine whether DFD has transaction flow or transform flow characteristics</a:t>
            </a:r>
            <a:endParaRPr/>
          </a:p>
        </p:txBody>
      </p:sp>
      <p:sp>
        <p:nvSpPr>
          <p:cNvPr id="150" name="Google Shape;15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u="none" strike="noStrike"/>
              <a:t>Evaluating the DFD, we see data entering the software along one incoming path and exiting along three outgoing paths. Therefore, an overall transform characteristic will be assumed for information flow.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Step 4: Isolate transform center by specifying incoming and outgoing flow boundaries</a:t>
            </a:r>
            <a:br>
              <a:rPr lang="en-US"/>
            </a:br>
            <a:endParaRPr/>
          </a:p>
        </p:txBody>
      </p:sp>
      <p:pic>
        <p:nvPicPr>
          <p:cNvPr descr="Diagram&#10;&#10;Description automatically generated" id="156" name="Google Shape;156;p24"/>
          <p:cNvPicPr preferRelativeResize="0"/>
          <p:nvPr>
            <p:ph idx="1" type="body"/>
          </p:nvPr>
        </p:nvPicPr>
        <p:blipFill rotWithShape="1">
          <a:blip r:embed="rId3">
            <a:alphaModFix/>
          </a:blip>
          <a:srcRect b="0" l="0" r="0" t="0"/>
          <a:stretch/>
        </p:blipFill>
        <p:spPr>
          <a:xfrm>
            <a:off x="235974" y="1314541"/>
            <a:ext cx="11720052" cy="5541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 5: Perform “first-level factoring”</a:t>
            </a:r>
            <a:br>
              <a:rPr lang="en-US"/>
            </a:br>
            <a:endParaRPr/>
          </a:p>
        </p:txBody>
      </p:sp>
      <p:pic>
        <p:nvPicPr>
          <p:cNvPr descr="Diagram&#10;&#10;Description automatically generated" id="163" name="Google Shape;163;p25"/>
          <p:cNvPicPr preferRelativeResize="0"/>
          <p:nvPr>
            <p:ph idx="1" type="body"/>
          </p:nvPr>
        </p:nvPicPr>
        <p:blipFill rotWithShape="1">
          <a:blip r:embed="rId3">
            <a:alphaModFix/>
          </a:blip>
          <a:srcRect b="0" l="0" r="0" t="0"/>
          <a:stretch/>
        </p:blipFill>
        <p:spPr>
          <a:xfrm>
            <a:off x="2517057" y="1099812"/>
            <a:ext cx="7207045" cy="57729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 6: Perform “second-level factoring”</a:t>
            </a:r>
            <a:br>
              <a:rPr lang="en-US"/>
            </a:br>
            <a:endParaRPr/>
          </a:p>
        </p:txBody>
      </p:sp>
      <p:pic>
        <p:nvPicPr>
          <p:cNvPr id="170" name="Google Shape;170;p26"/>
          <p:cNvPicPr preferRelativeResize="0"/>
          <p:nvPr>
            <p:ph idx="1" type="body"/>
          </p:nvPr>
        </p:nvPicPr>
        <p:blipFill rotWithShape="1">
          <a:blip r:embed="rId3">
            <a:alphaModFix/>
          </a:blip>
          <a:srcRect b="0" l="0" r="0" t="0"/>
          <a:stretch/>
        </p:blipFill>
        <p:spPr>
          <a:xfrm>
            <a:off x="1661651" y="1027906"/>
            <a:ext cx="9104671" cy="57729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 6: Perform “second-level factoring”</a:t>
            </a:r>
            <a:br>
              <a:rPr lang="en-US"/>
            </a:br>
            <a:endParaRPr/>
          </a:p>
        </p:txBody>
      </p:sp>
      <p:pic>
        <p:nvPicPr>
          <p:cNvPr id="176" name="Google Shape;176;p27"/>
          <p:cNvPicPr preferRelativeResize="0"/>
          <p:nvPr>
            <p:ph idx="1" type="body"/>
          </p:nvPr>
        </p:nvPicPr>
        <p:blipFill rotWithShape="1">
          <a:blip r:embed="rId3">
            <a:alphaModFix/>
          </a:blip>
          <a:srcRect b="0" l="0" r="0" t="0"/>
          <a:stretch/>
        </p:blipFill>
        <p:spPr>
          <a:xfrm>
            <a:off x="1661651" y="1027906"/>
            <a:ext cx="9104671" cy="57729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Step 7: Refine the first-iteration architecture using design heuristics for improved software quality</a:t>
            </a:r>
            <a:br>
              <a:rPr lang="en-US"/>
            </a:br>
            <a:endParaRPr/>
          </a:p>
        </p:txBody>
      </p:sp>
      <p:pic>
        <p:nvPicPr>
          <p:cNvPr descr="Diagram&#10;&#10;Description automatically generated" id="183" name="Google Shape;183;p28"/>
          <p:cNvPicPr preferRelativeResize="0"/>
          <p:nvPr>
            <p:ph idx="1" type="body"/>
          </p:nvPr>
        </p:nvPicPr>
        <p:blipFill rotWithShape="1">
          <a:blip r:embed="rId3">
            <a:alphaModFix/>
          </a:blip>
          <a:srcRect b="0" l="0" r="0" t="0"/>
          <a:stretch/>
        </p:blipFill>
        <p:spPr>
          <a:xfrm>
            <a:off x="2300748" y="1535049"/>
            <a:ext cx="7718323" cy="50155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Mapping Data Flow into Architecture (Transaction Mapping)</a:t>
            </a:r>
            <a:endParaRPr/>
          </a:p>
        </p:txBody>
      </p:sp>
      <p:sp>
        <p:nvSpPr>
          <p:cNvPr id="189" name="Google Shape;189;p29"/>
          <p:cNvSpPr txBox="1"/>
          <p:nvPr>
            <p:ph idx="1" type="body"/>
          </p:nvPr>
        </p:nvSpPr>
        <p:spPr>
          <a:xfrm>
            <a:off x="838200" y="1690688"/>
            <a:ext cx="10515600" cy="508525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Steps to map Data Flow Diagrams into a Software Architecture:</a:t>
            </a:r>
            <a:endParaRPr/>
          </a:p>
          <a:p>
            <a:pPr indent="-514350" lvl="0" marL="514350" rtl="0" algn="l">
              <a:lnSpc>
                <a:spcPct val="90000"/>
              </a:lnSpc>
              <a:spcBef>
                <a:spcPts val="1000"/>
              </a:spcBef>
              <a:spcAft>
                <a:spcPts val="0"/>
              </a:spcAft>
              <a:buClr>
                <a:srgbClr val="333333"/>
              </a:buClr>
              <a:buSzPct val="100000"/>
              <a:buFont typeface="Calibri"/>
              <a:buAutoNum type="arabicPeriod"/>
            </a:pPr>
            <a:r>
              <a:rPr b="0" i="0" lang="en-US">
                <a:solidFill>
                  <a:srgbClr val="333333"/>
                </a:solidFill>
              </a:rPr>
              <a:t>Review the fundamental system model.</a:t>
            </a:r>
            <a:endParaRPr/>
          </a:p>
          <a:p>
            <a:pPr indent="-514350" lvl="0" marL="514350" rtl="0" algn="l">
              <a:lnSpc>
                <a:spcPct val="90000"/>
              </a:lnSpc>
              <a:spcBef>
                <a:spcPts val="1000"/>
              </a:spcBef>
              <a:spcAft>
                <a:spcPts val="0"/>
              </a:spcAft>
              <a:buClr>
                <a:srgbClr val="333333"/>
              </a:buClr>
              <a:buSzPct val="100000"/>
              <a:buFont typeface="Calibri"/>
              <a:buAutoNum type="arabicPeriod"/>
            </a:pPr>
            <a:r>
              <a:rPr b="0" i="0" lang="en-US">
                <a:solidFill>
                  <a:srgbClr val="333333"/>
                </a:solidFill>
              </a:rPr>
              <a:t>Review and refine data flow diagrams for the software.</a:t>
            </a:r>
            <a:endParaRPr/>
          </a:p>
          <a:p>
            <a:pPr indent="-514350" lvl="0" marL="514350" rtl="0" algn="l">
              <a:lnSpc>
                <a:spcPct val="90000"/>
              </a:lnSpc>
              <a:spcBef>
                <a:spcPts val="1000"/>
              </a:spcBef>
              <a:spcAft>
                <a:spcPts val="0"/>
              </a:spcAft>
              <a:buClr>
                <a:srgbClr val="333333"/>
              </a:buClr>
              <a:buSzPct val="100000"/>
              <a:buFont typeface="Calibri"/>
              <a:buAutoNum type="arabicPeriod"/>
            </a:pPr>
            <a:r>
              <a:rPr b="0" i="0" lang="en-US">
                <a:solidFill>
                  <a:srgbClr val="333333"/>
                </a:solidFill>
              </a:rPr>
              <a:t>Determine whether the data flow diagram has transform flow or transaction flow characteristics.</a:t>
            </a:r>
            <a:endParaRPr/>
          </a:p>
          <a:p>
            <a:pPr indent="-514350" lvl="0" marL="514350" rtl="0" algn="l">
              <a:lnSpc>
                <a:spcPct val="90000"/>
              </a:lnSpc>
              <a:spcBef>
                <a:spcPts val="1000"/>
              </a:spcBef>
              <a:spcAft>
                <a:spcPts val="0"/>
              </a:spcAft>
              <a:buClr>
                <a:srgbClr val="333333"/>
              </a:buClr>
              <a:buSzPct val="100000"/>
              <a:buFont typeface="Calibri"/>
              <a:buAutoNum type="arabicPeriod"/>
            </a:pPr>
            <a:r>
              <a:rPr b="0" i="0" lang="en-US">
                <a:solidFill>
                  <a:srgbClr val="333333"/>
                </a:solidFill>
              </a:rPr>
              <a:t>Identify the transaction center and the flow characteristics along each of the action paths.</a:t>
            </a:r>
            <a:endParaRPr/>
          </a:p>
          <a:p>
            <a:pPr indent="-514350" lvl="0" marL="514350" rtl="0" algn="l">
              <a:lnSpc>
                <a:spcPct val="90000"/>
              </a:lnSpc>
              <a:spcBef>
                <a:spcPts val="1000"/>
              </a:spcBef>
              <a:spcAft>
                <a:spcPts val="0"/>
              </a:spcAft>
              <a:buClr>
                <a:srgbClr val="333333"/>
              </a:buClr>
              <a:buSzPct val="100000"/>
              <a:buFont typeface="Calibri"/>
              <a:buAutoNum type="arabicPeriod"/>
            </a:pPr>
            <a:r>
              <a:rPr b="0" i="0" lang="en-US">
                <a:solidFill>
                  <a:srgbClr val="333333"/>
                </a:solidFill>
              </a:rPr>
              <a:t>Map the data flow diagram in a program structure amenable to transaction processing.</a:t>
            </a:r>
            <a:endParaRPr/>
          </a:p>
          <a:p>
            <a:pPr indent="-514350" lvl="0" marL="514350" rtl="0" algn="l">
              <a:lnSpc>
                <a:spcPct val="90000"/>
              </a:lnSpc>
              <a:spcBef>
                <a:spcPts val="1000"/>
              </a:spcBef>
              <a:spcAft>
                <a:spcPts val="0"/>
              </a:spcAft>
              <a:buClr>
                <a:srgbClr val="333333"/>
              </a:buClr>
              <a:buSzPct val="100000"/>
              <a:buFont typeface="Calibri"/>
              <a:buAutoNum type="arabicPeriod"/>
            </a:pPr>
            <a:r>
              <a:rPr b="0" i="0" lang="en-US">
                <a:solidFill>
                  <a:srgbClr val="333333"/>
                </a:solidFill>
              </a:rPr>
              <a:t>Factor and refine the transaction structure and the structure of each action path.</a:t>
            </a:r>
            <a:endParaRPr/>
          </a:p>
          <a:p>
            <a:pPr indent="-514350" lvl="0" marL="514350" rtl="0" algn="l">
              <a:lnSpc>
                <a:spcPct val="90000"/>
              </a:lnSpc>
              <a:spcBef>
                <a:spcPts val="1000"/>
              </a:spcBef>
              <a:spcAft>
                <a:spcPts val="0"/>
              </a:spcAft>
              <a:buClr>
                <a:srgbClr val="333333"/>
              </a:buClr>
              <a:buSzPct val="100000"/>
              <a:buFont typeface="Calibri"/>
              <a:buAutoNum type="arabicPeriod"/>
            </a:pPr>
            <a:r>
              <a:rPr b="0" i="0" lang="en-US">
                <a:solidFill>
                  <a:srgbClr val="333333"/>
                </a:solidFill>
              </a:rPr>
              <a:t>Refine the first iteration architecture using design heuristics for improved software quality.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Level-1 DFD for SafeHome Security Function</a:t>
            </a:r>
            <a:endParaRPr/>
          </a:p>
        </p:txBody>
      </p:sp>
      <p:pic>
        <p:nvPicPr>
          <p:cNvPr descr="Diagram&#10;&#10;Description automatically generated" id="195" name="Google Shape;195;p30"/>
          <p:cNvPicPr preferRelativeResize="0"/>
          <p:nvPr>
            <p:ph idx="1" type="body"/>
          </p:nvPr>
        </p:nvPicPr>
        <p:blipFill rotWithShape="1">
          <a:blip r:embed="rId3">
            <a:alphaModFix/>
          </a:blip>
          <a:srcRect b="0" l="0" r="0" t="0"/>
          <a:stretch/>
        </p:blipFill>
        <p:spPr>
          <a:xfrm>
            <a:off x="1963615" y="1350849"/>
            <a:ext cx="8264769" cy="55071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838199" y="470633"/>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00"/>
              </a:buClr>
              <a:buSzPct val="100000"/>
              <a:buFont typeface="Calibri"/>
              <a:buNone/>
            </a:pPr>
            <a:r>
              <a:rPr i="0" lang="en-US">
                <a:solidFill>
                  <a:srgbClr val="000000"/>
                </a:solidFill>
              </a:rPr>
              <a:t>Level 2 DFD for user interaction subsystem with flow boundaries</a:t>
            </a:r>
            <a:br>
              <a:rPr i="0" lang="en-US">
                <a:solidFill>
                  <a:srgbClr val="000000"/>
                </a:solidFill>
              </a:rPr>
            </a:br>
            <a:br>
              <a:rPr i="0" lang="en-US">
                <a:solidFill>
                  <a:srgbClr val="000000"/>
                </a:solidFill>
              </a:rPr>
            </a:br>
            <a:endParaRPr/>
          </a:p>
        </p:txBody>
      </p:sp>
      <p:pic>
        <p:nvPicPr>
          <p:cNvPr id="201" name="Google Shape;201;p31"/>
          <p:cNvPicPr preferRelativeResize="0"/>
          <p:nvPr>
            <p:ph idx="1" type="body"/>
          </p:nvPr>
        </p:nvPicPr>
        <p:blipFill rotWithShape="1">
          <a:blip r:embed="rId3">
            <a:alphaModFix/>
          </a:blip>
          <a:srcRect b="0" l="0" r="0" t="0"/>
          <a:stretch/>
        </p:blipFill>
        <p:spPr>
          <a:xfrm>
            <a:off x="685799" y="1133414"/>
            <a:ext cx="10820400" cy="5892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Mapping Data Flow into Architecture</a:t>
            </a:r>
            <a:endParaRPr/>
          </a:p>
        </p:txBody>
      </p:sp>
      <p:sp>
        <p:nvSpPr>
          <p:cNvPr id="95" name="Google Shape;95;p14"/>
          <p:cNvSpPr txBox="1"/>
          <p:nvPr>
            <p:ph idx="1" type="body"/>
          </p:nvPr>
        </p:nvSpPr>
        <p:spPr>
          <a:xfrm>
            <a:off x="838200" y="1430216"/>
            <a:ext cx="10515600" cy="5427784"/>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0" i="0" lang="en-US" sz="2600" u="none" strike="noStrike"/>
              <a:t>A mapping technique, called </a:t>
            </a:r>
            <a:r>
              <a:rPr b="1" i="1" lang="en-US" sz="2600" u="none" strike="noStrike"/>
              <a:t>structured design</a:t>
            </a:r>
            <a:r>
              <a:rPr b="1" i="0" lang="en-US" sz="2600" u="none" strike="noStrike"/>
              <a:t> </a:t>
            </a:r>
            <a:r>
              <a:rPr b="0" i="0" lang="en-US" sz="2600" u="none" strike="noStrike"/>
              <a:t>provides a convenient transition from a data flow diagram to software architecture</a:t>
            </a:r>
            <a:endParaRPr/>
          </a:p>
          <a:p>
            <a:pPr indent="-228600" lvl="0" marL="228600" rtl="0" algn="l">
              <a:lnSpc>
                <a:spcPct val="90000"/>
              </a:lnSpc>
              <a:spcBef>
                <a:spcPts val="1000"/>
              </a:spcBef>
              <a:spcAft>
                <a:spcPts val="0"/>
              </a:spcAft>
              <a:buClr>
                <a:schemeClr val="dk1"/>
              </a:buClr>
              <a:buSzPct val="100000"/>
              <a:buChar char="•"/>
            </a:pPr>
            <a:r>
              <a:rPr b="0" i="0" lang="en-US" sz="2600" u="none" strike="noStrike"/>
              <a:t>Types of Information Flow:</a:t>
            </a:r>
            <a:endParaRPr/>
          </a:p>
          <a:p>
            <a:pPr indent="-228600" lvl="1" marL="685800" rtl="0" algn="l">
              <a:lnSpc>
                <a:spcPct val="90000"/>
              </a:lnSpc>
              <a:spcBef>
                <a:spcPts val="500"/>
              </a:spcBef>
              <a:spcAft>
                <a:spcPts val="0"/>
              </a:spcAft>
              <a:buClr>
                <a:schemeClr val="dk1"/>
              </a:buClr>
              <a:buSzPct val="100000"/>
              <a:buChar char="•"/>
            </a:pPr>
            <a:r>
              <a:rPr b="1" lang="en-US" sz="2600"/>
              <a:t>Transform Flow</a:t>
            </a:r>
            <a:endParaRPr/>
          </a:p>
          <a:p>
            <a:pPr indent="-228600" lvl="1" marL="685800" rtl="0" algn="l">
              <a:lnSpc>
                <a:spcPct val="90000"/>
              </a:lnSpc>
              <a:spcBef>
                <a:spcPts val="500"/>
              </a:spcBef>
              <a:spcAft>
                <a:spcPts val="0"/>
              </a:spcAft>
              <a:buClr>
                <a:schemeClr val="dk1"/>
              </a:buClr>
              <a:buSzPct val="100000"/>
              <a:buFont typeface="Courier New"/>
              <a:buChar char="o"/>
            </a:pPr>
            <a:r>
              <a:rPr lang="en-US"/>
              <a:t>F</a:t>
            </a:r>
            <a:r>
              <a:rPr b="0" i="0" lang="en-US" u="none" strike="noStrike"/>
              <a:t>low of data occurs in a sequential manner and follows one, or only a few, "straight line" paths.</a:t>
            </a:r>
            <a:endParaRPr/>
          </a:p>
          <a:p>
            <a:pPr indent="-228600" lvl="2" marL="1143000" rtl="0" algn="l">
              <a:lnSpc>
                <a:spcPct val="90000"/>
              </a:lnSpc>
              <a:spcBef>
                <a:spcPts val="500"/>
              </a:spcBef>
              <a:spcAft>
                <a:spcPts val="0"/>
              </a:spcAft>
              <a:buClr>
                <a:schemeClr val="dk1"/>
              </a:buClr>
              <a:buSzPct val="100000"/>
              <a:buChar char="•"/>
            </a:pPr>
            <a:r>
              <a:rPr lang="en-US" sz="2400"/>
              <a:t>Incoming Flow: Conversion of data from external to internal form</a:t>
            </a:r>
            <a:endParaRPr/>
          </a:p>
          <a:p>
            <a:pPr indent="-228600" lvl="2" marL="1143000" rtl="0" algn="l">
              <a:lnSpc>
                <a:spcPct val="90000"/>
              </a:lnSpc>
              <a:spcBef>
                <a:spcPts val="500"/>
              </a:spcBef>
              <a:spcAft>
                <a:spcPts val="0"/>
              </a:spcAft>
              <a:buClr>
                <a:schemeClr val="dk1"/>
              </a:buClr>
              <a:buSzPct val="100000"/>
              <a:buChar char="•"/>
            </a:pPr>
            <a:r>
              <a:rPr lang="en-US" sz="2400"/>
              <a:t>Transform Center: Incoming data passed through Transform center</a:t>
            </a:r>
            <a:endParaRPr/>
          </a:p>
          <a:p>
            <a:pPr indent="-228600" lvl="2" marL="1143000" rtl="0" algn="l">
              <a:lnSpc>
                <a:spcPct val="90000"/>
              </a:lnSpc>
              <a:spcBef>
                <a:spcPts val="500"/>
              </a:spcBef>
              <a:spcAft>
                <a:spcPts val="0"/>
              </a:spcAft>
              <a:buClr>
                <a:schemeClr val="dk1"/>
              </a:buClr>
              <a:buSzPct val="100000"/>
              <a:buChar char="•"/>
            </a:pPr>
            <a:r>
              <a:rPr lang="en-US" sz="2400"/>
              <a:t>Outgoing Flow: Conversion from internal to external form</a:t>
            </a:r>
            <a:endParaRPr/>
          </a:p>
          <a:p>
            <a:pPr indent="-228600" lvl="1" marL="685800" rtl="0" algn="l">
              <a:lnSpc>
                <a:spcPct val="90000"/>
              </a:lnSpc>
              <a:spcBef>
                <a:spcPts val="500"/>
              </a:spcBef>
              <a:spcAft>
                <a:spcPts val="0"/>
              </a:spcAft>
              <a:buClr>
                <a:schemeClr val="dk1"/>
              </a:buClr>
              <a:buSzPct val="100000"/>
              <a:buChar char="•"/>
            </a:pPr>
            <a:r>
              <a:rPr b="1" lang="en-US" sz="2600"/>
              <a:t>Transaction Flow</a:t>
            </a:r>
            <a:endParaRPr/>
          </a:p>
          <a:p>
            <a:pPr indent="-228600" lvl="1" marL="685800" rtl="0" algn="l">
              <a:lnSpc>
                <a:spcPct val="90000"/>
              </a:lnSpc>
              <a:spcBef>
                <a:spcPts val="500"/>
              </a:spcBef>
              <a:spcAft>
                <a:spcPts val="0"/>
              </a:spcAft>
              <a:buClr>
                <a:schemeClr val="dk1"/>
              </a:buClr>
              <a:buSzPct val="100000"/>
              <a:buFont typeface="Courier New"/>
              <a:buChar char="o"/>
            </a:pPr>
            <a:r>
              <a:rPr lang="en-US" sz="2400"/>
              <a:t>Single data item triggers data flows along one of many paths</a:t>
            </a:r>
            <a:endParaRPr/>
          </a:p>
          <a:p>
            <a:pPr indent="-228600" lvl="2" marL="1143000" rtl="0" algn="l">
              <a:lnSpc>
                <a:spcPct val="90000"/>
              </a:lnSpc>
              <a:spcBef>
                <a:spcPts val="500"/>
              </a:spcBef>
              <a:spcAft>
                <a:spcPts val="0"/>
              </a:spcAft>
              <a:buClr>
                <a:schemeClr val="dk1"/>
              </a:buClr>
              <a:buSzPct val="100000"/>
              <a:buChar char="•"/>
            </a:pPr>
            <a:r>
              <a:rPr lang="en-US" sz="2400"/>
              <a:t>Incoming Flow: C</a:t>
            </a:r>
            <a:r>
              <a:rPr b="0" i="0" lang="en-US" sz="2400" u="none" strike="noStrike"/>
              <a:t>onverts external world information into a transaction</a:t>
            </a:r>
            <a:endParaRPr/>
          </a:p>
          <a:p>
            <a:pPr indent="-228600" lvl="2" marL="1143000" rtl="0" algn="l">
              <a:lnSpc>
                <a:spcPct val="90000"/>
              </a:lnSpc>
              <a:spcBef>
                <a:spcPts val="500"/>
              </a:spcBef>
              <a:spcAft>
                <a:spcPts val="0"/>
              </a:spcAft>
              <a:buClr>
                <a:schemeClr val="dk1"/>
              </a:buClr>
              <a:buSzPct val="100000"/>
              <a:buChar char="•"/>
            </a:pPr>
            <a:r>
              <a:rPr lang="en-US" sz="2400"/>
              <a:t>Transform Center: H</a:t>
            </a:r>
            <a:r>
              <a:rPr b="0" i="0" lang="en-US" sz="2400" u="none" strike="noStrike"/>
              <a:t>ub of information flow from which many action paths come out</a:t>
            </a:r>
            <a:endParaRPr/>
          </a:p>
          <a:p>
            <a:pPr indent="-228600" lvl="2" marL="1143000" rtl="0" algn="l">
              <a:lnSpc>
                <a:spcPct val="90000"/>
              </a:lnSpc>
              <a:spcBef>
                <a:spcPts val="500"/>
              </a:spcBef>
              <a:spcAft>
                <a:spcPts val="0"/>
              </a:spcAft>
              <a:buClr>
                <a:schemeClr val="dk1"/>
              </a:buClr>
              <a:buSzPct val="100000"/>
              <a:buChar char="•"/>
            </a:pPr>
            <a:r>
              <a:rPr lang="en-US" sz="2400"/>
              <a:t>Action Paths: T</a:t>
            </a:r>
            <a:r>
              <a:rPr b="0" i="0" lang="en-US" sz="2400" u="none" strike="noStrike"/>
              <a:t>ransaction is evaluated and based on its value, flow along one of many </a:t>
            </a:r>
            <a:r>
              <a:rPr b="0" i="1" lang="en-US" sz="2400" u="none" strike="noStrike"/>
              <a:t>action paths </a:t>
            </a:r>
            <a:r>
              <a:rPr b="0" i="0" lang="en-US" sz="2400" u="none" strike="noStrike"/>
              <a:t>is initiated</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Step 3: Determine whether DFD has transaction flow or transform flow characteristics</a:t>
            </a:r>
            <a:endParaRPr/>
          </a:p>
        </p:txBody>
      </p:sp>
      <p:sp>
        <p:nvSpPr>
          <p:cNvPr id="207" name="Google Shape;20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0" i="0" lang="en-US" sz="2600" u="none" strike="noStrike"/>
              <a:t>Steps 1, 2, and 3 are identical to corresponding steps in transform mapping. </a:t>
            </a:r>
            <a:endParaRPr/>
          </a:p>
          <a:p>
            <a:pPr indent="-228600" lvl="0" marL="228600" rtl="0" algn="l">
              <a:lnSpc>
                <a:spcPct val="90000"/>
              </a:lnSpc>
              <a:spcBef>
                <a:spcPts val="1000"/>
              </a:spcBef>
              <a:spcAft>
                <a:spcPts val="0"/>
              </a:spcAft>
              <a:buClr>
                <a:schemeClr val="dk1"/>
              </a:buClr>
              <a:buSzPts val="2600"/>
              <a:buChar char="•"/>
            </a:pPr>
            <a:r>
              <a:rPr b="0" i="0" lang="en-US" sz="2600" u="none" strike="noStrike"/>
              <a:t>The DFD has a classic transaction flow characteristic. However, flow along two of the action paths emanating from the </a:t>
            </a:r>
            <a:r>
              <a:rPr b="0" i="1" lang="en-US" sz="2600" u="none" strike="noStrike"/>
              <a:t>invoke command processing </a:t>
            </a:r>
            <a:r>
              <a:rPr b="0" i="0" lang="en-US" sz="2600" u="none" strike="noStrike"/>
              <a:t>bubble appears to have transform flow characteristics. Therefore, flow boundaries must be established for both flow types.</a:t>
            </a:r>
            <a:endParaRPr sz="2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 4: Identify Transaction Center and flow characteristics along each of action paths</a:t>
            </a:r>
            <a:endParaRPr/>
          </a:p>
        </p:txBody>
      </p:sp>
      <p:sp>
        <p:nvSpPr>
          <p:cNvPr id="213" name="Google Shape;21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0" i="0" lang="en-US" sz="2600" u="none" strike="noStrike"/>
              <a:t>The location of the transaction center can be immediately discerned from the DFD. The transaction center lies at the origin of a number of actions paths that flow radially from it. </a:t>
            </a:r>
            <a:r>
              <a:rPr i="1" lang="en-US" sz="2600"/>
              <a:t>I</a:t>
            </a:r>
            <a:r>
              <a:rPr b="0" i="1" lang="en-US" sz="2600" u="none" strike="noStrike"/>
              <a:t>nvoke command processing </a:t>
            </a:r>
            <a:r>
              <a:rPr b="0" i="0" lang="en-US" sz="2600" u="none" strike="noStrike"/>
              <a:t>bubble is the transaction center.</a:t>
            </a:r>
            <a:endParaRPr/>
          </a:p>
          <a:p>
            <a:pPr indent="-228600" lvl="0" marL="228600" rtl="0" algn="l">
              <a:lnSpc>
                <a:spcPct val="90000"/>
              </a:lnSpc>
              <a:spcBef>
                <a:spcPts val="1000"/>
              </a:spcBef>
              <a:spcAft>
                <a:spcPts val="0"/>
              </a:spcAft>
              <a:buClr>
                <a:schemeClr val="dk1"/>
              </a:buClr>
              <a:buSzPts val="2600"/>
              <a:buChar char="•"/>
            </a:pPr>
            <a:r>
              <a:rPr b="0" i="0" lang="en-US" sz="2600" u="none" strike="noStrike"/>
              <a:t>The incoming path and</a:t>
            </a:r>
            <a:r>
              <a:rPr lang="en-US" sz="2600"/>
              <a:t> </a:t>
            </a:r>
            <a:r>
              <a:rPr b="0" i="0" lang="en-US" sz="2600" u="none" strike="noStrike"/>
              <a:t>all action paths must also be isolated. </a:t>
            </a:r>
            <a:endParaRPr/>
          </a:p>
          <a:p>
            <a:pPr indent="-228600" lvl="0" marL="228600" rtl="0" algn="l">
              <a:lnSpc>
                <a:spcPct val="90000"/>
              </a:lnSpc>
              <a:spcBef>
                <a:spcPts val="1000"/>
              </a:spcBef>
              <a:spcAft>
                <a:spcPts val="0"/>
              </a:spcAft>
              <a:buClr>
                <a:schemeClr val="dk1"/>
              </a:buClr>
              <a:buSzPts val="2600"/>
              <a:buChar char="•"/>
            </a:pPr>
            <a:r>
              <a:rPr b="0" i="0" lang="en-US" sz="2600" u="none" strike="noStrike"/>
              <a:t>Each action path must be evaluated for its individual flow characteristic. For example, the "password" path (shown enclosed by a shaded area) has transform characteristics. Incoming, transform, and outgoing flow are indicated with boundaries.</a:t>
            </a:r>
            <a:endParaRPr sz="2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 5: Map the DFD in a program structure amenable to transaction processing</a:t>
            </a:r>
            <a:endParaRPr/>
          </a:p>
        </p:txBody>
      </p:sp>
      <p:sp>
        <p:nvSpPr>
          <p:cNvPr id="219" name="Google Shape;219;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0" i="0" lang="en-US" sz="2600" u="none" strike="noStrike"/>
              <a:t>Transaction flow is mapped into an architecture that contains an </a:t>
            </a:r>
            <a:r>
              <a:rPr b="1" i="0" lang="en-US" sz="2600" u="none" strike="noStrike"/>
              <a:t>incoming branch</a:t>
            </a:r>
            <a:r>
              <a:rPr b="0" i="0" lang="en-US" sz="2600" u="none" strike="noStrike"/>
              <a:t> and a </a:t>
            </a:r>
            <a:r>
              <a:rPr b="1" i="0" lang="en-US" sz="2600" u="none" strike="noStrike"/>
              <a:t>dispatch branch</a:t>
            </a:r>
            <a:r>
              <a:rPr b="0" i="0" lang="en-US" sz="2600" u="none" strike="noStrike"/>
              <a:t>. </a:t>
            </a:r>
            <a:endParaRPr/>
          </a:p>
          <a:p>
            <a:pPr indent="-228600" lvl="0" marL="228600" rtl="0" algn="l">
              <a:lnSpc>
                <a:spcPct val="90000"/>
              </a:lnSpc>
              <a:spcBef>
                <a:spcPts val="1000"/>
              </a:spcBef>
              <a:spcAft>
                <a:spcPts val="0"/>
              </a:spcAft>
              <a:buClr>
                <a:schemeClr val="dk1"/>
              </a:buClr>
              <a:buSzPts val="2600"/>
              <a:buChar char="•"/>
            </a:pPr>
            <a:r>
              <a:rPr b="0" i="0" lang="en-US" sz="2600" u="none" strike="noStrike"/>
              <a:t>The structure of the incoming branch is developed in much the same way as transform mapping. </a:t>
            </a:r>
            <a:endParaRPr/>
          </a:p>
          <a:p>
            <a:pPr indent="-228600" lvl="0" marL="228600" rtl="0" algn="l">
              <a:lnSpc>
                <a:spcPct val="90000"/>
              </a:lnSpc>
              <a:spcBef>
                <a:spcPts val="1000"/>
              </a:spcBef>
              <a:spcAft>
                <a:spcPts val="0"/>
              </a:spcAft>
              <a:buClr>
                <a:schemeClr val="dk1"/>
              </a:buClr>
              <a:buSzPts val="2600"/>
              <a:buChar char="•"/>
            </a:pPr>
            <a:r>
              <a:rPr b="0" i="0" lang="en-US" sz="2600" u="none" strike="noStrike"/>
              <a:t>Starting at the transaction center, bubbles along the incoming path are mapped into modules. </a:t>
            </a:r>
            <a:endParaRPr/>
          </a:p>
          <a:p>
            <a:pPr indent="-228600" lvl="0" marL="228600" rtl="0" algn="l">
              <a:lnSpc>
                <a:spcPct val="90000"/>
              </a:lnSpc>
              <a:spcBef>
                <a:spcPts val="1000"/>
              </a:spcBef>
              <a:spcAft>
                <a:spcPts val="0"/>
              </a:spcAft>
              <a:buClr>
                <a:schemeClr val="dk1"/>
              </a:buClr>
              <a:buSzPts val="2600"/>
              <a:buChar char="•"/>
            </a:pPr>
            <a:r>
              <a:rPr b="0" i="0" lang="en-US" sz="2600" u="none" strike="noStrike"/>
              <a:t>The structure of the dispatch branch contains a dispatcher module that controls all subordinate action modules.</a:t>
            </a:r>
            <a:endParaRPr sz="2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Transaction Mapping</a:t>
            </a:r>
            <a:br>
              <a:rPr lang="en-US"/>
            </a:br>
            <a:endParaRPr/>
          </a:p>
        </p:txBody>
      </p:sp>
      <p:pic>
        <p:nvPicPr>
          <p:cNvPr descr="Diagram&#10;&#10;Description automatically generated" id="226" name="Google Shape;226;p35"/>
          <p:cNvPicPr preferRelativeResize="0"/>
          <p:nvPr>
            <p:ph idx="1" type="body"/>
          </p:nvPr>
        </p:nvPicPr>
        <p:blipFill rotWithShape="1">
          <a:blip r:embed="rId3">
            <a:alphaModFix/>
          </a:blip>
          <a:srcRect b="0" l="0" r="0" t="0"/>
          <a:stretch/>
        </p:blipFill>
        <p:spPr>
          <a:xfrm>
            <a:off x="2614964" y="1019908"/>
            <a:ext cx="7472934" cy="58967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First-level factoring for user interaction subsystem</a:t>
            </a:r>
            <a:endParaRPr/>
          </a:p>
        </p:txBody>
      </p:sp>
      <p:pic>
        <p:nvPicPr>
          <p:cNvPr id="233" name="Google Shape;233;p36"/>
          <p:cNvPicPr preferRelativeResize="0"/>
          <p:nvPr/>
        </p:nvPicPr>
        <p:blipFill rotWithShape="1">
          <a:blip r:embed="rId3">
            <a:alphaModFix/>
          </a:blip>
          <a:srcRect b="0" l="0" r="0" t="0"/>
          <a:stretch/>
        </p:blipFill>
        <p:spPr>
          <a:xfrm>
            <a:off x="2145323" y="1690688"/>
            <a:ext cx="7901353" cy="50199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Step 6: Factor and refine the transaction structure and the structure of each action path</a:t>
            </a:r>
            <a:br>
              <a:rPr lang="en-US"/>
            </a:br>
            <a:endParaRPr/>
          </a:p>
        </p:txBody>
      </p:sp>
      <p:pic>
        <p:nvPicPr>
          <p:cNvPr descr="Diagram&#10;&#10;Description automatically generated" id="239" name="Google Shape;239;p37"/>
          <p:cNvPicPr preferRelativeResize="0"/>
          <p:nvPr>
            <p:ph idx="1" type="body"/>
          </p:nvPr>
        </p:nvPicPr>
        <p:blipFill rotWithShape="1">
          <a:blip r:embed="rId3">
            <a:alphaModFix/>
          </a:blip>
          <a:srcRect b="0" l="0" r="0" t="0"/>
          <a:stretch/>
        </p:blipFill>
        <p:spPr>
          <a:xfrm>
            <a:off x="2438400" y="1279443"/>
            <a:ext cx="8628184" cy="572414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Step 7: Refine the first architecture using design heuristics for improved software quality</a:t>
            </a:r>
            <a:endParaRPr/>
          </a:p>
        </p:txBody>
      </p:sp>
      <p:sp>
        <p:nvSpPr>
          <p:cNvPr id="245" name="Google Shape;245;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0" i="0" lang="en-US" sz="2600" u="none" strike="noStrike"/>
              <a:t>This step for transaction mapping is identical to the corresponding step for transform mapping. </a:t>
            </a:r>
            <a:endParaRPr/>
          </a:p>
          <a:p>
            <a:pPr indent="-228600" lvl="0" marL="228600" rtl="0" algn="l">
              <a:lnSpc>
                <a:spcPct val="90000"/>
              </a:lnSpc>
              <a:spcBef>
                <a:spcPts val="1000"/>
              </a:spcBef>
              <a:spcAft>
                <a:spcPts val="0"/>
              </a:spcAft>
              <a:buClr>
                <a:schemeClr val="dk1"/>
              </a:buClr>
              <a:buSzPts val="2600"/>
              <a:buChar char="•"/>
            </a:pPr>
            <a:r>
              <a:rPr lang="en-US" sz="2600"/>
              <a:t>C</a:t>
            </a:r>
            <a:r>
              <a:rPr b="0" i="0" lang="en-US" sz="2600" u="none" strike="noStrike"/>
              <a:t>riteria such as </a:t>
            </a:r>
            <a:r>
              <a:rPr b="1" i="0" lang="en-US" sz="2600" u="none" strike="noStrike"/>
              <a:t>module independence, practicality (efficacy of implementation and test), and maintainability </a:t>
            </a:r>
            <a:r>
              <a:rPr b="0" i="0" lang="en-US" sz="2600" u="none" strike="noStrike"/>
              <a:t>must be carefully considered.</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Mapping Data Flow into Architecture</a:t>
            </a:r>
            <a:br>
              <a:rPr lang="en-US"/>
            </a:br>
            <a:r>
              <a:rPr lang="en-US" sz="2800"/>
              <a:t>(Transaction Flow)</a:t>
            </a:r>
            <a:endParaRPr/>
          </a:p>
        </p:txBody>
      </p:sp>
      <p:pic>
        <p:nvPicPr>
          <p:cNvPr descr="Diagram&#10;&#10;Description automatically generated" id="101" name="Google Shape;101;p15"/>
          <p:cNvPicPr preferRelativeResize="0"/>
          <p:nvPr>
            <p:ph idx="1" type="body"/>
          </p:nvPr>
        </p:nvPicPr>
        <p:blipFill rotWithShape="1">
          <a:blip r:embed="rId3">
            <a:alphaModFix/>
          </a:blip>
          <a:srcRect b="0" l="0" r="0" t="0"/>
          <a:stretch/>
        </p:blipFill>
        <p:spPr>
          <a:xfrm>
            <a:off x="2945322" y="1578684"/>
            <a:ext cx="6301356" cy="52793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Mapping Data Flow into Architecture (Transform Mapping)</a:t>
            </a:r>
            <a:endParaRPr/>
          </a:p>
        </p:txBody>
      </p:sp>
      <p:sp>
        <p:nvSpPr>
          <p:cNvPr id="107" name="Google Shape;10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Steps to map Data Flow Diagrams into a Software Architecture:</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Review the fundamental system model</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Review and refine data flow diagrams for the software</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Determine whether DFD has transaction flow or transform flow characteristics</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Isolate transform center by specifying incoming and outgoing flow boundaries</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Perform “first-level factoring”</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Perform “second-level factoring”</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Refine the first-iteration architecture using design heuristics for improved software quality</a:t>
            </a:r>
            <a:endParaRPr/>
          </a:p>
          <a:p>
            <a:pPr indent="-349885" lvl="0" marL="514350" rtl="0" algn="l">
              <a:lnSpc>
                <a:spcPct val="90000"/>
              </a:lnSpc>
              <a:spcBef>
                <a:spcPts val="1000"/>
              </a:spcBef>
              <a:spcAft>
                <a:spcPts val="0"/>
              </a:spcAft>
              <a:buClr>
                <a:schemeClr val="dk1"/>
              </a:buClr>
              <a:buSzPct val="100000"/>
              <a:buFont typeface="Calibri"/>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113" name="Google Shape;11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Our research indicates that the market for home security systems is growing at a rate of 40 percent per year. </a:t>
            </a:r>
            <a:endParaRPr/>
          </a:p>
          <a:p>
            <a:pPr indent="-228600" lvl="0" marL="228600" rtl="0" algn="l">
              <a:lnSpc>
                <a:spcPct val="90000"/>
              </a:lnSpc>
              <a:spcBef>
                <a:spcPts val="1000"/>
              </a:spcBef>
              <a:spcAft>
                <a:spcPts val="0"/>
              </a:spcAft>
              <a:buClr>
                <a:schemeClr val="dk1"/>
              </a:buClr>
              <a:buSzPts val="2800"/>
              <a:buChar char="•"/>
            </a:pPr>
            <a:r>
              <a:rPr lang="en-US"/>
              <a:t>We would like to enter this market by building a microprocessor-based home security system that would protect against and/or recognize a variety of undesirable "situations" such as illegal entry, fire, flooding, and others. </a:t>
            </a:r>
            <a:endParaRPr/>
          </a:p>
          <a:p>
            <a:pPr indent="-228600" lvl="0" marL="228600" rtl="0" algn="l">
              <a:lnSpc>
                <a:spcPct val="90000"/>
              </a:lnSpc>
              <a:spcBef>
                <a:spcPts val="1000"/>
              </a:spcBef>
              <a:spcAft>
                <a:spcPts val="0"/>
              </a:spcAft>
              <a:buClr>
                <a:schemeClr val="dk1"/>
              </a:buClr>
              <a:buSzPts val="2800"/>
              <a:buChar char="•"/>
            </a:pPr>
            <a:r>
              <a:rPr lang="en-US"/>
              <a:t>The product, tentatively called </a:t>
            </a:r>
            <a:r>
              <a:rPr b="1" i="1" lang="en-US"/>
              <a:t>SafeHome</a:t>
            </a:r>
            <a:r>
              <a:rPr i="1" lang="en-US"/>
              <a:t>, </a:t>
            </a:r>
            <a:r>
              <a:rPr lang="en-US"/>
              <a:t>will use appropriate sensors to detect each situation, can be programmed by the homeowner, and will automatically telephone a monitoring agency when a situation is detected.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119" name="Google Shape;1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r>
              <a:rPr lang="en-US"/>
              <a:t>Safe Home is a home management product that allows homeowners to control their homes using their PC and Cell phone remotely. Home security, home surveillance, appliance and device control are a few functionalities that are provided by the Safe Home product. Initial design tells that both the Internet interface and the other Graphical User Interface (GUI) are both part of external communication management module. Security related hardware management includes control panel processing (i.e., keypad and display function), detector management (i.e., scheduler and sensors etc.), alarm processing (i.e., phone communication, alarm management etc.). Other modules include Surveillance module and Home management module. Surveillance module monitors the inappropriate activities around and inside the home. Home management module allows the users to control devices (e.g., switch off A/C, tube light etc.).</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Step 1: Review the fundamental system model</a:t>
            </a:r>
            <a:br>
              <a:rPr lang="en-US"/>
            </a:br>
            <a:r>
              <a:rPr lang="en-US"/>
              <a:t>(Level-0 DFD)</a:t>
            </a:r>
            <a:br>
              <a:rPr lang="en-US"/>
            </a:br>
            <a:endParaRPr/>
          </a:p>
        </p:txBody>
      </p:sp>
      <p:pic>
        <p:nvPicPr>
          <p:cNvPr descr="Diagram&#10;&#10;Description automatically generated" id="125" name="Google Shape;125;p19"/>
          <p:cNvPicPr preferRelativeResize="0"/>
          <p:nvPr>
            <p:ph idx="1" type="body"/>
          </p:nvPr>
        </p:nvPicPr>
        <p:blipFill rotWithShape="1">
          <a:blip r:embed="rId3">
            <a:alphaModFix/>
          </a:blip>
          <a:srcRect b="0" l="0" r="0" t="0"/>
          <a:stretch/>
        </p:blipFill>
        <p:spPr>
          <a:xfrm>
            <a:off x="757084" y="1608414"/>
            <a:ext cx="10677832" cy="50765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Level-1 DFD</a:t>
            </a:r>
            <a:br>
              <a:rPr lang="en-US"/>
            </a:br>
            <a:endParaRPr/>
          </a:p>
        </p:txBody>
      </p:sp>
      <p:pic>
        <p:nvPicPr>
          <p:cNvPr id="131" name="Google Shape;131;p20"/>
          <p:cNvPicPr preferRelativeResize="0"/>
          <p:nvPr>
            <p:ph idx="1" type="body"/>
          </p:nvPr>
        </p:nvPicPr>
        <p:blipFill rotWithShape="1">
          <a:blip r:embed="rId3">
            <a:alphaModFix/>
          </a:blip>
          <a:srcRect b="0" l="0" r="0" t="0"/>
          <a:stretch/>
        </p:blipFill>
        <p:spPr>
          <a:xfrm>
            <a:off x="823304" y="1494503"/>
            <a:ext cx="10513400" cy="49983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Step 2: Review and refine data flow diagrams for the software (Level-2 DFD for Monitor Sensors)</a:t>
            </a:r>
            <a:br>
              <a:rPr lang="en-US"/>
            </a:br>
            <a:endParaRPr/>
          </a:p>
        </p:txBody>
      </p:sp>
      <p:pic>
        <p:nvPicPr>
          <p:cNvPr descr="Diagram&#10;&#10;Description automatically generated" id="137" name="Google Shape;137;p21"/>
          <p:cNvPicPr preferRelativeResize="0"/>
          <p:nvPr>
            <p:ph idx="1" type="body"/>
          </p:nvPr>
        </p:nvPicPr>
        <p:blipFill rotWithShape="1">
          <a:blip r:embed="rId3">
            <a:alphaModFix/>
          </a:blip>
          <a:srcRect b="0" l="0" r="0" t="0"/>
          <a:stretch/>
        </p:blipFill>
        <p:spPr>
          <a:xfrm>
            <a:off x="2733368" y="1190883"/>
            <a:ext cx="5968180" cy="49880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