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IBM Plex Sans"/>
      <p:regular r:id="rId29"/>
      <p:bold r:id="rId30"/>
      <p:italic r:id="rId31"/>
      <p:boldItalic r:id="rId32"/>
    </p:embeddedFont>
    <p:embeddedFont>
      <p:font typeface="Inter"/>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BMPlex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BMPlexSans-italic.fntdata"/><Relationship Id="rId30" Type="http://schemas.openxmlformats.org/officeDocument/2006/relationships/font" Target="fonts/IBMPlexSans-bold.fntdata"/><Relationship Id="rId11" Type="http://schemas.openxmlformats.org/officeDocument/2006/relationships/slide" Target="slides/slide7.xml"/><Relationship Id="rId33" Type="http://schemas.openxmlformats.org/officeDocument/2006/relationships/font" Target="fonts/Inter-regular.fntdata"/><Relationship Id="rId10" Type="http://schemas.openxmlformats.org/officeDocument/2006/relationships/slide" Target="slides/slide6.xml"/><Relationship Id="rId32" Type="http://schemas.openxmlformats.org/officeDocument/2006/relationships/font" Target="fonts/IBMPlexSans-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Inter-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33333"/>
                </a:solidFill>
                <a:latin typeface="Inter"/>
                <a:ea typeface="Inter"/>
                <a:cs typeface="Inter"/>
                <a:sym typeface="Inter"/>
              </a:rPr>
              <a:t>The component diagram is helpful in representing the physical aspects of a system, which are files, executables, libraries, etc.</a:t>
            </a:r>
            <a:endParaRPr/>
          </a:p>
        </p:txBody>
      </p:sp>
      <p:sp>
        <p:nvSpPr>
          <p:cNvPr id="155" name="Google Shape;15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We determine how paper flows in the existing system; the paper documents may suggest comfortable user interfaces in the automated system. For example, the lefthand side of Figure shows the paper bill that Manny uses at the Royal Service Station. Now, to automate his billing process, we may suggest a screen like the one on the right-hand side.</a:t>
            </a:r>
            <a:endParaRPr/>
          </a:p>
        </p:txBody>
      </p:sp>
      <p:sp>
        <p:nvSpPr>
          <p:cNvPr id="130" name="Google Shape;13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Component Based Design</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Instructor: Mehroze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Component based Software Engineering</a:t>
            </a:r>
            <a:endParaRPr/>
          </a:p>
        </p:txBody>
      </p:sp>
      <p:sp>
        <p:nvSpPr>
          <p:cNvPr id="145" name="Google Shape;14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31F20"/>
              </a:buClr>
              <a:buSzPts val="2800"/>
              <a:buChar char="•"/>
            </a:pPr>
            <a:r>
              <a:rPr b="0" i="0" lang="en-US" u="none" strike="noStrike">
                <a:solidFill>
                  <a:srgbClr val="231F20"/>
                </a:solidFill>
              </a:rPr>
              <a:t>Components are </a:t>
            </a:r>
            <a:r>
              <a:rPr b="1" i="0" lang="en-US" u="none" strike="noStrike">
                <a:solidFill>
                  <a:srgbClr val="231F20"/>
                </a:solidFill>
              </a:rPr>
              <a:t>independent</a:t>
            </a:r>
            <a:r>
              <a:rPr b="0" i="0" lang="en-US" u="none" strike="noStrike">
                <a:solidFill>
                  <a:srgbClr val="231F20"/>
                </a:solidFill>
              </a:rPr>
              <a:t>, so they do not interfere with each other’s operation.</a:t>
            </a:r>
            <a:endParaRPr/>
          </a:p>
          <a:p>
            <a:pPr indent="-228600" lvl="0" marL="228600" rtl="0" algn="l">
              <a:lnSpc>
                <a:spcPct val="90000"/>
              </a:lnSpc>
              <a:spcBef>
                <a:spcPts val="1000"/>
              </a:spcBef>
              <a:spcAft>
                <a:spcPts val="0"/>
              </a:spcAft>
              <a:buClr>
                <a:srgbClr val="231F20"/>
              </a:buClr>
              <a:buSzPts val="2800"/>
              <a:buChar char="•"/>
            </a:pPr>
            <a:r>
              <a:rPr b="0" i="0" lang="en-US" u="none" strike="noStrike">
                <a:solidFill>
                  <a:srgbClr val="231F20"/>
                </a:solidFill>
              </a:rPr>
              <a:t>Components communicate through </a:t>
            </a:r>
            <a:r>
              <a:rPr b="1" i="0" lang="en-US" u="none" strike="noStrike">
                <a:solidFill>
                  <a:srgbClr val="231F20"/>
                </a:solidFill>
              </a:rPr>
              <a:t>well-defined interfaces</a:t>
            </a:r>
            <a:r>
              <a:rPr b="0" i="0" lang="en-US" u="none" strike="noStrike">
                <a:solidFill>
                  <a:srgbClr val="231F20"/>
                </a:solidFill>
              </a:rPr>
              <a:t>.</a:t>
            </a:r>
            <a:endParaRPr>
              <a:solidFill>
                <a:srgbClr val="231F20"/>
              </a:solidFill>
            </a:endParaRPr>
          </a:p>
          <a:p>
            <a:pPr indent="-228600" lvl="0" marL="228600" rtl="0" algn="l">
              <a:lnSpc>
                <a:spcPct val="90000"/>
              </a:lnSpc>
              <a:spcBef>
                <a:spcPts val="1000"/>
              </a:spcBef>
              <a:spcAft>
                <a:spcPts val="0"/>
              </a:spcAft>
              <a:buClr>
                <a:srgbClr val="231F20"/>
              </a:buClr>
              <a:buSzPts val="2800"/>
              <a:buChar char="•"/>
            </a:pPr>
            <a:r>
              <a:rPr b="0" i="0" lang="en-US" u="none" strike="noStrike">
                <a:solidFill>
                  <a:srgbClr val="231F20"/>
                </a:solidFill>
              </a:rPr>
              <a:t>Component infrastructures offer a range of </a:t>
            </a:r>
            <a:r>
              <a:rPr b="1" i="0" lang="en-US" u="none" strike="noStrike">
                <a:solidFill>
                  <a:srgbClr val="231F20"/>
                </a:solidFill>
              </a:rPr>
              <a:t>standard services </a:t>
            </a:r>
            <a:r>
              <a:rPr b="0" i="0" lang="en-US" u="none" strike="noStrike">
                <a:solidFill>
                  <a:srgbClr val="231F20"/>
                </a:solidFill>
              </a:rPr>
              <a:t>that can be used in application systems. This reduces the amount of new code that must be developed.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Component with Interfaces</a:t>
            </a:r>
            <a:endParaRPr/>
          </a:p>
        </p:txBody>
      </p:sp>
      <p:pic>
        <p:nvPicPr>
          <p:cNvPr descr="Graphical user interface&#10;&#10;Description automatically generated with medium confidence" id="151" name="Google Shape;151;p23"/>
          <p:cNvPicPr preferRelativeResize="0"/>
          <p:nvPr>
            <p:ph idx="1" type="body"/>
          </p:nvPr>
        </p:nvPicPr>
        <p:blipFill rotWithShape="1">
          <a:blip r:embed="rId3">
            <a:alphaModFix/>
          </a:blip>
          <a:srcRect b="0" l="0" r="0" t="0"/>
          <a:stretch/>
        </p:blipFill>
        <p:spPr>
          <a:xfrm>
            <a:off x="290435" y="2045810"/>
            <a:ext cx="11611129" cy="3068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Component with Interfaces</a:t>
            </a:r>
            <a:endParaRPr/>
          </a:p>
        </p:txBody>
      </p:sp>
      <p:pic>
        <p:nvPicPr>
          <p:cNvPr descr="Diagram&#10;&#10;Description automatically generated" id="158" name="Google Shape;158;p24"/>
          <p:cNvPicPr preferRelativeResize="0"/>
          <p:nvPr>
            <p:ph idx="1" type="body"/>
          </p:nvPr>
        </p:nvPicPr>
        <p:blipFill rotWithShape="1">
          <a:blip r:embed="rId3">
            <a:alphaModFix/>
          </a:blip>
          <a:srcRect b="0" l="0" r="0" t="0"/>
          <a:stretch/>
        </p:blipFill>
        <p:spPr>
          <a:xfrm>
            <a:off x="125262" y="1525485"/>
            <a:ext cx="11703062" cy="49673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Component Diagram</a:t>
            </a:r>
            <a:endParaRPr/>
          </a:p>
        </p:txBody>
      </p:sp>
      <p:pic>
        <p:nvPicPr>
          <p:cNvPr id="164" name="Google Shape;164;p25"/>
          <p:cNvPicPr preferRelativeResize="0"/>
          <p:nvPr/>
        </p:nvPicPr>
        <p:blipFill rotWithShape="1">
          <a:blip r:embed="rId3">
            <a:alphaModFix/>
          </a:blip>
          <a:srcRect b="0" l="0" r="0" t="0"/>
          <a:stretch/>
        </p:blipFill>
        <p:spPr>
          <a:xfrm>
            <a:off x="750518" y="1290181"/>
            <a:ext cx="10322490" cy="53573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descr="Image result for component diagram student registration system" id="170" name="Google Shape;170;p26"/>
          <p:cNvPicPr preferRelativeResize="0"/>
          <p:nvPr/>
        </p:nvPicPr>
        <p:blipFill rotWithShape="1">
          <a:blip r:embed="rId3">
            <a:alphaModFix/>
          </a:blip>
          <a:srcRect b="0" l="0" r="0" t="0"/>
          <a:stretch/>
        </p:blipFill>
        <p:spPr>
          <a:xfrm>
            <a:off x="1582644" y="1362305"/>
            <a:ext cx="9026712" cy="51305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Accident Management System (AMS)</a:t>
            </a:r>
            <a:endParaRPr/>
          </a:p>
        </p:txBody>
      </p:sp>
      <p:sp>
        <p:nvSpPr>
          <p:cNvPr id="176" name="Google Shape;17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Consider an accident management system where field officers (such as a police officer or a fire fighter) have access to a wireless computer that enables them to interact with a dispatcher. The dispatcher in turn can visualize the current status of all its resources, such as police cars or trucks, on a computer screen and dispatch a resource by issuing commands from a workstation. In this example, field officer and dispatcher can be modeled as actors.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AMS Decomposition</a:t>
            </a:r>
            <a:endParaRPr/>
          </a:p>
        </p:txBody>
      </p:sp>
      <p:sp>
        <p:nvSpPr>
          <p:cNvPr id="182" name="Google Shape;182;p28"/>
          <p:cNvSpPr txBox="1"/>
          <p:nvPr>
            <p:ph idx="1" type="body"/>
          </p:nvPr>
        </p:nvSpPr>
        <p:spPr>
          <a:xfrm>
            <a:off x="838200" y="1825625"/>
            <a:ext cx="10515600" cy="48632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Dispatcher Interface Subsystem: user interface for Dispatcher</a:t>
            </a:r>
            <a:endParaRPr/>
          </a:p>
          <a:p>
            <a:pPr indent="-228600" lvl="0" marL="228600" rtl="0" algn="l">
              <a:lnSpc>
                <a:spcPct val="90000"/>
              </a:lnSpc>
              <a:spcBef>
                <a:spcPts val="1000"/>
              </a:spcBef>
              <a:spcAft>
                <a:spcPts val="0"/>
              </a:spcAft>
              <a:buClr>
                <a:schemeClr val="dk1"/>
              </a:buClr>
              <a:buSzPts val="2800"/>
              <a:buChar char="•"/>
            </a:pPr>
            <a:r>
              <a:rPr lang="en-US"/>
              <a:t>Field Officer Interface Subsystem: user interface for Field Officer</a:t>
            </a:r>
            <a:endParaRPr/>
          </a:p>
          <a:p>
            <a:pPr indent="-228600" lvl="0" marL="228600" rtl="0" algn="l">
              <a:lnSpc>
                <a:spcPct val="90000"/>
              </a:lnSpc>
              <a:spcBef>
                <a:spcPts val="1000"/>
              </a:spcBef>
              <a:spcAft>
                <a:spcPts val="0"/>
              </a:spcAft>
              <a:buClr>
                <a:schemeClr val="dk1"/>
              </a:buClr>
              <a:buSzPts val="2800"/>
              <a:buChar char="•"/>
            </a:pPr>
            <a:r>
              <a:rPr lang="en-US"/>
              <a:t>Incident Management Subsystem: creation, modification, and storage of Incidents</a:t>
            </a:r>
            <a:endParaRPr/>
          </a:p>
          <a:p>
            <a:pPr indent="-228600" lvl="0" marL="228600" rtl="0" algn="l">
              <a:lnSpc>
                <a:spcPct val="90000"/>
              </a:lnSpc>
              <a:spcBef>
                <a:spcPts val="1000"/>
              </a:spcBef>
              <a:spcAft>
                <a:spcPts val="0"/>
              </a:spcAft>
              <a:buClr>
                <a:schemeClr val="dk1"/>
              </a:buClr>
              <a:buSzPts val="2800"/>
              <a:buChar char="•"/>
            </a:pPr>
            <a:r>
              <a:rPr lang="en-US"/>
              <a:t>Resource Management Subsystem: tracking available resources (s.a. Fire Trucks, Ambulances)</a:t>
            </a:r>
            <a:endParaRPr/>
          </a:p>
          <a:p>
            <a:pPr indent="-228600" lvl="0" marL="228600" rtl="0" algn="l">
              <a:lnSpc>
                <a:spcPct val="90000"/>
              </a:lnSpc>
              <a:spcBef>
                <a:spcPts val="1000"/>
              </a:spcBef>
              <a:spcAft>
                <a:spcPts val="0"/>
              </a:spcAft>
              <a:buClr>
                <a:schemeClr val="dk1"/>
              </a:buClr>
              <a:buSzPts val="2800"/>
              <a:buChar char="•"/>
            </a:pPr>
            <a:r>
              <a:rPr lang="en-US"/>
              <a:t>Map Management Subsystem: depicting Maps and Locations</a:t>
            </a:r>
            <a:endParaRPr/>
          </a:p>
          <a:p>
            <a:pPr indent="-228600" lvl="0" marL="228600" rtl="0" algn="l">
              <a:lnSpc>
                <a:spcPct val="90000"/>
              </a:lnSpc>
              <a:spcBef>
                <a:spcPts val="1000"/>
              </a:spcBef>
              <a:spcAft>
                <a:spcPts val="0"/>
              </a:spcAft>
              <a:buClr>
                <a:schemeClr val="dk1"/>
              </a:buClr>
              <a:buSzPts val="2800"/>
              <a:buChar char="•"/>
            </a:pPr>
            <a:r>
              <a:rPr lang="en-US"/>
              <a:t>Notification Subsystem: implementing the communication between Field Officer terminals and Dispatcher stations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AMS Component Diagram</a:t>
            </a:r>
            <a:endParaRPr/>
          </a:p>
        </p:txBody>
      </p:sp>
      <p:pic>
        <p:nvPicPr>
          <p:cNvPr id="188" name="Google Shape;188;p29"/>
          <p:cNvPicPr preferRelativeResize="0"/>
          <p:nvPr/>
        </p:nvPicPr>
        <p:blipFill rotWithShape="1">
          <a:blip r:embed="rId3">
            <a:alphaModFix/>
          </a:blip>
          <a:srcRect b="0" l="0" r="0" t="0"/>
          <a:stretch/>
        </p:blipFill>
        <p:spPr>
          <a:xfrm>
            <a:off x="1831251" y="1853151"/>
            <a:ext cx="8529497" cy="44198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Services and Subsystems</a:t>
            </a:r>
            <a:endParaRPr/>
          </a:p>
        </p:txBody>
      </p:sp>
      <p:sp>
        <p:nvSpPr>
          <p:cNvPr id="194" name="Google Shape;194;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Ball and Socket Notation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5" name="Google Shape;195;p30"/>
          <p:cNvPicPr preferRelativeResize="0"/>
          <p:nvPr/>
        </p:nvPicPr>
        <p:blipFill rotWithShape="1">
          <a:blip r:embed="rId3">
            <a:alphaModFix/>
          </a:blip>
          <a:srcRect b="0" l="0" r="0" t="0"/>
          <a:stretch/>
        </p:blipFill>
        <p:spPr>
          <a:xfrm>
            <a:off x="693236" y="2457135"/>
            <a:ext cx="10805527" cy="33549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Subsystems</a:t>
            </a:r>
            <a:endParaRPr/>
          </a:p>
        </p:txBody>
      </p:sp>
      <p:sp>
        <p:nvSpPr>
          <p:cNvPr id="201" name="Google Shape;20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616"/>
              </a:buClr>
              <a:buSzPts val="2800"/>
              <a:buChar char="•"/>
            </a:pPr>
            <a:r>
              <a:rPr lang="en-US">
                <a:solidFill>
                  <a:srgbClr val="161616"/>
                </a:solidFill>
                <a:latin typeface="IBM Plex Sans"/>
                <a:ea typeface="IBM Plex Sans"/>
                <a:cs typeface="IBM Plex Sans"/>
                <a:sym typeface="IBM Plex Sans"/>
              </a:rPr>
              <a:t>S</a:t>
            </a:r>
            <a:r>
              <a:rPr b="0" i="0" lang="en-US">
                <a:solidFill>
                  <a:srgbClr val="161616"/>
                </a:solidFill>
                <a:latin typeface="IBM Plex Sans"/>
                <a:ea typeface="IBM Plex Sans"/>
                <a:cs typeface="IBM Plex Sans"/>
                <a:sym typeface="IBM Plex Sans"/>
              </a:rPr>
              <a:t>ubsystems are a type of </a:t>
            </a:r>
            <a:r>
              <a:rPr b="1" i="0" lang="en-US">
                <a:solidFill>
                  <a:srgbClr val="161616"/>
                </a:solidFill>
                <a:latin typeface="IBM Plex Sans"/>
                <a:ea typeface="IBM Plex Sans"/>
                <a:cs typeface="IBM Plex Sans"/>
                <a:sym typeface="IBM Plex Sans"/>
              </a:rPr>
              <a:t>stereotyped component </a:t>
            </a:r>
            <a:r>
              <a:rPr b="0" i="0" lang="en-US">
                <a:solidFill>
                  <a:srgbClr val="161616"/>
                </a:solidFill>
                <a:latin typeface="IBM Plex Sans"/>
                <a:ea typeface="IBM Plex Sans"/>
                <a:cs typeface="IBM Plex Sans"/>
                <a:sym typeface="IBM Plex Sans"/>
              </a:rPr>
              <a:t>that represent independent, behavioral units in a system.</a:t>
            </a:r>
            <a:endParaRPr/>
          </a:p>
          <a:p>
            <a:pPr indent="-228600" lvl="0" marL="228600" rtl="0" algn="l">
              <a:lnSpc>
                <a:spcPct val="90000"/>
              </a:lnSpc>
              <a:spcBef>
                <a:spcPts val="1000"/>
              </a:spcBef>
              <a:spcAft>
                <a:spcPts val="0"/>
              </a:spcAft>
              <a:buClr>
                <a:srgbClr val="161616"/>
              </a:buClr>
              <a:buSzPts val="2800"/>
              <a:buChar char="•"/>
            </a:pPr>
            <a:r>
              <a:rPr b="0" i="0" lang="en-US">
                <a:solidFill>
                  <a:srgbClr val="161616"/>
                </a:solidFill>
                <a:latin typeface="IBM Plex Sans"/>
                <a:ea typeface="IBM Plex Sans"/>
                <a:cs typeface="IBM Plex Sans"/>
                <a:sym typeface="IBM Plex Sans"/>
              </a:rPr>
              <a:t>Subsystems are used in class, component, and use-case diagrams to represent large-scale components in the system that you are modeling.</a:t>
            </a:r>
            <a:endParaRPr/>
          </a:p>
          <a:p>
            <a:pPr indent="-228600" lvl="0" marL="228600" rtl="0" algn="l">
              <a:lnSpc>
                <a:spcPct val="90000"/>
              </a:lnSpc>
              <a:spcBef>
                <a:spcPts val="1000"/>
              </a:spcBef>
              <a:spcAft>
                <a:spcPts val="0"/>
              </a:spcAft>
              <a:buClr>
                <a:srgbClr val="161616"/>
              </a:buClr>
              <a:buSzPts val="2800"/>
              <a:buChar char="•"/>
            </a:pPr>
            <a:r>
              <a:rPr b="0" i="0" lang="en-US">
                <a:solidFill>
                  <a:srgbClr val="161616"/>
                </a:solidFill>
                <a:latin typeface="IBM Plex Sans"/>
                <a:ea typeface="IBM Plex Sans"/>
                <a:cs typeface="IBM Plex Sans"/>
                <a:sym typeface="IBM Plex Sans"/>
              </a:rPr>
              <a:t>You can model an entire system as a </a:t>
            </a:r>
            <a:r>
              <a:rPr b="1" i="0" lang="en-US">
                <a:solidFill>
                  <a:srgbClr val="161616"/>
                </a:solidFill>
                <a:latin typeface="IBM Plex Sans"/>
                <a:ea typeface="IBM Plex Sans"/>
                <a:cs typeface="IBM Plex Sans"/>
                <a:sym typeface="IBM Plex Sans"/>
              </a:rPr>
              <a:t>hierarchy</a:t>
            </a:r>
            <a:r>
              <a:rPr b="0" i="0" lang="en-US">
                <a:solidFill>
                  <a:srgbClr val="161616"/>
                </a:solidFill>
                <a:latin typeface="IBM Plex Sans"/>
                <a:ea typeface="IBM Plex Sans"/>
                <a:cs typeface="IBM Plex Sans"/>
                <a:sym typeface="IBM Plex Sans"/>
              </a:rPr>
              <a:t> of subsystems.</a:t>
            </a:r>
            <a:endParaRPr/>
          </a:p>
          <a:p>
            <a:pPr indent="-228600" lvl="0" marL="228600" rtl="0" algn="l">
              <a:lnSpc>
                <a:spcPct val="90000"/>
              </a:lnSpc>
              <a:spcBef>
                <a:spcPts val="1000"/>
              </a:spcBef>
              <a:spcAft>
                <a:spcPts val="0"/>
              </a:spcAft>
              <a:buClr>
                <a:srgbClr val="161616"/>
              </a:buClr>
              <a:buSzPts val="2800"/>
              <a:buChar char="•"/>
            </a:pPr>
            <a:r>
              <a:rPr b="0" i="0" lang="en-US">
                <a:solidFill>
                  <a:srgbClr val="161616"/>
                </a:solidFill>
                <a:latin typeface="IBM Plex Sans"/>
                <a:ea typeface="IBM Plex Sans"/>
                <a:cs typeface="IBM Plex Sans"/>
                <a:sym typeface="IBM Plex Sans"/>
              </a:rPr>
              <a:t>You can also define the </a:t>
            </a:r>
            <a:r>
              <a:rPr b="1" i="0" lang="en-US">
                <a:solidFill>
                  <a:srgbClr val="161616"/>
                </a:solidFill>
                <a:latin typeface="IBM Plex Sans"/>
                <a:ea typeface="IBM Plex Sans"/>
                <a:cs typeface="IBM Plex Sans"/>
                <a:sym typeface="IBM Plex Sans"/>
              </a:rPr>
              <a:t>behavior</a:t>
            </a:r>
            <a:r>
              <a:rPr b="0" i="0" lang="en-US">
                <a:solidFill>
                  <a:srgbClr val="161616"/>
                </a:solidFill>
                <a:latin typeface="IBM Plex Sans"/>
                <a:ea typeface="IBM Plex Sans"/>
                <a:cs typeface="IBM Plex Sans"/>
                <a:sym typeface="IBM Plex Sans"/>
              </a:rPr>
              <a:t> that each subsystem represents by specifying interfaces to the subsystems and the operations that support the interfaces.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Methodology</a:t>
            </a:r>
            <a:endParaRPr/>
          </a:p>
        </p:txBody>
      </p:sp>
      <p:sp>
        <p:nvSpPr>
          <p:cNvPr id="95" name="Google Shape;95;p14"/>
          <p:cNvSpPr txBox="1"/>
          <p:nvPr>
            <p:ph idx="1" type="body"/>
          </p:nvPr>
        </p:nvSpPr>
        <p:spPr>
          <a:xfrm>
            <a:off x="838200" y="1365338"/>
            <a:ext cx="10515600" cy="5418920"/>
          </a:xfrm>
          <a:prstGeom prst="rect">
            <a:avLst/>
          </a:prstGeom>
          <a:noFill/>
          <a:ln>
            <a:noFill/>
          </a:ln>
        </p:spPr>
        <p:txBody>
          <a:bodyPr anchorCtr="0" anchor="t" bIns="45700" lIns="91425" spcFirstLastPara="1" rIns="91425" wrap="square" tIns="45700">
            <a:normAutofit fontScale="92500" lnSpcReduction="20000"/>
          </a:bodyPr>
          <a:lstStyle/>
          <a:p>
            <a:pPr indent="-228631" lvl="0" marL="228600" rtl="0" algn="l">
              <a:lnSpc>
                <a:spcPct val="90000"/>
              </a:lnSpc>
              <a:spcBef>
                <a:spcPts val="0"/>
              </a:spcBef>
              <a:spcAft>
                <a:spcPts val="0"/>
              </a:spcAft>
              <a:buClr>
                <a:schemeClr val="dk1"/>
              </a:buClr>
              <a:buSzPct val="100000"/>
              <a:buChar char="•"/>
            </a:pPr>
            <a:r>
              <a:rPr lang="en-US" sz="3100"/>
              <a:t>We have an </a:t>
            </a:r>
            <a:endParaRPr/>
          </a:p>
          <a:p>
            <a:pPr indent="-228600" lvl="1" marL="685800" rtl="0" algn="l">
              <a:lnSpc>
                <a:spcPct val="90000"/>
              </a:lnSpc>
              <a:spcBef>
                <a:spcPts val="500"/>
              </a:spcBef>
              <a:spcAft>
                <a:spcPts val="0"/>
              </a:spcAft>
              <a:buClr>
                <a:schemeClr val="dk1"/>
              </a:buClr>
              <a:buSzPct val="100000"/>
              <a:buChar char="•"/>
            </a:pPr>
            <a:r>
              <a:rPr lang="en-US" sz="2800"/>
              <a:t>abstract description of a solution to our customer’s problem</a:t>
            </a:r>
            <a:endParaRPr/>
          </a:p>
          <a:p>
            <a:pPr indent="-228600" lvl="1" marL="685800" rtl="0" algn="l">
              <a:lnSpc>
                <a:spcPct val="90000"/>
              </a:lnSpc>
              <a:spcBef>
                <a:spcPts val="500"/>
              </a:spcBef>
              <a:spcAft>
                <a:spcPts val="0"/>
              </a:spcAft>
              <a:buClr>
                <a:schemeClr val="dk1"/>
              </a:buClr>
              <a:buSzPct val="100000"/>
              <a:buChar char="•"/>
            </a:pPr>
            <a:r>
              <a:rPr lang="en-US" sz="2800"/>
              <a:t>a software architectural design</a:t>
            </a:r>
            <a:endParaRPr/>
          </a:p>
          <a:p>
            <a:pPr indent="-228600" lvl="1" marL="685800" rtl="0" algn="l">
              <a:lnSpc>
                <a:spcPct val="90000"/>
              </a:lnSpc>
              <a:spcBef>
                <a:spcPts val="500"/>
              </a:spcBef>
              <a:spcAft>
                <a:spcPts val="0"/>
              </a:spcAft>
              <a:buClr>
                <a:schemeClr val="dk1"/>
              </a:buClr>
              <a:buSzPct val="100000"/>
              <a:buChar char="•"/>
            </a:pPr>
            <a:r>
              <a:rPr lang="en-US" sz="2800"/>
              <a:t>a plan for decomposing the design into software units and allocating the system’s functional requirements to them</a:t>
            </a:r>
            <a:endParaRPr/>
          </a:p>
          <a:p>
            <a:pPr indent="-228631" lvl="0" marL="228600" rtl="0" algn="l">
              <a:lnSpc>
                <a:spcPct val="90000"/>
              </a:lnSpc>
              <a:spcBef>
                <a:spcPts val="1000"/>
              </a:spcBef>
              <a:spcAft>
                <a:spcPts val="0"/>
              </a:spcAft>
              <a:buClr>
                <a:schemeClr val="dk1"/>
              </a:buClr>
              <a:buSzPct val="100000"/>
              <a:buChar char="•"/>
            </a:pPr>
            <a:r>
              <a:rPr lang="en-US" sz="3100"/>
              <a:t>No distinct boundary between the end of the </a:t>
            </a:r>
            <a:r>
              <a:rPr b="1" lang="en-US" sz="3100"/>
              <a:t>architecture-design</a:t>
            </a:r>
            <a:r>
              <a:rPr lang="en-US" sz="3100"/>
              <a:t> phase and the start of the </a:t>
            </a:r>
            <a:r>
              <a:rPr b="1" lang="en-US" sz="3100"/>
              <a:t>module-design</a:t>
            </a:r>
            <a:r>
              <a:rPr lang="en-US" sz="3100"/>
              <a:t> phase</a:t>
            </a:r>
            <a:endParaRPr/>
          </a:p>
          <a:p>
            <a:pPr indent="-228631" lvl="0" marL="228600" rtl="0" algn="l">
              <a:lnSpc>
                <a:spcPct val="90000"/>
              </a:lnSpc>
              <a:spcBef>
                <a:spcPts val="1000"/>
              </a:spcBef>
              <a:spcAft>
                <a:spcPts val="0"/>
              </a:spcAft>
              <a:buClr>
                <a:schemeClr val="dk1"/>
              </a:buClr>
              <a:buSzPct val="100000"/>
              <a:buChar char="•"/>
            </a:pPr>
            <a:r>
              <a:rPr lang="en-US" sz="3100"/>
              <a:t>No comparable design recipes for progressing from a </a:t>
            </a:r>
            <a:r>
              <a:rPr b="1" lang="en-US" sz="3100"/>
              <a:t>software unit’s specification</a:t>
            </a:r>
            <a:r>
              <a:rPr lang="en-US" sz="3100"/>
              <a:t> to its </a:t>
            </a:r>
            <a:r>
              <a:rPr b="1" lang="en-US" sz="3100"/>
              <a:t>modular design</a:t>
            </a:r>
            <a:endParaRPr/>
          </a:p>
          <a:p>
            <a:pPr indent="-228631" lvl="0" marL="228600" rtl="0" algn="l">
              <a:lnSpc>
                <a:spcPct val="90000"/>
              </a:lnSpc>
              <a:spcBef>
                <a:spcPts val="1000"/>
              </a:spcBef>
              <a:spcAft>
                <a:spcPts val="0"/>
              </a:spcAft>
              <a:buClr>
                <a:schemeClr val="dk1"/>
              </a:buClr>
              <a:buSzPct val="100000"/>
              <a:buChar char="•"/>
            </a:pPr>
            <a:r>
              <a:rPr lang="en-US" sz="3100"/>
              <a:t>The process taken towards a final solution is not as important as the </a:t>
            </a:r>
            <a:r>
              <a:rPr b="1" lang="en-US" sz="3100"/>
              <a:t>documentation</a:t>
            </a:r>
            <a:r>
              <a:rPr lang="en-US" sz="3100"/>
              <a:t> produced</a:t>
            </a:r>
            <a:endParaRPr/>
          </a:p>
          <a:p>
            <a:pPr indent="-228631" lvl="0" marL="228600" rtl="0" algn="l">
              <a:lnSpc>
                <a:spcPct val="90000"/>
              </a:lnSpc>
              <a:spcBef>
                <a:spcPts val="1000"/>
              </a:spcBef>
              <a:spcAft>
                <a:spcPts val="0"/>
              </a:spcAft>
              <a:buClr>
                <a:schemeClr val="dk1"/>
              </a:buClr>
              <a:buSzPct val="100000"/>
              <a:buChar char="•"/>
            </a:pPr>
            <a:r>
              <a:rPr lang="en-US" sz="3100"/>
              <a:t>Design decisions are periodically </a:t>
            </a:r>
            <a:r>
              <a:rPr b="1" lang="en-US" sz="3100"/>
              <a:t>revisited</a:t>
            </a:r>
            <a:r>
              <a:rPr lang="en-US" sz="3100"/>
              <a:t> and </a:t>
            </a:r>
            <a:r>
              <a:rPr b="1" lang="en-US" sz="3100"/>
              <a:t>revised</a:t>
            </a:r>
            <a:endParaRPr/>
          </a:p>
          <a:p>
            <a:pPr indent="-228631" lvl="0" marL="228600" rtl="0" algn="l">
              <a:lnSpc>
                <a:spcPct val="90000"/>
              </a:lnSpc>
              <a:spcBef>
                <a:spcPts val="1000"/>
              </a:spcBef>
              <a:spcAft>
                <a:spcPts val="0"/>
              </a:spcAft>
              <a:buClr>
                <a:schemeClr val="dk1"/>
              </a:buClr>
              <a:buSzPct val="100000"/>
              <a:buChar char="•"/>
            </a:pPr>
            <a:r>
              <a:rPr b="1" lang="en-US" sz="3100"/>
              <a:t>Refactoring</a:t>
            </a:r>
            <a:endParaRPr/>
          </a:p>
          <a:p>
            <a:pPr indent="-228600" lvl="1" marL="685800" rtl="0" algn="l">
              <a:lnSpc>
                <a:spcPct val="90000"/>
              </a:lnSpc>
              <a:spcBef>
                <a:spcPts val="500"/>
              </a:spcBef>
              <a:spcAft>
                <a:spcPts val="0"/>
              </a:spcAft>
              <a:buClr>
                <a:schemeClr val="dk1"/>
              </a:buClr>
              <a:buSzPct val="100000"/>
              <a:buChar char="•"/>
            </a:pPr>
            <a:r>
              <a:rPr lang="en-US" sz="2800"/>
              <a:t>to simplify complicated solutions or to optimize the design</a:t>
            </a:r>
            <a:endParaRPr/>
          </a:p>
          <a:p>
            <a:pPr indent="-64135" lvl="0" marL="228600" rtl="0" algn="l">
              <a:lnSpc>
                <a:spcPct val="90000"/>
              </a:lnSpc>
              <a:spcBef>
                <a:spcPts val="1000"/>
              </a:spcBef>
              <a:spcAft>
                <a:spcPts val="0"/>
              </a:spcAft>
              <a:buClr>
                <a:schemeClr val="dk1"/>
              </a:buClr>
              <a:buSzPct val="100000"/>
              <a:buNone/>
            </a:pPr>
            <a:r>
              <a:t/>
            </a:r>
            <a:endParaRPr sz="2800"/>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Decision Tracking System (DTS)</a:t>
            </a:r>
            <a:endParaRPr/>
          </a:p>
        </p:txBody>
      </p:sp>
      <p:sp>
        <p:nvSpPr>
          <p:cNvPr id="207" name="Google Shape;20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Consider a decision tracking system for recording design problems, discussions, alternative evaluations, decisions, and their implementation in terms of tasks. </a:t>
            </a:r>
            <a:r>
              <a:rPr lang="en-US">
                <a:latin typeface="Courier New"/>
                <a:ea typeface="Courier New"/>
                <a:cs typeface="Courier New"/>
                <a:sym typeface="Courier New"/>
              </a:rPr>
              <a:t>DesignProblem</a:t>
            </a:r>
            <a:r>
              <a:rPr lang="en-US"/>
              <a:t> and </a:t>
            </a:r>
            <a:r>
              <a:rPr lang="en-US">
                <a:latin typeface="Courier New"/>
                <a:ea typeface="Courier New"/>
                <a:cs typeface="Courier New"/>
                <a:sym typeface="Courier New"/>
              </a:rPr>
              <a:t>Option</a:t>
            </a:r>
            <a:r>
              <a:rPr lang="en-US"/>
              <a:t> represent the exploration of the design space: we formulate the system in terms of a number of </a:t>
            </a:r>
            <a:r>
              <a:rPr lang="en-US">
                <a:latin typeface="Courier New"/>
                <a:ea typeface="Courier New"/>
                <a:cs typeface="Courier New"/>
                <a:sym typeface="Courier New"/>
              </a:rPr>
              <a:t>DesignProblem</a:t>
            </a:r>
            <a:r>
              <a:rPr lang="en-US"/>
              <a:t> and document each </a:t>
            </a:r>
            <a:r>
              <a:rPr lang="en-US">
                <a:latin typeface="Courier New"/>
                <a:ea typeface="Courier New"/>
                <a:cs typeface="Courier New"/>
                <a:sym typeface="Courier New"/>
              </a:rPr>
              <a:t>Option</a:t>
            </a:r>
            <a:r>
              <a:rPr lang="en-US"/>
              <a:t> they explore. The </a:t>
            </a:r>
            <a:r>
              <a:rPr lang="en-US">
                <a:latin typeface="Courier New"/>
                <a:ea typeface="Courier New"/>
                <a:cs typeface="Courier New"/>
                <a:sym typeface="Courier New"/>
              </a:rPr>
              <a:t>Criterion</a:t>
            </a:r>
            <a:r>
              <a:rPr lang="en-US"/>
              <a:t> class represents the qualities in which we are interested. Once we assessed the explored </a:t>
            </a:r>
            <a:r>
              <a:rPr lang="en-US">
                <a:latin typeface="Courier New"/>
                <a:ea typeface="Courier New"/>
                <a:cs typeface="Courier New"/>
                <a:sym typeface="Courier New"/>
              </a:rPr>
              <a:t>Option</a:t>
            </a:r>
            <a:r>
              <a:rPr lang="en-US"/>
              <a:t>s against desirable </a:t>
            </a:r>
            <a:r>
              <a:rPr lang="en-US">
                <a:latin typeface="Courier New"/>
                <a:ea typeface="Courier New"/>
                <a:cs typeface="Courier New"/>
                <a:sym typeface="Courier New"/>
              </a:rPr>
              <a:t>Criteria</a:t>
            </a:r>
            <a:r>
              <a:rPr lang="en-US"/>
              <a:t>, we implement </a:t>
            </a:r>
            <a:r>
              <a:rPr lang="en-US">
                <a:latin typeface="Courier New"/>
                <a:ea typeface="Courier New"/>
                <a:cs typeface="Courier New"/>
                <a:sym typeface="Courier New"/>
              </a:rPr>
              <a:t>Decision</a:t>
            </a:r>
            <a:r>
              <a:rPr lang="en-US"/>
              <a:t>s in terms of </a:t>
            </a:r>
            <a:r>
              <a:rPr lang="en-US">
                <a:latin typeface="Courier New"/>
                <a:ea typeface="Courier New"/>
                <a:cs typeface="Courier New"/>
                <a:sym typeface="Courier New"/>
              </a:rPr>
              <a:t>Task</a:t>
            </a:r>
            <a:r>
              <a:rPr lang="en-US"/>
              <a:t>s. </a:t>
            </a:r>
            <a:r>
              <a:rPr lang="en-US">
                <a:latin typeface="Courier New"/>
                <a:ea typeface="Courier New"/>
                <a:cs typeface="Courier New"/>
                <a:sym typeface="Courier New"/>
              </a:rPr>
              <a:t>Task</a:t>
            </a:r>
            <a:r>
              <a:rPr lang="en-US"/>
              <a:t>s are recursively decomposed into </a:t>
            </a:r>
            <a:r>
              <a:rPr lang="en-US">
                <a:latin typeface="Courier New"/>
                <a:ea typeface="Courier New"/>
                <a:cs typeface="Courier New"/>
                <a:sym typeface="Courier New"/>
              </a:rPr>
              <a:t>Subtask</a:t>
            </a:r>
            <a:r>
              <a:rPr lang="en-US"/>
              <a:t>s small enough to be assigned to individual developers. We call atomic tasks </a:t>
            </a:r>
            <a:r>
              <a:rPr lang="en-US">
                <a:latin typeface="Courier New"/>
                <a:ea typeface="Courier New"/>
                <a:cs typeface="Courier New"/>
                <a:sym typeface="Courier New"/>
              </a:rPr>
              <a:t>ActionItem</a:t>
            </a:r>
            <a:r>
              <a:rPr lang="en-US"/>
              <a: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DTS Subsystem</a:t>
            </a:r>
            <a:endParaRPr/>
          </a:p>
        </p:txBody>
      </p:sp>
      <p:pic>
        <p:nvPicPr>
          <p:cNvPr id="213" name="Google Shape;213;p33"/>
          <p:cNvPicPr preferRelativeResize="0"/>
          <p:nvPr/>
        </p:nvPicPr>
        <p:blipFill rotWithShape="1">
          <a:blip r:embed="rId3">
            <a:alphaModFix/>
          </a:blip>
          <a:srcRect b="0" l="0" r="0" t="0"/>
          <a:stretch/>
        </p:blipFill>
        <p:spPr>
          <a:xfrm>
            <a:off x="838200" y="1290181"/>
            <a:ext cx="10515600" cy="54738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Component Diagram (Internal View)</a:t>
            </a:r>
            <a:endParaRPr/>
          </a:p>
        </p:txBody>
      </p:sp>
      <p:pic>
        <p:nvPicPr>
          <p:cNvPr id="219" name="Google Shape;219;p34"/>
          <p:cNvPicPr preferRelativeResize="0"/>
          <p:nvPr>
            <p:ph idx="1" type="body"/>
          </p:nvPr>
        </p:nvPicPr>
        <p:blipFill rotWithShape="1">
          <a:blip r:embed="rId3">
            <a:alphaModFix/>
          </a:blip>
          <a:srcRect b="0" l="0" r="0" t="0"/>
          <a:stretch/>
        </p:blipFill>
        <p:spPr>
          <a:xfrm>
            <a:off x="2275562" y="1336682"/>
            <a:ext cx="7640876" cy="5521318"/>
          </a:xfrm>
          <a:prstGeom prst="rect">
            <a:avLst/>
          </a:prstGeom>
          <a:noFill/>
          <a:ln>
            <a:noFill/>
          </a:ln>
        </p:spPr>
      </p:pic>
      <p:sp>
        <p:nvSpPr>
          <p:cNvPr id="220" name="Google Shape;220;p34"/>
          <p:cNvSpPr txBox="1"/>
          <p:nvPr/>
        </p:nvSpPr>
        <p:spPr>
          <a:xfrm>
            <a:off x="295406" y="1490598"/>
            <a:ext cx="348745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2F5496"/>
                </a:solidFill>
                <a:latin typeface="Calibri"/>
                <a:ea typeface="Calibri"/>
                <a:cs typeface="Calibri"/>
                <a:sym typeface="Calibri"/>
              </a:rPr>
              <a:t>Better Cohesion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Coupling?</a:t>
            </a:r>
            <a:endParaRPr/>
          </a:p>
        </p:txBody>
      </p:sp>
      <p:pic>
        <p:nvPicPr>
          <p:cNvPr id="226" name="Google Shape;226;p35"/>
          <p:cNvPicPr preferRelativeResize="0"/>
          <p:nvPr/>
        </p:nvPicPr>
        <p:blipFill rotWithShape="1">
          <a:blip r:embed="rId3">
            <a:alphaModFix/>
          </a:blip>
          <a:srcRect b="0" l="0" r="0" t="0"/>
          <a:stretch/>
        </p:blipFill>
        <p:spPr>
          <a:xfrm>
            <a:off x="1088198" y="1844407"/>
            <a:ext cx="10015603" cy="36812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Coupling?</a:t>
            </a:r>
            <a:endParaRPr/>
          </a:p>
        </p:txBody>
      </p:sp>
      <p:pic>
        <p:nvPicPr>
          <p:cNvPr id="232" name="Google Shape;232;p36"/>
          <p:cNvPicPr preferRelativeResize="0"/>
          <p:nvPr/>
        </p:nvPicPr>
        <p:blipFill rotWithShape="1">
          <a:blip r:embed="rId3">
            <a:alphaModFix/>
          </a:blip>
          <a:srcRect b="0" l="0" r="0" t="0"/>
          <a:stretch/>
        </p:blipFill>
        <p:spPr>
          <a:xfrm>
            <a:off x="1530170" y="1279198"/>
            <a:ext cx="9131660" cy="53780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Documentation</a:t>
            </a:r>
            <a:endParaRPr/>
          </a:p>
        </p:txBody>
      </p:sp>
      <p:sp>
        <p:nvSpPr>
          <p:cNvPr id="101" name="Google Shape;10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0200" lvl="0" marL="330200" rtl="0" algn="l">
              <a:lnSpc>
                <a:spcPct val="90000"/>
              </a:lnSpc>
              <a:spcBef>
                <a:spcPts val="0"/>
              </a:spcBef>
              <a:spcAft>
                <a:spcPts val="0"/>
              </a:spcAft>
              <a:buClr>
                <a:schemeClr val="dk1"/>
              </a:buClr>
              <a:buSzPts val="2800"/>
              <a:buFont typeface="Lucida Sans"/>
              <a:buChar char="•"/>
            </a:pPr>
            <a:r>
              <a:rPr lang="en-US" sz="2800">
                <a:solidFill>
                  <a:schemeClr val="dk1"/>
                </a:solidFill>
                <a:latin typeface="Calibri"/>
                <a:ea typeface="Calibri"/>
                <a:cs typeface="Calibri"/>
                <a:sym typeface="Calibri"/>
              </a:rPr>
              <a:t>The details of the system architecture is documented in </a:t>
            </a:r>
            <a:r>
              <a:rPr i="1" lang="en-US" sz="2800">
                <a:solidFill>
                  <a:schemeClr val="dk1"/>
                </a:solidFill>
                <a:latin typeface="Calibri"/>
                <a:ea typeface="Calibri"/>
                <a:cs typeface="Calibri"/>
                <a:sym typeface="Calibri"/>
              </a:rPr>
              <a:t>Software Architecture Document</a:t>
            </a:r>
            <a:r>
              <a:rPr lang="en-US" sz="2800">
                <a:solidFill>
                  <a:schemeClr val="dk1"/>
                </a:solidFill>
                <a:latin typeface="Calibri"/>
                <a:ea typeface="Calibri"/>
                <a:cs typeface="Calibri"/>
                <a:sym typeface="Calibri"/>
              </a:rPr>
              <a:t> (SAD)</a:t>
            </a:r>
            <a:endParaRPr/>
          </a:p>
          <a:p>
            <a:pPr indent="-330200" lvl="0" marL="330200" rtl="0" algn="l">
              <a:lnSpc>
                <a:spcPct val="90000"/>
              </a:lnSpc>
              <a:spcBef>
                <a:spcPts val="700"/>
              </a:spcBef>
              <a:spcAft>
                <a:spcPts val="0"/>
              </a:spcAft>
              <a:buClr>
                <a:schemeClr val="dk1"/>
              </a:buClr>
              <a:buSzPts val="2800"/>
              <a:buFont typeface="Lucida Sans"/>
              <a:buChar char="•"/>
            </a:pPr>
            <a:r>
              <a:rPr lang="en-US" sz="2800">
                <a:solidFill>
                  <a:schemeClr val="dk1"/>
                </a:solidFill>
                <a:latin typeface="Calibri"/>
                <a:ea typeface="Calibri"/>
                <a:cs typeface="Calibri"/>
                <a:sym typeface="Calibri"/>
              </a:rPr>
              <a:t>SAD serves as a bridge between the requirements and the design</a:t>
            </a:r>
            <a:endParaRPr/>
          </a:p>
          <a:p>
            <a:pPr indent="-330200" lvl="0" marL="330200" rtl="0" algn="l">
              <a:lnSpc>
                <a:spcPct val="90000"/>
              </a:lnSpc>
              <a:spcBef>
                <a:spcPts val="700"/>
              </a:spcBef>
              <a:spcAft>
                <a:spcPts val="0"/>
              </a:spcAft>
              <a:buClr>
                <a:schemeClr val="dk1"/>
              </a:buClr>
              <a:buSzPts val="2800"/>
              <a:buFont typeface="Lucida Sans"/>
              <a:buChar char="•"/>
            </a:pPr>
            <a:r>
              <a:rPr lang="en-US" sz="2800">
                <a:solidFill>
                  <a:schemeClr val="dk1"/>
                </a:solidFill>
                <a:latin typeface="Calibri"/>
                <a:ea typeface="Calibri"/>
                <a:cs typeface="Calibri"/>
                <a:sym typeface="Calibri"/>
              </a:rPr>
              <a:t>Program (or module) design acts as a bridge from architecture design to code</a:t>
            </a:r>
            <a:endParaRPr/>
          </a:p>
          <a:p>
            <a:pPr indent="-330200" lvl="0" marL="330200" rtl="0" algn="l">
              <a:lnSpc>
                <a:spcPct val="90000"/>
              </a:lnSpc>
              <a:spcBef>
                <a:spcPts val="700"/>
              </a:spcBef>
              <a:spcAft>
                <a:spcPts val="0"/>
              </a:spcAft>
              <a:buClr>
                <a:schemeClr val="dk1"/>
              </a:buClr>
              <a:buSzPts val="2800"/>
              <a:buFont typeface="Lucida Sans"/>
              <a:buChar char="•"/>
            </a:pPr>
            <a:r>
              <a:rPr lang="en-US" sz="2800">
                <a:solidFill>
                  <a:schemeClr val="dk1"/>
                </a:solidFill>
                <a:latin typeface="Calibri"/>
                <a:ea typeface="Calibri"/>
                <a:cs typeface="Calibri"/>
                <a:sym typeface="Calibri"/>
              </a:rPr>
              <a:t>Many ways to document the design</a:t>
            </a:r>
            <a:endParaRPr/>
          </a:p>
          <a:p>
            <a:pPr indent="-330200" lvl="0" marL="330200" rtl="0" algn="l">
              <a:lnSpc>
                <a:spcPct val="90000"/>
              </a:lnSpc>
              <a:spcBef>
                <a:spcPts val="700"/>
              </a:spcBef>
              <a:spcAft>
                <a:spcPts val="0"/>
              </a:spcAft>
              <a:buClr>
                <a:schemeClr val="dk1"/>
              </a:buClr>
              <a:buSzPts val="2800"/>
              <a:buFont typeface="Lucida Sans"/>
              <a:buChar char="•"/>
            </a:pPr>
            <a:r>
              <a:rPr b="1" lang="en-US" sz="2800">
                <a:solidFill>
                  <a:schemeClr val="dk1"/>
                </a:solidFill>
                <a:latin typeface="Calibri"/>
                <a:ea typeface="Calibri"/>
                <a:cs typeface="Calibri"/>
                <a:sym typeface="Calibri"/>
              </a:rPr>
              <a:t>Design by contract</a:t>
            </a:r>
            <a:r>
              <a:rPr lang="en-US" sz="2800">
                <a:solidFill>
                  <a:schemeClr val="dk1"/>
                </a:solidFill>
                <a:latin typeface="Calibri"/>
                <a:ea typeface="Calibri"/>
                <a:cs typeface="Calibri"/>
                <a:sym typeface="Calibri"/>
              </a:rPr>
              <a:t>: a particular approach that uses the documentation not only to capture the design but also to encourage interaction among developers</a:t>
            </a:r>
            <a:endParaRPr sz="20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by Contract</a:t>
            </a:r>
            <a:endParaRPr/>
          </a:p>
        </p:txBody>
      </p:sp>
      <p:sp>
        <p:nvSpPr>
          <p:cNvPr id="107" name="Google Shape;107;p16"/>
          <p:cNvSpPr txBox="1"/>
          <p:nvPr>
            <p:ph idx="1" type="body"/>
          </p:nvPr>
        </p:nvSpPr>
        <p:spPr>
          <a:xfrm>
            <a:off x="838200" y="1828799"/>
            <a:ext cx="10515600" cy="4664075"/>
          </a:xfrm>
          <a:prstGeom prst="rect">
            <a:avLst/>
          </a:prstGeom>
          <a:noFill/>
          <a:ln>
            <a:noFill/>
          </a:ln>
        </p:spPr>
        <p:txBody>
          <a:bodyPr anchorCtr="0" anchor="t" bIns="45700" lIns="91425" spcFirstLastPara="1" rIns="91425" wrap="square" tIns="45700">
            <a:normAutofit/>
          </a:bodyPr>
          <a:lstStyle/>
          <a:p>
            <a:pPr indent="-330200" lvl="0" marL="330200" rtl="0" algn="l">
              <a:lnSpc>
                <a:spcPct val="90000"/>
              </a:lnSpc>
              <a:spcBef>
                <a:spcPts val="0"/>
              </a:spcBef>
              <a:spcAft>
                <a:spcPts val="0"/>
              </a:spcAft>
              <a:buClr>
                <a:schemeClr val="dk1"/>
              </a:buClr>
              <a:buSzPts val="2800"/>
              <a:buFont typeface="Lucida Sans"/>
              <a:buChar char="•"/>
            </a:pPr>
            <a:r>
              <a:rPr lang="en-US">
                <a:solidFill>
                  <a:schemeClr val="dk1"/>
                </a:solidFill>
                <a:latin typeface="Calibri"/>
                <a:ea typeface="Calibri"/>
                <a:cs typeface="Calibri"/>
                <a:sym typeface="Calibri"/>
              </a:rPr>
              <a:t>In design by contract, each module has an interface specification that precisely describes what the module is supposed to do</a:t>
            </a:r>
            <a:endParaRPr/>
          </a:p>
          <a:p>
            <a:pPr indent="-330200" lvl="1" marL="787400" rtl="0" algn="l">
              <a:lnSpc>
                <a:spcPct val="90000"/>
              </a:lnSpc>
              <a:spcBef>
                <a:spcPts val="700"/>
              </a:spcBef>
              <a:spcAft>
                <a:spcPts val="0"/>
              </a:spcAft>
              <a:buClr>
                <a:schemeClr val="dk1"/>
              </a:buClr>
              <a:buSzPts val="2600"/>
              <a:buFont typeface="Lucida Sans"/>
              <a:buChar char="•"/>
            </a:pPr>
            <a:r>
              <a:rPr lang="en-US" sz="2600">
                <a:solidFill>
                  <a:schemeClr val="dk1"/>
                </a:solidFill>
                <a:latin typeface="Calibri"/>
                <a:ea typeface="Calibri"/>
                <a:cs typeface="Calibri"/>
                <a:sym typeface="Calibri"/>
              </a:rPr>
              <a:t>Meyer (1997) suggests that design by contract helps ensure that modules interoperate correctly</a:t>
            </a:r>
            <a:endParaRPr/>
          </a:p>
          <a:p>
            <a:pPr indent="-330200" lvl="1" marL="787400" rtl="0" algn="l">
              <a:lnSpc>
                <a:spcPct val="90000"/>
              </a:lnSpc>
              <a:spcBef>
                <a:spcPts val="700"/>
              </a:spcBef>
              <a:spcAft>
                <a:spcPts val="0"/>
              </a:spcAft>
              <a:buClr>
                <a:schemeClr val="dk1"/>
              </a:buClr>
              <a:buSzPts val="2600"/>
              <a:buFont typeface="Lucida Sans"/>
              <a:buChar char="•"/>
            </a:pPr>
            <a:r>
              <a:rPr lang="en-US" sz="2600">
                <a:solidFill>
                  <a:schemeClr val="dk1"/>
                </a:solidFill>
                <a:latin typeface="Calibri"/>
                <a:ea typeface="Calibri"/>
                <a:cs typeface="Calibri"/>
                <a:sym typeface="Calibri"/>
              </a:rPr>
              <a:t>This specification, called a </a:t>
            </a:r>
            <a:r>
              <a:rPr b="1" lang="en-US" sz="2600">
                <a:solidFill>
                  <a:schemeClr val="dk1"/>
                </a:solidFill>
                <a:latin typeface="Calibri"/>
                <a:ea typeface="Calibri"/>
                <a:cs typeface="Calibri"/>
                <a:sym typeface="Calibri"/>
              </a:rPr>
              <a:t>contract</a:t>
            </a:r>
            <a:r>
              <a:rPr lang="en-US" sz="2600">
                <a:solidFill>
                  <a:schemeClr val="dk1"/>
                </a:solidFill>
                <a:latin typeface="Calibri"/>
                <a:ea typeface="Calibri"/>
                <a:cs typeface="Calibri"/>
                <a:sym typeface="Calibri"/>
              </a:rPr>
              <a:t>, governs how the module is to interact with other modules and systems</a:t>
            </a:r>
            <a:endParaRPr/>
          </a:p>
          <a:p>
            <a:pPr indent="-330200" lvl="1" marL="787400" rtl="0" algn="l">
              <a:lnSpc>
                <a:spcPct val="90000"/>
              </a:lnSpc>
              <a:spcBef>
                <a:spcPts val="700"/>
              </a:spcBef>
              <a:spcAft>
                <a:spcPts val="0"/>
              </a:spcAft>
              <a:buClr>
                <a:schemeClr val="dk1"/>
              </a:buClr>
              <a:buSzPts val="2600"/>
              <a:buFont typeface="Lucida Sans"/>
              <a:buChar char="•"/>
            </a:pPr>
            <a:r>
              <a:rPr lang="en-US" sz="2600">
                <a:solidFill>
                  <a:schemeClr val="dk1"/>
                </a:solidFill>
                <a:latin typeface="Calibri"/>
                <a:ea typeface="Calibri"/>
                <a:cs typeface="Calibri"/>
                <a:sym typeface="Calibri"/>
              </a:rPr>
              <a:t>Such specification cannot guarantee a module’s correctness, but it forms a clear and consistent basis for testing and verification</a:t>
            </a:r>
            <a:endParaRPr/>
          </a:p>
          <a:p>
            <a:pPr indent="-330200" lvl="1" marL="787400" rtl="0" algn="l">
              <a:lnSpc>
                <a:spcPct val="90000"/>
              </a:lnSpc>
              <a:spcBef>
                <a:spcPts val="700"/>
              </a:spcBef>
              <a:spcAft>
                <a:spcPts val="0"/>
              </a:spcAft>
              <a:buClr>
                <a:schemeClr val="dk1"/>
              </a:buClr>
              <a:buSzPts val="2600"/>
              <a:buFont typeface="Lucida Sans"/>
              <a:buChar char="•"/>
            </a:pPr>
            <a:r>
              <a:rPr lang="en-US" sz="2600">
                <a:solidFill>
                  <a:schemeClr val="dk1"/>
                </a:solidFill>
                <a:latin typeface="Calibri"/>
                <a:ea typeface="Calibri"/>
                <a:cs typeface="Calibri"/>
                <a:sym typeface="Calibri"/>
              </a:rPr>
              <a:t>The contract covers mutual obligations (the preconditions), benefits (the postconditions), and consistency constraints (called </a:t>
            </a:r>
            <a:r>
              <a:rPr b="1" lang="en-US" sz="2600">
                <a:solidFill>
                  <a:schemeClr val="dk1"/>
                </a:solidFill>
                <a:latin typeface="Calibri"/>
                <a:ea typeface="Calibri"/>
                <a:cs typeface="Calibri"/>
                <a:sym typeface="Calibri"/>
              </a:rPr>
              <a:t>invariants</a:t>
            </a:r>
            <a:r>
              <a:rPr lang="en-US" sz="2600">
                <a:solidFill>
                  <a:schemeClr val="dk1"/>
                </a:solidFill>
                <a:latin typeface="Calibri"/>
                <a:ea typeface="Calibri"/>
                <a:cs typeface="Calibri"/>
                <a:sym typeface="Calibri"/>
              </a:rPr>
              <a:t>) </a:t>
            </a:r>
            <a:endParaRPr/>
          </a:p>
          <a:p>
            <a:pPr indent="-330200" lvl="1" marL="787400" rtl="0" algn="l">
              <a:lnSpc>
                <a:spcPct val="90000"/>
              </a:lnSpc>
              <a:spcBef>
                <a:spcPts val="700"/>
              </a:spcBef>
              <a:spcAft>
                <a:spcPts val="0"/>
              </a:spcAft>
              <a:buClr>
                <a:schemeClr val="dk1"/>
              </a:buClr>
              <a:buSzPts val="2600"/>
              <a:buFont typeface="Lucida Sans"/>
              <a:buChar char="•"/>
            </a:pPr>
            <a:r>
              <a:rPr lang="en-US" sz="2600">
                <a:solidFill>
                  <a:schemeClr val="dk1"/>
                </a:solidFill>
                <a:latin typeface="Calibri"/>
                <a:ea typeface="Calibri"/>
                <a:cs typeface="Calibri"/>
                <a:sym typeface="Calibri"/>
              </a:rPr>
              <a:t>Together, these contract properties are called </a:t>
            </a:r>
            <a:r>
              <a:rPr b="1" lang="en-US" sz="2600">
                <a:solidFill>
                  <a:schemeClr val="dk1"/>
                </a:solidFill>
                <a:latin typeface="Calibri"/>
                <a:ea typeface="Calibri"/>
                <a:cs typeface="Calibri"/>
                <a:sym typeface="Calibri"/>
              </a:rPr>
              <a:t>assertions</a:t>
            </a:r>
            <a:r>
              <a:rPr lang="en-US" sz="2600">
                <a:solidFill>
                  <a:schemeClr val="dk1"/>
                </a:solidFill>
                <a:latin typeface="Calibri"/>
                <a:ea typeface="Calibri"/>
                <a:cs typeface="Calibri"/>
                <a:sym typeface="Calibri"/>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by Contract</a:t>
            </a:r>
            <a:endParaRPr/>
          </a:p>
        </p:txBody>
      </p:sp>
      <p:sp>
        <p:nvSpPr>
          <p:cNvPr id="113" name="Google Shape;1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0200" lvl="0" marL="330200" rtl="0" algn="l">
              <a:lnSpc>
                <a:spcPct val="90000"/>
              </a:lnSpc>
              <a:spcBef>
                <a:spcPts val="0"/>
              </a:spcBef>
              <a:spcAft>
                <a:spcPts val="0"/>
              </a:spcAft>
              <a:buClr>
                <a:schemeClr val="dk1"/>
              </a:buClr>
              <a:buSzPts val="2400"/>
              <a:buFont typeface="Lucida Sans"/>
              <a:buChar char="•"/>
            </a:pPr>
            <a:r>
              <a:rPr lang="en-US" sz="2400">
                <a:solidFill>
                  <a:schemeClr val="dk1"/>
                </a:solidFill>
                <a:latin typeface="Calibri"/>
                <a:ea typeface="Calibri"/>
                <a:cs typeface="Calibri"/>
                <a:sym typeface="Calibri"/>
              </a:rPr>
              <a:t>Design Contract between software provider and user</a:t>
            </a:r>
            <a:endParaRPr sz="2000">
              <a:solidFill>
                <a:schemeClr val="dk1"/>
              </a:solidFill>
              <a:latin typeface="Calibri"/>
              <a:ea typeface="Calibri"/>
              <a:cs typeface="Calibri"/>
              <a:sym typeface="Calibri"/>
            </a:endParaRPr>
          </a:p>
        </p:txBody>
      </p:sp>
      <p:pic>
        <p:nvPicPr>
          <p:cNvPr descr="Diagram&#10;&#10;Description automatically generated" id="114" name="Google Shape;114;p17"/>
          <p:cNvPicPr preferRelativeResize="0"/>
          <p:nvPr/>
        </p:nvPicPr>
        <p:blipFill rotWithShape="1">
          <a:blip r:embed="rId3">
            <a:alphaModFix/>
          </a:blip>
          <a:srcRect b="0" l="0" r="0" t="0"/>
          <a:stretch/>
        </p:blipFill>
        <p:spPr>
          <a:xfrm>
            <a:off x="1012723" y="2543603"/>
            <a:ext cx="10166553" cy="37682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Representing Design(Exercise) </a:t>
            </a:r>
            <a:br>
              <a:rPr lang="en-US">
                <a:latin typeface="Calibri"/>
                <a:ea typeface="Calibri"/>
                <a:cs typeface="Calibri"/>
                <a:sym typeface="Calibri"/>
              </a:rPr>
            </a:br>
            <a:r>
              <a:rPr lang="en-US" sz="3100">
                <a:latin typeface="Calibri"/>
                <a:ea typeface="Calibri"/>
                <a:cs typeface="Calibri"/>
                <a:sym typeface="Calibri"/>
              </a:rPr>
              <a:t>Sidebar 6.4  Royal Service Station Requirements of PFleeger</a:t>
            </a:r>
            <a:endParaRPr sz="3100"/>
          </a:p>
        </p:txBody>
      </p:sp>
      <p:sp>
        <p:nvSpPr>
          <p:cNvPr id="120" name="Google Shape;120;p18"/>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fontScale="77500" lnSpcReduction="20000"/>
          </a:bodyPr>
          <a:lstStyle/>
          <a:p>
            <a:pPr indent="-330200" lvl="0" marL="330200" rtl="0" algn="l">
              <a:lnSpc>
                <a:spcPct val="80000"/>
              </a:lnSpc>
              <a:spcBef>
                <a:spcPts val="0"/>
              </a:spcBef>
              <a:spcAft>
                <a:spcPts val="0"/>
              </a:spcAft>
              <a:buClr>
                <a:schemeClr val="dk1"/>
              </a:buClr>
              <a:buSzPct val="100000"/>
              <a:buFont typeface="Lucida Sans"/>
              <a:buChar char="•"/>
            </a:pPr>
            <a:r>
              <a:rPr lang="en-US" sz="2800">
                <a:latin typeface="Calibri"/>
                <a:ea typeface="Calibri"/>
                <a:cs typeface="Calibri"/>
                <a:sym typeface="Calibri"/>
              </a:rPr>
              <a:t>Royal Service station provides three types of services: refueling, vehicle maintenance, parking</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must track bills, the product and services</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System to control inventory</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to track credit history, and payments overdue</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applies only to regular repeat customer</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must handle the data requirements for interfacing with other system</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must record tax and related information</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station must be able to review tax record upon demand</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will send periodic message to customers</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Customer can rent parking space in the station parking lot </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maintain a repository of account information</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station manager must be able to review accounting information upon demand</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can report an analysis of prices and discounts</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will automatically notify the owners of dormant accounts</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can not be unavailable for more than 24 hours</a:t>
            </a:r>
            <a:endParaRPr/>
          </a:p>
          <a:p>
            <a:pPr indent="-330200" lvl="0" marL="330200" rtl="0" algn="l">
              <a:lnSpc>
                <a:spcPct val="80000"/>
              </a:lnSpc>
              <a:spcBef>
                <a:spcPts val="700"/>
              </a:spcBef>
              <a:spcAft>
                <a:spcPts val="0"/>
              </a:spcAft>
              <a:buClr>
                <a:schemeClr val="dk1"/>
              </a:buClr>
              <a:buSzPct val="100000"/>
              <a:buFont typeface="Lucida Sans"/>
              <a:buChar char="•"/>
            </a:pPr>
            <a:r>
              <a:rPr lang="en-US" sz="2800">
                <a:latin typeface="Calibri"/>
                <a:ea typeface="Calibri"/>
                <a:cs typeface="Calibri"/>
                <a:sym typeface="Calibri"/>
              </a:rPr>
              <a:t>The system must protect customer information from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Design Considerations</a:t>
            </a:r>
            <a:br>
              <a:rPr lang="en-US"/>
            </a:br>
            <a:r>
              <a:rPr lang="en-US" sz="2800">
                <a:latin typeface="Calibri"/>
                <a:ea typeface="Calibri"/>
                <a:cs typeface="Calibri"/>
                <a:sym typeface="Calibri"/>
              </a:rPr>
              <a:t>Designing User Interfaces</a:t>
            </a:r>
            <a:endParaRPr/>
          </a:p>
        </p:txBody>
      </p:sp>
      <p:sp>
        <p:nvSpPr>
          <p:cNvPr id="126" name="Google Shape;12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0200" lvl="0" marL="330200" rtl="0" algn="l">
              <a:lnSpc>
                <a:spcPct val="90000"/>
              </a:lnSpc>
              <a:spcBef>
                <a:spcPts val="0"/>
              </a:spcBef>
              <a:spcAft>
                <a:spcPts val="0"/>
              </a:spcAft>
              <a:buClr>
                <a:schemeClr val="dk1"/>
              </a:buClr>
              <a:buSzPts val="2800"/>
              <a:buFont typeface="Lucida Sans"/>
              <a:buChar char="•"/>
            </a:pPr>
            <a:r>
              <a:rPr lang="en-US">
                <a:latin typeface="Calibri"/>
                <a:ea typeface="Calibri"/>
                <a:cs typeface="Calibri"/>
                <a:sym typeface="Calibri"/>
              </a:rPr>
              <a:t>Must consider several issues:</a:t>
            </a:r>
            <a:endParaRPr/>
          </a:p>
          <a:p>
            <a:pPr indent="-273050" lvl="1" marL="730250" rtl="0" algn="l">
              <a:lnSpc>
                <a:spcPct val="90000"/>
              </a:lnSpc>
              <a:spcBef>
                <a:spcPts val="500"/>
              </a:spcBef>
              <a:spcAft>
                <a:spcPts val="0"/>
              </a:spcAft>
              <a:buClr>
                <a:schemeClr val="dk1"/>
              </a:buClr>
              <a:buSzPts val="2600"/>
              <a:buChar char="•"/>
            </a:pPr>
            <a:r>
              <a:rPr lang="en-US" sz="2600">
                <a:latin typeface="Calibri"/>
                <a:ea typeface="Calibri"/>
                <a:cs typeface="Calibri"/>
                <a:sym typeface="Calibri"/>
              </a:rPr>
              <a:t>identifying the humans who will interact with the system</a:t>
            </a:r>
            <a:endParaRPr/>
          </a:p>
          <a:p>
            <a:pPr indent="-273050" lvl="1" marL="730250" rtl="0" algn="l">
              <a:lnSpc>
                <a:spcPct val="90000"/>
              </a:lnSpc>
              <a:spcBef>
                <a:spcPts val="500"/>
              </a:spcBef>
              <a:spcAft>
                <a:spcPts val="0"/>
              </a:spcAft>
              <a:buClr>
                <a:schemeClr val="dk1"/>
              </a:buClr>
              <a:buSzPts val="2600"/>
              <a:buChar char="•"/>
            </a:pPr>
            <a:r>
              <a:rPr lang="en-US" sz="2600">
                <a:latin typeface="Calibri"/>
                <a:ea typeface="Calibri"/>
                <a:cs typeface="Calibri"/>
                <a:sym typeface="Calibri"/>
              </a:rPr>
              <a:t>defining scenarios for each way that the system can perform a task</a:t>
            </a:r>
            <a:endParaRPr/>
          </a:p>
          <a:p>
            <a:pPr indent="-273050" lvl="1" marL="730250" rtl="0" algn="l">
              <a:lnSpc>
                <a:spcPct val="90000"/>
              </a:lnSpc>
              <a:spcBef>
                <a:spcPts val="500"/>
              </a:spcBef>
              <a:spcAft>
                <a:spcPts val="0"/>
              </a:spcAft>
              <a:buClr>
                <a:schemeClr val="dk1"/>
              </a:buClr>
              <a:buSzPts val="2600"/>
              <a:buChar char="•"/>
            </a:pPr>
            <a:r>
              <a:rPr lang="en-US" sz="2600">
                <a:latin typeface="Calibri"/>
                <a:ea typeface="Calibri"/>
                <a:cs typeface="Calibri"/>
                <a:sym typeface="Calibri"/>
              </a:rPr>
              <a:t>designing a hierarchy of user commands</a:t>
            </a:r>
            <a:endParaRPr/>
          </a:p>
          <a:p>
            <a:pPr indent="-273050" lvl="1" marL="730250" rtl="0" algn="l">
              <a:lnSpc>
                <a:spcPct val="90000"/>
              </a:lnSpc>
              <a:spcBef>
                <a:spcPts val="500"/>
              </a:spcBef>
              <a:spcAft>
                <a:spcPts val="0"/>
              </a:spcAft>
              <a:buClr>
                <a:schemeClr val="dk1"/>
              </a:buClr>
              <a:buSzPts val="2600"/>
              <a:buChar char="•"/>
            </a:pPr>
            <a:r>
              <a:rPr lang="en-US" sz="2600">
                <a:latin typeface="Calibri"/>
                <a:ea typeface="Calibri"/>
                <a:cs typeface="Calibri"/>
                <a:sym typeface="Calibri"/>
              </a:rPr>
              <a:t>refining the sequence of user interactions with the system</a:t>
            </a:r>
            <a:endParaRPr/>
          </a:p>
          <a:p>
            <a:pPr indent="-273050" lvl="1" marL="730250" rtl="0" algn="l">
              <a:lnSpc>
                <a:spcPct val="90000"/>
              </a:lnSpc>
              <a:spcBef>
                <a:spcPts val="500"/>
              </a:spcBef>
              <a:spcAft>
                <a:spcPts val="0"/>
              </a:spcAft>
              <a:buClr>
                <a:schemeClr val="dk1"/>
              </a:buClr>
              <a:buSzPts val="2600"/>
              <a:buChar char="•"/>
            </a:pPr>
            <a:r>
              <a:rPr lang="en-US" sz="2600">
                <a:latin typeface="Calibri"/>
                <a:ea typeface="Calibri"/>
                <a:cs typeface="Calibri"/>
                <a:sym typeface="Calibri"/>
              </a:rPr>
              <a:t>designing relevant classes in the hierarchy to implement the user-interface design decisions</a:t>
            </a:r>
            <a:endParaRPr/>
          </a:p>
          <a:p>
            <a:pPr indent="-273050" lvl="1" marL="730250" rtl="0" algn="l">
              <a:lnSpc>
                <a:spcPct val="90000"/>
              </a:lnSpc>
              <a:spcBef>
                <a:spcPts val="500"/>
              </a:spcBef>
              <a:spcAft>
                <a:spcPts val="0"/>
              </a:spcAft>
              <a:buClr>
                <a:schemeClr val="dk1"/>
              </a:buClr>
              <a:buSzPts val="2600"/>
              <a:buChar char="•"/>
            </a:pPr>
            <a:r>
              <a:rPr lang="en-US" sz="2600">
                <a:latin typeface="Calibri"/>
                <a:ea typeface="Calibri"/>
                <a:cs typeface="Calibri"/>
                <a:sym typeface="Calibri"/>
              </a:rPr>
              <a:t>integrating the user-interface classes into the overall system class hierarchy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Design Considerations</a:t>
            </a:r>
            <a:br>
              <a:rPr lang="en-US"/>
            </a:br>
            <a:r>
              <a:rPr lang="en-US" sz="2800">
                <a:latin typeface="Calibri"/>
                <a:ea typeface="Calibri"/>
                <a:cs typeface="Calibri"/>
                <a:sym typeface="Calibri"/>
              </a:rPr>
              <a:t>Designing User Interfaces</a:t>
            </a:r>
            <a:endParaRPr/>
          </a:p>
        </p:txBody>
      </p:sp>
      <p:pic>
        <p:nvPicPr>
          <p:cNvPr descr="Graphical user interface" id="133" name="Google Shape;133;p20"/>
          <p:cNvPicPr preferRelativeResize="0"/>
          <p:nvPr>
            <p:ph idx="1" type="body"/>
          </p:nvPr>
        </p:nvPicPr>
        <p:blipFill rotWithShape="1">
          <a:blip r:embed="rId3">
            <a:alphaModFix/>
          </a:blip>
          <a:srcRect b="0" l="0" r="0" t="0"/>
          <a:stretch/>
        </p:blipFill>
        <p:spPr>
          <a:xfrm>
            <a:off x="1755058" y="1582994"/>
            <a:ext cx="8681884" cy="52750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Component based Software Engineering</a:t>
            </a:r>
            <a:endParaRPr/>
          </a:p>
        </p:txBody>
      </p:sp>
      <p:sp>
        <p:nvSpPr>
          <p:cNvPr id="139" name="Google Shape;13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31F20"/>
              </a:buClr>
              <a:buSzPts val="2800"/>
              <a:buChar char="•"/>
            </a:pPr>
            <a:r>
              <a:rPr b="0" i="0" lang="en-US" u="none" strike="noStrike">
                <a:solidFill>
                  <a:srgbClr val="231F20"/>
                </a:solidFill>
              </a:rPr>
              <a:t>Components are </a:t>
            </a:r>
            <a:r>
              <a:rPr b="1" i="0" lang="en-US" u="none" strike="noStrike">
                <a:solidFill>
                  <a:srgbClr val="231F20"/>
                </a:solidFill>
              </a:rPr>
              <a:t>higher-level abstractions </a:t>
            </a:r>
            <a:r>
              <a:rPr b="0" i="0" lang="en-US" u="none" strike="noStrike">
                <a:solidFill>
                  <a:srgbClr val="231F20"/>
                </a:solidFill>
              </a:rPr>
              <a:t>than objects and are defined by their</a:t>
            </a:r>
            <a:r>
              <a:rPr lang="en-US">
                <a:solidFill>
                  <a:srgbClr val="231F20"/>
                </a:solidFill>
              </a:rPr>
              <a:t> </a:t>
            </a:r>
            <a:r>
              <a:rPr b="0" i="0" lang="en-US" u="none" strike="noStrike">
                <a:solidFill>
                  <a:srgbClr val="231F20"/>
                </a:solidFill>
              </a:rPr>
              <a:t>interfaces. </a:t>
            </a:r>
            <a:endParaRPr/>
          </a:p>
          <a:p>
            <a:pPr indent="-228600" lvl="0" marL="228600" rtl="0" algn="l">
              <a:lnSpc>
                <a:spcPct val="90000"/>
              </a:lnSpc>
              <a:spcBef>
                <a:spcPts val="1000"/>
              </a:spcBef>
              <a:spcAft>
                <a:spcPts val="0"/>
              </a:spcAft>
              <a:buClr>
                <a:srgbClr val="231F20"/>
              </a:buClr>
              <a:buSzPts val="2800"/>
              <a:buChar char="•"/>
            </a:pPr>
            <a:r>
              <a:rPr b="0" i="0" lang="en-US" u="none" strike="noStrike">
                <a:solidFill>
                  <a:srgbClr val="231F20"/>
                </a:solidFill>
              </a:rPr>
              <a:t>They are usually larger than individual objects, and all </a:t>
            </a:r>
            <a:r>
              <a:rPr b="1" i="0" lang="en-US" u="none" strike="noStrike">
                <a:solidFill>
                  <a:srgbClr val="231F20"/>
                </a:solidFill>
              </a:rPr>
              <a:t>implementation details are hidden </a:t>
            </a:r>
            <a:r>
              <a:rPr b="0" i="0" lang="en-US" u="none" strike="noStrike">
                <a:solidFill>
                  <a:srgbClr val="231F20"/>
                </a:solidFill>
              </a:rPr>
              <a:t>from other components. </a:t>
            </a:r>
            <a:endParaRPr/>
          </a:p>
          <a:p>
            <a:pPr indent="-228600" lvl="0" marL="228600" rtl="0" algn="l">
              <a:lnSpc>
                <a:spcPct val="90000"/>
              </a:lnSpc>
              <a:spcBef>
                <a:spcPts val="1000"/>
              </a:spcBef>
              <a:spcAft>
                <a:spcPts val="0"/>
              </a:spcAft>
              <a:buClr>
                <a:srgbClr val="231F20"/>
              </a:buClr>
              <a:buSzPts val="2800"/>
              <a:buChar char="•"/>
            </a:pPr>
            <a:r>
              <a:rPr b="0" i="0" lang="en-US" u="none" strike="noStrike">
                <a:solidFill>
                  <a:srgbClr val="231F20"/>
                </a:solidFill>
              </a:rPr>
              <a:t>Component-based software engineering is the process of defining, implementing, and integrating or composing these loosely coupled, independent components into systems.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