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latin typeface="Times"/>
                <a:ea typeface="Times"/>
                <a:cs typeface="Times"/>
                <a:sym typeface="Times"/>
              </a:rPr>
              <a:t>Concerns </a:t>
            </a:r>
            <a:r>
              <a:rPr b="0" i="0" lang="en-US" sz="1800" u="none" strike="noStrike">
                <a:latin typeface="Times"/>
                <a:ea typeface="Times"/>
                <a:cs typeface="Times"/>
                <a:sym typeface="Times"/>
              </a:rPr>
              <a:t>can be functions, data, features, tasks, qualities, or any aspect of the requirements or design that we want to define or understand in more detail.</a:t>
            </a:r>
            <a:endParaRPr/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strike="noStrike">
                <a:latin typeface="Times"/>
                <a:ea typeface="Times"/>
                <a:cs typeface="Times"/>
                <a:sym typeface="Times"/>
              </a:rPr>
              <a:t>The references made from one module to another: </a:t>
            </a:r>
            <a:r>
              <a:rPr b="0" i="0" lang="en-US" sz="1800" u="none" strike="noStrike">
                <a:latin typeface="Times"/>
                <a:ea typeface="Times"/>
                <a:cs typeface="Times"/>
                <a:sym typeface="Times"/>
              </a:rPr>
              <a:t>Module A may invoke operations in module B, so module A depends on module B for completion of its function or process.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strike="noStrike">
                <a:latin typeface="Times"/>
                <a:ea typeface="Times"/>
                <a:cs typeface="Times"/>
                <a:sym typeface="Times"/>
              </a:rPr>
              <a:t>The amount of data passed from one module to another: </a:t>
            </a:r>
            <a:r>
              <a:rPr b="0" i="0" lang="en-US" sz="1800" u="none" strike="noStrike">
                <a:latin typeface="Times"/>
                <a:ea typeface="Times"/>
                <a:cs typeface="Times"/>
                <a:sym typeface="Times"/>
              </a:rPr>
              <a:t>Module A may pass a parameter, the contents of an array, or a block of data to module B.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strike="noStrike">
                <a:latin typeface="Times"/>
                <a:ea typeface="Times"/>
                <a:cs typeface="Times"/>
                <a:sym typeface="Times"/>
              </a:rPr>
              <a:t>The amount of control that one module has over the other: </a:t>
            </a:r>
            <a:r>
              <a:rPr b="0" i="0" lang="en-US" sz="1800" u="none" strike="noStrike">
                <a:latin typeface="Times"/>
                <a:ea typeface="Times"/>
                <a:cs typeface="Times"/>
                <a:sym typeface="Times"/>
              </a:rPr>
              <a:t>Module A may pass a control flag to module B. The value of the flag tells module B the state of some resource or subsystem, which procedure to invoke, or whether to invoke a procedure at all.</a:t>
            </a:r>
            <a:endParaRPr/>
          </a:p>
        </p:txBody>
      </p:sp>
      <p:sp>
        <p:nvSpPr>
          <p:cNvPr id="118" name="Google Shape;11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Design Principles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Instructor: Mehroze Khan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Modularity: Common Coupling</a:t>
            </a:r>
            <a:endParaRPr/>
          </a:p>
        </p:txBody>
      </p:sp>
      <p:pic>
        <p:nvPicPr>
          <p:cNvPr descr="Graphical user interface&#10;&#10;Description automatically generated" id="149" name="Google Shape;14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4133" y="1364633"/>
            <a:ext cx="8703734" cy="5393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Modularity: Control Coupling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838200" y="1569156"/>
            <a:ext cx="10515600" cy="4607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0" i="0" lang="en-US" sz="2600" u="none" strike="noStrike"/>
              <a:t>When one module passes parameters or a return code to control the behavior of another module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0" i="0" lang="en-US" sz="2600" u="none" strike="noStrike"/>
              <a:t>It is impossible for the controlled module to function without some direction from the controlling module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L</a:t>
            </a:r>
            <a:r>
              <a:rPr b="0" i="0" lang="en-US" sz="2600" u="none" strike="noStrike"/>
              <a:t>imit each module to be responsible for only one function or one activity.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R</a:t>
            </a:r>
            <a:r>
              <a:rPr b="0" i="0" lang="en-US" sz="2600" u="none" strike="noStrike"/>
              <a:t>estriction minimizes the amount of information that is passed to a controlled module, and it simplifies the module’s interface to a fixed and recognizable set of parameters and return values.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Modularity: Stamp and Data Coupling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838200" y="1569156"/>
            <a:ext cx="10515600" cy="4607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 u="none" strike="noStrike"/>
              <a:t>When complex data structures are passed between modules, we say there is </a:t>
            </a:r>
            <a:r>
              <a:rPr b="1" i="0" lang="en-US" u="none" strike="noStrike"/>
              <a:t>stamp coupling </a:t>
            </a:r>
            <a:r>
              <a:rPr b="0" i="0" lang="en-US" u="none" strike="noStrike"/>
              <a:t>between the modules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u="none" strike="noStrike"/>
              <a:t>Stamp coupling represents a more complex interface between modules, because the modules have to agree on the data’s format and organization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</a:t>
            </a:r>
            <a:r>
              <a:rPr b="0" i="0" lang="en-US" u="none" strike="noStrike"/>
              <a:t>f only data values, and not structured data, are passed, then the modules are connected by </a:t>
            </a:r>
            <a:r>
              <a:rPr b="1" i="0" lang="en-US" u="none" strike="noStrike"/>
              <a:t>data coupling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</a:t>
            </a:r>
            <a:r>
              <a:rPr b="0" i="0" lang="en-US" u="none" strike="noStrike"/>
              <a:t>ata coupling is simpler and less likely to be affected by changes in data representation.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</a:t>
            </a:r>
            <a:r>
              <a:rPr b="0" i="0" lang="en-US" u="none" strike="noStrike"/>
              <a:t>asiest to trace data through and to make changes to data coupled</a:t>
            </a:r>
            <a:r>
              <a:rPr lang="en-US"/>
              <a:t> </a:t>
            </a:r>
            <a:r>
              <a:rPr b="0" i="0" lang="en-US" u="none" strike="noStrike"/>
              <a:t>modules.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Principles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422400"/>
            <a:ext cx="10515600" cy="5070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Design principles </a:t>
            </a:r>
            <a:r>
              <a:rPr lang="en-US"/>
              <a:t>are guidelines for decomposing a system’s required functionality and behavior into modules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principles identify the criteria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for decomposing a system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deciding what information to provide (and what to conceal) in the resulting modules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Six dominant principles (general):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Modularity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Interfaces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Information hiding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Incremental development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Abstraction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Generality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Modularity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38200" y="1467556"/>
            <a:ext cx="10515600" cy="502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Modularity </a:t>
            </a:r>
            <a:r>
              <a:rPr lang="en-US" sz="2400"/>
              <a:t>is the principle of keeping the unrelated aspects of a system separate from each other,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aspect can be studied in isolation (also called separation of concerns)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the principle is applied well, each resulting module will have a single purpose and will be relatively independent of the others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module will be easy to understand and develop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easier to locate faults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because there are fewer suspect modules per fault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Easier to change the system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because a change to one module affects relatively few other modules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determine how well a design separates concerns, we use two concepts that measure module independence: coupling and cohesion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Modularity: Coupling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Two modules are </a:t>
            </a:r>
            <a:r>
              <a:rPr b="1" lang="en-US" sz="2800"/>
              <a:t>tightly coupled </a:t>
            </a:r>
            <a:r>
              <a:rPr lang="en-US" sz="2800"/>
              <a:t>when they depend a great deal on each other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Loosely coupled </a:t>
            </a:r>
            <a:r>
              <a:rPr lang="en-US" sz="2800"/>
              <a:t>modules have some dependence, but their interconnections are weak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Uncoupled</a:t>
            </a:r>
            <a:r>
              <a:rPr lang="en-US" sz="2800"/>
              <a:t> modules have no interconnections at all; they are completely unrelated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Modularity: Coupling</a:t>
            </a:r>
            <a:br>
              <a:rPr lang="en-US"/>
            </a:br>
            <a:endParaRPr/>
          </a:p>
        </p:txBody>
      </p:sp>
      <p:pic>
        <p:nvPicPr>
          <p:cNvPr descr="Diagram&#10;&#10;Description automatically generated" id="114" name="Google Shape;11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384" y="1286935"/>
            <a:ext cx="8493231" cy="543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Modularity: Coupling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many ways that modules can depend on each other: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references made from one module to another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amount of data passed from one module to another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amount of control that one module has over the other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Coupling can be measured along a spectrum of dependence, ranging from complete dependance to complete independence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Modularity: Types of Coupling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Content coupling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 coupling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Control coupling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Stamp coupling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coupling</a:t>
            </a:r>
            <a:endParaRPr/>
          </a:p>
        </p:txBody>
      </p:sp>
      <p:pic>
        <p:nvPicPr>
          <p:cNvPr descr="Diagram&#10;&#10;Description automatically generated"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778" y="1475668"/>
            <a:ext cx="7248244" cy="437983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 flipH="1">
            <a:off x="654756" y="4763911"/>
            <a:ext cx="43123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High coupling is not desired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Modularity: Content Coupling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838200" y="1569156"/>
            <a:ext cx="10515600" cy="4607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O</a:t>
            </a:r>
            <a:r>
              <a:rPr b="0" i="0" lang="en-US" sz="2600" u="none" strike="noStrike"/>
              <a:t>ne module modifies another. </a:t>
            </a:r>
            <a:r>
              <a:rPr lang="en-US" sz="2600"/>
              <a:t>T</a:t>
            </a:r>
            <a:r>
              <a:rPr b="0" i="0" lang="en-US" sz="2600" u="none" strike="noStrike"/>
              <a:t>he modified module is completely dependent on the modifying one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0" i="0" lang="en-US" sz="2600" u="none" strike="noStrike"/>
              <a:t>Content coupling might occur when one module is imported into another module, modifies the code of another module, or branches into the middle of another module</a:t>
            </a:r>
            <a:endParaRPr sz="2600"/>
          </a:p>
        </p:txBody>
      </p:sp>
      <p:pic>
        <p:nvPicPr>
          <p:cNvPr descr="Diagram, table&#10;&#10;Description automatically generated"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2579" y="3597910"/>
            <a:ext cx="7713496" cy="326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Modularity: Common Coupling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838200" y="1569156"/>
            <a:ext cx="10515600" cy="4607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0" i="0" lang="en-US" sz="2600" u="none" strike="noStrike"/>
              <a:t>We can reduce the amount of coupling somewhat by organizing our design so that data are accessible from a common data store.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D</a:t>
            </a:r>
            <a:r>
              <a:rPr b="0" i="0" lang="en-US" sz="2600" u="none" strike="noStrike"/>
              <a:t>ependence still exists; making a change to the common data means that, to evaluate the effect of the change, we must look at all modules that access those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0" i="0" lang="en-US" sz="2600" u="none" strike="noStrike"/>
              <a:t>With common coupling, it can be difficult to determine which module is responsible for having set a variable to a particular value.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