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173" name="Google Shape;17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Purpose: </a:t>
            </a:r>
            <a:r>
              <a:rPr b="0" i="0" lang="en-US" sz="1800" u="none" strike="noStrike">
                <a:latin typeface="Times"/>
                <a:ea typeface="Times"/>
                <a:cs typeface="Times"/>
                <a:sym typeface="Times"/>
              </a:rPr>
              <a:t>We document the functionality of each access function, in enough detail that other developers can identify which access functions fit their needs</a:t>
            </a:r>
            <a:endParaRPr/>
          </a:p>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Preconditions: </a:t>
            </a:r>
            <a:r>
              <a:rPr b="0" i="0" lang="en-US" sz="1800" u="none" strike="noStrike">
                <a:latin typeface="Times"/>
                <a:ea typeface="Times"/>
                <a:cs typeface="Times"/>
                <a:sym typeface="Times"/>
              </a:rPr>
              <a:t>We list all assumptions, called </a:t>
            </a:r>
            <a:r>
              <a:rPr b="1" i="0" lang="en-US" sz="1800" u="none" strike="noStrike">
                <a:latin typeface="Times"/>
                <a:ea typeface="Times"/>
                <a:cs typeface="Times"/>
                <a:sym typeface="Times"/>
              </a:rPr>
              <a:t>preconditions</a:t>
            </a:r>
            <a:r>
              <a:rPr b="0" i="0" lang="en-US" sz="1800" u="none" strike="noStrike">
                <a:latin typeface="Times"/>
                <a:ea typeface="Times"/>
                <a:cs typeface="Times"/>
                <a:sym typeface="Times"/>
              </a:rPr>
              <a:t>, that our unit makes about its usage (e.g., </a:t>
            </a:r>
            <a:r>
              <a:rPr b="1" i="0" lang="en-US" sz="1800" u="none" strike="noStrike">
                <a:latin typeface="Times"/>
                <a:ea typeface="Times"/>
                <a:cs typeface="Times"/>
                <a:sym typeface="Times"/>
              </a:rPr>
              <a:t>values of input parameters, states of global resources, or presence of program libraries or other software units</a:t>
            </a:r>
            <a:r>
              <a:rPr b="0" i="0" lang="en-US" sz="1800" u="none" strike="noStrike">
                <a:latin typeface="Times"/>
                <a:ea typeface="Times"/>
                <a:cs typeface="Times"/>
                <a:sym typeface="Times"/>
              </a:rPr>
              <a:t>)</a:t>
            </a:r>
            <a:endParaRPr/>
          </a:p>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Protocols: </a:t>
            </a:r>
            <a:r>
              <a:rPr b="0" i="0" lang="en-US" sz="1800" u="none" strike="noStrike">
                <a:latin typeface="Times"/>
                <a:ea typeface="Times"/>
                <a:cs typeface="Times"/>
                <a:sym typeface="Times"/>
              </a:rPr>
              <a:t>We include protocol information about the </a:t>
            </a:r>
            <a:r>
              <a:rPr b="1" i="0" lang="en-US" sz="1800" u="none" strike="noStrike">
                <a:latin typeface="Times"/>
                <a:ea typeface="Times"/>
                <a:cs typeface="Times"/>
                <a:sym typeface="Times"/>
              </a:rPr>
              <a:t>order in which access functions should be invoked</a:t>
            </a:r>
            <a:r>
              <a:rPr b="0" i="0" lang="en-US" sz="1800" u="none" strike="noStrike">
                <a:latin typeface="Times"/>
                <a:ea typeface="Times"/>
                <a:cs typeface="Times"/>
                <a:sym typeface="Times"/>
              </a:rPr>
              <a:t>, or the </a:t>
            </a:r>
            <a:r>
              <a:rPr b="1" i="0" lang="en-US" sz="1800" u="none" strike="noStrike">
                <a:latin typeface="Times"/>
                <a:ea typeface="Times"/>
                <a:cs typeface="Times"/>
                <a:sym typeface="Times"/>
              </a:rPr>
              <a:t>pattern in which two components should exchange messages</a:t>
            </a:r>
            <a:r>
              <a:rPr b="0" i="0" lang="en-US" sz="1800" u="none" strike="noStrike">
                <a:latin typeface="Times"/>
                <a:ea typeface="Times"/>
                <a:cs typeface="Times"/>
                <a:sym typeface="Times"/>
              </a:rPr>
              <a:t>. For example, a calling module may need to be authorized before accessing a shared resource</a:t>
            </a:r>
            <a:endParaRPr/>
          </a:p>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Postconditions: </a:t>
            </a:r>
            <a:r>
              <a:rPr b="0" i="0" lang="en-US" sz="1800" u="none" strike="noStrike">
                <a:latin typeface="Times"/>
                <a:ea typeface="Times"/>
                <a:cs typeface="Times"/>
                <a:sym typeface="Times"/>
              </a:rPr>
              <a:t>We document all visible effects, called </a:t>
            </a:r>
            <a:r>
              <a:rPr b="1" i="0" lang="en-US" sz="1800" u="none" strike="noStrike">
                <a:latin typeface="Times"/>
                <a:ea typeface="Times"/>
                <a:cs typeface="Times"/>
                <a:sym typeface="Times"/>
              </a:rPr>
              <a:t>postconditions</a:t>
            </a:r>
            <a:r>
              <a:rPr b="0" i="0" lang="en-US" sz="1800" u="none" strike="noStrike">
                <a:latin typeface="Times"/>
                <a:ea typeface="Times"/>
                <a:cs typeface="Times"/>
                <a:sym typeface="Times"/>
              </a:rPr>
              <a:t>, of each access function, including </a:t>
            </a:r>
            <a:r>
              <a:rPr b="1" i="0" lang="en-US" sz="1800" u="none" strike="noStrike">
                <a:latin typeface="Times"/>
                <a:ea typeface="Times"/>
                <a:cs typeface="Times"/>
                <a:sym typeface="Times"/>
              </a:rPr>
              <a:t>return values, raised exceptions, and changes to shared variables (e.g., output files)</a:t>
            </a:r>
            <a:endParaRPr/>
          </a:p>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Quality attributes: </a:t>
            </a:r>
            <a:r>
              <a:rPr b="0" i="0" lang="en-US" sz="1800" u="none" strike="noStrike">
                <a:latin typeface="Times"/>
                <a:ea typeface="Times"/>
                <a:cs typeface="Times"/>
                <a:sym typeface="Times"/>
              </a:rPr>
              <a:t>We describe any quality attributes (e.g., </a:t>
            </a:r>
            <a:r>
              <a:rPr b="1" i="0" lang="en-US" sz="1800" u="none" strike="noStrike">
                <a:latin typeface="Times"/>
                <a:ea typeface="Times"/>
                <a:cs typeface="Times"/>
                <a:sym typeface="Times"/>
              </a:rPr>
              <a:t>performance, reliability</a:t>
            </a:r>
            <a:r>
              <a:rPr b="0" i="0" lang="en-US" sz="1800" u="none" strike="noStrike">
                <a:latin typeface="Times"/>
                <a:ea typeface="Times"/>
                <a:cs typeface="Times"/>
                <a:sym typeface="Times"/>
              </a:rPr>
              <a:t>) that are visible to developers or users</a:t>
            </a:r>
            <a:endParaRPr/>
          </a:p>
        </p:txBody>
      </p:sp>
      <p:sp>
        <p:nvSpPr>
          <p:cNvPr id="253" name="Google Shape;25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Nodes represent software units, and directed edges run from the using units, such as A, to the used units, such as B.</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Unit A has a fan-out of three in Design 1 but a fan-out of five in Design 2.</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One of our goals in designing a system is to create software units with high fan-in and low fan-out. High fan-out usually indicates that the software unit is doing too much and probably ought to be decomposed into smaller, simpler units</a:t>
            </a:r>
            <a:endParaRPr/>
          </a:p>
        </p:txBody>
      </p:sp>
      <p:sp>
        <p:nvSpPr>
          <p:cNvPr id="279" name="Google Shape;27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The cycle in uses graph identifies a collection of units that are mutually dependent on each other. Such cycles are not necessarily bad. If the problem that the units are solving is naturally recursive, then it makes sense for the design to include modules that are mutually recursive. But large cycles limit the design’s ability to support incremental development: none of the units in the cycle can be developed (i.e., implemented, tested, debugged) until all of the cycle’s units are developed</a:t>
            </a:r>
            <a:endParaRPr/>
          </a:p>
        </p:txBody>
      </p:sp>
      <p:sp>
        <p:nvSpPr>
          <p:cNvPr id="287" name="Google Shape;28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latin typeface="Times"/>
                <a:ea typeface="Times"/>
                <a:cs typeface="Times"/>
                <a:sym typeface="Times"/>
              </a:rPr>
              <a:t>Concerns </a:t>
            </a:r>
            <a:r>
              <a:rPr b="0" i="0" lang="en-US" sz="1800" u="none" strike="noStrike">
                <a:latin typeface="Times"/>
                <a:ea typeface="Times"/>
                <a:cs typeface="Times"/>
                <a:sym typeface="Times"/>
              </a:rPr>
              <a:t>can be functions, data, features, tasks, qualities, or any aspect of the requirements or design that we want to define or understand in more detail.</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The first procedure works only in contexts where global variables have names that match the names used within the procedure body. </a:t>
            </a:r>
            <a:endParaRPr/>
          </a:p>
          <a:p>
            <a:pPr indent="0" lvl="0" marL="0" rtl="0" algn="l">
              <a:spcBef>
                <a:spcPts val="0"/>
              </a:spcBef>
              <a:spcAft>
                <a:spcPts val="0"/>
              </a:spcAft>
              <a:buNone/>
            </a:pPr>
            <a:r>
              <a:rPr b="0" i="0" lang="en-US" sz="1800" u="none" strike="noStrike">
                <a:latin typeface="Times"/>
                <a:ea typeface="Times"/>
                <a:cs typeface="Times"/>
                <a:sym typeface="Times"/>
              </a:rPr>
              <a:t>The second procedure no longer needs to know the names of the actual variables being summed, but its use is restricted to summing exactly three variables. </a:t>
            </a:r>
            <a:endParaRPr/>
          </a:p>
          <a:p>
            <a:pPr indent="0" lvl="0" marL="0" rtl="0" algn="l">
              <a:spcBef>
                <a:spcPts val="0"/>
              </a:spcBef>
              <a:spcAft>
                <a:spcPts val="0"/>
              </a:spcAft>
              <a:buNone/>
            </a:pPr>
            <a:r>
              <a:rPr b="0" i="0" lang="en-US" sz="1800" u="none" strike="noStrike">
                <a:latin typeface="Times"/>
                <a:ea typeface="Times"/>
                <a:cs typeface="Times"/>
                <a:sym typeface="Times"/>
              </a:rPr>
              <a:t>The third procedure can sum any number of variables, but the calling code must specify the number of elements to sum.</a:t>
            </a:r>
            <a:endParaRPr/>
          </a:p>
          <a:p>
            <a:pPr indent="0" lvl="0" marL="0" rtl="0" algn="l">
              <a:spcBef>
                <a:spcPts val="0"/>
              </a:spcBef>
              <a:spcAft>
                <a:spcPts val="0"/>
              </a:spcAft>
              <a:buNone/>
            </a:pPr>
            <a:r>
              <a:rPr b="0" i="0" lang="en-US" sz="1800" u="none" strike="noStrike">
                <a:latin typeface="Times"/>
                <a:ea typeface="Times"/>
                <a:cs typeface="Times"/>
                <a:sym typeface="Times"/>
              </a:rPr>
              <a:t>The last procedure sums all of the elements in its array parameter</a:t>
            </a:r>
            <a:endParaRPr/>
          </a:p>
        </p:txBody>
      </p:sp>
      <p:sp>
        <p:nvSpPr>
          <p:cNvPr id="319" name="Google Shape;319;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The references made from one module to another: </a:t>
            </a:r>
            <a:r>
              <a:rPr b="0" i="0" lang="en-US" sz="1800" u="none" strike="noStrike">
                <a:latin typeface="Times"/>
                <a:ea typeface="Times"/>
                <a:cs typeface="Times"/>
                <a:sym typeface="Times"/>
              </a:rPr>
              <a:t>Module A may invoke operations in module B, so module A depends on module B for completion of its function or process.</a:t>
            </a:r>
            <a:endParaRPr/>
          </a:p>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The amount of data passed from one module to another: </a:t>
            </a:r>
            <a:r>
              <a:rPr b="0" i="0" lang="en-US" sz="1800" u="none" strike="noStrike">
                <a:latin typeface="Times"/>
                <a:ea typeface="Times"/>
                <a:cs typeface="Times"/>
                <a:sym typeface="Times"/>
              </a:rPr>
              <a:t>Module A may pass a parameter, the contents of an array, or a block of data to module B.</a:t>
            </a:r>
            <a:endParaRPr/>
          </a:p>
          <a:p>
            <a:pPr indent="-285750" lvl="0" marL="285750" rtl="0" algn="l">
              <a:spcBef>
                <a:spcPts val="0"/>
              </a:spcBef>
              <a:spcAft>
                <a:spcPts val="0"/>
              </a:spcAft>
              <a:buClr>
                <a:schemeClr val="dk1"/>
              </a:buClr>
              <a:buSzPts val="1800"/>
              <a:buFont typeface="Arial"/>
              <a:buChar char="•"/>
            </a:pPr>
            <a:r>
              <a:rPr b="0" i="1" lang="en-US" sz="1800" u="none" strike="noStrike">
                <a:latin typeface="Times"/>
                <a:ea typeface="Times"/>
                <a:cs typeface="Times"/>
                <a:sym typeface="Times"/>
              </a:rPr>
              <a:t>The amount of control that one module has over the other: </a:t>
            </a:r>
            <a:r>
              <a:rPr b="0" i="0" lang="en-US" sz="1800" u="none" strike="noStrike">
                <a:latin typeface="Times"/>
                <a:ea typeface="Times"/>
                <a:cs typeface="Times"/>
                <a:sym typeface="Times"/>
              </a:rPr>
              <a:t>Module A may pass a control flag to module B. The value of the flag tells module B the state of some resource or subsystem, which procedure to invoke, or whether to invoke a procedure at all.</a:t>
            </a: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125" name="Google Shape;12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Design Principles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Common Coupling</a:t>
            </a:r>
            <a:endParaRPr/>
          </a:p>
        </p:txBody>
      </p:sp>
      <p:pic>
        <p:nvPicPr>
          <p:cNvPr descr="Graphical user interface&#10;&#10;Description automatically generated" id="149" name="Google Shape;149;p22"/>
          <p:cNvPicPr preferRelativeResize="0"/>
          <p:nvPr>
            <p:ph idx="1" type="body"/>
          </p:nvPr>
        </p:nvPicPr>
        <p:blipFill rotWithShape="1">
          <a:blip r:embed="rId3">
            <a:alphaModFix/>
          </a:blip>
          <a:srcRect b="0" l="0" r="0" t="0"/>
          <a:stretch/>
        </p:blipFill>
        <p:spPr>
          <a:xfrm>
            <a:off x="1744133" y="1364633"/>
            <a:ext cx="8703734" cy="53935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Control Coupling</a:t>
            </a:r>
            <a:endParaRPr/>
          </a:p>
        </p:txBody>
      </p:sp>
      <p:sp>
        <p:nvSpPr>
          <p:cNvPr id="155" name="Google Shape;155;p23"/>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When one module passes parameters or a return code to control the behavior of another module</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It is impossible for the controlled module to function without some direction from the controlling module</a:t>
            </a:r>
            <a:endParaRPr/>
          </a:p>
          <a:p>
            <a:pPr indent="-228600" lvl="0" marL="228600" rtl="0" algn="l">
              <a:lnSpc>
                <a:spcPct val="90000"/>
              </a:lnSpc>
              <a:spcBef>
                <a:spcPts val="1000"/>
              </a:spcBef>
              <a:spcAft>
                <a:spcPts val="0"/>
              </a:spcAft>
              <a:buClr>
                <a:schemeClr val="dk1"/>
              </a:buClr>
              <a:buSzPts val="2600"/>
              <a:buChar char="•"/>
            </a:pPr>
            <a:r>
              <a:rPr lang="en-US" sz="2600"/>
              <a:t>L</a:t>
            </a:r>
            <a:r>
              <a:rPr b="0" i="0" lang="en-US" sz="2600" u="none" strike="noStrike"/>
              <a:t>imit each module to be responsible for only one function or one activity. </a:t>
            </a:r>
            <a:endParaRPr/>
          </a:p>
          <a:p>
            <a:pPr indent="-228600" lvl="0" marL="228600" rtl="0" algn="l">
              <a:lnSpc>
                <a:spcPct val="90000"/>
              </a:lnSpc>
              <a:spcBef>
                <a:spcPts val="1000"/>
              </a:spcBef>
              <a:spcAft>
                <a:spcPts val="0"/>
              </a:spcAft>
              <a:buClr>
                <a:schemeClr val="dk1"/>
              </a:buClr>
              <a:buSzPts val="2600"/>
              <a:buChar char="•"/>
            </a:pPr>
            <a:r>
              <a:rPr lang="en-US" sz="2600"/>
              <a:t>R</a:t>
            </a:r>
            <a:r>
              <a:rPr b="0" i="0" lang="en-US" sz="2600" u="none" strike="noStrike"/>
              <a:t>estriction minimizes the amount of information that is passed to a controlled module, and it simplifies the module’s interface to a fixed and recognizable set of parameters and return values.</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Stamp and Data Coupling</a:t>
            </a:r>
            <a:endParaRPr/>
          </a:p>
        </p:txBody>
      </p:sp>
      <p:sp>
        <p:nvSpPr>
          <p:cNvPr id="162" name="Google Shape;162;p24"/>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When complex data structures are passed between modules, we say there is </a:t>
            </a:r>
            <a:r>
              <a:rPr b="1" i="0" lang="en-US" u="none" strike="noStrike"/>
              <a:t>stamp coupling </a:t>
            </a:r>
            <a:r>
              <a:rPr b="0" i="0" lang="en-US" u="none" strike="noStrike"/>
              <a:t>between the modules</a:t>
            </a:r>
            <a:endParaRPr/>
          </a:p>
          <a:p>
            <a:pPr indent="-228600" lvl="1" marL="685800" rtl="0" algn="l">
              <a:lnSpc>
                <a:spcPct val="90000"/>
              </a:lnSpc>
              <a:spcBef>
                <a:spcPts val="500"/>
              </a:spcBef>
              <a:spcAft>
                <a:spcPts val="0"/>
              </a:spcAft>
              <a:buClr>
                <a:schemeClr val="dk1"/>
              </a:buClr>
              <a:buSzPts val="2400"/>
              <a:buChar char="•"/>
            </a:pPr>
            <a:r>
              <a:rPr b="0" i="0" lang="en-US" u="none" strike="noStrike"/>
              <a:t>Stamp coupling represents a more complex interface between modules, because the modules have to agree on the data’s format and organization</a:t>
            </a:r>
            <a:endParaRPr/>
          </a:p>
          <a:p>
            <a:pPr indent="-228600" lvl="0" marL="228600" rtl="0" algn="l">
              <a:lnSpc>
                <a:spcPct val="90000"/>
              </a:lnSpc>
              <a:spcBef>
                <a:spcPts val="1000"/>
              </a:spcBef>
              <a:spcAft>
                <a:spcPts val="0"/>
              </a:spcAft>
              <a:buClr>
                <a:schemeClr val="dk1"/>
              </a:buClr>
              <a:buSzPts val="2800"/>
              <a:buChar char="•"/>
            </a:pPr>
            <a:r>
              <a:rPr lang="en-US"/>
              <a:t>I</a:t>
            </a:r>
            <a:r>
              <a:rPr b="0" i="0" lang="en-US" u="none" strike="noStrike"/>
              <a:t>f only data values, and not structured data, are passed, then the modules are connected by </a:t>
            </a:r>
            <a:r>
              <a:rPr b="1" i="0" lang="en-US" u="none" strike="noStrike"/>
              <a:t>data coupling</a:t>
            </a:r>
            <a:endParaRPr/>
          </a:p>
          <a:p>
            <a:pPr indent="-228600" lvl="1" marL="685800" rtl="0" algn="l">
              <a:lnSpc>
                <a:spcPct val="90000"/>
              </a:lnSpc>
              <a:spcBef>
                <a:spcPts val="500"/>
              </a:spcBef>
              <a:spcAft>
                <a:spcPts val="0"/>
              </a:spcAft>
              <a:buClr>
                <a:schemeClr val="dk1"/>
              </a:buClr>
              <a:buSzPts val="2400"/>
              <a:buChar char="•"/>
            </a:pPr>
            <a:r>
              <a:rPr lang="en-US"/>
              <a:t>D</a:t>
            </a:r>
            <a:r>
              <a:rPr b="0" i="0" lang="en-US" u="none" strike="noStrike"/>
              <a:t>ata coupling is simpler and less likely to be affected by changes in data representation. </a:t>
            </a:r>
            <a:endParaRPr/>
          </a:p>
          <a:p>
            <a:pPr indent="-228600" lvl="1" marL="685800" rtl="0" algn="l">
              <a:lnSpc>
                <a:spcPct val="90000"/>
              </a:lnSpc>
              <a:spcBef>
                <a:spcPts val="500"/>
              </a:spcBef>
              <a:spcAft>
                <a:spcPts val="0"/>
              </a:spcAft>
              <a:buClr>
                <a:schemeClr val="dk1"/>
              </a:buClr>
              <a:buSzPts val="2400"/>
              <a:buChar char="•"/>
            </a:pPr>
            <a:r>
              <a:rPr lang="en-US"/>
              <a:t>E</a:t>
            </a:r>
            <a:r>
              <a:rPr b="0" i="0" lang="en-US" u="none" strike="noStrike"/>
              <a:t>asiest to trace data through and to make changes to data coupled</a:t>
            </a:r>
            <a:r>
              <a:rPr lang="en-US"/>
              <a:t> </a:t>
            </a:r>
            <a:r>
              <a:rPr b="0" i="0" lang="en-US" u="none" strike="noStrike"/>
              <a:t>modules.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Cohesion</a:t>
            </a:r>
            <a:endParaRPr/>
          </a:p>
        </p:txBody>
      </p:sp>
      <p:sp>
        <p:nvSpPr>
          <p:cNvPr id="169" name="Google Shape;169;p25"/>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
            </a:r>
            <a:r>
              <a:rPr b="0" i="0" lang="en-US" u="none" strike="noStrike"/>
              <a:t>ohesion refers to the dependence within and among a module’s internal elements (e.g., data, functions, internal modules)</a:t>
            </a:r>
            <a:endParaRPr/>
          </a:p>
          <a:p>
            <a:pPr indent="-228600" lvl="0" marL="228600" rtl="0" algn="l">
              <a:lnSpc>
                <a:spcPct val="90000"/>
              </a:lnSpc>
              <a:spcBef>
                <a:spcPts val="1000"/>
              </a:spcBef>
              <a:spcAft>
                <a:spcPts val="0"/>
              </a:spcAft>
              <a:buClr>
                <a:schemeClr val="dk1"/>
              </a:buClr>
              <a:buSzPts val="2800"/>
              <a:buChar char="•"/>
            </a:pPr>
            <a:r>
              <a:rPr b="0" i="0" lang="en-US" u="none" strike="noStrike"/>
              <a:t>The more cohesive a module, the more closely related its pieces are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Types of Cohesion</a:t>
            </a:r>
            <a:endParaRPr/>
          </a:p>
        </p:txBody>
      </p:sp>
      <p:sp>
        <p:nvSpPr>
          <p:cNvPr id="176" name="Google Shape;17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Coincidental cohesion</a:t>
            </a:r>
            <a:endParaRPr/>
          </a:p>
          <a:p>
            <a:pPr indent="-228600" lvl="0" marL="228600" rtl="0" algn="l">
              <a:lnSpc>
                <a:spcPct val="90000"/>
              </a:lnSpc>
              <a:spcBef>
                <a:spcPts val="1000"/>
              </a:spcBef>
              <a:spcAft>
                <a:spcPts val="0"/>
              </a:spcAft>
              <a:buClr>
                <a:schemeClr val="dk1"/>
              </a:buClr>
              <a:buSzPts val="2800"/>
              <a:buChar char="•"/>
            </a:pPr>
            <a:r>
              <a:rPr lang="en-US"/>
              <a:t>Logical cohesion</a:t>
            </a:r>
            <a:endParaRPr/>
          </a:p>
          <a:p>
            <a:pPr indent="-228600" lvl="0" marL="228600" rtl="0" algn="l">
              <a:lnSpc>
                <a:spcPct val="90000"/>
              </a:lnSpc>
              <a:spcBef>
                <a:spcPts val="1000"/>
              </a:spcBef>
              <a:spcAft>
                <a:spcPts val="0"/>
              </a:spcAft>
              <a:buClr>
                <a:schemeClr val="dk1"/>
              </a:buClr>
              <a:buSzPts val="2800"/>
              <a:buChar char="•"/>
            </a:pPr>
            <a:r>
              <a:rPr lang="en-US"/>
              <a:t>Temporal cohesion</a:t>
            </a:r>
            <a:endParaRPr/>
          </a:p>
          <a:p>
            <a:pPr indent="-228600" lvl="0" marL="228600" rtl="0" algn="l">
              <a:lnSpc>
                <a:spcPct val="90000"/>
              </a:lnSpc>
              <a:spcBef>
                <a:spcPts val="1000"/>
              </a:spcBef>
              <a:spcAft>
                <a:spcPts val="0"/>
              </a:spcAft>
              <a:buClr>
                <a:schemeClr val="dk1"/>
              </a:buClr>
              <a:buSzPts val="2800"/>
              <a:buChar char="•"/>
            </a:pPr>
            <a:r>
              <a:rPr lang="en-US"/>
              <a:t>Procedural cohesion</a:t>
            </a:r>
            <a:endParaRPr/>
          </a:p>
          <a:p>
            <a:pPr indent="-228600" lvl="0" marL="228600" rtl="0" algn="l">
              <a:lnSpc>
                <a:spcPct val="90000"/>
              </a:lnSpc>
              <a:spcBef>
                <a:spcPts val="1000"/>
              </a:spcBef>
              <a:spcAft>
                <a:spcPts val="0"/>
              </a:spcAft>
              <a:buClr>
                <a:schemeClr val="dk1"/>
              </a:buClr>
              <a:buSzPts val="2800"/>
              <a:buChar char="•"/>
            </a:pPr>
            <a:r>
              <a:rPr lang="en-US"/>
              <a:t>Communicational cohesion</a:t>
            </a:r>
            <a:endParaRPr/>
          </a:p>
          <a:p>
            <a:pPr indent="-228600" lvl="0" marL="228600" rtl="0" algn="l">
              <a:lnSpc>
                <a:spcPct val="90000"/>
              </a:lnSpc>
              <a:spcBef>
                <a:spcPts val="1000"/>
              </a:spcBef>
              <a:spcAft>
                <a:spcPts val="0"/>
              </a:spcAft>
              <a:buClr>
                <a:schemeClr val="dk1"/>
              </a:buClr>
              <a:buSzPts val="2800"/>
              <a:buChar char="•"/>
            </a:pPr>
            <a:r>
              <a:rPr lang="en-US"/>
              <a:t>Functional cohesion</a:t>
            </a:r>
            <a:endParaRPr/>
          </a:p>
          <a:p>
            <a:pPr indent="-228600" lvl="0" marL="228600" rtl="0" algn="l">
              <a:lnSpc>
                <a:spcPct val="90000"/>
              </a:lnSpc>
              <a:spcBef>
                <a:spcPts val="1000"/>
              </a:spcBef>
              <a:spcAft>
                <a:spcPts val="0"/>
              </a:spcAft>
              <a:buClr>
                <a:schemeClr val="dk1"/>
              </a:buClr>
              <a:buSzPts val="2800"/>
              <a:buChar char="•"/>
            </a:pPr>
            <a:r>
              <a:rPr lang="en-US"/>
              <a:t>Sequential cohesion</a:t>
            </a:r>
            <a:endParaRPr/>
          </a:p>
        </p:txBody>
      </p:sp>
      <p:sp>
        <p:nvSpPr>
          <p:cNvPr id="177" name="Google Shape;177;p26"/>
          <p:cNvSpPr txBox="1"/>
          <p:nvPr/>
        </p:nvSpPr>
        <p:spPr>
          <a:xfrm flipH="1">
            <a:off x="884374" y="5653743"/>
            <a:ext cx="43123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70C0"/>
                </a:solidFill>
                <a:latin typeface="Calibri"/>
                <a:ea typeface="Calibri"/>
                <a:cs typeface="Calibri"/>
                <a:sym typeface="Calibri"/>
              </a:rPr>
              <a:t>Low cohesion is not desired</a:t>
            </a:r>
            <a:endParaRPr/>
          </a:p>
        </p:txBody>
      </p:sp>
      <p:pic>
        <p:nvPicPr>
          <p:cNvPr id="178" name="Google Shape;178;p26"/>
          <p:cNvPicPr preferRelativeResize="0"/>
          <p:nvPr/>
        </p:nvPicPr>
        <p:blipFill rotWithShape="1">
          <a:blip r:embed="rId3">
            <a:alphaModFix/>
          </a:blip>
          <a:srcRect b="0" l="0" r="0" t="0"/>
          <a:stretch/>
        </p:blipFill>
        <p:spPr>
          <a:xfrm>
            <a:off x="5875459" y="1446160"/>
            <a:ext cx="5704584" cy="4730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Coincidental Cohesion</a:t>
            </a:r>
            <a:endParaRPr/>
          </a:p>
        </p:txBody>
      </p:sp>
      <p:sp>
        <p:nvSpPr>
          <p:cNvPr id="185" name="Google Shape;185;p27"/>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The worst degree of cohesion, </a:t>
            </a:r>
            <a:r>
              <a:rPr b="1" i="0" lang="en-US" u="none" strike="noStrike"/>
              <a:t>coincidental</a:t>
            </a:r>
            <a:r>
              <a:rPr b="0" i="0" lang="en-US" u="none" strike="noStrike"/>
              <a:t>, is found in a module whose parts are unrelated to one another </a:t>
            </a:r>
            <a:endParaRPr/>
          </a:p>
          <a:p>
            <a:pPr indent="-228600" lvl="0" marL="228600" rtl="0" algn="l">
              <a:lnSpc>
                <a:spcPct val="90000"/>
              </a:lnSpc>
              <a:spcBef>
                <a:spcPts val="1000"/>
              </a:spcBef>
              <a:spcAft>
                <a:spcPts val="0"/>
              </a:spcAft>
              <a:buClr>
                <a:schemeClr val="dk1"/>
              </a:buClr>
              <a:buSzPts val="2800"/>
              <a:buChar char="•"/>
            </a:pPr>
            <a:r>
              <a:rPr lang="en-US"/>
              <a:t>U</a:t>
            </a:r>
            <a:r>
              <a:rPr b="0" i="0" lang="en-US" u="none" strike="noStrike"/>
              <a:t>nrelated functions, processes, or data are combined in the same module for reasons of convenience</a:t>
            </a:r>
            <a:endParaRPr/>
          </a:p>
        </p:txBody>
      </p:sp>
      <p:pic>
        <p:nvPicPr>
          <p:cNvPr descr="Diagram, table&#10;&#10;Description automatically generated" id="186" name="Google Shape;186;p27"/>
          <p:cNvPicPr preferRelativeResize="0"/>
          <p:nvPr/>
        </p:nvPicPr>
        <p:blipFill rotWithShape="1">
          <a:blip r:embed="rId3">
            <a:alphaModFix/>
          </a:blip>
          <a:srcRect b="0" l="0" r="0" t="0"/>
          <a:stretch/>
        </p:blipFill>
        <p:spPr>
          <a:xfrm>
            <a:off x="4888650" y="3560764"/>
            <a:ext cx="2414699" cy="30692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Logical Cohesion</a:t>
            </a:r>
            <a:br>
              <a:rPr lang="en-US"/>
            </a:br>
            <a:endParaRPr/>
          </a:p>
        </p:txBody>
      </p:sp>
      <p:sp>
        <p:nvSpPr>
          <p:cNvPr id="193" name="Google Shape;193;p28"/>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A module has </a:t>
            </a:r>
            <a:r>
              <a:rPr b="1" i="0" lang="en-US" u="none" strike="noStrike"/>
              <a:t>logical cohesion </a:t>
            </a:r>
            <a:r>
              <a:rPr b="0" i="0" lang="en-US" u="none" strike="noStrike"/>
              <a:t>if its parts are related only by the logic structure of its code</a:t>
            </a:r>
            <a:endParaRPr/>
          </a:p>
        </p:txBody>
      </p:sp>
      <p:pic>
        <p:nvPicPr>
          <p:cNvPr id="194" name="Google Shape;194;p28"/>
          <p:cNvPicPr preferRelativeResize="0"/>
          <p:nvPr/>
        </p:nvPicPr>
        <p:blipFill rotWithShape="1">
          <a:blip r:embed="rId3">
            <a:alphaModFix/>
          </a:blip>
          <a:srcRect b="0" l="0" r="0" t="0"/>
          <a:stretch/>
        </p:blipFill>
        <p:spPr>
          <a:xfrm>
            <a:off x="4161048" y="1806222"/>
            <a:ext cx="5802526" cy="50517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Temporal Cohesion</a:t>
            </a:r>
            <a:endParaRPr/>
          </a:p>
        </p:txBody>
      </p:sp>
      <p:sp>
        <p:nvSpPr>
          <p:cNvPr id="201" name="Google Shape;201;p29"/>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Elements of component are related by timing</a:t>
            </a:r>
            <a:endParaRPr b="0" i="1" u="none" strike="noStrike"/>
          </a:p>
          <a:p>
            <a:pPr indent="-228600" lvl="0" marL="228600" rtl="0" algn="l">
              <a:lnSpc>
                <a:spcPct val="90000"/>
              </a:lnSpc>
              <a:spcBef>
                <a:spcPts val="1000"/>
              </a:spcBef>
              <a:spcAft>
                <a:spcPts val="0"/>
              </a:spcAft>
              <a:buClr>
                <a:schemeClr val="dk1"/>
              </a:buClr>
              <a:buSzPts val="2800"/>
              <a:buChar char="•"/>
            </a:pPr>
            <a:r>
              <a:rPr lang="en-US"/>
              <a:t>A</a:t>
            </a:r>
            <a:r>
              <a:rPr b="0" i="0" lang="en-US" u="none" strike="noStrike"/>
              <a:t> module has temporal cohesion when it performs a series of operations related in time</a:t>
            </a:r>
            <a:endParaRPr/>
          </a:p>
        </p:txBody>
      </p:sp>
      <p:pic>
        <p:nvPicPr>
          <p:cNvPr id="202" name="Google Shape;202;p29"/>
          <p:cNvPicPr preferRelativeResize="0"/>
          <p:nvPr/>
        </p:nvPicPr>
        <p:blipFill rotWithShape="1">
          <a:blip r:embed="rId3">
            <a:alphaModFix/>
          </a:blip>
          <a:srcRect b="0" l="0" r="0" t="0"/>
          <a:stretch/>
        </p:blipFill>
        <p:spPr>
          <a:xfrm>
            <a:off x="4826804" y="3030008"/>
            <a:ext cx="2538391" cy="3462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Procedural Cohesion</a:t>
            </a:r>
            <a:endParaRPr/>
          </a:p>
        </p:txBody>
      </p:sp>
      <p:sp>
        <p:nvSpPr>
          <p:cNvPr id="209" name="Google Shape;209;p30"/>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When functions are grouped together in a module to encapsulate the order of their execution, we say that the module is </a:t>
            </a:r>
            <a:r>
              <a:rPr b="1" i="0" lang="en-US" u="none" strike="noStrike"/>
              <a:t>procedurally cohesive</a:t>
            </a:r>
            <a:r>
              <a:rPr b="0" i="0" lang="en-US" u="none" strike="noStrike"/>
              <a:t>.</a:t>
            </a:r>
            <a:endParaRPr/>
          </a:p>
        </p:txBody>
      </p:sp>
      <p:pic>
        <p:nvPicPr>
          <p:cNvPr id="210" name="Google Shape;210;p30"/>
          <p:cNvPicPr preferRelativeResize="0"/>
          <p:nvPr/>
        </p:nvPicPr>
        <p:blipFill rotWithShape="1">
          <a:blip r:embed="rId3">
            <a:alphaModFix/>
          </a:blip>
          <a:srcRect b="0" l="0" r="0" t="0"/>
          <a:stretch/>
        </p:blipFill>
        <p:spPr>
          <a:xfrm>
            <a:off x="4816009" y="2894719"/>
            <a:ext cx="2559981" cy="37135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Communicational Cohesion</a:t>
            </a:r>
            <a:endParaRPr/>
          </a:p>
        </p:txBody>
      </p:sp>
      <p:sp>
        <p:nvSpPr>
          <p:cNvPr id="217" name="Google Shape;217;p31"/>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a:t>
            </a:r>
            <a:r>
              <a:rPr b="0" i="0" lang="en-US" u="none" strike="noStrike"/>
              <a:t>ssociate certain functions because they operate on the same data set</a:t>
            </a:r>
            <a:endParaRPr/>
          </a:p>
        </p:txBody>
      </p:sp>
      <p:pic>
        <p:nvPicPr>
          <p:cNvPr id="218" name="Google Shape;218;p31"/>
          <p:cNvPicPr preferRelativeResize="0"/>
          <p:nvPr/>
        </p:nvPicPr>
        <p:blipFill rotWithShape="1">
          <a:blip r:embed="rId3">
            <a:alphaModFix/>
          </a:blip>
          <a:srcRect b="0" l="0" r="0" t="0"/>
          <a:stretch/>
        </p:blipFill>
        <p:spPr>
          <a:xfrm>
            <a:off x="4768158" y="2627205"/>
            <a:ext cx="2655684" cy="41553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Principles</a:t>
            </a:r>
            <a:endParaRPr/>
          </a:p>
        </p:txBody>
      </p:sp>
      <p:sp>
        <p:nvSpPr>
          <p:cNvPr id="95" name="Google Shape;95;p14"/>
          <p:cNvSpPr txBox="1"/>
          <p:nvPr>
            <p:ph idx="1" type="body"/>
          </p:nvPr>
        </p:nvSpPr>
        <p:spPr>
          <a:xfrm>
            <a:off x="838200" y="1422400"/>
            <a:ext cx="10515600" cy="50704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Design principles </a:t>
            </a:r>
            <a:r>
              <a:rPr lang="en-US"/>
              <a:t>are guidelines for decomposing a system’s required functionality and behavior into modules</a:t>
            </a:r>
            <a:endParaRPr/>
          </a:p>
          <a:p>
            <a:pPr indent="-228600" lvl="0" marL="228600" rtl="0" algn="l">
              <a:lnSpc>
                <a:spcPct val="90000"/>
              </a:lnSpc>
              <a:spcBef>
                <a:spcPts val="1000"/>
              </a:spcBef>
              <a:spcAft>
                <a:spcPts val="0"/>
              </a:spcAft>
              <a:buClr>
                <a:schemeClr val="dk1"/>
              </a:buClr>
              <a:buSzPts val="2800"/>
              <a:buChar char="•"/>
            </a:pPr>
            <a:r>
              <a:rPr lang="en-US"/>
              <a:t>The principles identify the criteria</a:t>
            </a:r>
            <a:endParaRPr/>
          </a:p>
          <a:p>
            <a:pPr indent="-228600" lvl="1" marL="685800" rtl="0" algn="l">
              <a:lnSpc>
                <a:spcPct val="90000"/>
              </a:lnSpc>
              <a:spcBef>
                <a:spcPts val="500"/>
              </a:spcBef>
              <a:spcAft>
                <a:spcPts val="0"/>
              </a:spcAft>
              <a:buClr>
                <a:schemeClr val="dk1"/>
              </a:buClr>
              <a:buSzPts val="2200"/>
              <a:buChar char="•"/>
            </a:pPr>
            <a:r>
              <a:rPr lang="en-US" sz="2200"/>
              <a:t>for decomposing a system </a:t>
            </a:r>
            <a:endParaRPr/>
          </a:p>
          <a:p>
            <a:pPr indent="-228600" lvl="1" marL="685800" rtl="0" algn="l">
              <a:lnSpc>
                <a:spcPct val="90000"/>
              </a:lnSpc>
              <a:spcBef>
                <a:spcPts val="500"/>
              </a:spcBef>
              <a:spcAft>
                <a:spcPts val="0"/>
              </a:spcAft>
              <a:buClr>
                <a:schemeClr val="dk1"/>
              </a:buClr>
              <a:buSzPts val="2200"/>
              <a:buChar char="•"/>
            </a:pPr>
            <a:r>
              <a:rPr lang="en-US" sz="2200"/>
              <a:t>deciding what information to provide (and what to conceal) in the resulting modules</a:t>
            </a:r>
            <a:endParaRPr/>
          </a:p>
          <a:p>
            <a:pPr indent="-228600" lvl="0" marL="228600" rtl="0" algn="l">
              <a:lnSpc>
                <a:spcPct val="90000"/>
              </a:lnSpc>
              <a:spcBef>
                <a:spcPts val="1000"/>
              </a:spcBef>
              <a:spcAft>
                <a:spcPts val="0"/>
              </a:spcAft>
              <a:buClr>
                <a:schemeClr val="dk1"/>
              </a:buClr>
              <a:buSzPts val="2800"/>
              <a:buChar char="•"/>
            </a:pPr>
            <a:r>
              <a:rPr lang="en-US"/>
              <a:t>Six dominant principles (general):</a:t>
            </a:r>
            <a:endParaRPr/>
          </a:p>
          <a:p>
            <a:pPr indent="-228600" lvl="1" marL="685800" rtl="0" algn="l">
              <a:lnSpc>
                <a:spcPct val="90000"/>
              </a:lnSpc>
              <a:spcBef>
                <a:spcPts val="500"/>
              </a:spcBef>
              <a:spcAft>
                <a:spcPts val="0"/>
              </a:spcAft>
              <a:buClr>
                <a:schemeClr val="dk1"/>
              </a:buClr>
              <a:buSzPts val="2200"/>
              <a:buChar char="•"/>
            </a:pPr>
            <a:r>
              <a:rPr lang="en-US" sz="2200"/>
              <a:t>Modularity</a:t>
            </a:r>
            <a:endParaRPr/>
          </a:p>
          <a:p>
            <a:pPr indent="-228600" lvl="1" marL="685800" rtl="0" algn="l">
              <a:lnSpc>
                <a:spcPct val="90000"/>
              </a:lnSpc>
              <a:spcBef>
                <a:spcPts val="500"/>
              </a:spcBef>
              <a:spcAft>
                <a:spcPts val="0"/>
              </a:spcAft>
              <a:buClr>
                <a:schemeClr val="dk1"/>
              </a:buClr>
              <a:buSzPts val="2200"/>
              <a:buChar char="•"/>
            </a:pPr>
            <a:r>
              <a:rPr lang="en-US" sz="2200"/>
              <a:t>Interfaces</a:t>
            </a:r>
            <a:endParaRPr/>
          </a:p>
          <a:p>
            <a:pPr indent="-228600" lvl="1" marL="685800" rtl="0" algn="l">
              <a:lnSpc>
                <a:spcPct val="90000"/>
              </a:lnSpc>
              <a:spcBef>
                <a:spcPts val="500"/>
              </a:spcBef>
              <a:spcAft>
                <a:spcPts val="0"/>
              </a:spcAft>
              <a:buClr>
                <a:schemeClr val="dk1"/>
              </a:buClr>
              <a:buSzPts val="2200"/>
              <a:buChar char="•"/>
            </a:pPr>
            <a:r>
              <a:rPr lang="en-US" sz="2200"/>
              <a:t>Information hiding</a:t>
            </a:r>
            <a:endParaRPr/>
          </a:p>
          <a:p>
            <a:pPr indent="-228600" lvl="1" marL="685800" rtl="0" algn="l">
              <a:lnSpc>
                <a:spcPct val="90000"/>
              </a:lnSpc>
              <a:spcBef>
                <a:spcPts val="500"/>
              </a:spcBef>
              <a:spcAft>
                <a:spcPts val="0"/>
              </a:spcAft>
              <a:buClr>
                <a:schemeClr val="dk1"/>
              </a:buClr>
              <a:buSzPts val="2200"/>
              <a:buChar char="•"/>
            </a:pPr>
            <a:r>
              <a:rPr lang="en-US" sz="2200"/>
              <a:t>Incremental development</a:t>
            </a:r>
            <a:endParaRPr/>
          </a:p>
          <a:p>
            <a:pPr indent="-228600" lvl="1" marL="685800" rtl="0" algn="l">
              <a:lnSpc>
                <a:spcPct val="90000"/>
              </a:lnSpc>
              <a:spcBef>
                <a:spcPts val="500"/>
              </a:spcBef>
              <a:spcAft>
                <a:spcPts val="0"/>
              </a:spcAft>
              <a:buClr>
                <a:schemeClr val="dk1"/>
              </a:buClr>
              <a:buSzPts val="2200"/>
              <a:buChar char="•"/>
            </a:pPr>
            <a:r>
              <a:rPr lang="en-US" sz="2200"/>
              <a:t>Abstraction</a:t>
            </a:r>
            <a:endParaRPr/>
          </a:p>
          <a:p>
            <a:pPr indent="-228600" lvl="1" marL="685800" rtl="0" algn="l">
              <a:lnSpc>
                <a:spcPct val="90000"/>
              </a:lnSpc>
              <a:spcBef>
                <a:spcPts val="500"/>
              </a:spcBef>
              <a:spcAft>
                <a:spcPts val="0"/>
              </a:spcAft>
              <a:buClr>
                <a:schemeClr val="dk1"/>
              </a:buClr>
              <a:buSzPts val="2200"/>
              <a:buChar char="•"/>
            </a:pPr>
            <a:r>
              <a:rPr lang="en-US" sz="2200"/>
              <a:t>Generality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Functional Cohesion</a:t>
            </a:r>
            <a:endParaRPr/>
          </a:p>
        </p:txBody>
      </p:sp>
      <p:sp>
        <p:nvSpPr>
          <p:cNvPr id="225" name="Google Shape;225;p32"/>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a:t>
            </a:r>
            <a:r>
              <a:rPr b="0" i="0" lang="en-US" u="none" strike="noStrike"/>
              <a:t>ll elements essential to a single function are contained in one module, and all of that module’s elements are essential to the performance of that function</a:t>
            </a:r>
            <a:endParaRPr/>
          </a:p>
          <a:p>
            <a:pPr indent="-228600" lvl="0" marL="228600" rtl="0" algn="l">
              <a:lnSpc>
                <a:spcPct val="90000"/>
              </a:lnSpc>
              <a:spcBef>
                <a:spcPts val="1000"/>
              </a:spcBef>
              <a:spcAft>
                <a:spcPts val="0"/>
              </a:spcAft>
              <a:buClr>
                <a:schemeClr val="dk1"/>
              </a:buClr>
              <a:buSzPts val="2800"/>
              <a:buChar char="•"/>
            </a:pPr>
            <a:r>
              <a:rPr b="0" i="0" lang="en-US" u="none" strike="noStrike"/>
              <a:t>A functionally cohesive module performs only the function for which it is designed, and nothing else</a:t>
            </a:r>
            <a:endParaRPr/>
          </a:p>
        </p:txBody>
      </p:sp>
      <p:pic>
        <p:nvPicPr>
          <p:cNvPr id="226" name="Google Shape;226;p32"/>
          <p:cNvPicPr preferRelativeResize="0"/>
          <p:nvPr/>
        </p:nvPicPr>
        <p:blipFill rotWithShape="1">
          <a:blip r:embed="rId3">
            <a:alphaModFix/>
          </a:blip>
          <a:srcRect b="0" l="0" r="0" t="0"/>
          <a:stretch/>
        </p:blipFill>
        <p:spPr>
          <a:xfrm>
            <a:off x="4953027" y="3579670"/>
            <a:ext cx="2285946" cy="31899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Sequential Cohesion</a:t>
            </a:r>
            <a:endParaRPr/>
          </a:p>
        </p:txBody>
      </p:sp>
      <p:sp>
        <p:nvSpPr>
          <p:cNvPr id="233" name="Google Shape;233;p33"/>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t>Sequential cohesion is when parts of a module are grouped because the output from one part is the input to another part like an assembly line </a:t>
            </a:r>
            <a:endParaRPr/>
          </a:p>
        </p:txBody>
      </p:sp>
      <p:pic>
        <p:nvPicPr>
          <p:cNvPr id="234" name="Google Shape;234;p33"/>
          <p:cNvPicPr preferRelativeResize="0"/>
          <p:nvPr/>
        </p:nvPicPr>
        <p:blipFill rotWithShape="1">
          <a:blip r:embed="rId3">
            <a:alphaModFix/>
          </a:blip>
          <a:srcRect b="0" l="0" r="0" t="0"/>
          <a:stretch/>
        </p:blipFill>
        <p:spPr>
          <a:xfrm>
            <a:off x="4589439" y="2586538"/>
            <a:ext cx="2759627" cy="40729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Interfaces</a:t>
            </a:r>
            <a:endParaRPr/>
          </a:p>
        </p:txBody>
      </p:sp>
      <p:sp>
        <p:nvSpPr>
          <p:cNvPr id="241" name="Google Shape;241;p34"/>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b="1" lang="en-US"/>
              <a:t>interface </a:t>
            </a:r>
            <a:r>
              <a:rPr lang="en-US"/>
              <a:t>defines what services the software unit provides to the rest of the system, and how other units can access those services</a:t>
            </a:r>
            <a:endParaRPr/>
          </a:p>
          <a:p>
            <a:pPr indent="-228600" lvl="1" marL="685800" rtl="0" algn="l">
              <a:lnSpc>
                <a:spcPct val="90000"/>
              </a:lnSpc>
              <a:spcBef>
                <a:spcPts val="500"/>
              </a:spcBef>
              <a:spcAft>
                <a:spcPts val="0"/>
              </a:spcAft>
              <a:buClr>
                <a:schemeClr val="dk1"/>
              </a:buClr>
              <a:buSzPts val="2400"/>
              <a:buChar char="•"/>
            </a:pPr>
            <a:r>
              <a:rPr lang="en-US"/>
              <a:t>For example, the interface to an object is the collection of the object’s public operations and the operations’ </a:t>
            </a:r>
            <a:r>
              <a:rPr b="1" lang="en-US"/>
              <a:t>signatures</a:t>
            </a:r>
            <a:r>
              <a:rPr lang="en-US"/>
              <a:t>, which specify each operation’s name, parameters, and possible return values</a:t>
            </a:r>
            <a:endParaRPr/>
          </a:p>
          <a:p>
            <a:pPr indent="-228600" lvl="0" marL="228600" rtl="0" algn="l">
              <a:lnSpc>
                <a:spcPct val="90000"/>
              </a:lnSpc>
              <a:spcBef>
                <a:spcPts val="1000"/>
              </a:spcBef>
              <a:spcAft>
                <a:spcPts val="0"/>
              </a:spcAft>
              <a:buClr>
                <a:schemeClr val="dk1"/>
              </a:buClr>
              <a:buSzPts val="2800"/>
              <a:buChar char="•"/>
            </a:pPr>
            <a:r>
              <a:rPr lang="en-US"/>
              <a:t>An interface must also define what the unit requires, in terms of services or assumptions, for it to work correctly</a:t>
            </a:r>
            <a:endParaRPr/>
          </a:p>
          <a:p>
            <a:pPr indent="-228600" lvl="0" marL="228600" rtl="0" algn="l">
              <a:lnSpc>
                <a:spcPct val="90000"/>
              </a:lnSpc>
              <a:spcBef>
                <a:spcPts val="1000"/>
              </a:spcBef>
              <a:spcAft>
                <a:spcPts val="0"/>
              </a:spcAft>
              <a:buClr>
                <a:schemeClr val="dk1"/>
              </a:buClr>
              <a:buSzPts val="2800"/>
              <a:buChar char="•"/>
            </a:pPr>
            <a:r>
              <a:rPr lang="en-US"/>
              <a:t>A software unit’s interface describes what the unit requires of its environment, as well as what it provides to its environment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Interfaces</a:t>
            </a:r>
            <a:br>
              <a:rPr lang="en-US"/>
            </a:br>
            <a:endParaRPr/>
          </a:p>
        </p:txBody>
      </p:sp>
      <p:sp>
        <p:nvSpPr>
          <p:cNvPr id="248" name="Google Shape;248;p35"/>
          <p:cNvSpPr txBox="1"/>
          <p:nvPr>
            <p:ph idx="1" type="body"/>
          </p:nvPr>
        </p:nvSpPr>
        <p:spPr>
          <a:xfrm>
            <a:off x="838200" y="1411112"/>
            <a:ext cx="10515600" cy="47658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software unit may have several interfaces that make different demands on its environment or that offer different levels of service</a:t>
            </a:r>
            <a:endParaRPr/>
          </a:p>
        </p:txBody>
      </p:sp>
      <p:pic>
        <p:nvPicPr>
          <p:cNvPr descr="Graphical user interface&#10;&#10;Description automatically generated with medium confidence" id="249" name="Google Shape;249;p35"/>
          <p:cNvPicPr preferRelativeResize="0"/>
          <p:nvPr/>
        </p:nvPicPr>
        <p:blipFill rotWithShape="1">
          <a:blip r:embed="rId3">
            <a:alphaModFix/>
          </a:blip>
          <a:srcRect b="0" l="0" r="0" t="0"/>
          <a:stretch/>
        </p:blipFill>
        <p:spPr>
          <a:xfrm>
            <a:off x="2312894" y="2323756"/>
            <a:ext cx="8229600" cy="45342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Interfaces</a:t>
            </a:r>
            <a:endParaRPr/>
          </a:p>
        </p:txBody>
      </p:sp>
      <p:sp>
        <p:nvSpPr>
          <p:cNvPr id="256" name="Google Shape;256;p36"/>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specification </a:t>
            </a:r>
            <a:r>
              <a:rPr lang="en-US"/>
              <a:t>of a software unit’s interface describes the externally visible properties of the software unit</a:t>
            </a:r>
            <a:endParaRPr/>
          </a:p>
          <a:p>
            <a:pPr indent="-228600" lvl="0" marL="228600" rtl="0" algn="l">
              <a:lnSpc>
                <a:spcPct val="90000"/>
              </a:lnSpc>
              <a:spcBef>
                <a:spcPts val="1000"/>
              </a:spcBef>
              <a:spcAft>
                <a:spcPts val="0"/>
              </a:spcAft>
              <a:buClr>
                <a:schemeClr val="dk1"/>
              </a:buClr>
              <a:buSzPts val="2800"/>
              <a:buChar char="•"/>
            </a:pPr>
            <a:r>
              <a:rPr lang="en-US"/>
              <a:t>An interface specification should communicate to other system developers everything that they need to know to use our software unit correctly</a:t>
            </a:r>
            <a:endParaRPr/>
          </a:p>
          <a:p>
            <a:pPr indent="-228600" lvl="1" marL="685800" rtl="0" algn="l">
              <a:lnSpc>
                <a:spcPct val="90000"/>
              </a:lnSpc>
              <a:spcBef>
                <a:spcPts val="500"/>
              </a:spcBef>
              <a:spcAft>
                <a:spcPts val="0"/>
              </a:spcAft>
              <a:buClr>
                <a:schemeClr val="dk1"/>
              </a:buClr>
              <a:buSzPts val="2400"/>
              <a:buChar char="•"/>
            </a:pPr>
            <a:r>
              <a:rPr lang="en-US"/>
              <a:t>Purpose</a:t>
            </a:r>
            <a:endParaRPr/>
          </a:p>
          <a:p>
            <a:pPr indent="-228600" lvl="1" marL="685800" rtl="0" algn="l">
              <a:lnSpc>
                <a:spcPct val="90000"/>
              </a:lnSpc>
              <a:spcBef>
                <a:spcPts val="500"/>
              </a:spcBef>
              <a:spcAft>
                <a:spcPts val="0"/>
              </a:spcAft>
              <a:buClr>
                <a:schemeClr val="dk1"/>
              </a:buClr>
              <a:buSzPts val="2400"/>
              <a:buChar char="•"/>
            </a:pPr>
            <a:r>
              <a:rPr lang="en-US"/>
              <a:t>Preconditions (assumptions)</a:t>
            </a:r>
            <a:endParaRPr/>
          </a:p>
          <a:p>
            <a:pPr indent="-228600" lvl="1" marL="685800" rtl="0" algn="l">
              <a:lnSpc>
                <a:spcPct val="90000"/>
              </a:lnSpc>
              <a:spcBef>
                <a:spcPts val="500"/>
              </a:spcBef>
              <a:spcAft>
                <a:spcPts val="0"/>
              </a:spcAft>
              <a:buClr>
                <a:schemeClr val="dk1"/>
              </a:buClr>
              <a:buSzPts val="2400"/>
              <a:buChar char="•"/>
            </a:pPr>
            <a:r>
              <a:rPr lang="en-US"/>
              <a:t>Protocols</a:t>
            </a:r>
            <a:endParaRPr/>
          </a:p>
          <a:p>
            <a:pPr indent="-228600" lvl="1" marL="685800" rtl="0" algn="l">
              <a:lnSpc>
                <a:spcPct val="90000"/>
              </a:lnSpc>
              <a:spcBef>
                <a:spcPts val="500"/>
              </a:spcBef>
              <a:spcAft>
                <a:spcPts val="0"/>
              </a:spcAft>
              <a:buClr>
                <a:schemeClr val="dk1"/>
              </a:buClr>
              <a:buSzPts val="2400"/>
              <a:buChar char="•"/>
            </a:pPr>
            <a:r>
              <a:rPr lang="en-US"/>
              <a:t>Postconditions (visible effects)</a:t>
            </a:r>
            <a:endParaRPr/>
          </a:p>
          <a:p>
            <a:pPr indent="-228600" lvl="1" marL="685800" rtl="0" algn="l">
              <a:lnSpc>
                <a:spcPct val="90000"/>
              </a:lnSpc>
              <a:spcBef>
                <a:spcPts val="500"/>
              </a:spcBef>
              <a:spcAft>
                <a:spcPts val="0"/>
              </a:spcAft>
              <a:buClr>
                <a:schemeClr val="dk1"/>
              </a:buClr>
              <a:buSzPts val="2400"/>
              <a:buChar char="•"/>
            </a:pPr>
            <a:r>
              <a:rPr lang="en-US"/>
              <a:t>Quality attributes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Component with Interfaces</a:t>
            </a:r>
            <a:endParaRPr/>
          </a:p>
        </p:txBody>
      </p:sp>
      <p:pic>
        <p:nvPicPr>
          <p:cNvPr descr="Diagram&#10;&#10;Description automatically generated" id="263" name="Google Shape;263;p37"/>
          <p:cNvPicPr preferRelativeResize="0"/>
          <p:nvPr>
            <p:ph idx="1" type="body"/>
          </p:nvPr>
        </p:nvPicPr>
        <p:blipFill rotWithShape="1">
          <a:blip r:embed="rId3">
            <a:alphaModFix/>
          </a:blip>
          <a:srcRect b="0" l="0" r="0" t="0"/>
          <a:stretch/>
        </p:blipFill>
        <p:spPr>
          <a:xfrm>
            <a:off x="125262" y="1525485"/>
            <a:ext cx="11703062" cy="49673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Information Hiding</a:t>
            </a:r>
            <a:endParaRPr/>
          </a:p>
        </p:txBody>
      </p:sp>
      <p:sp>
        <p:nvSpPr>
          <p:cNvPr id="269" name="Google Shape;269;p38"/>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Information hiding </a:t>
            </a:r>
            <a:r>
              <a:rPr lang="en-US"/>
              <a:t>is distinguished by its guidance for decomposing a system: </a:t>
            </a:r>
            <a:endParaRPr/>
          </a:p>
          <a:p>
            <a:pPr indent="-228600" lvl="1" marL="685800" rtl="0" algn="l">
              <a:lnSpc>
                <a:spcPct val="90000"/>
              </a:lnSpc>
              <a:spcBef>
                <a:spcPts val="500"/>
              </a:spcBef>
              <a:spcAft>
                <a:spcPts val="0"/>
              </a:spcAft>
              <a:buClr>
                <a:schemeClr val="dk1"/>
              </a:buClr>
              <a:buSzPts val="2200"/>
              <a:buChar char="•"/>
            </a:pPr>
            <a:r>
              <a:rPr lang="en-US" sz="2200"/>
              <a:t>Each software unit encapsulates a separate design decision that could be changed in the future  </a:t>
            </a:r>
            <a:endParaRPr/>
          </a:p>
          <a:p>
            <a:pPr indent="-228600" lvl="1" marL="685800" rtl="0" algn="l">
              <a:lnSpc>
                <a:spcPct val="90000"/>
              </a:lnSpc>
              <a:spcBef>
                <a:spcPts val="500"/>
              </a:spcBef>
              <a:spcAft>
                <a:spcPts val="0"/>
              </a:spcAft>
              <a:buClr>
                <a:schemeClr val="dk1"/>
              </a:buClr>
              <a:buSzPts val="2200"/>
              <a:buChar char="•"/>
            </a:pPr>
            <a:r>
              <a:rPr lang="en-US" sz="2200"/>
              <a:t>Then the interfaces and interface specifications are used to describe each software unit in terms of its externally visible properties</a:t>
            </a:r>
            <a:endParaRPr/>
          </a:p>
          <a:p>
            <a:pPr indent="-228600" lvl="0" marL="228600" rtl="0" algn="l">
              <a:lnSpc>
                <a:spcPct val="90000"/>
              </a:lnSpc>
              <a:spcBef>
                <a:spcPts val="1000"/>
              </a:spcBef>
              <a:spcAft>
                <a:spcPts val="0"/>
              </a:spcAft>
              <a:buClr>
                <a:schemeClr val="dk1"/>
              </a:buClr>
              <a:buSzPts val="2800"/>
              <a:buChar char="•"/>
            </a:pPr>
            <a:r>
              <a:rPr lang="en-US"/>
              <a:t>Using this principle, modules may exhibit different kinds of cohesion</a:t>
            </a:r>
            <a:endParaRPr/>
          </a:p>
          <a:p>
            <a:pPr indent="-228600" lvl="1" marL="685800" rtl="0" algn="l">
              <a:lnSpc>
                <a:spcPct val="90000"/>
              </a:lnSpc>
              <a:spcBef>
                <a:spcPts val="500"/>
              </a:spcBef>
              <a:spcAft>
                <a:spcPts val="0"/>
              </a:spcAft>
              <a:buClr>
                <a:schemeClr val="dk1"/>
              </a:buClr>
              <a:buSzPts val="2200"/>
              <a:buChar char="•"/>
            </a:pPr>
            <a:r>
              <a:rPr lang="en-US" sz="2200"/>
              <a:t>A module that hides a data representation may be informationally cohesive</a:t>
            </a:r>
            <a:endParaRPr/>
          </a:p>
          <a:p>
            <a:pPr indent="-228600" lvl="1" marL="685800" rtl="0" algn="l">
              <a:lnSpc>
                <a:spcPct val="90000"/>
              </a:lnSpc>
              <a:spcBef>
                <a:spcPts val="500"/>
              </a:spcBef>
              <a:spcAft>
                <a:spcPts val="0"/>
              </a:spcAft>
              <a:buClr>
                <a:schemeClr val="dk1"/>
              </a:buClr>
              <a:buSzPts val="2200"/>
              <a:buChar char="•"/>
            </a:pPr>
            <a:r>
              <a:rPr lang="en-US" sz="2200"/>
              <a:t>A module that hides an algorithm may be functionally cohesive</a:t>
            </a:r>
            <a:endParaRPr/>
          </a:p>
          <a:p>
            <a:pPr indent="-228600" lvl="0" marL="228600" rtl="0" algn="l">
              <a:lnSpc>
                <a:spcPct val="90000"/>
              </a:lnSpc>
              <a:spcBef>
                <a:spcPts val="1000"/>
              </a:spcBef>
              <a:spcAft>
                <a:spcPts val="0"/>
              </a:spcAft>
              <a:buClr>
                <a:schemeClr val="dk1"/>
              </a:buClr>
              <a:buSzPts val="2800"/>
              <a:buChar char="•"/>
            </a:pPr>
            <a:r>
              <a:rPr lang="en-US"/>
              <a:t>A big advantage of information hiding is that the resulting software units are loosely coupled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Incremental Development</a:t>
            </a:r>
            <a:endParaRPr/>
          </a:p>
        </p:txBody>
      </p:sp>
      <p:sp>
        <p:nvSpPr>
          <p:cNvPr id="275" name="Google Shape;275;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Given a design consisting of software units and their interfaces, we can use the information about the units’ dependencies to devise an incremental schedule of development</a:t>
            </a:r>
            <a:endParaRPr/>
          </a:p>
          <a:p>
            <a:pPr indent="-228600" lvl="0" marL="228600" rtl="0" algn="l">
              <a:lnSpc>
                <a:spcPct val="90000"/>
              </a:lnSpc>
              <a:spcBef>
                <a:spcPts val="1000"/>
              </a:spcBef>
              <a:spcAft>
                <a:spcPts val="0"/>
              </a:spcAft>
              <a:buClr>
                <a:schemeClr val="dk1"/>
              </a:buClr>
              <a:buSzPts val="2800"/>
              <a:buChar char="•"/>
            </a:pPr>
            <a:r>
              <a:rPr lang="en-US"/>
              <a:t>Start by mapping out the units’ </a:t>
            </a:r>
            <a:r>
              <a:rPr b="1" lang="en-US"/>
              <a:t>uses relation</a:t>
            </a:r>
            <a:endParaRPr/>
          </a:p>
          <a:p>
            <a:pPr indent="-228600" lvl="1" marL="685800" rtl="0" algn="l">
              <a:lnSpc>
                <a:spcPct val="90000"/>
              </a:lnSpc>
              <a:spcBef>
                <a:spcPts val="500"/>
              </a:spcBef>
              <a:spcAft>
                <a:spcPts val="0"/>
              </a:spcAft>
              <a:buClr>
                <a:schemeClr val="dk1"/>
              </a:buClr>
              <a:buSzPts val="2400"/>
              <a:buChar char="•"/>
            </a:pPr>
            <a:r>
              <a:rPr lang="en-US"/>
              <a:t>relates each software unit to the other software units on which it depends</a:t>
            </a:r>
            <a:endParaRPr/>
          </a:p>
          <a:p>
            <a:pPr indent="-228600" lvl="0" marL="228600" rtl="0" algn="l">
              <a:lnSpc>
                <a:spcPct val="90000"/>
              </a:lnSpc>
              <a:spcBef>
                <a:spcPts val="1000"/>
              </a:spcBef>
              <a:spcAft>
                <a:spcPts val="0"/>
              </a:spcAft>
              <a:buClr>
                <a:schemeClr val="dk1"/>
              </a:buClr>
              <a:buSzPts val="2800"/>
              <a:buChar char="•"/>
            </a:pPr>
            <a:r>
              <a:rPr b="1" lang="en-US"/>
              <a:t>Uses graphs </a:t>
            </a:r>
            <a:r>
              <a:rPr lang="en-US"/>
              <a:t>can help to identify progressively larger subsets of our system that we can implement and test incrementally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Incremental Development</a:t>
            </a:r>
            <a:endParaRPr/>
          </a:p>
        </p:txBody>
      </p:sp>
      <p:sp>
        <p:nvSpPr>
          <p:cNvPr id="282" name="Google Shape;282;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Uses graphs for two designs</a:t>
            </a:r>
            <a:endParaRPr/>
          </a:p>
          <a:p>
            <a:pPr indent="-228600" lvl="1" marL="685800" rtl="0" algn="l">
              <a:lnSpc>
                <a:spcPct val="90000"/>
              </a:lnSpc>
              <a:spcBef>
                <a:spcPts val="500"/>
              </a:spcBef>
              <a:spcAft>
                <a:spcPts val="0"/>
              </a:spcAft>
              <a:buClr>
                <a:schemeClr val="dk1"/>
              </a:buClr>
              <a:buSzPts val="2400"/>
              <a:buChar char="•"/>
            </a:pPr>
            <a:r>
              <a:rPr b="1" lang="en-US"/>
              <a:t>Fan-in</a:t>
            </a:r>
            <a:r>
              <a:rPr lang="en-US"/>
              <a:t> refers to the number of units that use a particular software unit</a:t>
            </a:r>
            <a:endParaRPr/>
          </a:p>
          <a:p>
            <a:pPr indent="-228600" lvl="1" marL="685800" rtl="0" algn="l">
              <a:lnSpc>
                <a:spcPct val="90000"/>
              </a:lnSpc>
              <a:spcBef>
                <a:spcPts val="500"/>
              </a:spcBef>
              <a:spcAft>
                <a:spcPts val="0"/>
              </a:spcAft>
              <a:buClr>
                <a:schemeClr val="dk1"/>
              </a:buClr>
              <a:buSzPts val="2400"/>
              <a:buChar char="•"/>
            </a:pPr>
            <a:r>
              <a:rPr b="1" lang="en-US"/>
              <a:t>Fan-out</a:t>
            </a:r>
            <a:r>
              <a:rPr lang="en-US"/>
              <a:t> refers to the number of units used by particular software unit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Graphical user interface, application&#10;&#10;Description automatically generated" id="283" name="Google Shape;283;p40"/>
          <p:cNvPicPr preferRelativeResize="0"/>
          <p:nvPr/>
        </p:nvPicPr>
        <p:blipFill rotWithShape="1">
          <a:blip r:embed="rId3">
            <a:alphaModFix/>
          </a:blip>
          <a:srcRect b="0" l="0" r="0" t="0"/>
          <a:stretch/>
        </p:blipFill>
        <p:spPr>
          <a:xfrm>
            <a:off x="1331109" y="3708700"/>
            <a:ext cx="9947106" cy="23263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Incremental Development</a:t>
            </a:r>
            <a:endParaRPr/>
          </a:p>
        </p:txBody>
      </p:sp>
      <p:sp>
        <p:nvSpPr>
          <p:cNvPr id="290" name="Google Shape;29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try to break a cycle in the uses graph using a technique called </a:t>
            </a:r>
            <a:r>
              <a:rPr b="1" lang="en-US"/>
              <a:t>sandwiching</a:t>
            </a:r>
            <a:endParaRPr/>
          </a:p>
          <a:p>
            <a:pPr indent="-228600" lvl="1" marL="685800" rtl="0" algn="l">
              <a:lnSpc>
                <a:spcPct val="90000"/>
              </a:lnSpc>
              <a:spcBef>
                <a:spcPts val="500"/>
              </a:spcBef>
              <a:spcAft>
                <a:spcPts val="0"/>
              </a:spcAft>
              <a:buClr>
                <a:schemeClr val="dk1"/>
              </a:buClr>
              <a:buSzPts val="2400"/>
              <a:buChar char="•"/>
            </a:pPr>
            <a:r>
              <a:rPr lang="en-US"/>
              <a:t>One of the cycle’s units is decomposed into two units, such that one of the new units has no dependencies</a:t>
            </a:r>
            <a:endParaRPr/>
          </a:p>
          <a:p>
            <a:pPr indent="-228600" lvl="1" marL="685800" rtl="0" algn="l">
              <a:lnSpc>
                <a:spcPct val="90000"/>
              </a:lnSpc>
              <a:spcBef>
                <a:spcPts val="500"/>
              </a:spcBef>
              <a:spcAft>
                <a:spcPts val="0"/>
              </a:spcAft>
              <a:buClr>
                <a:schemeClr val="dk1"/>
              </a:buClr>
              <a:buSzPts val="2400"/>
              <a:buChar char="•"/>
            </a:pPr>
            <a:r>
              <a:rPr lang="en-US"/>
              <a:t>Sandwiching can be applied more than once, to break either mutual dependencies in tightly coupled units or long dependency chains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91" name="Google Shape;291;p41"/>
          <p:cNvPicPr preferRelativeResize="0"/>
          <p:nvPr/>
        </p:nvPicPr>
        <p:blipFill rotWithShape="1">
          <a:blip r:embed="rId3">
            <a:alphaModFix/>
          </a:blip>
          <a:srcRect b="0" l="0" r="0" t="0"/>
          <a:stretch/>
        </p:blipFill>
        <p:spPr>
          <a:xfrm>
            <a:off x="2174992" y="4278855"/>
            <a:ext cx="7842016" cy="23263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a:t>
            </a:r>
            <a:endParaRPr/>
          </a:p>
        </p:txBody>
      </p:sp>
      <p:sp>
        <p:nvSpPr>
          <p:cNvPr id="102" name="Google Shape;102;p15"/>
          <p:cNvSpPr txBox="1"/>
          <p:nvPr>
            <p:ph idx="1" type="body"/>
          </p:nvPr>
        </p:nvSpPr>
        <p:spPr>
          <a:xfrm>
            <a:off x="838200" y="1467556"/>
            <a:ext cx="10515600" cy="50253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Modularity </a:t>
            </a:r>
            <a:r>
              <a:rPr lang="en-US" sz="2400"/>
              <a:t>is the principle of keeping the unrelated aspects of a system separate from each other, </a:t>
            </a:r>
            <a:endParaRPr/>
          </a:p>
          <a:p>
            <a:pPr indent="-228600" lvl="1" marL="685800" rtl="0" algn="l">
              <a:lnSpc>
                <a:spcPct val="90000"/>
              </a:lnSpc>
              <a:spcBef>
                <a:spcPts val="500"/>
              </a:spcBef>
              <a:spcAft>
                <a:spcPts val="0"/>
              </a:spcAft>
              <a:buClr>
                <a:schemeClr val="dk1"/>
              </a:buClr>
              <a:buSzPts val="2400"/>
              <a:buChar char="•"/>
            </a:pPr>
            <a:r>
              <a:rPr lang="en-US"/>
              <a:t>each aspect can be studied in isolation (also called separation of concerns)</a:t>
            </a:r>
            <a:endParaRPr/>
          </a:p>
          <a:p>
            <a:pPr indent="-228600" lvl="0" marL="228600" rtl="0" algn="l">
              <a:lnSpc>
                <a:spcPct val="90000"/>
              </a:lnSpc>
              <a:spcBef>
                <a:spcPts val="1000"/>
              </a:spcBef>
              <a:spcAft>
                <a:spcPts val="0"/>
              </a:spcAft>
              <a:buClr>
                <a:schemeClr val="dk1"/>
              </a:buClr>
              <a:buSzPts val="2400"/>
              <a:buChar char="•"/>
            </a:pPr>
            <a:r>
              <a:rPr lang="en-US" sz="2400"/>
              <a:t>If the principle is applied well, each resulting module will have a </a:t>
            </a:r>
            <a:r>
              <a:rPr b="1" lang="en-US" sz="2400"/>
              <a:t>single purpose </a:t>
            </a:r>
            <a:r>
              <a:rPr lang="en-US" sz="2400"/>
              <a:t>and will be relatively </a:t>
            </a:r>
            <a:r>
              <a:rPr b="1" lang="en-US" sz="2400"/>
              <a:t>independent</a:t>
            </a:r>
            <a:r>
              <a:rPr lang="en-US" sz="2400"/>
              <a:t> of the others</a:t>
            </a:r>
            <a:endParaRPr/>
          </a:p>
          <a:p>
            <a:pPr indent="-228600" lvl="1" marL="685800" rtl="0" algn="l">
              <a:lnSpc>
                <a:spcPct val="90000"/>
              </a:lnSpc>
              <a:spcBef>
                <a:spcPts val="500"/>
              </a:spcBef>
              <a:spcAft>
                <a:spcPts val="0"/>
              </a:spcAft>
              <a:buClr>
                <a:schemeClr val="dk1"/>
              </a:buClr>
              <a:buSzPts val="2400"/>
              <a:buChar char="•"/>
            </a:pPr>
            <a:r>
              <a:rPr lang="en-US"/>
              <a:t>Each module will be easy to </a:t>
            </a:r>
            <a:r>
              <a:rPr b="1" lang="en-US"/>
              <a:t>understand</a:t>
            </a:r>
            <a:r>
              <a:rPr lang="en-US"/>
              <a:t> and </a:t>
            </a:r>
            <a:r>
              <a:rPr b="1" lang="en-US"/>
              <a:t>develop</a:t>
            </a:r>
            <a:endParaRPr/>
          </a:p>
          <a:p>
            <a:pPr indent="-228600" lvl="1" marL="685800" rtl="0" algn="l">
              <a:lnSpc>
                <a:spcPct val="90000"/>
              </a:lnSpc>
              <a:spcBef>
                <a:spcPts val="500"/>
              </a:spcBef>
              <a:spcAft>
                <a:spcPts val="0"/>
              </a:spcAft>
              <a:buClr>
                <a:schemeClr val="dk1"/>
              </a:buClr>
              <a:buSzPts val="2400"/>
              <a:buChar char="•"/>
            </a:pPr>
            <a:r>
              <a:rPr lang="en-US"/>
              <a:t>Easier to </a:t>
            </a:r>
            <a:r>
              <a:rPr b="1" lang="en-US"/>
              <a:t>locate faults </a:t>
            </a:r>
            <a:endParaRPr/>
          </a:p>
          <a:p>
            <a:pPr indent="-228600" lvl="2" marL="1143000" rtl="0" algn="l">
              <a:lnSpc>
                <a:spcPct val="90000"/>
              </a:lnSpc>
              <a:spcBef>
                <a:spcPts val="500"/>
              </a:spcBef>
              <a:spcAft>
                <a:spcPts val="0"/>
              </a:spcAft>
              <a:buClr>
                <a:schemeClr val="dk1"/>
              </a:buClr>
              <a:buSzPts val="2400"/>
              <a:buChar char="•"/>
            </a:pPr>
            <a:r>
              <a:rPr lang="en-US" sz="2400"/>
              <a:t>because there are fewer suspect modules per fault</a:t>
            </a:r>
            <a:endParaRPr/>
          </a:p>
          <a:p>
            <a:pPr indent="-228600" lvl="1" marL="685800" rtl="0" algn="l">
              <a:lnSpc>
                <a:spcPct val="90000"/>
              </a:lnSpc>
              <a:spcBef>
                <a:spcPts val="500"/>
              </a:spcBef>
              <a:spcAft>
                <a:spcPts val="0"/>
              </a:spcAft>
              <a:buClr>
                <a:schemeClr val="dk1"/>
              </a:buClr>
              <a:buSzPts val="2400"/>
              <a:buChar char="•"/>
            </a:pPr>
            <a:r>
              <a:rPr lang="en-US"/>
              <a:t>Easier to </a:t>
            </a:r>
            <a:r>
              <a:rPr b="1" lang="en-US"/>
              <a:t>change</a:t>
            </a:r>
            <a:r>
              <a:rPr lang="en-US"/>
              <a:t> the system </a:t>
            </a:r>
            <a:endParaRPr/>
          </a:p>
          <a:p>
            <a:pPr indent="-228600" lvl="2" marL="1143000" rtl="0" algn="l">
              <a:lnSpc>
                <a:spcPct val="90000"/>
              </a:lnSpc>
              <a:spcBef>
                <a:spcPts val="500"/>
              </a:spcBef>
              <a:spcAft>
                <a:spcPts val="0"/>
              </a:spcAft>
              <a:buClr>
                <a:schemeClr val="dk1"/>
              </a:buClr>
              <a:buSzPts val="2400"/>
              <a:buChar char="•"/>
            </a:pPr>
            <a:r>
              <a:rPr lang="en-US" sz="2400"/>
              <a:t>because a change to one module affects relatively few other modules</a:t>
            </a:r>
            <a:endParaRPr/>
          </a:p>
          <a:p>
            <a:pPr indent="-228600" lvl="0" marL="228600" rtl="0" algn="l">
              <a:lnSpc>
                <a:spcPct val="90000"/>
              </a:lnSpc>
              <a:spcBef>
                <a:spcPts val="1000"/>
              </a:spcBef>
              <a:spcAft>
                <a:spcPts val="0"/>
              </a:spcAft>
              <a:buClr>
                <a:schemeClr val="dk1"/>
              </a:buClr>
              <a:buSzPts val="2400"/>
              <a:buChar char="•"/>
            </a:pPr>
            <a:r>
              <a:rPr lang="en-US" sz="2400"/>
              <a:t>To determine how well a design separates concerns, we use two concepts that measure </a:t>
            </a:r>
            <a:r>
              <a:rPr b="1" lang="en-US" sz="2400"/>
              <a:t>module independence</a:t>
            </a:r>
            <a:r>
              <a:rPr lang="en-US" sz="2400"/>
              <a:t>: coupling and cohesion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Abstraction</a:t>
            </a:r>
            <a:endParaRPr/>
          </a:p>
        </p:txBody>
      </p:sp>
      <p:sp>
        <p:nvSpPr>
          <p:cNvPr id="297" name="Google Shape;29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b="1" lang="en-US"/>
              <a:t>abstraction </a:t>
            </a:r>
            <a:r>
              <a:rPr lang="en-US"/>
              <a:t>is a model or representation that omits some details so that it can focus on other details </a:t>
            </a:r>
            <a:endParaRPr/>
          </a:p>
          <a:p>
            <a:pPr indent="-228600" lvl="0" marL="228600" rtl="0" algn="l">
              <a:lnSpc>
                <a:spcPct val="90000"/>
              </a:lnSpc>
              <a:spcBef>
                <a:spcPts val="1000"/>
              </a:spcBef>
              <a:spcAft>
                <a:spcPts val="0"/>
              </a:spcAft>
              <a:buClr>
                <a:schemeClr val="dk1"/>
              </a:buClr>
              <a:buSzPts val="2800"/>
              <a:buChar char="•"/>
            </a:pPr>
            <a:r>
              <a:rPr lang="en-US"/>
              <a:t>The definition is vague about which details are left out of a model, because different abstractions, built for different purposes, omit different kinds of details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Abstraction (Sidebar)</a:t>
            </a:r>
            <a:endParaRPr/>
          </a:p>
        </p:txBody>
      </p:sp>
      <p:sp>
        <p:nvSpPr>
          <p:cNvPr id="303" name="Google Shape;30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Suppose that one of the system’s function is to sort the elements of a list L. The initial description of the design is:</a:t>
            </a:r>
            <a:endParaRPr/>
          </a:p>
          <a:p>
            <a:pPr indent="-228600" lvl="1" marL="685800" rtl="0" algn="l">
              <a:lnSpc>
                <a:spcPct val="90000"/>
              </a:lnSpc>
              <a:spcBef>
                <a:spcPts val="500"/>
              </a:spcBef>
              <a:spcAft>
                <a:spcPts val="0"/>
              </a:spcAft>
              <a:buClr>
                <a:schemeClr val="dk1"/>
              </a:buClr>
              <a:buSzPts val="2200"/>
              <a:buChar char="•"/>
            </a:pPr>
            <a:r>
              <a:rPr lang="en-US" sz="2200">
                <a:latin typeface="Calibri"/>
                <a:ea typeface="Calibri"/>
                <a:cs typeface="Calibri"/>
                <a:sym typeface="Calibri"/>
              </a:rPr>
              <a:t>Sort L in non-decreasing order</a:t>
            </a:r>
            <a:endParaRPr/>
          </a:p>
          <a:p>
            <a:pPr indent="-228600" lvl="1" marL="685800" rtl="0" algn="l">
              <a:lnSpc>
                <a:spcPct val="90000"/>
              </a:lnSpc>
              <a:spcBef>
                <a:spcPts val="500"/>
              </a:spcBef>
              <a:spcAft>
                <a:spcPts val="0"/>
              </a:spcAft>
              <a:buClr>
                <a:schemeClr val="dk1"/>
              </a:buClr>
              <a:buSzPts val="2400"/>
              <a:buChar char="•"/>
            </a:pPr>
            <a:r>
              <a:rPr lang="en-US" sz="2400">
                <a:latin typeface="Calibri"/>
                <a:ea typeface="Calibri"/>
                <a:cs typeface="Calibri"/>
                <a:sym typeface="Calibri"/>
              </a:rPr>
              <a:t>The next level of abstraction may be a particular algorithm:</a:t>
            </a:r>
            <a:endParaRPr/>
          </a:p>
          <a:p>
            <a:pPr indent="-228600" lvl="0" marL="228600" rtl="0" algn="l">
              <a:lnSpc>
                <a:spcPct val="90000"/>
              </a:lnSpc>
              <a:spcBef>
                <a:spcPts val="1000"/>
              </a:spcBef>
              <a:spcAft>
                <a:spcPts val="0"/>
              </a:spcAft>
              <a:buClr>
                <a:schemeClr val="dk1"/>
              </a:buClr>
              <a:buSzPts val="2400"/>
              <a:buFont typeface="Lucida Sans"/>
              <a:buNone/>
            </a:pPr>
            <a:r>
              <a:rPr lang="en-US" sz="2400">
                <a:latin typeface="Calibri"/>
                <a:ea typeface="Calibri"/>
                <a:cs typeface="Calibri"/>
                <a:sym typeface="Calibri"/>
              </a:rPr>
              <a:t>	</a:t>
            </a:r>
            <a:r>
              <a:rPr lang="en-US" sz="2000">
                <a:latin typeface="Courier New"/>
                <a:ea typeface="Courier New"/>
                <a:cs typeface="Courier New"/>
                <a:sym typeface="Courier New"/>
              </a:rPr>
              <a:t>DO WHILE I is between 1 and (length of L)–1:</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Set LOW to index of smallest value in L(I),..., L(length of L)</a:t>
            </a:r>
            <a:endParaRPr/>
          </a:p>
          <a:p>
            <a:pPr indent="-228600" lvl="0" marL="228600" rtl="0" algn="l">
              <a:lnSpc>
                <a:spcPct val="90000"/>
              </a:lnSpc>
              <a:spcBef>
                <a:spcPts val="1000"/>
              </a:spcBef>
              <a:spcAft>
                <a:spcPts val="0"/>
              </a:spcAft>
              <a:buClr>
                <a:schemeClr val="dk1"/>
              </a:buClr>
              <a:buSzPts val="2000"/>
              <a:buFont typeface="Lucida Sans"/>
              <a:buNone/>
            </a:pPr>
            <a:r>
              <a:rPr lang="en-US" sz="2000">
                <a:latin typeface="Courier New"/>
                <a:ea typeface="Courier New"/>
                <a:cs typeface="Courier New"/>
                <a:sym typeface="Courier New"/>
              </a:rPr>
              <a:t>		Interchange L(I) and L(LOW)</a:t>
            </a:r>
            <a:endParaRPr/>
          </a:p>
          <a:p>
            <a:pPr indent="-228600" lvl="0" marL="228600" rtl="0" algn="l">
              <a:lnSpc>
                <a:spcPct val="90000"/>
              </a:lnSpc>
              <a:spcBef>
                <a:spcPts val="1000"/>
              </a:spcBef>
              <a:spcAft>
                <a:spcPts val="0"/>
              </a:spcAft>
              <a:buClr>
                <a:schemeClr val="dk1"/>
              </a:buClr>
              <a:buSzPts val="2000"/>
              <a:buFont typeface="Lucida Sans"/>
              <a:buNone/>
            </a:pPr>
            <a:r>
              <a:rPr lang="en-US" sz="2000">
                <a:latin typeface="Courier New"/>
                <a:ea typeface="Courier New"/>
                <a:cs typeface="Courier New"/>
                <a:sym typeface="Courier New"/>
              </a:rPr>
              <a:t>	ENDDO</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algorithm provides a great deal of additional information, however, it can be made even more detailed</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Abstraction (Sidebar)</a:t>
            </a:r>
            <a:endParaRPr/>
          </a:p>
        </p:txBody>
      </p:sp>
      <p:sp>
        <p:nvSpPr>
          <p:cNvPr id="309" name="Google Shape;309;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31" lvl="0" marL="228600" rtl="0" algn="l">
              <a:lnSpc>
                <a:spcPct val="90000"/>
              </a:lnSpc>
              <a:spcBef>
                <a:spcPts val="0"/>
              </a:spcBef>
              <a:spcAft>
                <a:spcPts val="0"/>
              </a:spcAft>
              <a:buClr>
                <a:schemeClr val="dk1"/>
              </a:buClr>
              <a:buSzPct val="100000"/>
              <a:buChar char="•"/>
            </a:pPr>
            <a:r>
              <a:rPr lang="en-US" sz="3100">
                <a:latin typeface="Calibri"/>
                <a:ea typeface="Calibri"/>
                <a:cs typeface="Calibri"/>
                <a:sym typeface="Calibri"/>
              </a:rPr>
              <a:t>The third and final algorithm describes exactly how the sorting operation will work:</a:t>
            </a:r>
            <a:endParaRPr/>
          </a:p>
          <a:p>
            <a:pPr indent="-228600" lvl="0" marL="228600" rtl="0" algn="l">
              <a:lnSpc>
                <a:spcPct val="90000"/>
              </a:lnSpc>
              <a:spcBef>
                <a:spcPts val="1000"/>
              </a:spcBef>
              <a:spcAft>
                <a:spcPts val="0"/>
              </a:spcAft>
              <a:buClr>
                <a:schemeClr val="dk1"/>
              </a:buClr>
              <a:buSzPct val="100000"/>
              <a:buFont typeface="Lucida Sans"/>
              <a:buNone/>
            </a:pPr>
            <a:r>
              <a:rPr lang="en-US" sz="2800">
                <a:latin typeface="Arial"/>
                <a:ea typeface="Arial"/>
                <a:cs typeface="Arial"/>
                <a:sym typeface="Arial"/>
              </a:rPr>
              <a:t>	</a:t>
            </a:r>
            <a:r>
              <a:rPr lang="en-US" sz="2400">
                <a:latin typeface="Courier New"/>
                <a:ea typeface="Courier New"/>
                <a:cs typeface="Courier New"/>
                <a:sym typeface="Courier New"/>
              </a:rPr>
              <a:t>DO WHILE I is between 1 and (length of L)-1</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Set LOW to current value of I</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DO WHILE J is between I+1 and (length of L)</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IF L(LOW) is greater than L(J)</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THEN set LOW to current value of J</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ENDIF</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ENDDO</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Set TEMP to L(LOW)</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Set L(LOW) to L(I)</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Set L(I) to TEMP</a:t>
            </a:r>
            <a:endParaRPr/>
          </a:p>
          <a:p>
            <a:pPr indent="-228600" lvl="0" marL="228600" rtl="0" algn="l">
              <a:lnSpc>
                <a:spcPct val="90000"/>
              </a:lnSpc>
              <a:spcBef>
                <a:spcPts val="1000"/>
              </a:spcBef>
              <a:spcAft>
                <a:spcPts val="0"/>
              </a:spcAft>
              <a:buClr>
                <a:schemeClr val="dk1"/>
              </a:buClr>
              <a:buSzPct val="100000"/>
              <a:buFont typeface="Lucida Sans"/>
              <a:buNone/>
            </a:pPr>
            <a:r>
              <a:rPr lang="en-US" sz="2400">
                <a:latin typeface="Courier New"/>
                <a:ea typeface="Courier New"/>
                <a:cs typeface="Courier New"/>
                <a:sym typeface="Courier New"/>
              </a:rPr>
              <a:t>	ENDDO</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Generality</a:t>
            </a:r>
            <a:endParaRPr/>
          </a:p>
        </p:txBody>
      </p:sp>
      <p:sp>
        <p:nvSpPr>
          <p:cNvPr id="315" name="Google Shape;315;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Make a software unit as universally applicable as possible, to increase the chance that it will be useful in some future system</a:t>
            </a:r>
            <a:endParaRPr/>
          </a:p>
          <a:p>
            <a:pPr indent="-228600" lvl="0" marL="228600" rtl="0" algn="l">
              <a:lnSpc>
                <a:spcPct val="90000"/>
              </a:lnSpc>
              <a:spcBef>
                <a:spcPts val="1000"/>
              </a:spcBef>
              <a:spcAft>
                <a:spcPts val="0"/>
              </a:spcAft>
              <a:buClr>
                <a:schemeClr val="dk1"/>
              </a:buClr>
              <a:buSzPts val="2800"/>
              <a:buChar char="•"/>
            </a:pPr>
            <a:r>
              <a:rPr lang="en-US"/>
              <a:t>We make a unit more general by increasing the number of contexts in which it can be used. There are several ways of doing this:</a:t>
            </a:r>
            <a:endParaRPr/>
          </a:p>
          <a:p>
            <a:pPr indent="-228600" lvl="1" marL="685800" rtl="0" algn="l">
              <a:lnSpc>
                <a:spcPct val="90000"/>
              </a:lnSpc>
              <a:spcBef>
                <a:spcPts val="500"/>
              </a:spcBef>
              <a:spcAft>
                <a:spcPts val="0"/>
              </a:spcAft>
              <a:buClr>
                <a:schemeClr val="dk1"/>
              </a:buClr>
              <a:buSzPts val="2400"/>
              <a:buChar char="•"/>
            </a:pPr>
            <a:r>
              <a:rPr lang="en-US"/>
              <a:t>Parameterizing context-specific information</a:t>
            </a:r>
            <a:endParaRPr/>
          </a:p>
          <a:p>
            <a:pPr indent="-228600" lvl="1" marL="685800" rtl="0" algn="l">
              <a:lnSpc>
                <a:spcPct val="90000"/>
              </a:lnSpc>
              <a:spcBef>
                <a:spcPts val="500"/>
              </a:spcBef>
              <a:spcAft>
                <a:spcPts val="0"/>
              </a:spcAft>
              <a:buClr>
                <a:schemeClr val="dk1"/>
              </a:buClr>
              <a:buSzPts val="2400"/>
              <a:buChar char="•"/>
            </a:pPr>
            <a:r>
              <a:rPr lang="en-US"/>
              <a:t>Removing preconditions</a:t>
            </a:r>
            <a:endParaRPr/>
          </a:p>
          <a:p>
            <a:pPr indent="-228600" lvl="1" marL="685800" rtl="0" algn="l">
              <a:lnSpc>
                <a:spcPct val="90000"/>
              </a:lnSpc>
              <a:spcBef>
                <a:spcPts val="500"/>
              </a:spcBef>
              <a:spcAft>
                <a:spcPts val="0"/>
              </a:spcAft>
              <a:buClr>
                <a:schemeClr val="dk1"/>
              </a:buClr>
              <a:buSzPts val="2400"/>
              <a:buChar char="•"/>
            </a:pPr>
            <a:r>
              <a:rPr lang="en-US"/>
              <a:t>Simplifying postconditions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Generality</a:t>
            </a:r>
            <a:endParaRPr/>
          </a:p>
        </p:txBody>
      </p:sp>
      <p:sp>
        <p:nvSpPr>
          <p:cNvPr id="322" name="Google Shape;322;p46"/>
          <p:cNvSpPr txBox="1"/>
          <p:nvPr>
            <p:ph idx="1" type="body"/>
          </p:nvPr>
        </p:nvSpPr>
        <p:spPr>
          <a:xfrm>
            <a:off x="838200" y="1825625"/>
            <a:ext cx="10515600" cy="489126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following four procedure interfaces are listed in order of increasing generality:</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PROCEDURE SUM: INTEGER;</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POSTCONDITION: returns sum of 3 global variables</a:t>
            </a:r>
            <a:endParaRPr/>
          </a:p>
          <a:p>
            <a:pPr indent="-228600" lvl="1" marL="685800" rtl="0" algn="l">
              <a:lnSpc>
                <a:spcPct val="90000"/>
              </a:lnSpc>
              <a:spcBef>
                <a:spcPts val="500"/>
              </a:spcBef>
              <a:spcAft>
                <a:spcPts val="0"/>
              </a:spcAft>
              <a:buClr>
                <a:schemeClr val="dk1"/>
              </a:buClr>
              <a:buSzPts val="2000"/>
              <a:buFont typeface="Lucida Sans"/>
              <a:buNone/>
            </a:pPr>
            <a:r>
              <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PROCEDURE SUM (a, b, c: INTEGER): INTEGER;</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POSTCONDITION: returns sum of parameters</a:t>
            </a:r>
            <a:endParaRPr/>
          </a:p>
          <a:p>
            <a:pPr indent="-228600" lvl="1" marL="685800" rtl="0" algn="l">
              <a:lnSpc>
                <a:spcPct val="90000"/>
              </a:lnSpc>
              <a:spcBef>
                <a:spcPts val="500"/>
              </a:spcBef>
              <a:spcAft>
                <a:spcPts val="0"/>
              </a:spcAft>
              <a:buClr>
                <a:schemeClr val="dk1"/>
              </a:buClr>
              <a:buSzPts val="2000"/>
              <a:buFont typeface="Lucida Sans"/>
              <a:buNone/>
            </a:pPr>
            <a:r>
              <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PROCEDURE SUM (a[]: INTEGER; len: INTEGER): INTEGER</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PRECONDITION: 0 &lt;= len &lt;= size of array a</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POSTCONDITION: returns sum of elements 1..len in array a</a:t>
            </a:r>
            <a:endParaRPr/>
          </a:p>
          <a:p>
            <a:pPr indent="-228600" lvl="1" marL="685800" rtl="0" algn="l">
              <a:lnSpc>
                <a:spcPct val="90000"/>
              </a:lnSpc>
              <a:spcBef>
                <a:spcPts val="500"/>
              </a:spcBef>
              <a:spcAft>
                <a:spcPts val="0"/>
              </a:spcAft>
              <a:buClr>
                <a:schemeClr val="dk1"/>
              </a:buClr>
              <a:buSzPts val="2000"/>
              <a:buFont typeface="Lucida Sans"/>
              <a:buNone/>
            </a:pPr>
            <a:r>
              <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PROCEDURE SUM (a[]: INTEGER): INTEGER</a:t>
            </a:r>
            <a:endParaRPr/>
          </a:p>
          <a:p>
            <a:pPr indent="-228600" lvl="1" marL="685800" rtl="0" algn="l">
              <a:lnSpc>
                <a:spcPct val="90000"/>
              </a:lnSpc>
              <a:spcBef>
                <a:spcPts val="500"/>
              </a:spcBef>
              <a:spcAft>
                <a:spcPts val="0"/>
              </a:spcAft>
              <a:buClr>
                <a:schemeClr val="dk1"/>
              </a:buClr>
              <a:buSzPts val="2000"/>
              <a:buFont typeface="Lucida Sans"/>
              <a:buNone/>
            </a:pPr>
            <a:r>
              <a:rPr lang="en-US" sz="2000">
                <a:latin typeface="Courier New"/>
                <a:ea typeface="Courier New"/>
                <a:cs typeface="Courier New"/>
                <a:sym typeface="Courier New"/>
              </a:rPr>
              <a:t>POSTCONDITION: returns sum of elements in array 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Coupling</a:t>
            </a:r>
            <a:endParaRPr/>
          </a:p>
        </p:txBody>
      </p:sp>
      <p:sp>
        <p:nvSpPr>
          <p:cNvPr id="108" name="Google Shape;10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Two modules are </a:t>
            </a:r>
            <a:r>
              <a:rPr b="1" lang="en-US" sz="2800"/>
              <a:t>tightly coupled </a:t>
            </a:r>
            <a:r>
              <a:rPr lang="en-US" sz="2800"/>
              <a:t>when they depend a great deal on each other</a:t>
            </a:r>
            <a:endParaRPr/>
          </a:p>
          <a:p>
            <a:pPr indent="-228600" lvl="0" marL="228600" rtl="0" algn="l">
              <a:lnSpc>
                <a:spcPct val="90000"/>
              </a:lnSpc>
              <a:spcBef>
                <a:spcPts val="1000"/>
              </a:spcBef>
              <a:spcAft>
                <a:spcPts val="0"/>
              </a:spcAft>
              <a:buClr>
                <a:schemeClr val="dk1"/>
              </a:buClr>
              <a:buSzPts val="2800"/>
              <a:buChar char="•"/>
            </a:pPr>
            <a:r>
              <a:rPr b="1" lang="en-US" sz="2800"/>
              <a:t>Loosely coupled </a:t>
            </a:r>
            <a:r>
              <a:rPr lang="en-US" sz="2800"/>
              <a:t>modules have some dependence, but their interconnections are weak</a:t>
            </a:r>
            <a:endParaRPr/>
          </a:p>
          <a:p>
            <a:pPr indent="-228600" lvl="0" marL="228600" rtl="0" algn="l">
              <a:lnSpc>
                <a:spcPct val="90000"/>
              </a:lnSpc>
              <a:spcBef>
                <a:spcPts val="1000"/>
              </a:spcBef>
              <a:spcAft>
                <a:spcPts val="0"/>
              </a:spcAft>
              <a:buClr>
                <a:schemeClr val="dk1"/>
              </a:buClr>
              <a:buSzPts val="2800"/>
              <a:buChar char="•"/>
            </a:pPr>
            <a:r>
              <a:rPr b="1" lang="en-US" sz="2800"/>
              <a:t>Uncoupled</a:t>
            </a:r>
            <a:r>
              <a:rPr lang="en-US" sz="2800"/>
              <a:t> modules have no interconnections at all; they are completely unrelated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Coupling</a:t>
            </a:r>
            <a:br>
              <a:rPr lang="en-US"/>
            </a:br>
            <a:endParaRPr/>
          </a:p>
        </p:txBody>
      </p:sp>
      <p:pic>
        <p:nvPicPr>
          <p:cNvPr descr="Diagram&#10;&#10;Description automatically generated" id="114" name="Google Shape;114;p17"/>
          <p:cNvPicPr preferRelativeResize="0"/>
          <p:nvPr>
            <p:ph idx="1" type="body"/>
          </p:nvPr>
        </p:nvPicPr>
        <p:blipFill rotWithShape="1">
          <a:blip r:embed="rId3">
            <a:alphaModFix/>
          </a:blip>
          <a:srcRect b="0" l="0" r="0" t="0"/>
          <a:stretch/>
        </p:blipFill>
        <p:spPr>
          <a:xfrm>
            <a:off x="1849384" y="1286935"/>
            <a:ext cx="8493231" cy="5438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Coupling</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many ways that modules can depend on each other:</a:t>
            </a:r>
            <a:endParaRPr/>
          </a:p>
          <a:p>
            <a:pPr indent="-228600" lvl="1" marL="685800" rtl="0" algn="l">
              <a:lnSpc>
                <a:spcPct val="90000"/>
              </a:lnSpc>
              <a:spcBef>
                <a:spcPts val="500"/>
              </a:spcBef>
              <a:spcAft>
                <a:spcPts val="0"/>
              </a:spcAft>
              <a:buClr>
                <a:schemeClr val="dk1"/>
              </a:buClr>
              <a:buSzPts val="2400"/>
              <a:buChar char="•"/>
            </a:pPr>
            <a:r>
              <a:rPr lang="en-US"/>
              <a:t>The references made from one module to another</a:t>
            </a:r>
            <a:endParaRPr/>
          </a:p>
          <a:p>
            <a:pPr indent="-228600" lvl="1" marL="685800" rtl="0" algn="l">
              <a:lnSpc>
                <a:spcPct val="90000"/>
              </a:lnSpc>
              <a:spcBef>
                <a:spcPts val="500"/>
              </a:spcBef>
              <a:spcAft>
                <a:spcPts val="0"/>
              </a:spcAft>
              <a:buClr>
                <a:schemeClr val="dk1"/>
              </a:buClr>
              <a:buSzPts val="2400"/>
              <a:buChar char="•"/>
            </a:pPr>
            <a:r>
              <a:rPr lang="en-US"/>
              <a:t>The amount of data passed from one module to another</a:t>
            </a:r>
            <a:endParaRPr/>
          </a:p>
          <a:p>
            <a:pPr indent="-228600" lvl="1" marL="685800" rtl="0" algn="l">
              <a:lnSpc>
                <a:spcPct val="90000"/>
              </a:lnSpc>
              <a:spcBef>
                <a:spcPts val="500"/>
              </a:spcBef>
              <a:spcAft>
                <a:spcPts val="0"/>
              </a:spcAft>
              <a:buClr>
                <a:schemeClr val="dk1"/>
              </a:buClr>
              <a:buSzPts val="2400"/>
              <a:buChar char="•"/>
            </a:pPr>
            <a:r>
              <a:rPr lang="en-US"/>
              <a:t>The amount of control that one module has over the other</a:t>
            </a:r>
            <a:endParaRPr/>
          </a:p>
          <a:p>
            <a:pPr indent="-228600" lvl="0" marL="228600" rtl="0" algn="l">
              <a:lnSpc>
                <a:spcPct val="90000"/>
              </a:lnSpc>
              <a:spcBef>
                <a:spcPts val="1000"/>
              </a:spcBef>
              <a:spcAft>
                <a:spcPts val="0"/>
              </a:spcAft>
              <a:buClr>
                <a:schemeClr val="dk1"/>
              </a:buClr>
              <a:buSzPts val="2800"/>
              <a:buChar char="•"/>
            </a:pPr>
            <a:r>
              <a:rPr lang="en-US"/>
              <a:t>Coupling can be measured along a spectrum of dependence, ranging from complete dependance to complete independence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Types of Coupling</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Content coupling</a:t>
            </a:r>
            <a:endParaRPr/>
          </a:p>
          <a:p>
            <a:pPr indent="-228600" lvl="0" marL="228600" rtl="0" algn="l">
              <a:lnSpc>
                <a:spcPct val="90000"/>
              </a:lnSpc>
              <a:spcBef>
                <a:spcPts val="1000"/>
              </a:spcBef>
              <a:spcAft>
                <a:spcPts val="0"/>
              </a:spcAft>
              <a:buClr>
                <a:schemeClr val="dk1"/>
              </a:buClr>
              <a:buSzPts val="2800"/>
              <a:buChar char="•"/>
            </a:pPr>
            <a:r>
              <a:rPr lang="en-US"/>
              <a:t>Common coupling</a:t>
            </a:r>
            <a:endParaRPr/>
          </a:p>
          <a:p>
            <a:pPr indent="-228600" lvl="0" marL="228600" rtl="0" algn="l">
              <a:lnSpc>
                <a:spcPct val="90000"/>
              </a:lnSpc>
              <a:spcBef>
                <a:spcPts val="1000"/>
              </a:spcBef>
              <a:spcAft>
                <a:spcPts val="0"/>
              </a:spcAft>
              <a:buClr>
                <a:schemeClr val="dk1"/>
              </a:buClr>
              <a:buSzPts val="2800"/>
              <a:buChar char="•"/>
            </a:pPr>
            <a:r>
              <a:rPr lang="en-US"/>
              <a:t>Control coupling</a:t>
            </a:r>
            <a:endParaRPr/>
          </a:p>
          <a:p>
            <a:pPr indent="-228600" lvl="0" marL="228600" rtl="0" algn="l">
              <a:lnSpc>
                <a:spcPct val="90000"/>
              </a:lnSpc>
              <a:spcBef>
                <a:spcPts val="1000"/>
              </a:spcBef>
              <a:spcAft>
                <a:spcPts val="0"/>
              </a:spcAft>
              <a:buClr>
                <a:schemeClr val="dk1"/>
              </a:buClr>
              <a:buSzPts val="2800"/>
              <a:buChar char="•"/>
            </a:pPr>
            <a:r>
              <a:rPr lang="en-US"/>
              <a:t>Stamp coupling</a:t>
            </a:r>
            <a:endParaRPr/>
          </a:p>
          <a:p>
            <a:pPr indent="-228600" lvl="0" marL="228600" rtl="0" algn="l">
              <a:lnSpc>
                <a:spcPct val="90000"/>
              </a:lnSpc>
              <a:spcBef>
                <a:spcPts val="1000"/>
              </a:spcBef>
              <a:spcAft>
                <a:spcPts val="0"/>
              </a:spcAft>
              <a:buClr>
                <a:schemeClr val="dk1"/>
              </a:buClr>
              <a:buSzPts val="2800"/>
              <a:buChar char="•"/>
            </a:pPr>
            <a:r>
              <a:rPr lang="en-US"/>
              <a:t>Data coupling</a:t>
            </a:r>
            <a:endParaRPr/>
          </a:p>
        </p:txBody>
      </p:sp>
      <p:pic>
        <p:nvPicPr>
          <p:cNvPr descr="Diagram&#10;&#10;Description automatically generated" id="129" name="Google Shape;129;p19"/>
          <p:cNvPicPr preferRelativeResize="0"/>
          <p:nvPr/>
        </p:nvPicPr>
        <p:blipFill rotWithShape="1">
          <a:blip r:embed="rId3">
            <a:alphaModFix/>
          </a:blip>
          <a:srcRect b="0" l="0" r="0" t="0"/>
          <a:stretch/>
        </p:blipFill>
        <p:spPr>
          <a:xfrm>
            <a:off x="4514778" y="1475668"/>
            <a:ext cx="7248244" cy="4379837"/>
          </a:xfrm>
          <a:prstGeom prst="rect">
            <a:avLst/>
          </a:prstGeom>
          <a:noFill/>
          <a:ln>
            <a:noFill/>
          </a:ln>
        </p:spPr>
      </p:pic>
      <p:sp>
        <p:nvSpPr>
          <p:cNvPr id="130" name="Google Shape;130;p19"/>
          <p:cNvSpPr txBox="1"/>
          <p:nvPr/>
        </p:nvSpPr>
        <p:spPr>
          <a:xfrm flipH="1">
            <a:off x="654756" y="4763911"/>
            <a:ext cx="43123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70C0"/>
                </a:solidFill>
                <a:latin typeface="Calibri"/>
                <a:ea typeface="Calibri"/>
                <a:cs typeface="Calibri"/>
                <a:sym typeface="Calibri"/>
              </a:rPr>
              <a:t>High coupling is not desired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Content Coupling</a:t>
            </a:r>
            <a:endParaRPr/>
          </a:p>
        </p:txBody>
      </p:sp>
      <p:sp>
        <p:nvSpPr>
          <p:cNvPr id="136" name="Google Shape;136;p20"/>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O</a:t>
            </a:r>
            <a:r>
              <a:rPr b="0" i="0" lang="en-US" sz="2600" u="none" strike="noStrike"/>
              <a:t>ne module modifies another. </a:t>
            </a:r>
            <a:r>
              <a:rPr lang="en-US" sz="2600"/>
              <a:t>T</a:t>
            </a:r>
            <a:r>
              <a:rPr b="0" i="0" lang="en-US" sz="2600" u="none" strike="noStrike"/>
              <a:t>he modified module is completely dependent on the modifying one</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Content coupling might occur when one module is imported into another module, modifies the code of another module, or branches into the middle of another module</a:t>
            </a:r>
            <a:endParaRPr sz="2600"/>
          </a:p>
        </p:txBody>
      </p:sp>
      <p:pic>
        <p:nvPicPr>
          <p:cNvPr descr="Diagram, table&#10;&#10;Description automatically generated" id="137" name="Google Shape;137;p20"/>
          <p:cNvPicPr preferRelativeResize="0"/>
          <p:nvPr/>
        </p:nvPicPr>
        <p:blipFill rotWithShape="1">
          <a:blip r:embed="rId3">
            <a:alphaModFix/>
          </a:blip>
          <a:srcRect b="0" l="0" r="0" t="0"/>
          <a:stretch/>
        </p:blipFill>
        <p:spPr>
          <a:xfrm>
            <a:off x="2562579" y="3597910"/>
            <a:ext cx="7713496" cy="3260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Modularity: Common Coupling</a:t>
            </a:r>
            <a:endParaRPr/>
          </a:p>
        </p:txBody>
      </p:sp>
      <p:sp>
        <p:nvSpPr>
          <p:cNvPr id="143" name="Google Shape;143;p21"/>
          <p:cNvSpPr txBox="1"/>
          <p:nvPr>
            <p:ph idx="1" type="body"/>
          </p:nvPr>
        </p:nvSpPr>
        <p:spPr>
          <a:xfrm>
            <a:off x="838200" y="1569156"/>
            <a:ext cx="10515600" cy="46078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We can reduce the amount of coupling somewhat by organizing our design so that data are accessible from a common data store. </a:t>
            </a:r>
            <a:endParaRPr/>
          </a:p>
          <a:p>
            <a:pPr indent="-228600" lvl="0" marL="228600" rtl="0" algn="l">
              <a:lnSpc>
                <a:spcPct val="90000"/>
              </a:lnSpc>
              <a:spcBef>
                <a:spcPts val="1000"/>
              </a:spcBef>
              <a:spcAft>
                <a:spcPts val="0"/>
              </a:spcAft>
              <a:buClr>
                <a:schemeClr val="dk1"/>
              </a:buClr>
              <a:buSzPts val="2600"/>
              <a:buChar char="•"/>
            </a:pPr>
            <a:r>
              <a:rPr lang="en-US" sz="2600"/>
              <a:t>D</a:t>
            </a:r>
            <a:r>
              <a:rPr b="0" i="0" lang="en-US" sz="2600" u="none" strike="noStrike"/>
              <a:t>ependence still exists; making a change to the common data means that, to evaluate the effect of the change, we must look at all modules that access those data.</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With common coupling, it can be difficult to determine which module is responsible for having set a variable to a particular value.</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