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However, a “reset” option should be available, enabling the redefinition of original default values</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Ctrl-C to invoke the </a:t>
            </a:r>
            <a:r>
              <a:rPr b="0" i="1" lang="en-US" sz="1800" u="none" strike="noStrike">
                <a:latin typeface="Arial"/>
                <a:ea typeface="Arial"/>
                <a:cs typeface="Arial"/>
                <a:sym typeface="Arial"/>
              </a:rPr>
              <a:t>copy </a:t>
            </a:r>
            <a:r>
              <a:rPr b="0" i="0" lang="en-US" sz="1800" u="none" strike="noStrike">
                <a:latin typeface="Arial"/>
                <a:ea typeface="Arial"/>
                <a:cs typeface="Arial"/>
                <a:sym typeface="Arial"/>
              </a:rPr>
              <a:t>function, the mnemonic should be tied to the action in a way that is easy to remember (e.g., first letter of the task to be invoked)</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For example, a bill payment system should use a checkbook and check register metaphor to guide the user through the bill paying process. A room layout application should allow users to drag furniture from a visual catalog and arrange it on the screen using a touch interface.</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Information about a task, an object, or some behavior should be presented first at a high level of abstraction. More detail should be presented after the user indicates interest.</a:t>
            </a:r>
            <a:endParaRPr/>
          </a:p>
        </p:txBody>
      </p:sp>
      <p:sp>
        <p:nvSpPr>
          <p:cNvPr id="143" name="Google Shape;14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Many interfaces implement complex layers of interactions with dozens of screen images. It is important to provide indicators (e.g</a:t>
            </a:r>
            <a:r>
              <a:rPr b="1" i="0" lang="en-US" sz="1800" u="none" strike="noStrike">
                <a:latin typeface="Arial"/>
                <a:ea typeface="Arial"/>
                <a:cs typeface="Arial"/>
                <a:sym typeface="Arial"/>
              </a:rPr>
              <a:t>., window titles, graphical icons, consistent color coding</a:t>
            </a:r>
            <a:r>
              <a:rPr b="0" i="0" lang="en-US" sz="1800" u="none" strike="noStrike">
                <a:latin typeface="Arial"/>
                <a:ea typeface="Arial"/>
                <a:cs typeface="Arial"/>
                <a:sym typeface="Arial"/>
              </a:rPr>
              <a:t>) that enable the user to know the context of the work at hand. In addition, the user should be able to determine where he has come from and what alternatives exist for a transition to a new task.</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A family of applications (i.e., a product line) should implement the same design rules so that consistency is maintained for all interaction.</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Once a particular interactive sequence has become a de facto standard (e.g., the use of alt-S to save a file), the user expects this in every application encountered. A change (e.g., using alt-S to invoke scaling) will cause confusion.</a:t>
            </a:r>
            <a:endParaRPr/>
          </a:p>
        </p:txBody>
      </p:sp>
      <p:sp>
        <p:nvSpPr>
          <p:cNvPr id="150" name="Google Shape;15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strike="noStrike">
                <a:latin typeface="Arial"/>
                <a:ea typeface="Arial"/>
                <a:cs typeface="Arial"/>
                <a:sym typeface="Arial"/>
              </a:rPr>
              <a:t>For example, a 1-second response to a command will often be preferable to a response that varies from 0.1 to 2.5 seconds</a:t>
            </a:r>
            <a:endParaRPr/>
          </a:p>
          <a:p>
            <a:pPr indent="0" lvl="0" marL="0" rtl="0" algn="l">
              <a:spcBef>
                <a:spcPts val="0"/>
              </a:spcBef>
              <a:spcAft>
                <a:spcPts val="0"/>
              </a:spcAft>
              <a:buNone/>
            </a:pPr>
            <a:r>
              <a:t/>
            </a:r>
            <a:endParaRPr/>
          </a:p>
        </p:txBody>
      </p:sp>
      <p:sp>
        <p:nvSpPr>
          <p:cNvPr id="205" name="Google Shape;20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800" u="none" strike="noStrike">
                <a:latin typeface="Arial"/>
                <a:ea typeface="Arial"/>
                <a:cs typeface="Arial"/>
                <a:sym typeface="Arial"/>
              </a:rPr>
              <a:t>For example, if </a:t>
            </a:r>
            <a:r>
              <a:rPr b="1" i="1" lang="en-US" sz="1800" u="none" strike="noStrike">
                <a:latin typeface="Arial"/>
                <a:ea typeface="Arial"/>
                <a:cs typeface="Arial"/>
                <a:sym typeface="Arial"/>
              </a:rPr>
              <a:t>autocorrect</a:t>
            </a:r>
            <a:r>
              <a:rPr b="0" i="1" lang="en-US" sz="1800" u="none" strike="noStrike">
                <a:latin typeface="Arial"/>
                <a:ea typeface="Arial"/>
                <a:cs typeface="Arial"/>
                <a:sym typeface="Arial"/>
              </a:rPr>
              <a:t> </a:t>
            </a:r>
            <a:r>
              <a:rPr b="0" i="0" lang="en-US" sz="1800" u="none" strike="noStrike">
                <a:latin typeface="Arial"/>
                <a:ea typeface="Arial"/>
                <a:cs typeface="Arial"/>
                <a:sym typeface="Arial"/>
              </a:rPr>
              <a:t>is selected in a text messaging app menu, the software performs autocorrect continually. There is no reason to force the user to remain in autocorrect mode</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For example, software might allow a user to interact via </a:t>
            </a:r>
            <a:r>
              <a:rPr b="1" i="0" lang="en-US" sz="1800" u="none" strike="noStrike">
                <a:latin typeface="Arial"/>
                <a:ea typeface="Arial"/>
                <a:cs typeface="Arial"/>
                <a:sym typeface="Arial"/>
              </a:rPr>
              <a:t>keyboard commands, mouse movement, a digitizer pen, a multitouch screen, or voice recognition commands</a:t>
            </a:r>
            <a:endParaRPr/>
          </a:p>
          <a:p>
            <a:pPr indent="0" lvl="0" marL="0" rtl="0" algn="l">
              <a:spcBef>
                <a:spcPts val="0"/>
              </a:spcBef>
              <a:spcAft>
                <a:spcPts val="0"/>
              </a:spcAft>
              <a:buNone/>
            </a:pPr>
            <a:r>
              <a:t/>
            </a:r>
            <a:endParaRPr b="0" i="0" sz="1800" u="none" strike="noStrike">
              <a:latin typeface="Arial"/>
              <a:ea typeface="Arial"/>
              <a:cs typeface="Arial"/>
              <a:sym typeface="Arial"/>
            </a:endParaRPr>
          </a:p>
          <a:p>
            <a:pPr indent="0" lvl="0" marL="0" rtl="0" algn="l">
              <a:spcBef>
                <a:spcPts val="0"/>
              </a:spcBef>
              <a:spcAft>
                <a:spcPts val="0"/>
              </a:spcAft>
              <a:buNone/>
            </a:pPr>
            <a:r>
              <a:rPr b="0" i="0" lang="en-US" sz="1800" u="none" strike="noStrike">
                <a:latin typeface="Arial"/>
                <a:ea typeface="Arial"/>
                <a:cs typeface="Arial"/>
                <a:sym typeface="Arial"/>
              </a:rPr>
              <a:t>For example, an application interface that allows a user to drag a document into the “</a:t>
            </a:r>
            <a:r>
              <a:rPr b="1" i="0" lang="en-US" sz="1800" u="none" strike="noStrike">
                <a:latin typeface="Arial"/>
                <a:ea typeface="Arial"/>
                <a:cs typeface="Arial"/>
                <a:sym typeface="Arial"/>
              </a:rPr>
              <a:t>trash</a:t>
            </a:r>
            <a:r>
              <a:rPr b="0" i="0" lang="en-US" sz="1800" u="none" strike="noStrike">
                <a:latin typeface="Arial"/>
                <a:ea typeface="Arial"/>
                <a:cs typeface="Arial"/>
                <a:sym typeface="Arial"/>
              </a:rPr>
              <a:t>” is an implementation of direct manipulation.</a:t>
            </a:r>
            <a:endParaRPr/>
          </a:p>
        </p:txBody>
      </p:sp>
      <p:sp>
        <p:nvSpPr>
          <p:cNvPr id="136" name="Google Shape;13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User Interface Design</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Instructor: Mehroze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Reduce the user’s memory load</a:t>
            </a:r>
            <a:endParaRPr/>
          </a:p>
        </p:txBody>
      </p:sp>
      <p:sp>
        <p:nvSpPr>
          <p:cNvPr id="146" name="Google Shape;14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The more a user has to remember, the more error-prone the interaction</a:t>
            </a:r>
            <a:endParaRPr/>
          </a:p>
          <a:p>
            <a:pPr indent="-228600" lvl="0" marL="228600" rtl="0" algn="l">
              <a:lnSpc>
                <a:spcPct val="90000"/>
              </a:lnSpc>
              <a:spcBef>
                <a:spcPts val="1000"/>
              </a:spcBef>
              <a:spcAft>
                <a:spcPts val="0"/>
              </a:spcAft>
              <a:buClr>
                <a:schemeClr val="dk1"/>
              </a:buClr>
              <a:buSzPts val="3000"/>
              <a:buChar char="•"/>
            </a:pPr>
            <a:r>
              <a:rPr lang="en-US" sz="3000"/>
              <a:t>Design principles:</a:t>
            </a:r>
            <a:endParaRPr/>
          </a:p>
          <a:p>
            <a:pPr indent="-228600" lvl="1" marL="685800" rtl="0" algn="l">
              <a:lnSpc>
                <a:spcPct val="90000"/>
              </a:lnSpc>
              <a:spcBef>
                <a:spcPts val="500"/>
              </a:spcBef>
              <a:spcAft>
                <a:spcPts val="0"/>
              </a:spcAft>
              <a:buClr>
                <a:schemeClr val="dk1"/>
              </a:buClr>
              <a:buSzPts val="2800"/>
              <a:buChar char="•"/>
            </a:pPr>
            <a:r>
              <a:rPr lang="en-US" sz="2800"/>
              <a:t>Reduce demand on short term memory</a:t>
            </a:r>
            <a:endParaRPr/>
          </a:p>
          <a:p>
            <a:pPr indent="-228600" lvl="1" marL="685800" rtl="0" algn="l">
              <a:lnSpc>
                <a:spcPct val="90000"/>
              </a:lnSpc>
              <a:spcBef>
                <a:spcPts val="500"/>
              </a:spcBef>
              <a:spcAft>
                <a:spcPts val="0"/>
              </a:spcAft>
              <a:buClr>
                <a:schemeClr val="dk1"/>
              </a:buClr>
              <a:buSzPts val="2800"/>
              <a:buChar char="•"/>
            </a:pPr>
            <a:r>
              <a:rPr lang="en-US" sz="2800"/>
              <a:t>Establish meaningful defaults</a:t>
            </a:r>
            <a:endParaRPr/>
          </a:p>
          <a:p>
            <a:pPr indent="-228600" lvl="1" marL="685800" rtl="0" algn="l">
              <a:lnSpc>
                <a:spcPct val="90000"/>
              </a:lnSpc>
              <a:spcBef>
                <a:spcPts val="500"/>
              </a:spcBef>
              <a:spcAft>
                <a:spcPts val="0"/>
              </a:spcAft>
              <a:buClr>
                <a:schemeClr val="dk1"/>
              </a:buClr>
              <a:buSzPts val="2800"/>
              <a:buChar char="•"/>
            </a:pPr>
            <a:r>
              <a:rPr lang="en-US" sz="2800"/>
              <a:t>Define shortcuts that are intuitive</a:t>
            </a:r>
            <a:endParaRPr/>
          </a:p>
          <a:p>
            <a:pPr indent="-228600" lvl="1" marL="685800" rtl="0" algn="l">
              <a:lnSpc>
                <a:spcPct val="90000"/>
              </a:lnSpc>
              <a:spcBef>
                <a:spcPts val="500"/>
              </a:spcBef>
              <a:spcAft>
                <a:spcPts val="0"/>
              </a:spcAft>
              <a:buClr>
                <a:schemeClr val="dk1"/>
              </a:buClr>
              <a:buSzPts val="2800"/>
              <a:buChar char="•"/>
            </a:pPr>
            <a:r>
              <a:rPr lang="en-US" sz="2800"/>
              <a:t>Visual layout must be based on real world metaphor</a:t>
            </a:r>
            <a:endParaRPr/>
          </a:p>
          <a:p>
            <a:pPr indent="-228600" lvl="1" marL="685800" rtl="0" algn="l">
              <a:lnSpc>
                <a:spcPct val="90000"/>
              </a:lnSpc>
              <a:spcBef>
                <a:spcPts val="500"/>
              </a:spcBef>
              <a:spcAft>
                <a:spcPts val="0"/>
              </a:spcAft>
              <a:buClr>
                <a:schemeClr val="dk1"/>
              </a:buClr>
              <a:buSzPts val="2800"/>
              <a:buChar char="•"/>
            </a:pPr>
            <a:r>
              <a:rPr lang="en-US" sz="2800"/>
              <a:t>Disclose information in a progressive manner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Make the interface consistent</a:t>
            </a:r>
            <a:endParaRPr/>
          </a:p>
        </p:txBody>
      </p:sp>
      <p:sp>
        <p:nvSpPr>
          <p:cNvPr id="153" name="Google Shape;15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Maintain design rules for all screens</a:t>
            </a:r>
            <a:endParaRPr/>
          </a:p>
          <a:p>
            <a:pPr indent="-228600" lvl="0" marL="228600" rtl="0" algn="l">
              <a:lnSpc>
                <a:spcPct val="90000"/>
              </a:lnSpc>
              <a:spcBef>
                <a:spcPts val="1000"/>
              </a:spcBef>
              <a:spcAft>
                <a:spcPts val="0"/>
              </a:spcAft>
              <a:buClr>
                <a:schemeClr val="dk1"/>
              </a:buClr>
              <a:buSzPts val="2800"/>
              <a:buChar char="•"/>
            </a:pPr>
            <a:r>
              <a:rPr lang="en-US"/>
              <a:t>Design principles:</a:t>
            </a:r>
            <a:endParaRPr/>
          </a:p>
          <a:p>
            <a:pPr indent="-228600" lvl="1" marL="685800" rtl="0" algn="l">
              <a:lnSpc>
                <a:spcPct val="90000"/>
              </a:lnSpc>
              <a:spcBef>
                <a:spcPts val="500"/>
              </a:spcBef>
              <a:spcAft>
                <a:spcPts val="0"/>
              </a:spcAft>
              <a:buClr>
                <a:schemeClr val="dk1"/>
              </a:buClr>
              <a:buSzPts val="2400"/>
              <a:buChar char="•"/>
            </a:pPr>
            <a:r>
              <a:rPr lang="en-US"/>
              <a:t>Allow user to put current task into a meaningful context</a:t>
            </a:r>
            <a:endParaRPr/>
          </a:p>
          <a:p>
            <a:pPr indent="-228600" lvl="1" marL="685800" rtl="0" algn="l">
              <a:lnSpc>
                <a:spcPct val="90000"/>
              </a:lnSpc>
              <a:spcBef>
                <a:spcPts val="500"/>
              </a:spcBef>
              <a:spcAft>
                <a:spcPts val="0"/>
              </a:spcAft>
              <a:buClr>
                <a:schemeClr val="dk1"/>
              </a:buClr>
              <a:buSzPts val="2400"/>
              <a:buChar char="•"/>
            </a:pPr>
            <a:r>
              <a:rPr lang="en-US"/>
              <a:t>Maintain consistency across a complete product line</a:t>
            </a:r>
            <a:endParaRPr/>
          </a:p>
          <a:p>
            <a:pPr indent="-228600" lvl="1" marL="685800" rtl="0" algn="l">
              <a:lnSpc>
                <a:spcPct val="90000"/>
              </a:lnSpc>
              <a:spcBef>
                <a:spcPts val="500"/>
              </a:spcBef>
              <a:spcAft>
                <a:spcPts val="0"/>
              </a:spcAft>
              <a:buClr>
                <a:schemeClr val="dk1"/>
              </a:buClr>
              <a:buSzPts val="2400"/>
              <a:buChar char="•"/>
            </a:pPr>
            <a:r>
              <a:rPr lang="en-US"/>
              <a:t>Avoid violating de facto standards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User Interface Design (UID) Process</a:t>
            </a:r>
            <a:endParaRPr/>
          </a:p>
        </p:txBody>
      </p:sp>
      <p:pic>
        <p:nvPicPr>
          <p:cNvPr descr="Diagram, engineering drawing&#10;&#10;Description automatically generated" id="159" name="Google Shape;159;p24"/>
          <p:cNvPicPr preferRelativeResize="0"/>
          <p:nvPr>
            <p:ph idx="1" type="body"/>
          </p:nvPr>
        </p:nvPicPr>
        <p:blipFill rotWithShape="1">
          <a:blip r:embed="rId3">
            <a:alphaModFix/>
          </a:blip>
          <a:srcRect b="0" l="0" r="0" t="0"/>
          <a:stretch/>
        </p:blipFill>
        <p:spPr>
          <a:xfrm>
            <a:off x="1413522" y="1512184"/>
            <a:ext cx="9364955" cy="4980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User Interface Design (UID) Process</a:t>
            </a:r>
            <a:endParaRPr/>
          </a:p>
        </p:txBody>
      </p:sp>
      <p:sp>
        <p:nvSpPr>
          <p:cNvPr id="165" name="Google Shape;165;p25"/>
          <p:cNvSpPr txBox="1"/>
          <p:nvPr>
            <p:ph idx="1" type="body"/>
          </p:nvPr>
        </p:nvSpPr>
        <p:spPr>
          <a:xfrm>
            <a:off x="838200" y="1825625"/>
            <a:ext cx="10515600" cy="485820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Interface Analysis</a:t>
            </a:r>
            <a:endParaRPr/>
          </a:p>
          <a:p>
            <a:pPr indent="-228600" lvl="1" marL="685800" rtl="0" algn="l">
              <a:lnSpc>
                <a:spcPct val="90000"/>
              </a:lnSpc>
              <a:spcBef>
                <a:spcPts val="500"/>
              </a:spcBef>
              <a:spcAft>
                <a:spcPts val="0"/>
              </a:spcAft>
              <a:buClr>
                <a:schemeClr val="dk1"/>
              </a:buClr>
              <a:buSzPts val="2400"/>
              <a:buChar char="•"/>
            </a:pPr>
            <a:r>
              <a:rPr lang="en-US"/>
              <a:t>User Model</a:t>
            </a:r>
            <a:endParaRPr/>
          </a:p>
          <a:p>
            <a:pPr indent="-228600" lvl="2" marL="1143000" rtl="0" algn="l">
              <a:lnSpc>
                <a:spcPct val="90000"/>
              </a:lnSpc>
              <a:spcBef>
                <a:spcPts val="500"/>
              </a:spcBef>
              <a:spcAft>
                <a:spcPts val="0"/>
              </a:spcAft>
              <a:buClr>
                <a:schemeClr val="dk1"/>
              </a:buClr>
              <a:buSzPts val="2200"/>
              <a:buChar char="•"/>
            </a:pPr>
            <a:r>
              <a:rPr lang="en-US" sz="2200"/>
              <a:t>Profile of end user</a:t>
            </a:r>
            <a:endParaRPr/>
          </a:p>
          <a:p>
            <a:pPr indent="-228600" lvl="3" marL="1600200" rtl="0" algn="l">
              <a:lnSpc>
                <a:spcPct val="90000"/>
              </a:lnSpc>
              <a:spcBef>
                <a:spcPts val="500"/>
              </a:spcBef>
              <a:spcAft>
                <a:spcPts val="0"/>
              </a:spcAft>
              <a:buClr>
                <a:schemeClr val="dk1"/>
              </a:buClr>
              <a:buSzPts val="2200"/>
              <a:buChar char="•"/>
            </a:pPr>
            <a:r>
              <a:rPr lang="en-US" sz="2200"/>
              <a:t>Age, gender, education, physical abilities, cultural/ethnic background etc.</a:t>
            </a:r>
            <a:endParaRPr/>
          </a:p>
          <a:p>
            <a:pPr indent="-228600" lvl="2" marL="1143000" rtl="0" algn="l">
              <a:lnSpc>
                <a:spcPct val="90000"/>
              </a:lnSpc>
              <a:spcBef>
                <a:spcPts val="500"/>
              </a:spcBef>
              <a:spcAft>
                <a:spcPts val="0"/>
              </a:spcAft>
              <a:buClr>
                <a:schemeClr val="dk1"/>
              </a:buClr>
              <a:buSzPts val="2200"/>
              <a:buChar char="•"/>
            </a:pPr>
            <a:r>
              <a:rPr lang="en-US" sz="2200"/>
              <a:t>Novice, Knowledgeable, Knowledgeable frequent users</a:t>
            </a:r>
            <a:endParaRPr/>
          </a:p>
          <a:p>
            <a:pPr indent="-228600" lvl="1" marL="685800" rtl="0" algn="l">
              <a:lnSpc>
                <a:spcPct val="90000"/>
              </a:lnSpc>
              <a:spcBef>
                <a:spcPts val="500"/>
              </a:spcBef>
              <a:spcAft>
                <a:spcPts val="0"/>
              </a:spcAft>
              <a:buClr>
                <a:schemeClr val="dk1"/>
              </a:buClr>
              <a:buSzPts val="2400"/>
              <a:buChar char="•"/>
            </a:pPr>
            <a:r>
              <a:rPr lang="en-US"/>
              <a:t>Design Model</a:t>
            </a:r>
            <a:endParaRPr/>
          </a:p>
          <a:p>
            <a:pPr indent="-228600" lvl="1" marL="685800" rtl="0" algn="l">
              <a:lnSpc>
                <a:spcPct val="90000"/>
              </a:lnSpc>
              <a:spcBef>
                <a:spcPts val="500"/>
              </a:spcBef>
              <a:spcAft>
                <a:spcPts val="0"/>
              </a:spcAft>
              <a:buClr>
                <a:schemeClr val="dk1"/>
              </a:buClr>
              <a:buSzPts val="2400"/>
              <a:buChar char="•"/>
            </a:pPr>
            <a:r>
              <a:rPr lang="en-US"/>
              <a:t>Mental Model</a:t>
            </a:r>
            <a:endParaRPr/>
          </a:p>
          <a:p>
            <a:pPr indent="-228600" lvl="2" marL="1143000" rtl="0" algn="l">
              <a:lnSpc>
                <a:spcPct val="90000"/>
              </a:lnSpc>
              <a:spcBef>
                <a:spcPts val="500"/>
              </a:spcBef>
              <a:spcAft>
                <a:spcPts val="0"/>
              </a:spcAft>
              <a:buClr>
                <a:schemeClr val="dk1"/>
              </a:buClr>
              <a:buSzPts val="2200"/>
              <a:buChar char="•"/>
            </a:pPr>
            <a:r>
              <a:rPr lang="en-US" sz="2200"/>
              <a:t>User’s perception of the system</a:t>
            </a:r>
            <a:endParaRPr/>
          </a:p>
          <a:p>
            <a:pPr indent="-228600" lvl="1" marL="685800" rtl="0" algn="l">
              <a:lnSpc>
                <a:spcPct val="90000"/>
              </a:lnSpc>
              <a:spcBef>
                <a:spcPts val="500"/>
              </a:spcBef>
              <a:spcAft>
                <a:spcPts val="0"/>
              </a:spcAft>
              <a:buClr>
                <a:schemeClr val="dk1"/>
              </a:buClr>
              <a:buSzPts val="2400"/>
              <a:buChar char="•"/>
            </a:pPr>
            <a:r>
              <a:rPr lang="en-US"/>
              <a:t>Implementation Model</a:t>
            </a:r>
            <a:endParaRPr/>
          </a:p>
          <a:p>
            <a:pPr indent="-228600" lvl="2" marL="1143000" rtl="0" algn="l">
              <a:lnSpc>
                <a:spcPct val="90000"/>
              </a:lnSpc>
              <a:spcBef>
                <a:spcPts val="500"/>
              </a:spcBef>
              <a:spcAft>
                <a:spcPts val="0"/>
              </a:spcAft>
              <a:buClr>
                <a:schemeClr val="dk1"/>
              </a:buClr>
              <a:buSzPts val="2200"/>
              <a:buChar char="•"/>
            </a:pPr>
            <a:r>
              <a:rPr lang="en-US" sz="2200"/>
              <a:t>C</a:t>
            </a:r>
            <a:r>
              <a:rPr b="0" i="0" lang="en-US" sz="2200" u="none" strike="noStrike"/>
              <a:t>ombines outward manifestation of the computer-based</a:t>
            </a:r>
            <a:r>
              <a:rPr lang="en-US" sz="2200"/>
              <a:t> </a:t>
            </a:r>
            <a:r>
              <a:rPr b="0" i="0" lang="en-US" sz="2200" u="none" strike="noStrike"/>
              <a:t>system (the look and feel of the interface), coupled with all supporting information (books, manuals, videotapes, help files) that describes interface syntax</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User Interface Design (UID) Process</a:t>
            </a:r>
            <a:endParaRPr/>
          </a:p>
        </p:txBody>
      </p:sp>
      <p:sp>
        <p:nvSpPr>
          <p:cNvPr id="171" name="Google Shape;17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Interface Design</a:t>
            </a:r>
            <a:endParaRPr/>
          </a:p>
          <a:p>
            <a:pPr indent="-228600" lvl="1" marL="685800" rtl="0" algn="l">
              <a:lnSpc>
                <a:spcPct val="90000"/>
              </a:lnSpc>
              <a:spcBef>
                <a:spcPts val="500"/>
              </a:spcBef>
              <a:spcAft>
                <a:spcPts val="0"/>
              </a:spcAft>
              <a:buClr>
                <a:schemeClr val="dk1"/>
              </a:buClr>
              <a:buSzPts val="2400"/>
              <a:buChar char="•"/>
            </a:pPr>
            <a:r>
              <a:rPr lang="en-US"/>
              <a:t>Define interface objects and actions (and their screen representations)</a:t>
            </a:r>
            <a:endParaRPr/>
          </a:p>
          <a:p>
            <a:pPr indent="-228600" lvl="0" marL="228600" rtl="0" algn="l">
              <a:lnSpc>
                <a:spcPct val="90000"/>
              </a:lnSpc>
              <a:spcBef>
                <a:spcPts val="1000"/>
              </a:spcBef>
              <a:spcAft>
                <a:spcPts val="0"/>
              </a:spcAft>
              <a:buClr>
                <a:schemeClr val="dk1"/>
              </a:buClr>
              <a:buSzPts val="2800"/>
              <a:buChar char="•"/>
            </a:pPr>
            <a:r>
              <a:rPr lang="en-US"/>
              <a:t>Interface Construction</a:t>
            </a:r>
            <a:endParaRPr/>
          </a:p>
          <a:p>
            <a:pPr indent="-228600" lvl="1" marL="685800" rtl="0" algn="l">
              <a:lnSpc>
                <a:spcPct val="90000"/>
              </a:lnSpc>
              <a:spcBef>
                <a:spcPts val="500"/>
              </a:spcBef>
              <a:spcAft>
                <a:spcPts val="0"/>
              </a:spcAft>
              <a:buClr>
                <a:schemeClr val="dk1"/>
              </a:buClr>
              <a:buSzPts val="2400"/>
              <a:buChar char="•"/>
            </a:pPr>
            <a:r>
              <a:rPr lang="en-US"/>
              <a:t>Creation of prototypes to evaluate usage scenarios</a:t>
            </a:r>
            <a:endParaRPr/>
          </a:p>
          <a:p>
            <a:pPr indent="-228600" lvl="0" marL="228600" rtl="0" algn="l">
              <a:lnSpc>
                <a:spcPct val="90000"/>
              </a:lnSpc>
              <a:spcBef>
                <a:spcPts val="1000"/>
              </a:spcBef>
              <a:spcAft>
                <a:spcPts val="0"/>
              </a:spcAft>
              <a:buClr>
                <a:schemeClr val="dk1"/>
              </a:buClr>
              <a:buSzPts val="2800"/>
              <a:buChar char="•"/>
            </a:pPr>
            <a:r>
              <a:rPr lang="en-US"/>
              <a:t>Interface Validation</a:t>
            </a:r>
            <a:endParaRPr/>
          </a:p>
          <a:p>
            <a:pPr indent="-228600" lvl="1" marL="685800" rtl="0" algn="l">
              <a:lnSpc>
                <a:spcPct val="90000"/>
              </a:lnSpc>
              <a:spcBef>
                <a:spcPts val="500"/>
              </a:spcBef>
              <a:spcAft>
                <a:spcPts val="0"/>
              </a:spcAft>
              <a:buClr>
                <a:schemeClr val="dk1"/>
              </a:buClr>
              <a:buSzPts val="2400"/>
              <a:buChar char="•"/>
            </a:pPr>
            <a:r>
              <a:rPr lang="en-US"/>
              <a:t>Ability to implement every user task correctly</a:t>
            </a:r>
            <a:endParaRPr/>
          </a:p>
          <a:p>
            <a:pPr indent="-228600" lvl="1" marL="685800" rtl="0" algn="l">
              <a:lnSpc>
                <a:spcPct val="90000"/>
              </a:lnSpc>
              <a:spcBef>
                <a:spcPts val="500"/>
              </a:spcBef>
              <a:spcAft>
                <a:spcPts val="0"/>
              </a:spcAft>
              <a:buClr>
                <a:schemeClr val="dk1"/>
              </a:buClr>
              <a:buSzPts val="2400"/>
              <a:buChar char="•"/>
            </a:pPr>
            <a:r>
              <a:rPr lang="en-US"/>
              <a:t>Degree to which interface is easy to use</a:t>
            </a:r>
            <a:endParaRPr/>
          </a:p>
          <a:p>
            <a:pPr indent="-228600" lvl="1" marL="685800" rtl="0" algn="l">
              <a:lnSpc>
                <a:spcPct val="90000"/>
              </a:lnSpc>
              <a:spcBef>
                <a:spcPts val="500"/>
              </a:spcBef>
              <a:spcAft>
                <a:spcPts val="0"/>
              </a:spcAft>
              <a:buClr>
                <a:schemeClr val="dk1"/>
              </a:buClr>
              <a:buSzPts val="2400"/>
              <a:buChar char="•"/>
            </a:pPr>
            <a:r>
              <a:rPr lang="en-US"/>
              <a:t>User’s acceptance to user interface as useful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Analysis</a:t>
            </a:r>
            <a:endParaRPr/>
          </a:p>
        </p:txBody>
      </p:sp>
      <p:sp>
        <p:nvSpPr>
          <p:cNvPr id="177" name="Google Shape;177;p27"/>
          <p:cNvSpPr txBox="1"/>
          <p:nvPr>
            <p:ph idx="1" type="body"/>
          </p:nvPr>
        </p:nvSpPr>
        <p:spPr>
          <a:xfrm>
            <a:off x="838200" y="1825624"/>
            <a:ext cx="10515600" cy="47928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000"/>
              <a:buChar char="•"/>
            </a:pPr>
            <a:r>
              <a:rPr lang="en-US" sz="3000"/>
              <a:t>User Analysis</a:t>
            </a:r>
            <a:endParaRPr/>
          </a:p>
          <a:p>
            <a:pPr indent="-228600" lvl="1" marL="685800" rtl="0" algn="l">
              <a:lnSpc>
                <a:spcPct val="90000"/>
              </a:lnSpc>
              <a:spcBef>
                <a:spcPts val="500"/>
              </a:spcBef>
              <a:spcAft>
                <a:spcPts val="0"/>
              </a:spcAft>
              <a:buClr>
                <a:schemeClr val="dk1"/>
              </a:buClr>
              <a:buSzPts val="2400"/>
              <a:buChar char="•"/>
            </a:pPr>
            <a:r>
              <a:rPr lang="en-US"/>
              <a:t>Trained professionals? Technicians? Clerks? Etc.</a:t>
            </a:r>
            <a:endParaRPr/>
          </a:p>
          <a:p>
            <a:pPr indent="-228600" lvl="1" marL="685800" rtl="0" algn="l">
              <a:lnSpc>
                <a:spcPct val="90000"/>
              </a:lnSpc>
              <a:spcBef>
                <a:spcPts val="500"/>
              </a:spcBef>
              <a:spcAft>
                <a:spcPts val="0"/>
              </a:spcAft>
              <a:buClr>
                <a:schemeClr val="dk1"/>
              </a:buClr>
              <a:buSzPts val="2400"/>
              <a:buChar char="•"/>
            </a:pPr>
            <a:r>
              <a:rPr lang="en-US"/>
              <a:t>Average level of formal education?</a:t>
            </a:r>
            <a:endParaRPr/>
          </a:p>
          <a:p>
            <a:pPr indent="-228600" lvl="1" marL="685800" rtl="0" algn="l">
              <a:lnSpc>
                <a:spcPct val="90000"/>
              </a:lnSpc>
              <a:spcBef>
                <a:spcPts val="500"/>
              </a:spcBef>
              <a:spcAft>
                <a:spcPts val="0"/>
              </a:spcAft>
              <a:buClr>
                <a:schemeClr val="dk1"/>
              </a:buClr>
              <a:buSzPts val="2400"/>
              <a:buChar char="•"/>
            </a:pPr>
            <a:r>
              <a:rPr lang="en-US"/>
              <a:t>User capability to learn from written material/training?</a:t>
            </a:r>
            <a:endParaRPr/>
          </a:p>
          <a:p>
            <a:pPr indent="-228600" lvl="1" marL="685800" rtl="0" algn="l">
              <a:lnSpc>
                <a:spcPct val="90000"/>
              </a:lnSpc>
              <a:spcBef>
                <a:spcPts val="500"/>
              </a:spcBef>
              <a:spcAft>
                <a:spcPts val="0"/>
              </a:spcAft>
              <a:buClr>
                <a:schemeClr val="dk1"/>
              </a:buClr>
              <a:buSzPts val="2400"/>
              <a:buChar char="•"/>
            </a:pPr>
            <a:r>
              <a:rPr lang="en-US"/>
              <a:t>Expert typists? Do no like keyboard?</a:t>
            </a:r>
            <a:endParaRPr/>
          </a:p>
          <a:p>
            <a:pPr indent="-228600" lvl="1" marL="685800" rtl="0" algn="l">
              <a:lnSpc>
                <a:spcPct val="90000"/>
              </a:lnSpc>
              <a:spcBef>
                <a:spcPts val="500"/>
              </a:spcBef>
              <a:spcAft>
                <a:spcPts val="0"/>
              </a:spcAft>
              <a:buClr>
                <a:schemeClr val="dk1"/>
              </a:buClr>
              <a:buSzPts val="2400"/>
              <a:buChar char="•"/>
            </a:pPr>
            <a:r>
              <a:rPr lang="en-US"/>
              <a:t>Age range?</a:t>
            </a:r>
            <a:endParaRPr/>
          </a:p>
          <a:p>
            <a:pPr indent="-228600" lvl="1" marL="685800" rtl="0" algn="l">
              <a:lnSpc>
                <a:spcPct val="90000"/>
              </a:lnSpc>
              <a:spcBef>
                <a:spcPts val="500"/>
              </a:spcBef>
              <a:spcAft>
                <a:spcPts val="0"/>
              </a:spcAft>
              <a:buClr>
                <a:schemeClr val="dk1"/>
              </a:buClr>
              <a:buSzPts val="2400"/>
              <a:buChar char="•"/>
            </a:pPr>
            <a:r>
              <a:rPr lang="en-US"/>
              <a:t>Users represented predominantly by one gender?</a:t>
            </a:r>
            <a:endParaRPr/>
          </a:p>
          <a:p>
            <a:pPr indent="-228600" lvl="1" marL="685800" rtl="0" algn="l">
              <a:lnSpc>
                <a:spcPct val="90000"/>
              </a:lnSpc>
              <a:spcBef>
                <a:spcPts val="500"/>
              </a:spcBef>
              <a:spcAft>
                <a:spcPts val="0"/>
              </a:spcAft>
              <a:buClr>
                <a:schemeClr val="dk1"/>
              </a:buClr>
              <a:buSzPts val="2400"/>
              <a:buChar char="•"/>
            </a:pPr>
            <a:r>
              <a:rPr lang="en-US"/>
              <a:t>Routine of work? Regular? Overtime?</a:t>
            </a:r>
            <a:endParaRPr/>
          </a:p>
          <a:p>
            <a:pPr indent="-228600" lvl="1" marL="685800" rtl="0" algn="l">
              <a:lnSpc>
                <a:spcPct val="90000"/>
              </a:lnSpc>
              <a:spcBef>
                <a:spcPts val="500"/>
              </a:spcBef>
              <a:spcAft>
                <a:spcPts val="0"/>
              </a:spcAft>
              <a:buClr>
                <a:schemeClr val="dk1"/>
              </a:buClr>
              <a:buSzPts val="2400"/>
              <a:buChar char="•"/>
            </a:pPr>
            <a:r>
              <a:rPr lang="en-US"/>
              <a:t>Frequency of usage?</a:t>
            </a:r>
            <a:endParaRPr/>
          </a:p>
          <a:p>
            <a:pPr indent="-228600" lvl="1" marL="685800" rtl="0" algn="l">
              <a:lnSpc>
                <a:spcPct val="90000"/>
              </a:lnSpc>
              <a:spcBef>
                <a:spcPts val="500"/>
              </a:spcBef>
              <a:spcAft>
                <a:spcPts val="0"/>
              </a:spcAft>
              <a:buClr>
                <a:schemeClr val="dk1"/>
              </a:buClr>
              <a:buSzPts val="2400"/>
              <a:buChar char="•"/>
            </a:pPr>
            <a:r>
              <a:rPr lang="en-US"/>
              <a:t>Primary spoken language of users?</a:t>
            </a:r>
            <a:endParaRPr/>
          </a:p>
          <a:p>
            <a:pPr indent="-228600" lvl="1" marL="685800" rtl="0" algn="l">
              <a:lnSpc>
                <a:spcPct val="90000"/>
              </a:lnSpc>
              <a:spcBef>
                <a:spcPts val="500"/>
              </a:spcBef>
              <a:spcAft>
                <a:spcPts val="0"/>
              </a:spcAft>
              <a:buClr>
                <a:schemeClr val="dk1"/>
              </a:buClr>
              <a:buSzPts val="2400"/>
              <a:buChar char="•"/>
            </a:pPr>
            <a:r>
              <a:rPr lang="en-US"/>
              <a:t>Subject matter experts?</a:t>
            </a:r>
            <a:endParaRPr/>
          </a:p>
          <a:p>
            <a:pPr indent="-228600" lvl="1" marL="685800" rtl="0" algn="l">
              <a:lnSpc>
                <a:spcPct val="90000"/>
              </a:lnSpc>
              <a:spcBef>
                <a:spcPts val="500"/>
              </a:spcBef>
              <a:spcAft>
                <a:spcPts val="0"/>
              </a:spcAft>
              <a:buClr>
                <a:schemeClr val="dk1"/>
              </a:buClr>
              <a:buSzPts val="2400"/>
              <a:buChar char="•"/>
            </a:pPr>
            <a:r>
              <a:rPr lang="en-US"/>
              <a:t>Desire to know underlying technology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Analysis</a:t>
            </a:r>
            <a:endParaRPr/>
          </a:p>
        </p:txBody>
      </p:sp>
      <p:sp>
        <p:nvSpPr>
          <p:cNvPr id="183" name="Google Shape;183;p28"/>
          <p:cNvSpPr txBox="1"/>
          <p:nvPr>
            <p:ph idx="1" type="body"/>
          </p:nvPr>
        </p:nvSpPr>
        <p:spPr>
          <a:xfrm>
            <a:off x="838200" y="1825625"/>
            <a:ext cx="10515600" cy="492351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200"/>
              <a:buChar char="•"/>
            </a:pPr>
            <a:r>
              <a:rPr lang="en-US" sz="3200"/>
              <a:t>Task Analysis</a:t>
            </a:r>
            <a:endParaRPr/>
          </a:p>
          <a:p>
            <a:pPr indent="-228600" lvl="1" marL="685800" rtl="0" algn="l">
              <a:lnSpc>
                <a:spcPct val="90000"/>
              </a:lnSpc>
              <a:spcBef>
                <a:spcPts val="500"/>
              </a:spcBef>
              <a:spcAft>
                <a:spcPts val="0"/>
              </a:spcAft>
              <a:buClr>
                <a:schemeClr val="dk1"/>
              </a:buClr>
              <a:buSzPts val="2600"/>
              <a:buChar char="•"/>
            </a:pPr>
            <a:r>
              <a:rPr lang="en-US" sz="2600"/>
              <a:t>Work performed by user in particular circumstances</a:t>
            </a:r>
            <a:endParaRPr/>
          </a:p>
          <a:p>
            <a:pPr indent="-228600" lvl="1" marL="685800" rtl="0" algn="l">
              <a:lnSpc>
                <a:spcPct val="90000"/>
              </a:lnSpc>
              <a:spcBef>
                <a:spcPts val="500"/>
              </a:spcBef>
              <a:spcAft>
                <a:spcPts val="0"/>
              </a:spcAft>
              <a:buClr>
                <a:schemeClr val="dk1"/>
              </a:buClr>
              <a:buSzPts val="2600"/>
              <a:buChar char="•"/>
            </a:pPr>
            <a:r>
              <a:rPr lang="en-US" sz="2600"/>
              <a:t>Tasks/subtasks performed by the user during the work being performed</a:t>
            </a:r>
            <a:endParaRPr/>
          </a:p>
          <a:p>
            <a:pPr indent="-228600" lvl="1" marL="685800" rtl="0" algn="l">
              <a:lnSpc>
                <a:spcPct val="90000"/>
              </a:lnSpc>
              <a:spcBef>
                <a:spcPts val="500"/>
              </a:spcBef>
              <a:spcAft>
                <a:spcPts val="0"/>
              </a:spcAft>
              <a:buClr>
                <a:schemeClr val="dk1"/>
              </a:buClr>
              <a:buSzPts val="2600"/>
              <a:buChar char="•"/>
            </a:pPr>
            <a:r>
              <a:rPr lang="en-US" sz="2600"/>
              <a:t>Problem domain objects manipulated by users</a:t>
            </a:r>
            <a:endParaRPr/>
          </a:p>
          <a:p>
            <a:pPr indent="-228600" lvl="1" marL="685800" rtl="0" algn="l">
              <a:lnSpc>
                <a:spcPct val="90000"/>
              </a:lnSpc>
              <a:spcBef>
                <a:spcPts val="500"/>
              </a:spcBef>
              <a:spcAft>
                <a:spcPts val="0"/>
              </a:spcAft>
              <a:buClr>
                <a:schemeClr val="dk1"/>
              </a:buClr>
              <a:buSzPts val="2600"/>
              <a:buChar char="•"/>
            </a:pPr>
            <a:r>
              <a:rPr lang="en-US" sz="2600"/>
              <a:t>Sequence of work tasks? Flow of actions? The workflow?</a:t>
            </a:r>
            <a:endParaRPr/>
          </a:p>
          <a:p>
            <a:pPr indent="-228600" lvl="1" marL="685800" rtl="0" algn="l">
              <a:lnSpc>
                <a:spcPct val="90000"/>
              </a:lnSpc>
              <a:spcBef>
                <a:spcPts val="500"/>
              </a:spcBef>
              <a:spcAft>
                <a:spcPts val="0"/>
              </a:spcAft>
              <a:buClr>
                <a:schemeClr val="dk1"/>
              </a:buClr>
              <a:buSzPts val="2600"/>
              <a:buChar char="•"/>
            </a:pPr>
            <a:r>
              <a:rPr lang="en-US" sz="2600"/>
              <a:t>Hierarchy of tasks</a:t>
            </a:r>
            <a:endParaRPr/>
          </a:p>
          <a:p>
            <a:pPr indent="0" lvl="0" marL="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800"/>
              <a:buChar char="•"/>
            </a:pPr>
            <a:r>
              <a:rPr lang="en-US" sz="2800"/>
              <a:t>Techniques used to support task analysis</a:t>
            </a:r>
            <a:endParaRPr/>
          </a:p>
          <a:p>
            <a:pPr indent="-228600" lvl="2" marL="1143000" rtl="0" algn="l">
              <a:lnSpc>
                <a:spcPct val="90000"/>
              </a:lnSpc>
              <a:spcBef>
                <a:spcPts val="500"/>
              </a:spcBef>
              <a:spcAft>
                <a:spcPts val="0"/>
              </a:spcAft>
              <a:buClr>
                <a:schemeClr val="dk1"/>
              </a:buClr>
              <a:buSzPts val="2400"/>
              <a:buChar char="•"/>
            </a:pPr>
            <a:r>
              <a:rPr lang="en-US" sz="2400"/>
              <a:t>Use cases</a:t>
            </a:r>
            <a:endParaRPr/>
          </a:p>
          <a:p>
            <a:pPr indent="-228600" lvl="2" marL="1143000" rtl="0" algn="l">
              <a:lnSpc>
                <a:spcPct val="90000"/>
              </a:lnSpc>
              <a:spcBef>
                <a:spcPts val="500"/>
              </a:spcBef>
              <a:spcAft>
                <a:spcPts val="0"/>
              </a:spcAft>
              <a:buClr>
                <a:schemeClr val="dk1"/>
              </a:buClr>
              <a:buSzPts val="2400"/>
              <a:buChar char="•"/>
            </a:pPr>
            <a:r>
              <a:rPr lang="en-US" sz="2400"/>
              <a:t>Task Elaboration (functional decomposition or stepwise refinement)</a:t>
            </a:r>
            <a:endParaRPr/>
          </a:p>
          <a:p>
            <a:pPr indent="-228600" lvl="2" marL="1143000" rtl="0" algn="l">
              <a:lnSpc>
                <a:spcPct val="90000"/>
              </a:lnSpc>
              <a:spcBef>
                <a:spcPts val="500"/>
              </a:spcBef>
              <a:spcAft>
                <a:spcPts val="0"/>
              </a:spcAft>
              <a:buClr>
                <a:schemeClr val="dk1"/>
              </a:buClr>
              <a:buSzPts val="2400"/>
              <a:buChar char="•"/>
            </a:pPr>
            <a:r>
              <a:rPr lang="en-US" sz="2400"/>
              <a:t>Object Elaboration</a:t>
            </a:r>
            <a:endParaRPr/>
          </a:p>
          <a:p>
            <a:pPr indent="-228600" lvl="2" marL="1143000" rtl="0" algn="l">
              <a:lnSpc>
                <a:spcPct val="90000"/>
              </a:lnSpc>
              <a:spcBef>
                <a:spcPts val="500"/>
              </a:spcBef>
              <a:spcAft>
                <a:spcPts val="0"/>
              </a:spcAft>
              <a:buClr>
                <a:schemeClr val="dk1"/>
              </a:buClr>
              <a:buSzPts val="2400"/>
              <a:buChar char="•"/>
            </a:pPr>
            <a:r>
              <a:rPr lang="en-US" sz="2400"/>
              <a:t>Workflow Analysis (Swimlane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Analysis</a:t>
            </a:r>
            <a:endParaRPr/>
          </a:p>
        </p:txBody>
      </p:sp>
      <p:sp>
        <p:nvSpPr>
          <p:cNvPr id="189" name="Google Shape;18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Analysis and display content	</a:t>
            </a:r>
            <a:endParaRPr/>
          </a:p>
          <a:p>
            <a:pPr indent="-228600" lvl="1" marL="685800" rtl="0" algn="l">
              <a:lnSpc>
                <a:spcPct val="90000"/>
              </a:lnSpc>
              <a:spcBef>
                <a:spcPts val="500"/>
              </a:spcBef>
              <a:spcAft>
                <a:spcPts val="0"/>
              </a:spcAft>
              <a:buClr>
                <a:schemeClr val="dk1"/>
              </a:buClr>
              <a:buSzPts val="2400"/>
              <a:buChar char="•"/>
            </a:pPr>
            <a:r>
              <a:rPr lang="en-US"/>
              <a:t>Different types of data assigned to consistent locations on screen?</a:t>
            </a:r>
            <a:endParaRPr/>
          </a:p>
          <a:p>
            <a:pPr indent="-228600" lvl="1" marL="685800" rtl="0" algn="l">
              <a:lnSpc>
                <a:spcPct val="90000"/>
              </a:lnSpc>
              <a:spcBef>
                <a:spcPts val="500"/>
              </a:spcBef>
              <a:spcAft>
                <a:spcPts val="0"/>
              </a:spcAft>
              <a:buClr>
                <a:schemeClr val="dk1"/>
              </a:buClr>
              <a:buSzPts val="2400"/>
              <a:buChar char="•"/>
            </a:pPr>
            <a:r>
              <a:rPr lang="en-US"/>
              <a:t>Customizable location of content on screen</a:t>
            </a:r>
            <a:endParaRPr/>
          </a:p>
          <a:p>
            <a:pPr indent="-228600" lvl="1" marL="685800" rtl="0" algn="l">
              <a:lnSpc>
                <a:spcPct val="90000"/>
              </a:lnSpc>
              <a:spcBef>
                <a:spcPts val="500"/>
              </a:spcBef>
              <a:spcAft>
                <a:spcPts val="0"/>
              </a:spcAft>
              <a:buClr>
                <a:schemeClr val="dk1"/>
              </a:buClr>
              <a:buSzPts val="2400"/>
              <a:buChar char="•"/>
            </a:pPr>
            <a:r>
              <a:rPr lang="en-US"/>
              <a:t>Partitioning of large objects (e.g., reports) for better understanding</a:t>
            </a:r>
            <a:endParaRPr/>
          </a:p>
          <a:p>
            <a:pPr indent="-228600" lvl="1" marL="685800" rtl="0" algn="l">
              <a:lnSpc>
                <a:spcPct val="90000"/>
              </a:lnSpc>
              <a:spcBef>
                <a:spcPts val="500"/>
              </a:spcBef>
              <a:spcAft>
                <a:spcPts val="0"/>
              </a:spcAft>
              <a:buClr>
                <a:schemeClr val="dk1"/>
              </a:buClr>
              <a:buSzPts val="2400"/>
              <a:buChar char="•"/>
            </a:pPr>
            <a:r>
              <a:rPr lang="en-US"/>
              <a:t>Use of colors to improve understanding</a:t>
            </a:r>
            <a:endParaRPr/>
          </a:p>
          <a:p>
            <a:pPr indent="-228600" lvl="1" marL="685800" rtl="0" algn="l">
              <a:lnSpc>
                <a:spcPct val="90000"/>
              </a:lnSpc>
              <a:spcBef>
                <a:spcPts val="500"/>
              </a:spcBef>
              <a:spcAft>
                <a:spcPts val="0"/>
              </a:spcAft>
              <a:buClr>
                <a:schemeClr val="dk1"/>
              </a:buClr>
              <a:buSzPts val="2400"/>
              <a:buChar char="•"/>
            </a:pPr>
            <a:r>
              <a:rPr lang="en-US"/>
              <a:t>Content of error messages?</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Design</a:t>
            </a:r>
            <a:endParaRPr/>
          </a:p>
        </p:txBody>
      </p:sp>
      <p:sp>
        <p:nvSpPr>
          <p:cNvPr id="195" name="Google Shape;19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Define interface objects and operations</a:t>
            </a:r>
            <a:endParaRPr/>
          </a:p>
          <a:p>
            <a:pPr indent="-228600" lvl="0" marL="228600" rtl="0" algn="l">
              <a:lnSpc>
                <a:spcPct val="90000"/>
              </a:lnSpc>
              <a:spcBef>
                <a:spcPts val="1000"/>
              </a:spcBef>
              <a:spcAft>
                <a:spcPts val="0"/>
              </a:spcAft>
              <a:buClr>
                <a:schemeClr val="dk1"/>
              </a:buClr>
              <a:buSzPts val="2800"/>
              <a:buChar char="•"/>
            </a:pPr>
            <a:r>
              <a:rPr lang="en-US"/>
              <a:t>Model system behavior on events that change state of the interface</a:t>
            </a:r>
            <a:endParaRPr/>
          </a:p>
          <a:p>
            <a:pPr indent="-228600" lvl="0" marL="228600" rtl="0" algn="l">
              <a:lnSpc>
                <a:spcPct val="90000"/>
              </a:lnSpc>
              <a:spcBef>
                <a:spcPts val="1000"/>
              </a:spcBef>
              <a:spcAft>
                <a:spcPts val="0"/>
              </a:spcAft>
              <a:buClr>
                <a:schemeClr val="dk1"/>
              </a:buClr>
              <a:buSzPts val="2800"/>
              <a:buChar char="•"/>
            </a:pPr>
            <a:r>
              <a:rPr lang="en-US"/>
              <a:t>Indicate user interpretation of the state of the system</a:t>
            </a:r>
            <a:endParaRPr/>
          </a:p>
          <a:p>
            <a:pPr indent="-101600" lvl="2" marL="1143000" rtl="0" algn="l">
              <a:lnSpc>
                <a:spcPct val="90000"/>
              </a:lnSpc>
              <a:spcBef>
                <a:spcPts val="500"/>
              </a:spcBef>
              <a:spcAft>
                <a:spcPts val="0"/>
              </a:spcAft>
              <a:buClr>
                <a:schemeClr val="dk1"/>
              </a:buClr>
              <a:buSzPts val="2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Mapping User Objectives into Interface Actions</a:t>
            </a:r>
            <a:br>
              <a:rPr lang="en-US"/>
            </a:br>
            <a:endParaRPr/>
          </a:p>
        </p:txBody>
      </p:sp>
      <p:pic>
        <p:nvPicPr>
          <p:cNvPr descr="A picture containing schematic&#10;&#10;Description automatically generated" id="201" name="Google Shape;201;p31"/>
          <p:cNvPicPr preferRelativeResize="0"/>
          <p:nvPr>
            <p:ph idx="1" type="body"/>
          </p:nvPr>
        </p:nvPicPr>
        <p:blipFill rotWithShape="1">
          <a:blip r:embed="rId3">
            <a:alphaModFix/>
          </a:blip>
          <a:srcRect b="0" l="0" r="0" t="0"/>
          <a:stretch/>
        </p:blipFill>
        <p:spPr>
          <a:xfrm>
            <a:off x="1447800" y="1027906"/>
            <a:ext cx="9296400" cy="56177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House</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Calibri"/>
                <a:ea typeface="Calibri"/>
                <a:cs typeface="Calibri"/>
                <a:sym typeface="Calibri"/>
              </a:rPr>
              <a:t>Without doors, windows!!!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Utility connections!!</a:t>
            </a:r>
            <a:endParaRPr/>
          </a:p>
          <a:p>
            <a:pPr indent="-228600" lvl="0" marL="228600" rtl="0" algn="l">
              <a:lnSpc>
                <a:spcPct val="90000"/>
              </a:lnSpc>
              <a:spcBef>
                <a:spcPts val="1000"/>
              </a:spcBef>
              <a:spcAft>
                <a:spcPts val="0"/>
              </a:spcAft>
              <a:buClr>
                <a:schemeClr val="dk1"/>
              </a:buClr>
              <a:buSzPts val="2800"/>
              <a:buChar char="•"/>
            </a:pPr>
            <a:r>
              <a:rPr lang="en-US">
                <a:latin typeface="Calibri"/>
                <a:ea typeface="Calibri"/>
                <a:cs typeface="Calibri"/>
                <a:sym typeface="Calibri"/>
              </a:rPr>
              <a:t>Similarly, a software without any interfaces is </a:t>
            </a:r>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   of no use!!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6" name="Google Shape;96;p14"/>
          <p:cNvPicPr preferRelativeResize="0"/>
          <p:nvPr/>
        </p:nvPicPr>
        <p:blipFill rotWithShape="1">
          <a:blip r:embed="rId3">
            <a:alphaModFix/>
          </a:blip>
          <a:srcRect b="0" l="0" r="0" t="0"/>
          <a:stretch/>
        </p:blipFill>
        <p:spPr>
          <a:xfrm>
            <a:off x="7757653" y="1909956"/>
            <a:ext cx="4192882" cy="45829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Issues</a:t>
            </a:r>
            <a:endParaRPr/>
          </a:p>
        </p:txBody>
      </p:sp>
      <p:sp>
        <p:nvSpPr>
          <p:cNvPr id="208" name="Google Shape;20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Response time</a:t>
            </a:r>
            <a:endParaRPr/>
          </a:p>
          <a:p>
            <a:pPr indent="-228600" lvl="1" marL="685800" rtl="0" algn="l">
              <a:lnSpc>
                <a:spcPct val="90000"/>
              </a:lnSpc>
              <a:spcBef>
                <a:spcPts val="500"/>
              </a:spcBef>
              <a:spcAft>
                <a:spcPts val="0"/>
              </a:spcAft>
              <a:buClr>
                <a:schemeClr val="dk1"/>
              </a:buClr>
              <a:buSzPts val="2600"/>
              <a:buChar char="•"/>
            </a:pPr>
            <a:r>
              <a:rPr lang="en-US" sz="2600"/>
              <a:t>Variability: refers to the deviation from average response time</a:t>
            </a:r>
            <a:endParaRPr/>
          </a:p>
          <a:p>
            <a:pPr indent="-228600" lvl="1" marL="685800" rtl="0" algn="l">
              <a:lnSpc>
                <a:spcPct val="90000"/>
              </a:lnSpc>
              <a:spcBef>
                <a:spcPts val="500"/>
              </a:spcBef>
              <a:spcAft>
                <a:spcPts val="0"/>
              </a:spcAft>
              <a:buClr>
                <a:schemeClr val="dk1"/>
              </a:buClr>
              <a:buSzPts val="2600"/>
              <a:buChar char="•"/>
            </a:pPr>
            <a:r>
              <a:rPr lang="en-US" sz="2600"/>
              <a:t>Interaction rhythm</a:t>
            </a:r>
            <a:endParaRPr/>
          </a:p>
          <a:p>
            <a:pPr indent="-228600" lvl="0" marL="228600" rtl="0" algn="l">
              <a:lnSpc>
                <a:spcPct val="90000"/>
              </a:lnSpc>
              <a:spcBef>
                <a:spcPts val="1000"/>
              </a:spcBef>
              <a:spcAft>
                <a:spcPts val="0"/>
              </a:spcAft>
              <a:buClr>
                <a:schemeClr val="dk1"/>
              </a:buClr>
              <a:buSzPts val="2800"/>
              <a:buChar char="•"/>
            </a:pPr>
            <a:r>
              <a:rPr lang="en-US"/>
              <a:t>Help facilities</a:t>
            </a:r>
            <a:endParaRPr/>
          </a:p>
          <a:p>
            <a:pPr indent="-228600" lvl="1" marL="685800" rtl="0" algn="l">
              <a:lnSpc>
                <a:spcPct val="90000"/>
              </a:lnSpc>
              <a:spcBef>
                <a:spcPts val="500"/>
              </a:spcBef>
              <a:spcAft>
                <a:spcPts val="0"/>
              </a:spcAft>
              <a:buClr>
                <a:schemeClr val="dk1"/>
              </a:buClr>
              <a:buSzPts val="2600"/>
              <a:buChar char="•"/>
            </a:pPr>
            <a:r>
              <a:rPr lang="en-US" sz="2600"/>
              <a:t>Help for all system functions?</a:t>
            </a:r>
            <a:endParaRPr/>
          </a:p>
          <a:p>
            <a:pPr indent="-228600" lvl="1" marL="685800" rtl="0" algn="l">
              <a:lnSpc>
                <a:spcPct val="90000"/>
              </a:lnSpc>
              <a:spcBef>
                <a:spcPts val="500"/>
              </a:spcBef>
              <a:spcAft>
                <a:spcPts val="0"/>
              </a:spcAft>
              <a:buClr>
                <a:schemeClr val="dk1"/>
              </a:buClr>
              <a:buSzPts val="2600"/>
              <a:buChar char="•"/>
            </a:pPr>
            <a:r>
              <a:rPr lang="en-US" sz="2600"/>
              <a:t>How will user request help?</a:t>
            </a:r>
            <a:endParaRPr/>
          </a:p>
          <a:p>
            <a:pPr indent="-228600" lvl="1" marL="685800" rtl="0" algn="l">
              <a:lnSpc>
                <a:spcPct val="90000"/>
              </a:lnSpc>
              <a:spcBef>
                <a:spcPts val="500"/>
              </a:spcBef>
              <a:spcAft>
                <a:spcPts val="0"/>
              </a:spcAft>
              <a:buClr>
                <a:schemeClr val="dk1"/>
              </a:buClr>
              <a:buSzPts val="2600"/>
              <a:buChar char="•"/>
            </a:pPr>
            <a:r>
              <a:rPr lang="en-US" sz="2600"/>
              <a:t>Help representation?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Issues</a:t>
            </a:r>
            <a:endParaRPr/>
          </a:p>
        </p:txBody>
      </p:sp>
      <p:sp>
        <p:nvSpPr>
          <p:cNvPr id="215" name="Google Shape;21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Error information handling</a:t>
            </a:r>
            <a:endParaRPr/>
          </a:p>
          <a:p>
            <a:pPr indent="-228600" lvl="1" marL="685800" rtl="0" algn="l">
              <a:lnSpc>
                <a:spcPct val="90000"/>
              </a:lnSpc>
              <a:spcBef>
                <a:spcPts val="500"/>
              </a:spcBef>
              <a:spcAft>
                <a:spcPts val="0"/>
              </a:spcAft>
              <a:buClr>
                <a:schemeClr val="dk1"/>
              </a:buClr>
              <a:buSzPts val="2600"/>
              <a:buChar char="•"/>
            </a:pPr>
            <a:r>
              <a:rPr b="0" i="0" lang="en-US" sz="2600" u="none" strike="noStrike"/>
              <a:t>message should describe the problem</a:t>
            </a:r>
            <a:endParaRPr/>
          </a:p>
          <a:p>
            <a:pPr indent="-228600" lvl="1" marL="685800" rtl="0" algn="l">
              <a:lnSpc>
                <a:spcPct val="90000"/>
              </a:lnSpc>
              <a:spcBef>
                <a:spcPts val="500"/>
              </a:spcBef>
              <a:spcAft>
                <a:spcPts val="0"/>
              </a:spcAft>
              <a:buClr>
                <a:schemeClr val="dk1"/>
              </a:buClr>
              <a:buSzPts val="2600"/>
              <a:buChar char="•"/>
            </a:pPr>
            <a:r>
              <a:rPr b="0" i="0" lang="en-US" sz="2600" u="none" strike="noStrike"/>
              <a:t>message should provide constructive advice for recovery</a:t>
            </a:r>
            <a:endParaRPr/>
          </a:p>
          <a:p>
            <a:pPr indent="-228600" lvl="1" marL="685800" rtl="0" algn="l">
              <a:lnSpc>
                <a:spcPct val="90000"/>
              </a:lnSpc>
              <a:spcBef>
                <a:spcPts val="500"/>
              </a:spcBef>
              <a:spcAft>
                <a:spcPts val="0"/>
              </a:spcAft>
              <a:buClr>
                <a:schemeClr val="dk1"/>
              </a:buClr>
              <a:buSzPts val="2600"/>
              <a:buChar char="•"/>
            </a:pPr>
            <a:r>
              <a:rPr b="0" i="0" lang="en-US" sz="2600" u="none" strike="noStrike"/>
              <a:t>message should indicate any negative consequences of the error</a:t>
            </a:r>
            <a:endParaRPr/>
          </a:p>
          <a:p>
            <a:pPr indent="-228600" lvl="1" marL="685800" rtl="0" algn="l">
              <a:lnSpc>
                <a:spcPct val="90000"/>
              </a:lnSpc>
              <a:spcBef>
                <a:spcPts val="500"/>
              </a:spcBef>
              <a:spcAft>
                <a:spcPts val="0"/>
              </a:spcAft>
              <a:buClr>
                <a:schemeClr val="dk1"/>
              </a:buClr>
              <a:buSzPts val="2600"/>
              <a:buChar char="•"/>
            </a:pPr>
            <a:r>
              <a:rPr b="0" i="0" lang="en-US" sz="2600" u="none" strike="noStrike"/>
              <a:t>message should be accompanied by an audible or visual cue</a:t>
            </a:r>
            <a:endParaRPr sz="2600"/>
          </a:p>
          <a:p>
            <a:pPr indent="-228600" lvl="1" marL="685800" rtl="0" algn="l">
              <a:lnSpc>
                <a:spcPct val="90000"/>
              </a:lnSpc>
              <a:spcBef>
                <a:spcPts val="500"/>
              </a:spcBef>
              <a:spcAft>
                <a:spcPts val="0"/>
              </a:spcAft>
              <a:buClr>
                <a:schemeClr val="dk1"/>
              </a:buClr>
              <a:buSzPts val="2600"/>
              <a:buChar char="•"/>
            </a:pPr>
            <a:r>
              <a:rPr b="0" i="0" lang="en-US" sz="2600" u="none" strike="noStrike"/>
              <a:t>The message should be “nonjudgmental”</a:t>
            </a:r>
            <a:endParaRPr sz="2600"/>
          </a:p>
          <a:p>
            <a:pPr indent="-228600" lvl="0" marL="228600" rtl="0" algn="l">
              <a:lnSpc>
                <a:spcPct val="90000"/>
              </a:lnSpc>
              <a:spcBef>
                <a:spcPts val="1000"/>
              </a:spcBef>
              <a:spcAft>
                <a:spcPts val="0"/>
              </a:spcAft>
              <a:buClr>
                <a:schemeClr val="dk1"/>
              </a:buClr>
              <a:buSzPts val="2800"/>
              <a:buChar char="•"/>
            </a:pPr>
            <a:r>
              <a:rPr lang="en-US"/>
              <a:t>Menu and Command labeling</a:t>
            </a:r>
            <a:endParaRPr/>
          </a:p>
          <a:p>
            <a:pPr indent="-228600" lvl="1" marL="685800" rtl="0" algn="l">
              <a:lnSpc>
                <a:spcPct val="90000"/>
              </a:lnSpc>
              <a:spcBef>
                <a:spcPts val="500"/>
              </a:spcBef>
              <a:spcAft>
                <a:spcPts val="0"/>
              </a:spcAft>
              <a:buClr>
                <a:schemeClr val="dk1"/>
              </a:buClr>
              <a:buSzPts val="2600"/>
              <a:buChar char="•"/>
            </a:pPr>
            <a:r>
              <a:rPr lang="en-US" sz="2600"/>
              <a:t>Power users?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 Design Evaluation Cycle</a:t>
            </a:r>
            <a:endParaRPr/>
          </a:p>
        </p:txBody>
      </p:sp>
      <p:pic>
        <p:nvPicPr>
          <p:cNvPr descr="Diagram&#10;&#10;Description automatically generated" id="221" name="Google Shape;221;p34"/>
          <p:cNvPicPr preferRelativeResize="0"/>
          <p:nvPr>
            <p:ph idx="1" type="body"/>
          </p:nvPr>
        </p:nvPicPr>
        <p:blipFill rotWithShape="1">
          <a:blip r:embed="rId3">
            <a:alphaModFix/>
          </a:blip>
          <a:srcRect b="0" l="0" r="0" t="0"/>
          <a:stretch/>
        </p:blipFill>
        <p:spPr>
          <a:xfrm>
            <a:off x="3667432" y="1549657"/>
            <a:ext cx="4857135" cy="52420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Interfaces</a:t>
            </a:r>
            <a:endParaRPr/>
          </a:p>
        </p:txBody>
      </p:sp>
      <p:sp>
        <p:nvSpPr>
          <p:cNvPr id="102" name="Google Shape;1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Between Components</a:t>
            </a:r>
            <a:endParaRPr/>
          </a:p>
          <a:p>
            <a:pPr indent="-228600" lvl="1" marL="685800" rtl="0" algn="l">
              <a:lnSpc>
                <a:spcPct val="90000"/>
              </a:lnSpc>
              <a:spcBef>
                <a:spcPts val="500"/>
              </a:spcBef>
              <a:spcAft>
                <a:spcPts val="0"/>
              </a:spcAft>
              <a:buClr>
                <a:schemeClr val="dk1"/>
              </a:buClr>
              <a:buSzPts val="2400"/>
              <a:buChar char="•"/>
            </a:pPr>
            <a:r>
              <a:rPr lang="en-US"/>
              <a:t>E.g. A gas pipe from kitchen to living room</a:t>
            </a:r>
            <a:endParaRPr/>
          </a:p>
          <a:p>
            <a:pPr indent="-228600" lvl="1" marL="685800" rtl="0" algn="l">
              <a:lnSpc>
                <a:spcPct val="90000"/>
              </a:lnSpc>
              <a:spcBef>
                <a:spcPts val="500"/>
              </a:spcBef>
              <a:spcAft>
                <a:spcPts val="0"/>
              </a:spcAft>
              <a:buClr>
                <a:schemeClr val="dk1"/>
              </a:buClr>
              <a:buSzPts val="2400"/>
              <a:buChar char="•"/>
            </a:pPr>
            <a:r>
              <a:rPr lang="en-US"/>
              <a:t>E.g. A class calling method of another class</a:t>
            </a:r>
            <a:endParaRPr/>
          </a:p>
          <a:p>
            <a:pPr indent="-228600" lvl="0" marL="228600" rtl="0" algn="l">
              <a:lnSpc>
                <a:spcPct val="90000"/>
              </a:lnSpc>
              <a:spcBef>
                <a:spcPts val="1000"/>
              </a:spcBef>
              <a:spcAft>
                <a:spcPts val="0"/>
              </a:spcAft>
              <a:buClr>
                <a:schemeClr val="dk1"/>
              </a:buClr>
              <a:buSzPts val="2800"/>
              <a:buChar char="•"/>
            </a:pPr>
            <a:r>
              <a:rPr lang="en-US"/>
              <a:t>Between Self and External Entities</a:t>
            </a:r>
            <a:endParaRPr/>
          </a:p>
          <a:p>
            <a:pPr indent="-228600" lvl="1" marL="685800" rtl="0" algn="l">
              <a:lnSpc>
                <a:spcPct val="90000"/>
              </a:lnSpc>
              <a:spcBef>
                <a:spcPts val="500"/>
              </a:spcBef>
              <a:spcAft>
                <a:spcPts val="0"/>
              </a:spcAft>
              <a:buClr>
                <a:schemeClr val="dk1"/>
              </a:buClr>
              <a:buSzPts val="2400"/>
              <a:buChar char="•"/>
            </a:pPr>
            <a:r>
              <a:rPr lang="en-US"/>
              <a:t>E.g. Gas connection from SNGPL/SSGPL, water connection from WASA</a:t>
            </a:r>
            <a:endParaRPr/>
          </a:p>
          <a:p>
            <a:pPr indent="-228600" lvl="1" marL="685800" rtl="0" algn="l">
              <a:lnSpc>
                <a:spcPct val="90000"/>
              </a:lnSpc>
              <a:spcBef>
                <a:spcPts val="500"/>
              </a:spcBef>
              <a:spcAft>
                <a:spcPts val="0"/>
              </a:spcAft>
              <a:buClr>
                <a:schemeClr val="dk1"/>
              </a:buClr>
              <a:buSzPts val="2400"/>
              <a:buChar char="•"/>
            </a:pPr>
            <a:r>
              <a:rPr lang="en-US"/>
              <a:t>E.g. Our software interacting with bank, NADRA</a:t>
            </a:r>
            <a:endParaRPr/>
          </a:p>
          <a:p>
            <a:pPr indent="-228600" lvl="0" marL="228600" rtl="0" algn="l">
              <a:lnSpc>
                <a:spcPct val="90000"/>
              </a:lnSpc>
              <a:spcBef>
                <a:spcPts val="1000"/>
              </a:spcBef>
              <a:spcAft>
                <a:spcPts val="0"/>
              </a:spcAft>
              <a:buClr>
                <a:schemeClr val="dk1"/>
              </a:buClr>
              <a:buSzPts val="2800"/>
              <a:buChar char="•"/>
            </a:pPr>
            <a:r>
              <a:rPr lang="en-US"/>
              <a:t>Between Self and Human</a:t>
            </a:r>
            <a:endParaRPr/>
          </a:p>
          <a:p>
            <a:pPr indent="-228600" lvl="1" marL="685800" rtl="0" algn="l">
              <a:lnSpc>
                <a:spcPct val="90000"/>
              </a:lnSpc>
              <a:spcBef>
                <a:spcPts val="500"/>
              </a:spcBef>
              <a:spcAft>
                <a:spcPts val="0"/>
              </a:spcAft>
              <a:buClr>
                <a:schemeClr val="dk1"/>
              </a:buClr>
              <a:buSzPts val="2400"/>
              <a:buChar char="•"/>
            </a:pPr>
            <a:r>
              <a:rPr lang="en-US"/>
              <a:t>E.g. Door bell, button to switch on a tube light/fan</a:t>
            </a:r>
            <a:endParaRPr/>
          </a:p>
          <a:p>
            <a:pPr indent="-228600" lvl="1" marL="685800" rtl="0" algn="l">
              <a:lnSpc>
                <a:spcPct val="90000"/>
              </a:lnSpc>
              <a:spcBef>
                <a:spcPts val="500"/>
              </a:spcBef>
              <a:spcAft>
                <a:spcPts val="0"/>
              </a:spcAft>
              <a:buClr>
                <a:schemeClr val="dk1"/>
              </a:buClr>
              <a:buSzPts val="2400"/>
              <a:buChar char="•"/>
            </a:pPr>
            <a:r>
              <a:rPr lang="en-US"/>
              <a:t>E.g. A User clicking on print button, login button, post button on screen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Interfaces</a:t>
            </a:r>
            <a:endParaRPr/>
          </a:p>
        </p:txBody>
      </p:sp>
      <p:sp>
        <p:nvSpPr>
          <p:cNvPr id="108" name="Google Shape;10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t>A User Interface can be:</a:t>
            </a:r>
            <a:endParaRPr/>
          </a:p>
          <a:p>
            <a:pPr indent="-228600" lvl="0" marL="228600" rtl="0" algn="l">
              <a:lnSpc>
                <a:spcPct val="90000"/>
              </a:lnSpc>
              <a:spcBef>
                <a:spcPts val="1000"/>
              </a:spcBef>
              <a:spcAft>
                <a:spcPts val="0"/>
              </a:spcAft>
              <a:buClr>
                <a:schemeClr val="dk1"/>
              </a:buClr>
              <a:buSzPts val="2800"/>
              <a:buFont typeface="Arial"/>
              <a:buChar char="•"/>
            </a:pPr>
            <a:r>
              <a:rPr lang="en-US" sz="2800"/>
              <a:t>Command Line</a:t>
            </a:r>
            <a:endParaRPr/>
          </a:p>
          <a:p>
            <a:pPr indent="-228600" lvl="0" marL="228600" rtl="0" algn="l">
              <a:lnSpc>
                <a:spcPct val="90000"/>
              </a:lnSpc>
              <a:spcBef>
                <a:spcPts val="1000"/>
              </a:spcBef>
              <a:spcAft>
                <a:spcPts val="0"/>
              </a:spcAft>
              <a:buClr>
                <a:schemeClr val="dk1"/>
              </a:buClr>
              <a:buSzPts val="2800"/>
              <a:buFont typeface="Arial"/>
              <a:buChar char="•"/>
            </a:pPr>
            <a:r>
              <a:rPr lang="en-US" sz="2800"/>
              <a:t>Graphical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GUIs</a:t>
            </a:r>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Reduced many interfacing problems</a:t>
            </a:r>
            <a:endParaRPr/>
          </a:p>
          <a:p>
            <a:pPr indent="-228600" lvl="0" marL="228600" rtl="0" algn="l">
              <a:lnSpc>
                <a:spcPct val="90000"/>
              </a:lnSpc>
              <a:spcBef>
                <a:spcPts val="1000"/>
              </a:spcBef>
              <a:spcAft>
                <a:spcPts val="0"/>
              </a:spcAft>
              <a:buClr>
                <a:schemeClr val="dk1"/>
              </a:buClr>
              <a:buSzPts val="2800"/>
              <a:buChar char="•"/>
            </a:pPr>
            <a:r>
              <a:rPr lang="en-US"/>
              <a:t>Found to be difficult to learn, hard to use, confusing in some cases?</a:t>
            </a:r>
            <a:endParaRPr/>
          </a:p>
          <a:p>
            <a:pPr indent="-228600" lvl="1" marL="685800" rtl="0" algn="l">
              <a:lnSpc>
                <a:spcPct val="90000"/>
              </a:lnSpc>
              <a:spcBef>
                <a:spcPts val="500"/>
              </a:spcBef>
              <a:spcAft>
                <a:spcPts val="0"/>
              </a:spcAft>
              <a:buClr>
                <a:schemeClr val="dk1"/>
              </a:buClr>
              <a:buSzPts val="2400"/>
              <a:buChar char="•"/>
            </a:pPr>
            <a:r>
              <a:rPr lang="en-US"/>
              <a:t>Any experiences?</a:t>
            </a:r>
            <a:endParaRPr/>
          </a:p>
          <a:p>
            <a:pPr indent="-228600" lvl="0" marL="228600" rtl="0" algn="l">
              <a:lnSpc>
                <a:spcPct val="90000"/>
              </a:lnSpc>
              <a:spcBef>
                <a:spcPts val="1000"/>
              </a:spcBef>
              <a:spcAft>
                <a:spcPts val="0"/>
              </a:spcAft>
              <a:buClr>
                <a:schemeClr val="dk1"/>
              </a:buClr>
              <a:buSzPts val="2800"/>
              <a:buChar char="•"/>
            </a:pPr>
            <a:r>
              <a:rPr lang="en-US"/>
              <a:t>UIs should be easy to:</a:t>
            </a:r>
            <a:endParaRPr/>
          </a:p>
          <a:p>
            <a:pPr indent="-228600" lvl="1" marL="685800" rtl="0" algn="l">
              <a:lnSpc>
                <a:spcPct val="90000"/>
              </a:lnSpc>
              <a:spcBef>
                <a:spcPts val="500"/>
              </a:spcBef>
              <a:spcAft>
                <a:spcPts val="0"/>
              </a:spcAft>
              <a:buClr>
                <a:schemeClr val="dk1"/>
              </a:buClr>
              <a:buSzPts val="2400"/>
              <a:buChar char="•"/>
            </a:pPr>
            <a:r>
              <a:rPr lang="en-US"/>
              <a:t>Learn</a:t>
            </a:r>
            <a:endParaRPr/>
          </a:p>
          <a:p>
            <a:pPr indent="-228600" lvl="1" marL="685800" rtl="0" algn="l">
              <a:lnSpc>
                <a:spcPct val="90000"/>
              </a:lnSpc>
              <a:spcBef>
                <a:spcPts val="500"/>
              </a:spcBef>
              <a:spcAft>
                <a:spcPts val="0"/>
              </a:spcAft>
              <a:buClr>
                <a:schemeClr val="dk1"/>
              </a:buClr>
              <a:buSzPts val="2400"/>
              <a:buChar char="•"/>
            </a:pPr>
            <a:r>
              <a:rPr lang="en-US"/>
              <a:t>Use</a:t>
            </a:r>
            <a:endParaRPr/>
          </a:p>
          <a:p>
            <a:pPr indent="-228600" lvl="1" marL="685800" rtl="0" algn="l">
              <a:lnSpc>
                <a:spcPct val="90000"/>
              </a:lnSpc>
              <a:spcBef>
                <a:spcPts val="500"/>
              </a:spcBef>
              <a:spcAft>
                <a:spcPts val="0"/>
              </a:spcAft>
              <a:buClr>
                <a:schemeClr val="dk1"/>
              </a:buClr>
              <a:buSzPts val="2400"/>
              <a:buChar char="•"/>
            </a:pPr>
            <a:r>
              <a:rPr lang="en-US"/>
              <a:t>Understand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Designing User Interface</a:t>
            </a:r>
            <a:endParaRPr/>
          </a:p>
        </p:txBody>
      </p:sp>
      <p:sp>
        <p:nvSpPr>
          <p:cNvPr id="120" name="Google Shape;12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effective communication medium between a human and a computer</a:t>
            </a:r>
            <a:endParaRPr/>
          </a:p>
          <a:p>
            <a:pPr indent="-228600" lvl="0" marL="228600" rtl="0" algn="l">
              <a:lnSpc>
                <a:spcPct val="90000"/>
              </a:lnSpc>
              <a:spcBef>
                <a:spcPts val="1000"/>
              </a:spcBef>
              <a:spcAft>
                <a:spcPts val="0"/>
              </a:spcAft>
              <a:buClr>
                <a:schemeClr val="dk1"/>
              </a:buClr>
              <a:buSzPts val="2800"/>
              <a:buChar char="•"/>
            </a:pPr>
            <a:r>
              <a:rPr lang="en-US"/>
              <a:t>Identification of interface objects and actions</a:t>
            </a:r>
            <a:endParaRPr/>
          </a:p>
          <a:p>
            <a:pPr indent="-228600" lvl="0" marL="228600" rtl="0" algn="l">
              <a:lnSpc>
                <a:spcPct val="90000"/>
              </a:lnSpc>
              <a:spcBef>
                <a:spcPts val="1000"/>
              </a:spcBef>
              <a:spcAft>
                <a:spcPts val="0"/>
              </a:spcAft>
              <a:buClr>
                <a:schemeClr val="dk1"/>
              </a:buClr>
              <a:buSzPts val="2800"/>
              <a:buChar char="•"/>
            </a:pPr>
            <a:r>
              <a:rPr lang="en-US"/>
              <a:t>Creation of a screen layout</a:t>
            </a:r>
            <a:endParaRPr/>
          </a:p>
          <a:p>
            <a:pPr indent="-228600" lvl="0" marL="228600" rtl="0" algn="l">
              <a:lnSpc>
                <a:spcPct val="90000"/>
              </a:lnSpc>
              <a:spcBef>
                <a:spcPts val="1000"/>
              </a:spcBef>
              <a:spcAft>
                <a:spcPts val="0"/>
              </a:spcAft>
              <a:buClr>
                <a:schemeClr val="dk1"/>
              </a:buClr>
              <a:buSzPts val="2800"/>
              <a:buChar char="•"/>
            </a:pPr>
            <a:r>
              <a:rPr lang="en-US"/>
              <a:t>Study of people and how they relate to technology by answering questions like:</a:t>
            </a:r>
            <a:endParaRPr/>
          </a:p>
          <a:p>
            <a:pPr indent="-228600" lvl="1" marL="685800" rtl="0" algn="l">
              <a:lnSpc>
                <a:spcPct val="90000"/>
              </a:lnSpc>
              <a:spcBef>
                <a:spcPts val="500"/>
              </a:spcBef>
              <a:spcAft>
                <a:spcPts val="0"/>
              </a:spcAft>
              <a:buClr>
                <a:schemeClr val="dk1"/>
              </a:buClr>
              <a:buSzPts val="2400"/>
              <a:buChar char="•"/>
            </a:pPr>
            <a:r>
              <a:rPr lang="en-US"/>
              <a:t>Who is the user?</a:t>
            </a:r>
            <a:endParaRPr/>
          </a:p>
          <a:p>
            <a:pPr indent="-228600" lvl="1" marL="685800" rtl="0" algn="l">
              <a:lnSpc>
                <a:spcPct val="90000"/>
              </a:lnSpc>
              <a:spcBef>
                <a:spcPts val="500"/>
              </a:spcBef>
              <a:spcAft>
                <a:spcPts val="0"/>
              </a:spcAft>
              <a:buClr>
                <a:schemeClr val="dk1"/>
              </a:buClr>
              <a:buSzPts val="2400"/>
              <a:buChar char="•"/>
            </a:pPr>
            <a:r>
              <a:rPr lang="en-US"/>
              <a:t>How does the user learn to interact with the system?</a:t>
            </a:r>
            <a:endParaRPr/>
          </a:p>
          <a:p>
            <a:pPr indent="-228600" lvl="1" marL="685800" rtl="0" algn="l">
              <a:lnSpc>
                <a:spcPct val="90000"/>
              </a:lnSpc>
              <a:spcBef>
                <a:spcPts val="500"/>
              </a:spcBef>
              <a:spcAft>
                <a:spcPts val="0"/>
              </a:spcAft>
              <a:buClr>
                <a:schemeClr val="dk1"/>
              </a:buClr>
              <a:buSzPts val="2400"/>
              <a:buChar char="•"/>
            </a:pPr>
            <a:r>
              <a:rPr lang="en-US"/>
              <a:t>How does the user interpret info produced by the system?</a:t>
            </a:r>
            <a:endParaRPr/>
          </a:p>
          <a:p>
            <a:pPr indent="-228600" lvl="1" marL="685800" rtl="0" algn="l">
              <a:lnSpc>
                <a:spcPct val="90000"/>
              </a:lnSpc>
              <a:spcBef>
                <a:spcPts val="500"/>
              </a:spcBef>
              <a:spcAft>
                <a:spcPts val="0"/>
              </a:spcAft>
              <a:buClr>
                <a:schemeClr val="dk1"/>
              </a:buClr>
              <a:buSzPts val="2400"/>
              <a:buChar char="•"/>
            </a:pPr>
            <a:r>
              <a:rPr lang="en-US"/>
              <a:t>What will the user expect of the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Golden Rules</a:t>
            </a:r>
            <a:endParaRPr/>
          </a:p>
        </p:txBody>
      </p:sp>
      <p:sp>
        <p:nvSpPr>
          <p:cNvPr id="126" name="Google Shape;1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Place the User in Control</a:t>
            </a:r>
            <a:endParaRPr/>
          </a:p>
          <a:p>
            <a:pPr indent="-228600" lvl="0" marL="228600" rtl="0" algn="l">
              <a:lnSpc>
                <a:spcPct val="90000"/>
              </a:lnSpc>
              <a:spcBef>
                <a:spcPts val="1000"/>
              </a:spcBef>
              <a:spcAft>
                <a:spcPts val="0"/>
              </a:spcAft>
              <a:buClr>
                <a:schemeClr val="dk1"/>
              </a:buClr>
              <a:buSzPts val="2800"/>
              <a:buChar char="•"/>
            </a:pPr>
            <a:r>
              <a:rPr lang="en-US"/>
              <a:t>Reduce User’s Memory Load</a:t>
            </a:r>
            <a:endParaRPr/>
          </a:p>
          <a:p>
            <a:pPr indent="-228600" lvl="0" marL="228600" rtl="0" algn="l">
              <a:lnSpc>
                <a:spcPct val="90000"/>
              </a:lnSpc>
              <a:spcBef>
                <a:spcPts val="1000"/>
              </a:spcBef>
              <a:spcAft>
                <a:spcPts val="0"/>
              </a:spcAft>
              <a:buClr>
                <a:schemeClr val="dk1"/>
              </a:buClr>
              <a:buSzPts val="2800"/>
              <a:buChar char="•"/>
            </a:pPr>
            <a:r>
              <a:rPr lang="en-US"/>
              <a:t>Make the Interface Consistent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Place the user in control</a:t>
            </a:r>
            <a:endParaRPr/>
          </a:p>
        </p:txBody>
      </p:sp>
      <p:sp>
        <p:nvSpPr>
          <p:cNvPr id="132" name="Google Shape;13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should react to user needs</a:t>
            </a:r>
            <a:endParaRPr/>
          </a:p>
          <a:p>
            <a:pPr indent="-228600" lvl="0" marL="228600" rtl="0" algn="l">
              <a:lnSpc>
                <a:spcPct val="90000"/>
              </a:lnSpc>
              <a:spcBef>
                <a:spcPts val="1000"/>
              </a:spcBef>
              <a:spcAft>
                <a:spcPts val="0"/>
              </a:spcAft>
              <a:buClr>
                <a:schemeClr val="dk1"/>
              </a:buClr>
              <a:buSzPts val="2800"/>
              <a:buChar char="•"/>
            </a:pPr>
            <a:r>
              <a:rPr lang="en-US"/>
              <a:t>System should help the user complete tasks</a:t>
            </a:r>
            <a:endParaRPr/>
          </a:p>
          <a:p>
            <a:pPr indent="-228600" lvl="0" marL="228600" rtl="0" algn="l">
              <a:lnSpc>
                <a:spcPct val="90000"/>
              </a:lnSpc>
              <a:spcBef>
                <a:spcPts val="1000"/>
              </a:spcBef>
              <a:spcAft>
                <a:spcPts val="0"/>
              </a:spcAft>
              <a:buClr>
                <a:schemeClr val="dk1"/>
              </a:buClr>
              <a:buSzPts val="2800"/>
              <a:buChar char="•"/>
            </a:pPr>
            <a:r>
              <a:rPr lang="en-US"/>
              <a:t>User should not feel that the system is controlling the user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Place the user in control</a:t>
            </a:r>
            <a:endParaRPr/>
          </a:p>
        </p:txBody>
      </p:sp>
      <p:sp>
        <p:nvSpPr>
          <p:cNvPr id="139" name="Google Shape;139;p21"/>
          <p:cNvSpPr txBox="1"/>
          <p:nvPr>
            <p:ph idx="1" type="body"/>
          </p:nvPr>
        </p:nvSpPr>
        <p:spPr>
          <a:xfrm>
            <a:off x="838200" y="1825624"/>
            <a:ext cx="10515600" cy="48245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Design Principles:</a:t>
            </a:r>
            <a:endParaRPr/>
          </a:p>
          <a:p>
            <a:pPr indent="-228600" lvl="1" marL="685800" rtl="0" algn="l">
              <a:lnSpc>
                <a:spcPct val="90000"/>
              </a:lnSpc>
              <a:spcBef>
                <a:spcPts val="500"/>
              </a:spcBef>
              <a:spcAft>
                <a:spcPts val="0"/>
              </a:spcAft>
              <a:buClr>
                <a:schemeClr val="dk1"/>
              </a:buClr>
              <a:buSzPts val="2600"/>
              <a:buChar char="•"/>
            </a:pPr>
            <a:r>
              <a:rPr lang="en-US" sz="2600"/>
              <a:t>Define interactions such that a user is not forced into unnecessary/undesired actions/modes</a:t>
            </a:r>
            <a:endParaRPr/>
          </a:p>
          <a:p>
            <a:pPr indent="-228600" lvl="1" marL="685800" rtl="0" algn="l">
              <a:lnSpc>
                <a:spcPct val="90000"/>
              </a:lnSpc>
              <a:spcBef>
                <a:spcPts val="500"/>
              </a:spcBef>
              <a:spcAft>
                <a:spcPts val="0"/>
              </a:spcAft>
              <a:buClr>
                <a:schemeClr val="dk1"/>
              </a:buClr>
              <a:buSzPts val="2600"/>
              <a:buChar char="•"/>
            </a:pPr>
            <a:r>
              <a:rPr lang="en-US" sz="2600"/>
              <a:t>Provide flexible interaction</a:t>
            </a:r>
            <a:endParaRPr/>
          </a:p>
          <a:p>
            <a:pPr indent="-228600" lvl="1" marL="685800" rtl="0" algn="l">
              <a:lnSpc>
                <a:spcPct val="90000"/>
              </a:lnSpc>
              <a:spcBef>
                <a:spcPts val="500"/>
              </a:spcBef>
              <a:spcAft>
                <a:spcPts val="0"/>
              </a:spcAft>
              <a:buClr>
                <a:schemeClr val="dk1"/>
              </a:buClr>
              <a:buSzPts val="2600"/>
              <a:buChar char="•"/>
            </a:pPr>
            <a:r>
              <a:rPr lang="en-US" sz="2600"/>
              <a:t>User should not feel that the system is controlling the user</a:t>
            </a:r>
            <a:endParaRPr/>
          </a:p>
          <a:p>
            <a:pPr indent="-228600" lvl="1" marL="685800" rtl="0" algn="l">
              <a:lnSpc>
                <a:spcPct val="90000"/>
              </a:lnSpc>
              <a:spcBef>
                <a:spcPts val="500"/>
              </a:spcBef>
              <a:spcAft>
                <a:spcPts val="0"/>
              </a:spcAft>
              <a:buClr>
                <a:schemeClr val="dk1"/>
              </a:buClr>
              <a:buSzPts val="2600"/>
              <a:buChar char="•"/>
            </a:pPr>
            <a:r>
              <a:rPr lang="en-US" sz="2600"/>
              <a:t>Allow interruptible and undoable user interactions</a:t>
            </a:r>
            <a:endParaRPr/>
          </a:p>
          <a:p>
            <a:pPr indent="-228600" lvl="1" marL="685800" rtl="0" algn="l">
              <a:lnSpc>
                <a:spcPct val="90000"/>
              </a:lnSpc>
              <a:spcBef>
                <a:spcPts val="500"/>
              </a:spcBef>
              <a:spcAft>
                <a:spcPts val="0"/>
              </a:spcAft>
              <a:buClr>
                <a:schemeClr val="dk1"/>
              </a:buClr>
              <a:buSzPts val="2600"/>
              <a:buChar char="•"/>
            </a:pPr>
            <a:r>
              <a:rPr lang="en-US" sz="2600"/>
              <a:t>Streamline interactions based on skill level, allow interactions to be customized</a:t>
            </a:r>
            <a:endParaRPr/>
          </a:p>
          <a:p>
            <a:pPr indent="-228600" lvl="1" marL="685800" rtl="0" algn="l">
              <a:lnSpc>
                <a:spcPct val="90000"/>
              </a:lnSpc>
              <a:spcBef>
                <a:spcPts val="500"/>
              </a:spcBef>
              <a:spcAft>
                <a:spcPts val="0"/>
              </a:spcAft>
              <a:buClr>
                <a:schemeClr val="dk1"/>
              </a:buClr>
              <a:buSzPts val="2600"/>
              <a:buChar char="•"/>
            </a:pPr>
            <a:r>
              <a:rPr lang="en-US" sz="2600"/>
              <a:t>Hide technical internals from casual user</a:t>
            </a:r>
            <a:endParaRPr/>
          </a:p>
          <a:p>
            <a:pPr indent="-228600" lvl="1" marL="685800" rtl="0" algn="l">
              <a:lnSpc>
                <a:spcPct val="90000"/>
              </a:lnSpc>
              <a:spcBef>
                <a:spcPts val="500"/>
              </a:spcBef>
              <a:spcAft>
                <a:spcPts val="0"/>
              </a:spcAft>
              <a:buClr>
                <a:schemeClr val="dk1"/>
              </a:buClr>
              <a:buSzPts val="2600"/>
              <a:buChar char="•"/>
            </a:pPr>
            <a:r>
              <a:rPr lang="en-US" sz="2600"/>
              <a:t>Provide mechanism for direct interaction with objects on screen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