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Lst>
  <p:sldSz cy="6858000" cx="12192000"/>
  <p:notesSz cx="6858000" cy="9144000"/>
  <p:embeddedFontLst>
    <p:embeddedFont>
      <p:font typeface="Inter"/>
      <p:regular r:id="rId61"/>
      <p:bold r:id="rId62"/>
    </p:embeddedFont>
    <p:embeddedFont>
      <p:font typeface="Source Sans Pro"/>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Inter-bold.fntdata"/><Relationship Id="rId61" Type="http://schemas.openxmlformats.org/officeDocument/2006/relationships/font" Target="fonts/Inter-regular.fntdata"/><Relationship Id="rId20" Type="http://schemas.openxmlformats.org/officeDocument/2006/relationships/slide" Target="slides/slide16.xml"/><Relationship Id="rId64" Type="http://schemas.openxmlformats.org/officeDocument/2006/relationships/font" Target="fonts/SourceSansPro-bold.fntdata"/><Relationship Id="rId63" Type="http://schemas.openxmlformats.org/officeDocument/2006/relationships/font" Target="fonts/SourceSansPro-regular.fntdata"/><Relationship Id="rId22" Type="http://schemas.openxmlformats.org/officeDocument/2006/relationships/slide" Target="slides/slide18.xml"/><Relationship Id="rId66" Type="http://schemas.openxmlformats.org/officeDocument/2006/relationships/font" Target="fonts/SourceSansPro-boldItalic.fntdata"/><Relationship Id="rId21" Type="http://schemas.openxmlformats.org/officeDocument/2006/relationships/slide" Target="slides/slide17.xml"/><Relationship Id="rId65" Type="http://schemas.openxmlformats.org/officeDocument/2006/relationships/font" Target="fonts/SourceSansPro-italic.fntdata"/><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76200" lvl="0" marL="0" rtl="0" algn="l">
              <a:spcBef>
                <a:spcPts val="0"/>
              </a:spcBef>
              <a:spcAft>
                <a:spcPts val="0"/>
              </a:spcAft>
              <a:buClr>
                <a:srgbClr val="222222"/>
              </a:buClr>
              <a:buSzPts val="1200"/>
              <a:buFont typeface="Calibri"/>
              <a:buAutoNum type="arabicPeriod"/>
            </a:pPr>
            <a:r>
              <a:rPr b="0" i="0" lang="en-US">
                <a:solidFill>
                  <a:srgbClr val="222222"/>
                </a:solidFill>
                <a:latin typeface="Source Sans Pro"/>
                <a:ea typeface="Source Sans Pro"/>
                <a:cs typeface="Source Sans Pro"/>
                <a:sym typeface="Source Sans Pro"/>
              </a:rPr>
              <a:t> Any Number greater than 10 entered in the Order Product Field(let say 11) is considered invalid.</a:t>
            </a:r>
            <a:endParaRPr/>
          </a:p>
          <a:p>
            <a:pPr indent="-76200" lvl="0" marL="0" rtl="0" algn="l">
              <a:spcBef>
                <a:spcPts val="0"/>
              </a:spcBef>
              <a:spcAft>
                <a:spcPts val="0"/>
              </a:spcAft>
              <a:buClr>
                <a:srgbClr val="222222"/>
              </a:buClr>
              <a:buSzPts val="1200"/>
              <a:buFont typeface="Calibri"/>
              <a:buAutoNum type="arabicPeriod"/>
            </a:pPr>
            <a:r>
              <a:rPr b="0" i="0" lang="en-US">
                <a:solidFill>
                  <a:srgbClr val="222222"/>
                </a:solidFill>
                <a:latin typeface="Source Sans Pro"/>
                <a:ea typeface="Source Sans Pro"/>
                <a:cs typeface="Source Sans Pro"/>
                <a:sym typeface="Source Sans Pro"/>
              </a:rPr>
              <a:t> Any Number less than 1 that is 0 or below, then it is considered invalid.</a:t>
            </a:r>
            <a:endParaRPr/>
          </a:p>
          <a:p>
            <a:pPr indent="-76200" lvl="0" marL="0" rtl="0" algn="l">
              <a:spcBef>
                <a:spcPts val="0"/>
              </a:spcBef>
              <a:spcAft>
                <a:spcPts val="0"/>
              </a:spcAft>
              <a:buClr>
                <a:srgbClr val="222222"/>
              </a:buClr>
              <a:buSzPts val="1200"/>
              <a:buFont typeface="Calibri"/>
              <a:buAutoNum type="arabicPeriod"/>
            </a:pPr>
            <a:r>
              <a:rPr b="0" i="0" lang="en-US">
                <a:solidFill>
                  <a:srgbClr val="222222"/>
                </a:solidFill>
                <a:latin typeface="Source Sans Pro"/>
                <a:ea typeface="Source Sans Pro"/>
                <a:cs typeface="Source Sans Pro"/>
                <a:sym typeface="Source Sans Pro"/>
              </a:rPr>
              <a:t> Numbers 1 to 10 are considered valid</a:t>
            </a:r>
            <a:endParaRPr/>
          </a:p>
          <a:p>
            <a:pPr indent="-76200" lvl="0" marL="0" rtl="0" algn="l">
              <a:spcBef>
                <a:spcPts val="0"/>
              </a:spcBef>
              <a:spcAft>
                <a:spcPts val="0"/>
              </a:spcAft>
              <a:buClr>
                <a:srgbClr val="222222"/>
              </a:buClr>
              <a:buSzPts val="1200"/>
              <a:buFont typeface="Calibri"/>
              <a:buAutoNum type="arabicPeriod"/>
            </a:pPr>
            <a:r>
              <a:rPr b="0" i="0" lang="en-US">
                <a:solidFill>
                  <a:srgbClr val="222222"/>
                </a:solidFill>
                <a:latin typeface="Source Sans Pro"/>
                <a:ea typeface="Source Sans Pro"/>
                <a:cs typeface="Source Sans Pro"/>
                <a:sym typeface="Source Sans Pro"/>
              </a:rPr>
              <a:t> Any 3 Digit Number say 100 is invalid.</a:t>
            </a:r>
            <a:endParaRPr/>
          </a:p>
          <a:p>
            <a:pPr indent="0" lvl="0" marL="0" rtl="0" algn="l">
              <a:spcBef>
                <a:spcPts val="0"/>
              </a:spcBef>
              <a:spcAft>
                <a:spcPts val="0"/>
              </a:spcAft>
              <a:buNone/>
            </a:pPr>
            <a:r>
              <a:t/>
            </a:r>
            <a:endParaRPr/>
          </a:p>
        </p:txBody>
      </p:sp>
      <p:sp>
        <p:nvSpPr>
          <p:cNvPr id="163" name="Google Shape;163;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a:solidFill>
                  <a:srgbClr val="333333"/>
                </a:solidFill>
                <a:latin typeface="Inter"/>
                <a:ea typeface="Inter"/>
                <a:cs typeface="Inter"/>
                <a:sym typeface="Inter"/>
              </a:rPr>
              <a:t>The aim of this technique is to determine the execution paths through a module of program code and then creates and executes test cases to cover those paths.</a:t>
            </a:r>
            <a:endParaRPr/>
          </a:p>
          <a:p>
            <a:pPr indent="0" lvl="0" marL="0" rtl="0" algn="l">
              <a:spcBef>
                <a:spcPts val="0"/>
              </a:spcBef>
              <a:spcAft>
                <a:spcPts val="0"/>
              </a:spcAft>
              <a:buNone/>
            </a:pPr>
            <a:r>
              <a:t/>
            </a:r>
            <a:endParaRPr b="0" i="0">
              <a:solidFill>
                <a:srgbClr val="333333"/>
              </a:solidFill>
              <a:latin typeface="Inter"/>
              <a:ea typeface="Inter"/>
              <a:cs typeface="Inter"/>
              <a:sym typeface="Inter"/>
            </a:endParaRPr>
          </a:p>
          <a:p>
            <a:pPr indent="0" lvl="0" marL="0" rtl="0" algn="l">
              <a:spcBef>
                <a:spcPts val="0"/>
              </a:spcBef>
              <a:spcAft>
                <a:spcPts val="0"/>
              </a:spcAft>
              <a:buNone/>
            </a:pPr>
            <a:r>
              <a:rPr b="0" i="0" lang="en-US">
                <a:solidFill>
                  <a:srgbClr val="333333"/>
                </a:solidFill>
                <a:latin typeface="Inter"/>
                <a:ea typeface="Inter"/>
                <a:cs typeface="Inter"/>
                <a:sym typeface="Inter"/>
              </a:rPr>
              <a:t>It is mostly used in unit testing.</a:t>
            </a:r>
            <a:endParaRPr/>
          </a:p>
        </p:txBody>
      </p:sp>
      <p:sp>
        <p:nvSpPr>
          <p:cNvPr id="184" name="Google Shape;184;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 name="Google Shape;321;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800" u="none" strike="noStrike">
                <a:latin typeface="Times"/>
                <a:ea typeface="Times"/>
                <a:cs typeface="Times"/>
                <a:sym typeface="Times"/>
              </a:rPr>
              <a:t>A configuration for a particular system is sometimes called a </a:t>
            </a:r>
            <a:r>
              <a:rPr b="1" i="0" lang="en-US" sz="1800" u="none" strike="noStrike">
                <a:latin typeface="Times"/>
                <a:ea typeface="Times"/>
                <a:cs typeface="Times"/>
                <a:sym typeface="Times"/>
              </a:rPr>
              <a:t>version</a:t>
            </a:r>
            <a:r>
              <a:rPr b="0" i="0" lang="en-US" sz="1800" u="none" strike="noStrike">
                <a:latin typeface="Times"/>
                <a:ea typeface="Times"/>
                <a:cs typeface="Times"/>
                <a:sym typeface="Times"/>
              </a:rPr>
              <a:t>. The initial delivery of a software package may consist of several versions, one for each platform or situation in which the software will be used. For example, aircraft software may be built so that version 1 runs on Navy planes, version 2 runs on Air Force planes, and version 3 runs on commercial airliners.</a:t>
            </a:r>
            <a:endParaRPr/>
          </a:p>
          <a:p>
            <a:pPr indent="0" lvl="0" marL="0" rtl="0" algn="l">
              <a:spcBef>
                <a:spcPts val="0"/>
              </a:spcBef>
              <a:spcAft>
                <a:spcPts val="0"/>
              </a:spcAft>
              <a:buNone/>
            </a:pPr>
            <a:r>
              <a:t/>
            </a:r>
            <a:endParaRPr b="0" i="0" sz="1800" u="none" strike="noStrike">
              <a:latin typeface="Times"/>
              <a:ea typeface="Times"/>
              <a:cs typeface="Times"/>
              <a:sym typeface="Times"/>
            </a:endParaRPr>
          </a:p>
          <a:p>
            <a:pPr indent="0" lvl="0" marL="0" rtl="0" algn="l">
              <a:spcBef>
                <a:spcPts val="0"/>
              </a:spcBef>
              <a:spcAft>
                <a:spcPts val="0"/>
              </a:spcAft>
              <a:buNone/>
            </a:pPr>
            <a:r>
              <a:rPr b="0" i="0" lang="en-US" sz="1800" u="none" strike="noStrike">
                <a:latin typeface="Times"/>
                <a:ea typeface="Times"/>
                <a:cs typeface="Times"/>
                <a:sym typeface="Times"/>
              </a:rPr>
              <a:t>As the software is tested and used, faults are discovered that need correction, or minor enhancements are made to the initial functionality. A new </a:t>
            </a:r>
            <a:r>
              <a:rPr b="1" i="0" lang="en-US" sz="1800" u="none" strike="noStrike">
                <a:latin typeface="Times"/>
                <a:ea typeface="Times"/>
                <a:cs typeface="Times"/>
                <a:sym typeface="Times"/>
              </a:rPr>
              <a:t>release </a:t>
            </a:r>
            <a:r>
              <a:rPr b="0" i="0" lang="en-US" sz="1800" u="none" strike="noStrike">
                <a:latin typeface="Times"/>
                <a:ea typeface="Times"/>
                <a:cs typeface="Times"/>
                <a:sym typeface="Times"/>
              </a:rPr>
              <a:t>of the software is an improved system intended to replace the old one.</a:t>
            </a:r>
            <a:endParaRPr/>
          </a:p>
          <a:p>
            <a:pPr indent="0" lvl="0" marL="0" rtl="0" algn="l">
              <a:spcBef>
                <a:spcPts val="0"/>
              </a:spcBef>
              <a:spcAft>
                <a:spcPts val="0"/>
              </a:spcAft>
              <a:buNone/>
            </a:pPr>
            <a:r>
              <a:t/>
            </a:r>
            <a:endParaRPr b="0" i="0" sz="1800" u="none" strike="noStrike">
              <a:latin typeface="Times"/>
              <a:ea typeface="Times"/>
              <a:cs typeface="Times"/>
              <a:sym typeface="Times"/>
            </a:endParaRPr>
          </a:p>
          <a:p>
            <a:pPr indent="0" lvl="0" marL="0" rtl="0" algn="l">
              <a:spcBef>
                <a:spcPts val="0"/>
              </a:spcBef>
              <a:spcAft>
                <a:spcPts val="0"/>
              </a:spcAft>
              <a:buNone/>
            </a:pPr>
            <a:r>
              <a:rPr b="0" i="0" lang="en-US" sz="1800" u="none" strike="noStrike">
                <a:latin typeface="Times"/>
                <a:ea typeface="Times"/>
                <a:cs typeface="Times"/>
                <a:sym typeface="Times"/>
              </a:rPr>
              <a:t>A </a:t>
            </a:r>
            <a:r>
              <a:rPr b="1" i="0" lang="en-US" sz="1800" u="none" strike="noStrike">
                <a:latin typeface="Times"/>
                <a:ea typeface="Times"/>
                <a:cs typeface="Times"/>
                <a:sym typeface="Times"/>
              </a:rPr>
              <a:t>production system </a:t>
            </a:r>
            <a:r>
              <a:rPr b="0" i="0" lang="en-US" sz="1800" u="none" strike="noStrike">
                <a:latin typeface="Times"/>
                <a:ea typeface="Times"/>
                <a:cs typeface="Times"/>
                <a:sym typeface="Times"/>
              </a:rPr>
              <a:t>is a version that has been tested and performs according to only a subset of the customer’s requirements.</a:t>
            </a:r>
            <a:endParaRPr/>
          </a:p>
          <a:p>
            <a:pPr indent="0" lvl="0" marL="0" rtl="0" algn="l">
              <a:spcBef>
                <a:spcPts val="0"/>
              </a:spcBef>
              <a:spcAft>
                <a:spcPts val="0"/>
              </a:spcAft>
              <a:buNone/>
            </a:pPr>
            <a:r>
              <a:t/>
            </a:r>
            <a:endParaRPr b="0" i="0" sz="1800" u="none" strike="noStrike">
              <a:latin typeface="Times"/>
              <a:ea typeface="Times"/>
              <a:cs typeface="Times"/>
              <a:sym typeface="Times"/>
            </a:endParaRPr>
          </a:p>
          <a:p>
            <a:pPr indent="0" lvl="0" marL="0" rtl="0" algn="l">
              <a:spcBef>
                <a:spcPts val="0"/>
              </a:spcBef>
              <a:spcAft>
                <a:spcPts val="0"/>
              </a:spcAft>
              <a:buNone/>
            </a:pPr>
            <a:r>
              <a:rPr b="0" i="0" lang="en-US" sz="1800" u="none" strike="noStrike">
                <a:latin typeface="Times"/>
                <a:ea typeface="Times"/>
                <a:cs typeface="Times"/>
                <a:sym typeface="Times"/>
              </a:rPr>
              <a:t>The next version, with more features, is developed while users operate the production system. This </a:t>
            </a:r>
            <a:r>
              <a:rPr b="1" i="0" lang="en-US" sz="1800" u="none" strike="noStrike">
                <a:latin typeface="Times"/>
                <a:ea typeface="Times"/>
                <a:cs typeface="Times"/>
                <a:sym typeface="Times"/>
              </a:rPr>
              <a:t>development system </a:t>
            </a:r>
            <a:r>
              <a:rPr b="0" i="0" lang="en-US" sz="1800" u="none" strike="noStrike">
                <a:latin typeface="Times"/>
                <a:ea typeface="Times"/>
                <a:cs typeface="Times"/>
                <a:sym typeface="Times"/>
              </a:rPr>
              <a:t>is built and tested; when testing is complete, the development system replaces the production system to become the new production system.</a:t>
            </a:r>
            <a:endParaRPr/>
          </a:p>
          <a:p>
            <a:pPr indent="0" lvl="0" marL="0" rtl="0" algn="l">
              <a:spcBef>
                <a:spcPts val="0"/>
              </a:spcBef>
              <a:spcAft>
                <a:spcPts val="0"/>
              </a:spcAft>
              <a:buNone/>
            </a:pPr>
            <a:r>
              <a:t/>
            </a:r>
            <a:endParaRPr b="0" i="0" sz="1800" u="none" strike="noStrike">
              <a:latin typeface="Times"/>
              <a:ea typeface="Times"/>
              <a:cs typeface="Times"/>
              <a:sym typeface="Times"/>
            </a:endParaRPr>
          </a:p>
          <a:p>
            <a:pPr indent="0" lvl="0" marL="0" rtl="0" algn="l">
              <a:spcBef>
                <a:spcPts val="0"/>
              </a:spcBef>
              <a:spcAft>
                <a:spcPts val="0"/>
              </a:spcAft>
              <a:buNone/>
            </a:pPr>
            <a:r>
              <a:rPr b="0" i="0" lang="en-US" sz="1800" u="none" strike="noStrike">
                <a:latin typeface="Times"/>
                <a:ea typeface="Times"/>
                <a:cs typeface="Times"/>
                <a:sym typeface="Times"/>
              </a:rPr>
              <a:t>Some development projects prefer to keep </a:t>
            </a:r>
            <a:r>
              <a:rPr b="1" i="0" lang="en-US" sz="1800" u="none" strike="noStrike">
                <a:latin typeface="Times"/>
                <a:ea typeface="Times"/>
                <a:cs typeface="Times"/>
                <a:sym typeface="Times"/>
              </a:rPr>
              <a:t>separate files </a:t>
            </a:r>
            <a:r>
              <a:rPr b="0" i="0" lang="en-US" sz="1800" u="none" strike="noStrike">
                <a:latin typeface="Times"/>
                <a:ea typeface="Times"/>
                <a:cs typeface="Times"/>
                <a:sym typeface="Times"/>
              </a:rPr>
              <a:t>for each different version or release.</a:t>
            </a:r>
            <a:endParaRPr/>
          </a:p>
          <a:p>
            <a:pPr indent="0" lvl="0" marL="0" rtl="0" algn="l">
              <a:spcBef>
                <a:spcPts val="0"/>
              </a:spcBef>
              <a:spcAft>
                <a:spcPts val="0"/>
              </a:spcAft>
              <a:buNone/>
            </a:pPr>
            <a:r>
              <a:t/>
            </a:r>
            <a:endParaRPr b="0" i="0" sz="1800" u="none" strike="noStrike">
              <a:latin typeface="Times"/>
              <a:ea typeface="Times"/>
              <a:cs typeface="Times"/>
              <a:sym typeface="Times"/>
            </a:endParaRPr>
          </a:p>
          <a:p>
            <a:pPr indent="0" lvl="0" marL="0" rtl="0" algn="l">
              <a:spcBef>
                <a:spcPts val="0"/>
              </a:spcBef>
              <a:spcAft>
                <a:spcPts val="0"/>
              </a:spcAft>
              <a:buNone/>
            </a:pPr>
            <a:r>
              <a:rPr b="0" i="0" lang="en-US" sz="1800" u="none" strike="noStrike">
                <a:latin typeface="Times"/>
                <a:ea typeface="Times"/>
                <a:cs typeface="Times"/>
                <a:sym typeface="Times"/>
              </a:rPr>
              <a:t>We need store only the differences, rather than all the components, for each of the other versions. The difference file, called a </a:t>
            </a:r>
            <a:r>
              <a:rPr b="1" i="0" lang="en-US" sz="1800" u="none" strike="noStrike">
                <a:latin typeface="Times"/>
                <a:ea typeface="Times"/>
                <a:cs typeface="Times"/>
                <a:sym typeface="Times"/>
              </a:rPr>
              <a:t>delta</a:t>
            </a:r>
            <a:r>
              <a:rPr b="0" i="0" lang="en-US" sz="1800" u="none" strike="noStrike">
                <a:latin typeface="Times"/>
                <a:ea typeface="Times"/>
                <a:cs typeface="Times"/>
                <a:sym typeface="Times"/>
              </a:rPr>
              <a:t>, contains editing commands that describe how the main version is to be transformed to a different version</a:t>
            </a:r>
            <a:endParaRPr/>
          </a:p>
          <a:p>
            <a:pPr indent="0" lvl="0" marL="0" rtl="0" algn="l">
              <a:spcBef>
                <a:spcPts val="0"/>
              </a:spcBef>
              <a:spcAft>
                <a:spcPts val="0"/>
              </a:spcAft>
              <a:buNone/>
            </a:pPr>
            <a:r>
              <a:t/>
            </a:r>
            <a:endParaRPr b="0" i="0" sz="1800" u="none" strike="noStrike">
              <a:latin typeface="Times"/>
              <a:ea typeface="Times"/>
              <a:cs typeface="Times"/>
              <a:sym typeface="Times"/>
            </a:endParaRPr>
          </a:p>
          <a:p>
            <a:pPr indent="0" lvl="0" marL="0" rtl="0" algn="l">
              <a:spcBef>
                <a:spcPts val="0"/>
              </a:spcBef>
              <a:spcAft>
                <a:spcPts val="0"/>
              </a:spcAft>
              <a:buNone/>
            </a:pPr>
            <a:r>
              <a:rPr b="0" i="0" lang="en-US" sz="1800" u="none" strike="noStrike">
                <a:latin typeface="Times"/>
                <a:ea typeface="Times"/>
                <a:cs typeface="Times"/>
                <a:sym typeface="Times"/>
              </a:rPr>
              <a:t>A third approach to controlling file differences is to use </a:t>
            </a:r>
            <a:r>
              <a:rPr b="1" i="0" lang="en-US" sz="1800" u="none" strike="noStrike">
                <a:latin typeface="Times"/>
                <a:ea typeface="Times"/>
                <a:cs typeface="Times"/>
                <a:sym typeface="Times"/>
              </a:rPr>
              <a:t>conditional compilation</a:t>
            </a:r>
            <a:r>
              <a:rPr b="0" i="0" lang="en-US" sz="1800" u="none" strike="noStrike">
                <a:latin typeface="Times"/>
                <a:ea typeface="Times"/>
                <a:cs typeface="Times"/>
                <a:sym typeface="Times"/>
              </a:rPr>
              <a:t>. That is, a single code component addresses all versions. Conditional statements use the compiler to determine which statements apply to which versions.</a:t>
            </a:r>
            <a:endParaRPr/>
          </a:p>
          <a:p>
            <a:pPr indent="0" lvl="0" marL="0" rtl="0" algn="l">
              <a:spcBef>
                <a:spcPts val="0"/>
              </a:spcBef>
              <a:spcAft>
                <a:spcPts val="0"/>
              </a:spcAft>
              <a:buNone/>
            </a:pPr>
            <a:r>
              <a:t/>
            </a:r>
            <a:endParaRPr b="0" i="0" sz="1800" u="none" strike="noStrike">
              <a:latin typeface="Times"/>
              <a:ea typeface="Times"/>
              <a:cs typeface="Times"/>
              <a:sym typeface="Times"/>
            </a:endParaRPr>
          </a:p>
          <a:p>
            <a:pPr indent="0" lvl="0" marL="0" rtl="0" algn="l">
              <a:spcBef>
                <a:spcPts val="0"/>
              </a:spcBef>
              <a:spcAft>
                <a:spcPts val="0"/>
              </a:spcAft>
              <a:buNone/>
            </a:pPr>
            <a:r>
              <a:rPr b="0" i="0" lang="en-US" sz="1800" u="none" strike="noStrike">
                <a:latin typeface="Times"/>
                <a:ea typeface="Times"/>
                <a:cs typeface="Times"/>
                <a:sym typeface="Times"/>
              </a:rPr>
              <a:t>The configuration management team performs change control. The team oversees the libraries of code and documents, and developers must “check out” copies when making fixes.</a:t>
            </a:r>
            <a:endParaRPr/>
          </a:p>
        </p:txBody>
      </p:sp>
      <p:sp>
        <p:nvSpPr>
          <p:cNvPr id="322" name="Google Shape;322;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800" u="none" strike="noStrike">
                <a:latin typeface="Times"/>
                <a:ea typeface="Times"/>
                <a:cs typeface="Times"/>
                <a:sym typeface="Times"/>
              </a:rPr>
              <a:t>A </a:t>
            </a:r>
            <a:r>
              <a:rPr b="1" i="0" lang="en-US" sz="1800" u="none" strike="noStrike">
                <a:latin typeface="Times"/>
                <a:ea typeface="Times"/>
                <a:cs typeface="Times"/>
                <a:sym typeface="Times"/>
              </a:rPr>
              <a:t>pilot test </a:t>
            </a:r>
            <a:r>
              <a:rPr b="0" i="0" lang="en-US" sz="1800" u="none" strike="noStrike">
                <a:latin typeface="Times"/>
                <a:ea typeface="Times"/>
                <a:cs typeface="Times"/>
                <a:sym typeface="Times"/>
              </a:rPr>
              <a:t>installs the system on an experimental basis. Users exercise the system as if it had been installed permanently. Pilot tests rely on the everyday working of the system to test all functions</a:t>
            </a:r>
            <a:endParaRPr/>
          </a:p>
          <a:p>
            <a:pPr indent="0" lvl="0" marL="0" rtl="0" algn="l">
              <a:spcBef>
                <a:spcPts val="0"/>
              </a:spcBef>
              <a:spcAft>
                <a:spcPts val="0"/>
              </a:spcAft>
              <a:buNone/>
            </a:pPr>
            <a:r>
              <a:t/>
            </a:r>
            <a:endParaRPr b="0" i="0" sz="1800" u="none" strike="noStrike">
              <a:latin typeface="Times"/>
              <a:ea typeface="Times"/>
              <a:cs typeface="Times"/>
              <a:sym typeface="Times"/>
            </a:endParaRPr>
          </a:p>
          <a:p>
            <a:pPr indent="0" lvl="0" marL="0" rtl="0" algn="l">
              <a:spcBef>
                <a:spcPts val="0"/>
              </a:spcBef>
              <a:spcAft>
                <a:spcPts val="0"/>
              </a:spcAft>
              <a:buNone/>
            </a:pPr>
            <a:r>
              <a:rPr b="0" i="0" lang="en-US" sz="1800" u="none" strike="noStrike">
                <a:latin typeface="Times"/>
                <a:ea typeface="Times"/>
                <a:cs typeface="Times"/>
                <a:sym typeface="Times"/>
              </a:rPr>
              <a:t>In </a:t>
            </a:r>
            <a:r>
              <a:rPr b="1" i="0" lang="en-US" sz="1800" u="none" strike="noStrike">
                <a:latin typeface="Times"/>
                <a:ea typeface="Times"/>
                <a:cs typeface="Times"/>
                <a:sym typeface="Times"/>
              </a:rPr>
              <a:t>parallel testing</a:t>
            </a:r>
            <a:r>
              <a:rPr b="0" i="0" lang="en-US" sz="1800" u="none" strike="noStrike">
                <a:latin typeface="Times"/>
                <a:ea typeface="Times"/>
                <a:cs typeface="Times"/>
                <a:sym typeface="Times"/>
              </a:rPr>
              <a:t>, the new system operates in parallel with the previous version. The users gradually become accustomed to the new system but continue to use the old one to duplicate the new. This gradual transition allows users to compare and contrast the new system with the old. It also allows skeptical users to build their confidence in the new system by comparing the results obtained with both and verifying that the new system is just as effective and efficient as the old.</a:t>
            </a:r>
            <a:endParaRPr/>
          </a:p>
          <a:p>
            <a:pPr indent="0" lvl="0" marL="0" rtl="0" algn="l">
              <a:spcBef>
                <a:spcPts val="0"/>
              </a:spcBef>
              <a:spcAft>
                <a:spcPts val="0"/>
              </a:spcAft>
              <a:buNone/>
            </a:pPr>
            <a:r>
              <a:t/>
            </a:r>
            <a:endParaRPr b="0" i="0" sz="1800" u="none" strike="noStrike">
              <a:latin typeface="Times"/>
              <a:ea typeface="Times"/>
              <a:cs typeface="Times"/>
              <a:sym typeface="Times"/>
            </a:endParaRPr>
          </a:p>
        </p:txBody>
      </p:sp>
      <p:sp>
        <p:nvSpPr>
          <p:cNvPr id="347" name="Google Shape;347;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7" name="Google Shape;407;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800" u="none" strike="noStrike">
                <a:latin typeface="Times"/>
                <a:ea typeface="Times"/>
                <a:cs typeface="Times"/>
                <a:sym typeface="Times"/>
              </a:rPr>
              <a:t>A test procedure is often called a </a:t>
            </a:r>
            <a:r>
              <a:rPr b="1" i="0" lang="en-US" sz="1800" u="none" strike="noStrike">
                <a:latin typeface="Times"/>
                <a:ea typeface="Times"/>
                <a:cs typeface="Times"/>
                <a:sym typeface="Times"/>
              </a:rPr>
              <a:t>test script </a:t>
            </a:r>
            <a:r>
              <a:rPr b="0" i="0" lang="en-US" sz="1800" u="none" strike="noStrike">
                <a:latin typeface="Times"/>
                <a:ea typeface="Times"/>
                <a:cs typeface="Times"/>
                <a:sym typeface="Times"/>
              </a:rPr>
              <a:t>because it gives us a step-by-step description of how to perform the test.</a:t>
            </a:r>
            <a:endParaRPr/>
          </a:p>
        </p:txBody>
      </p:sp>
      <p:sp>
        <p:nvSpPr>
          <p:cNvPr id="408" name="Google Shape;408;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4" name="Google Shape;414;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800" u="none" strike="noStrike">
                <a:latin typeface="Times"/>
                <a:ea typeface="Times"/>
                <a:cs typeface="Times"/>
                <a:sym typeface="Times"/>
              </a:rPr>
              <a:t>A test procedure is often called a </a:t>
            </a:r>
            <a:r>
              <a:rPr b="1" i="0" lang="en-US" sz="1800" u="none" strike="noStrike">
                <a:latin typeface="Times"/>
                <a:ea typeface="Times"/>
                <a:cs typeface="Times"/>
                <a:sym typeface="Times"/>
              </a:rPr>
              <a:t>test script </a:t>
            </a:r>
            <a:r>
              <a:rPr b="0" i="0" lang="en-US" sz="1800" u="none" strike="noStrike">
                <a:latin typeface="Times"/>
                <a:ea typeface="Times"/>
                <a:cs typeface="Times"/>
                <a:sym typeface="Times"/>
              </a:rPr>
              <a:t>because it gives us a step-by-step description of how to perform the test.</a:t>
            </a:r>
            <a:endParaRPr/>
          </a:p>
        </p:txBody>
      </p:sp>
      <p:sp>
        <p:nvSpPr>
          <p:cNvPr id="415" name="Google Shape;415;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7" name="Google Shape;427;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800" u="none" strike="noStrike">
                <a:latin typeface="Times"/>
                <a:ea typeface="Times"/>
                <a:cs typeface="Times"/>
                <a:sym typeface="Times"/>
              </a:rPr>
              <a:t>During testing, we capture data about faults and failures in </a:t>
            </a:r>
            <a:r>
              <a:rPr b="1" i="0" lang="en-US" sz="1800" u="none" strike="noStrike">
                <a:latin typeface="Times"/>
                <a:ea typeface="Times"/>
                <a:cs typeface="Times"/>
                <a:sym typeface="Times"/>
              </a:rPr>
              <a:t>problem report forms</a:t>
            </a:r>
            <a:r>
              <a:rPr b="0" i="0" lang="en-US" sz="1800" u="none" strike="noStrike">
                <a:latin typeface="Times"/>
                <a:ea typeface="Times"/>
                <a:cs typeface="Times"/>
                <a:sym typeface="Times"/>
              </a:rPr>
              <a:t>. </a:t>
            </a:r>
            <a:endParaRPr/>
          </a:p>
          <a:p>
            <a:pPr indent="0" lvl="0" marL="0" rtl="0" algn="l">
              <a:spcBef>
                <a:spcPts val="0"/>
              </a:spcBef>
              <a:spcAft>
                <a:spcPts val="0"/>
              </a:spcAft>
              <a:buNone/>
            </a:pPr>
            <a:r>
              <a:rPr b="0" i="0" lang="en-US" sz="1800" u="none" strike="noStrike">
                <a:latin typeface="Times"/>
                <a:ea typeface="Times"/>
                <a:cs typeface="Times"/>
                <a:sym typeface="Times"/>
              </a:rPr>
              <a:t>A </a:t>
            </a:r>
            <a:r>
              <a:rPr b="1" i="0" lang="en-US" sz="1800" u="none" strike="noStrike">
                <a:latin typeface="Times"/>
                <a:ea typeface="Times"/>
                <a:cs typeface="Times"/>
                <a:sym typeface="Times"/>
              </a:rPr>
              <a:t>discrepancy report form </a:t>
            </a:r>
            <a:r>
              <a:rPr b="0" i="0" lang="en-US" sz="1800" u="none" strike="noStrike">
                <a:latin typeface="Times"/>
                <a:ea typeface="Times"/>
                <a:cs typeface="Times"/>
                <a:sym typeface="Times"/>
              </a:rPr>
              <a:t>is a problem report that describes occurrences of problems where actual system behaviors or attributes do not match with what we expect. It explains what was expected, what happened, and the circumstances leading to the failure. </a:t>
            </a:r>
            <a:endParaRPr/>
          </a:p>
          <a:p>
            <a:pPr indent="0" lvl="0" marL="0" rtl="0" algn="l">
              <a:spcBef>
                <a:spcPts val="0"/>
              </a:spcBef>
              <a:spcAft>
                <a:spcPts val="0"/>
              </a:spcAft>
              <a:buNone/>
            </a:pPr>
            <a:r>
              <a:rPr b="0" i="0" lang="en-US" sz="1800" u="none" strike="noStrike">
                <a:latin typeface="Times"/>
                <a:ea typeface="Times"/>
                <a:cs typeface="Times"/>
                <a:sym typeface="Times"/>
              </a:rPr>
              <a:t>A </a:t>
            </a:r>
            <a:r>
              <a:rPr b="1" i="0" lang="en-US" sz="1800" u="none" strike="noStrike">
                <a:latin typeface="Times"/>
                <a:ea typeface="Times"/>
                <a:cs typeface="Times"/>
                <a:sym typeface="Times"/>
              </a:rPr>
              <a:t>fault report form </a:t>
            </a:r>
            <a:r>
              <a:rPr b="0" i="0" lang="en-US" sz="1800" u="none" strike="noStrike">
                <a:latin typeface="Times"/>
                <a:ea typeface="Times"/>
                <a:cs typeface="Times"/>
                <a:sym typeface="Times"/>
              </a:rPr>
              <a:t>explains how a fault was found and fixed, often in response to the filing of a discrepancy report form.</a:t>
            </a:r>
            <a:endParaRPr/>
          </a:p>
        </p:txBody>
      </p:sp>
      <p:sp>
        <p:nvSpPr>
          <p:cNvPr id="428" name="Google Shape;428;p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0" name="Google Shape;440;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800" u="none" strike="noStrike">
                <a:latin typeface="Times"/>
                <a:ea typeface="Times"/>
                <a:cs typeface="Times"/>
                <a:sym typeface="Times"/>
              </a:rPr>
              <a:t>A fault report reflects the developer’s understanding of the fault’s impact on the system. A discrepancy report should reflect a user’s view of the failure caused by a fault.</a:t>
            </a:r>
            <a:endParaRPr/>
          </a:p>
        </p:txBody>
      </p:sp>
      <p:sp>
        <p:nvSpPr>
          <p:cNvPr id="441" name="Google Shape;441;p5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7.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Testing</a:t>
            </a:r>
            <a:endParaRPr/>
          </a:p>
        </p:txBody>
      </p:sp>
      <p:sp>
        <p:nvSpPr>
          <p:cNvPr id="90" name="Google Shape;90;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Instructor: Mehroze Khan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Testing Issues</a:t>
            </a:r>
            <a:br>
              <a:rPr lang="en-US"/>
            </a:br>
            <a:r>
              <a:rPr lang="en-US" sz="2600"/>
              <a:t>Who Performs the Test?</a:t>
            </a:r>
            <a:endParaRPr/>
          </a:p>
        </p:txBody>
      </p:sp>
      <p:sp>
        <p:nvSpPr>
          <p:cNvPr id="147" name="Google Shape;147;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000"/>
              <a:buChar char="•"/>
            </a:pPr>
            <a:r>
              <a:rPr lang="en-US" sz="3000"/>
              <a:t>Independent test team</a:t>
            </a:r>
            <a:endParaRPr/>
          </a:p>
          <a:p>
            <a:pPr indent="-228600" lvl="1" marL="685800" rtl="0" algn="l">
              <a:lnSpc>
                <a:spcPct val="90000"/>
              </a:lnSpc>
              <a:spcBef>
                <a:spcPts val="500"/>
              </a:spcBef>
              <a:spcAft>
                <a:spcPts val="0"/>
              </a:spcAft>
              <a:buClr>
                <a:schemeClr val="dk1"/>
              </a:buClr>
              <a:buSzPts val="2600"/>
              <a:buChar char="•"/>
            </a:pPr>
            <a:r>
              <a:rPr lang="en-US" sz="2600"/>
              <a:t>avoid conflict </a:t>
            </a:r>
            <a:endParaRPr/>
          </a:p>
          <a:p>
            <a:pPr indent="-228600" lvl="2" marL="1143000" rtl="0" algn="l">
              <a:lnSpc>
                <a:spcPct val="90000"/>
              </a:lnSpc>
              <a:spcBef>
                <a:spcPts val="500"/>
              </a:spcBef>
              <a:spcAft>
                <a:spcPts val="0"/>
              </a:spcAft>
              <a:buClr>
                <a:schemeClr val="dk1"/>
              </a:buClr>
              <a:buSzPts val="2600"/>
              <a:buChar char="•"/>
            </a:pPr>
            <a:r>
              <a:rPr lang="en-US" sz="2600"/>
              <a:t>personal responsibility vs need to discover faults</a:t>
            </a:r>
            <a:endParaRPr/>
          </a:p>
          <a:p>
            <a:pPr indent="-228600" lvl="1" marL="685800" rtl="0" algn="l">
              <a:lnSpc>
                <a:spcPct val="90000"/>
              </a:lnSpc>
              <a:spcBef>
                <a:spcPts val="500"/>
              </a:spcBef>
              <a:spcAft>
                <a:spcPts val="0"/>
              </a:spcAft>
              <a:buClr>
                <a:schemeClr val="dk1"/>
              </a:buClr>
              <a:buSzPts val="2600"/>
              <a:buChar char="•"/>
            </a:pPr>
            <a:r>
              <a:rPr lang="en-US" sz="2600"/>
              <a:t>improve objectivity</a:t>
            </a:r>
            <a:endParaRPr/>
          </a:p>
          <a:p>
            <a:pPr indent="-228600" lvl="1" marL="685800" rtl="0" algn="l">
              <a:lnSpc>
                <a:spcPct val="90000"/>
              </a:lnSpc>
              <a:spcBef>
                <a:spcPts val="500"/>
              </a:spcBef>
              <a:spcAft>
                <a:spcPts val="0"/>
              </a:spcAft>
              <a:buClr>
                <a:schemeClr val="dk1"/>
              </a:buClr>
              <a:buSzPts val="2600"/>
              <a:buChar char="•"/>
            </a:pPr>
            <a:r>
              <a:rPr lang="en-US" sz="2600"/>
              <a:t>allow testing and coding concurrently</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Testing Issues</a:t>
            </a:r>
            <a:br>
              <a:rPr lang="en-US"/>
            </a:br>
            <a:r>
              <a:rPr lang="en-US" sz="2600"/>
              <a:t>Views of the Test Objects</a:t>
            </a:r>
            <a:endParaRPr/>
          </a:p>
        </p:txBody>
      </p:sp>
      <p:sp>
        <p:nvSpPr>
          <p:cNvPr id="153" name="Google Shape;153;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600"/>
              <a:buChar char="•"/>
            </a:pPr>
            <a:r>
              <a:rPr b="0" i="0" lang="en-US" sz="2600" u="none" strike="noStrike"/>
              <a:t>If we view the test object from the outside as a </a:t>
            </a:r>
            <a:r>
              <a:rPr b="1" i="0" lang="en-US" sz="2600" u="none" strike="noStrike"/>
              <a:t>closed box </a:t>
            </a:r>
            <a:r>
              <a:rPr b="0" i="0" lang="en-US" sz="2600" u="none" strike="noStrike"/>
              <a:t>or </a:t>
            </a:r>
            <a:r>
              <a:rPr b="1" i="0" lang="en-US" sz="2600" u="none" strike="noStrike"/>
              <a:t>black box </a:t>
            </a:r>
            <a:r>
              <a:rPr b="0" i="0" lang="en-US" sz="2600" u="none" strike="noStrike"/>
              <a:t>whose contents are unknown, our testing feeds input to the closed box and notes what output is produced</a:t>
            </a:r>
            <a:endParaRPr/>
          </a:p>
          <a:p>
            <a:pPr indent="-228600" lvl="1" marL="685800" rtl="0" algn="l">
              <a:lnSpc>
                <a:spcPct val="90000"/>
              </a:lnSpc>
              <a:spcBef>
                <a:spcPts val="500"/>
              </a:spcBef>
              <a:spcAft>
                <a:spcPts val="0"/>
              </a:spcAft>
              <a:buClr>
                <a:schemeClr val="dk1"/>
              </a:buClr>
              <a:buSzPts val="2600"/>
              <a:buChar char="•"/>
            </a:pPr>
            <a:r>
              <a:rPr lang="en-US" sz="2600"/>
              <a:t>T</a:t>
            </a:r>
            <a:r>
              <a:rPr b="0" i="0" lang="en-US" sz="2600" u="none" strike="noStrike"/>
              <a:t>est’s goal is to be sure that every kind of input is submitted, and that the output observed matches the output expected</a:t>
            </a:r>
            <a:endParaRPr/>
          </a:p>
          <a:p>
            <a:pPr indent="-228600" lvl="0" marL="228600" rtl="0" algn="l">
              <a:lnSpc>
                <a:spcPct val="90000"/>
              </a:lnSpc>
              <a:spcBef>
                <a:spcPts val="1000"/>
              </a:spcBef>
              <a:spcAft>
                <a:spcPts val="0"/>
              </a:spcAft>
              <a:buClr>
                <a:schemeClr val="dk1"/>
              </a:buClr>
              <a:buSzPts val="2600"/>
              <a:buChar char="•"/>
            </a:pPr>
            <a:r>
              <a:rPr b="1" i="0" lang="en-US" sz="2600" u="none" strike="noStrike"/>
              <a:t>Open box </a:t>
            </a:r>
            <a:r>
              <a:rPr b="0" i="0" lang="en-US" sz="2600" u="none" strike="noStrike"/>
              <a:t>(sometimes called </a:t>
            </a:r>
            <a:r>
              <a:rPr b="1" i="0" lang="en-US" sz="2600" u="none" strike="noStrike"/>
              <a:t>clear box </a:t>
            </a:r>
            <a:r>
              <a:rPr b="0" i="0" lang="en-US" sz="2600" u="none" strike="noStrike"/>
              <a:t>or </a:t>
            </a:r>
            <a:r>
              <a:rPr b="1" i="0" lang="en-US" sz="2600" u="none" strike="noStrike"/>
              <a:t>white box</a:t>
            </a:r>
            <a:r>
              <a:rPr b="0" i="0" lang="en-US" sz="2600" u="none" strike="noStrike"/>
              <a:t>); can use the structure of the test object to test in different ways</a:t>
            </a:r>
            <a:endParaRPr/>
          </a:p>
          <a:p>
            <a:pPr indent="-228600" lvl="1" marL="685800" rtl="0" algn="l">
              <a:lnSpc>
                <a:spcPct val="90000"/>
              </a:lnSpc>
              <a:spcBef>
                <a:spcPts val="500"/>
              </a:spcBef>
              <a:spcAft>
                <a:spcPts val="0"/>
              </a:spcAft>
              <a:buClr>
                <a:schemeClr val="dk1"/>
              </a:buClr>
              <a:buSzPts val="2600"/>
              <a:buChar char="•"/>
            </a:pPr>
            <a:r>
              <a:rPr lang="en-US" sz="2600"/>
              <a:t>D</a:t>
            </a:r>
            <a:r>
              <a:rPr b="0" i="0" lang="en-US" sz="2600" u="none" strike="noStrike"/>
              <a:t>evise test cases that execute all the statements or all the control paths within the component(s) to be sure the test object is working properly</a:t>
            </a:r>
            <a:endParaRPr sz="2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Testing Issues</a:t>
            </a:r>
            <a:br>
              <a:rPr lang="en-US"/>
            </a:br>
            <a:r>
              <a:rPr lang="en-US" sz="2600"/>
              <a:t>Views of the Test Objects</a:t>
            </a:r>
            <a:endParaRPr/>
          </a:p>
        </p:txBody>
      </p:sp>
      <p:sp>
        <p:nvSpPr>
          <p:cNvPr id="159" name="Google Shape;159;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000"/>
              <a:buChar char="•"/>
            </a:pPr>
            <a:r>
              <a:rPr b="1" lang="en-US" sz="3000"/>
              <a:t>Closed box or black box</a:t>
            </a:r>
            <a:r>
              <a:rPr lang="en-US" sz="3000"/>
              <a:t>: functionality of the test objects</a:t>
            </a:r>
            <a:r>
              <a:rPr lang="en-US"/>
              <a:t>	</a:t>
            </a:r>
            <a:endParaRPr/>
          </a:p>
          <a:p>
            <a:pPr indent="-228600" lvl="1" marL="685800" rtl="0" algn="l">
              <a:lnSpc>
                <a:spcPct val="90000"/>
              </a:lnSpc>
              <a:spcBef>
                <a:spcPts val="500"/>
              </a:spcBef>
              <a:spcAft>
                <a:spcPts val="0"/>
              </a:spcAft>
              <a:buClr>
                <a:schemeClr val="dk1"/>
              </a:buClr>
              <a:buSzPts val="2800"/>
              <a:buChar char="•"/>
            </a:pPr>
            <a:r>
              <a:rPr lang="en-US" sz="2800"/>
              <a:t>Equivalence Class, Boundary Value Analysis,  Scenario-based, Decision Table based, State Machine based…</a:t>
            </a:r>
            <a:endParaRPr/>
          </a:p>
          <a:p>
            <a:pPr indent="-228600" lvl="0" marL="228600" rtl="0" algn="l">
              <a:lnSpc>
                <a:spcPct val="90000"/>
              </a:lnSpc>
              <a:spcBef>
                <a:spcPts val="1000"/>
              </a:spcBef>
              <a:spcAft>
                <a:spcPts val="0"/>
              </a:spcAft>
              <a:buClr>
                <a:schemeClr val="dk1"/>
              </a:buClr>
              <a:buSzPts val="3000"/>
              <a:buChar char="•"/>
            </a:pPr>
            <a:r>
              <a:rPr b="1" lang="en-US" sz="3000"/>
              <a:t>Clear box or white box</a:t>
            </a:r>
            <a:r>
              <a:rPr lang="en-US" sz="3000"/>
              <a:t>: structure of the test objects </a:t>
            </a:r>
            <a:endParaRPr/>
          </a:p>
          <a:p>
            <a:pPr indent="-228600" lvl="1" marL="685800" rtl="0" algn="l">
              <a:lnSpc>
                <a:spcPct val="90000"/>
              </a:lnSpc>
              <a:spcBef>
                <a:spcPts val="500"/>
              </a:spcBef>
              <a:spcAft>
                <a:spcPts val="0"/>
              </a:spcAft>
              <a:buClr>
                <a:schemeClr val="dk1"/>
              </a:buClr>
              <a:buSzPts val="2800"/>
              <a:buChar char="•"/>
            </a:pPr>
            <a:r>
              <a:rPr lang="en-US" sz="2800"/>
              <a:t>Control Flow</a:t>
            </a:r>
            <a:endParaRPr/>
          </a:p>
          <a:p>
            <a:pPr indent="-228600" lvl="2" marL="1143000" rtl="0" algn="l">
              <a:lnSpc>
                <a:spcPct val="90000"/>
              </a:lnSpc>
              <a:spcBef>
                <a:spcPts val="500"/>
              </a:spcBef>
              <a:spcAft>
                <a:spcPts val="0"/>
              </a:spcAft>
              <a:buClr>
                <a:schemeClr val="dk1"/>
              </a:buClr>
              <a:buSzPts val="2800"/>
              <a:buChar char="•"/>
            </a:pPr>
            <a:r>
              <a:rPr lang="en-US" sz="2800"/>
              <a:t>Basis Path, Branch, Statement, Decision…</a:t>
            </a:r>
            <a:endParaRPr/>
          </a:p>
          <a:p>
            <a:pPr indent="-228600" lvl="1" marL="685800" rtl="0" algn="l">
              <a:lnSpc>
                <a:spcPct val="90000"/>
              </a:lnSpc>
              <a:spcBef>
                <a:spcPts val="500"/>
              </a:spcBef>
              <a:spcAft>
                <a:spcPts val="0"/>
              </a:spcAft>
              <a:buClr>
                <a:schemeClr val="dk1"/>
              </a:buClr>
              <a:buSzPts val="2800"/>
              <a:buChar char="•"/>
            </a:pPr>
            <a:r>
              <a:rPr lang="en-US" sz="2800"/>
              <a:t>Data Flow</a:t>
            </a:r>
            <a:endParaRPr/>
          </a:p>
          <a:p>
            <a:pPr indent="-228600" lvl="2" marL="1143000" rtl="0" algn="l">
              <a:lnSpc>
                <a:spcPct val="90000"/>
              </a:lnSpc>
              <a:spcBef>
                <a:spcPts val="500"/>
              </a:spcBef>
              <a:spcAft>
                <a:spcPts val="0"/>
              </a:spcAft>
              <a:buClr>
                <a:schemeClr val="dk1"/>
              </a:buClr>
              <a:buSzPts val="2800"/>
              <a:buChar char="•"/>
            </a:pPr>
            <a:r>
              <a:rPr lang="en-US" sz="2800"/>
              <a:t>Du Path, All-uses Path</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Black Box Testing</a:t>
            </a:r>
            <a:br>
              <a:rPr lang="en-US"/>
            </a:br>
            <a:r>
              <a:rPr lang="en-US" sz="3100"/>
              <a:t>Equivalence Class Partitioning</a:t>
            </a:r>
            <a:br>
              <a:rPr lang="en-US" sz="4400"/>
            </a:br>
            <a:endParaRPr/>
          </a:p>
        </p:txBody>
      </p:sp>
      <p:sp>
        <p:nvSpPr>
          <p:cNvPr id="166" name="Google Shape;166;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22222"/>
              </a:buClr>
              <a:buSzPts val="2800"/>
              <a:buChar char="•"/>
            </a:pPr>
            <a:r>
              <a:rPr b="0" i="0" lang="en-US">
                <a:solidFill>
                  <a:srgbClr val="222222"/>
                </a:solidFill>
                <a:latin typeface="Source Sans Pro"/>
                <a:ea typeface="Source Sans Pro"/>
                <a:cs typeface="Source Sans Pro"/>
                <a:sym typeface="Source Sans Pro"/>
              </a:rPr>
              <a:t>In this technique, input data units are divided into equivalent partitions that can be used to derive test cases which reduces time required for testing because of small number of test cases.</a:t>
            </a:r>
            <a:endParaRPr/>
          </a:p>
        </p:txBody>
      </p:sp>
      <p:pic>
        <p:nvPicPr>
          <p:cNvPr descr="Chart&#10;&#10;Description automatically generated with medium confidence" id="167" name="Google Shape;167;p25"/>
          <p:cNvPicPr preferRelativeResize="0"/>
          <p:nvPr/>
        </p:nvPicPr>
        <p:blipFill rotWithShape="1">
          <a:blip r:embed="rId3">
            <a:alphaModFix/>
          </a:blip>
          <a:srcRect b="0" l="0" r="0" t="0"/>
          <a:stretch/>
        </p:blipFill>
        <p:spPr>
          <a:xfrm>
            <a:off x="575616" y="3193360"/>
            <a:ext cx="11040768" cy="213692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Black Box Testing</a:t>
            </a:r>
            <a:br>
              <a:rPr lang="en-US"/>
            </a:br>
            <a:r>
              <a:rPr lang="en-US" sz="3100"/>
              <a:t>Equivalence Class Partitioning</a:t>
            </a:r>
            <a:br>
              <a:rPr lang="en-US" sz="4400"/>
            </a:br>
            <a:endParaRPr/>
          </a:p>
        </p:txBody>
      </p:sp>
      <p:pic>
        <p:nvPicPr>
          <p:cNvPr descr="Diagram&#10;&#10;Description automatically generated" id="173" name="Google Shape;173;p26"/>
          <p:cNvPicPr preferRelativeResize="0"/>
          <p:nvPr/>
        </p:nvPicPr>
        <p:blipFill rotWithShape="1">
          <a:blip r:embed="rId3">
            <a:alphaModFix/>
          </a:blip>
          <a:srcRect b="0" l="0" r="0" t="0"/>
          <a:stretch/>
        </p:blipFill>
        <p:spPr>
          <a:xfrm>
            <a:off x="318081" y="1824502"/>
            <a:ext cx="11555837" cy="356153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Black Box Testing</a:t>
            </a:r>
            <a:br>
              <a:rPr lang="en-US"/>
            </a:br>
            <a:r>
              <a:rPr lang="en-US" sz="3100"/>
              <a:t>Boundary Value Analysis</a:t>
            </a:r>
            <a:br>
              <a:rPr lang="en-US" sz="6000"/>
            </a:br>
            <a:endParaRPr/>
          </a:p>
        </p:txBody>
      </p:sp>
      <p:sp>
        <p:nvSpPr>
          <p:cNvPr id="179" name="Google Shape;179;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33333"/>
              </a:buClr>
              <a:buSzPts val="2800"/>
              <a:buChar char="•"/>
            </a:pPr>
            <a:r>
              <a:rPr b="0" i="0" lang="en-US">
                <a:solidFill>
                  <a:srgbClr val="333333"/>
                </a:solidFill>
                <a:latin typeface="Inter"/>
                <a:ea typeface="Inter"/>
                <a:cs typeface="Inter"/>
                <a:sym typeface="Inter"/>
              </a:rPr>
              <a:t>It is used to test boundary values because the input values near the boundary have higher chances of error.</a:t>
            </a:r>
            <a:endParaRPr/>
          </a:p>
        </p:txBody>
      </p:sp>
      <p:pic>
        <p:nvPicPr>
          <p:cNvPr descr="Text, table&#10;&#10;Description automatically generated" id="180" name="Google Shape;180;p27"/>
          <p:cNvPicPr preferRelativeResize="0"/>
          <p:nvPr/>
        </p:nvPicPr>
        <p:blipFill rotWithShape="1">
          <a:blip r:embed="rId3">
            <a:alphaModFix/>
          </a:blip>
          <a:srcRect b="0" l="0" r="0" t="0"/>
          <a:stretch/>
        </p:blipFill>
        <p:spPr>
          <a:xfrm>
            <a:off x="682084" y="3159027"/>
            <a:ext cx="11152092" cy="276145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838200" y="331671"/>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69230"/>
              <a:buFont typeface="Calibri"/>
              <a:buNone/>
            </a:pPr>
            <a:r>
              <a:rPr lang="en-US"/>
              <a:t>White Box Testing</a:t>
            </a:r>
            <a:br>
              <a:rPr lang="en-US"/>
            </a:br>
            <a:r>
              <a:rPr lang="en-US" sz="2600"/>
              <a:t>Control Flow Testing</a:t>
            </a:r>
            <a:br>
              <a:rPr lang="en-US" sz="2600"/>
            </a:br>
            <a:endParaRPr sz="2600"/>
          </a:p>
        </p:txBody>
      </p:sp>
      <p:sp>
        <p:nvSpPr>
          <p:cNvPr id="187" name="Google Shape;187;p28"/>
          <p:cNvSpPr txBox="1"/>
          <p:nvPr/>
        </p:nvSpPr>
        <p:spPr>
          <a:xfrm>
            <a:off x="2108089" y="1329729"/>
            <a:ext cx="1494504"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200" u="none" cap="none" strike="noStrike">
                <a:solidFill>
                  <a:schemeClr val="dk1"/>
                </a:solidFill>
                <a:latin typeface="Calibri"/>
                <a:ea typeface="Calibri"/>
                <a:cs typeface="Calibri"/>
                <a:sym typeface="Calibri"/>
              </a:rPr>
              <a:t>Program</a:t>
            </a:r>
            <a:endParaRPr/>
          </a:p>
        </p:txBody>
      </p:sp>
      <p:sp>
        <p:nvSpPr>
          <p:cNvPr id="188" name="Google Shape;188;p28"/>
          <p:cNvSpPr txBox="1"/>
          <p:nvPr/>
        </p:nvSpPr>
        <p:spPr>
          <a:xfrm>
            <a:off x="6934019" y="1320591"/>
            <a:ext cx="2647996"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Calibri"/>
                <a:ea typeface="Calibri"/>
                <a:cs typeface="Calibri"/>
                <a:sym typeface="Calibri"/>
              </a:rPr>
              <a:t>Control Flow Graph</a:t>
            </a:r>
            <a:endParaRPr/>
          </a:p>
        </p:txBody>
      </p:sp>
      <p:pic>
        <p:nvPicPr>
          <p:cNvPr id="189" name="Google Shape;189;p28"/>
          <p:cNvPicPr preferRelativeResize="0"/>
          <p:nvPr/>
        </p:nvPicPr>
        <p:blipFill rotWithShape="1">
          <a:blip r:embed="rId3">
            <a:alphaModFix/>
          </a:blip>
          <a:srcRect b="0" l="0" r="0" t="0"/>
          <a:stretch/>
        </p:blipFill>
        <p:spPr>
          <a:xfrm>
            <a:off x="715537" y="1751478"/>
            <a:ext cx="4691796" cy="4451602"/>
          </a:xfrm>
          <a:prstGeom prst="rect">
            <a:avLst/>
          </a:prstGeom>
          <a:noFill/>
          <a:ln>
            <a:noFill/>
          </a:ln>
        </p:spPr>
      </p:pic>
      <p:pic>
        <p:nvPicPr>
          <p:cNvPr id="190" name="Google Shape;190;p28"/>
          <p:cNvPicPr preferRelativeResize="0"/>
          <p:nvPr/>
        </p:nvPicPr>
        <p:blipFill rotWithShape="1">
          <a:blip r:embed="rId4">
            <a:alphaModFix/>
          </a:blip>
          <a:srcRect b="0" l="0" r="0" t="0"/>
          <a:stretch/>
        </p:blipFill>
        <p:spPr>
          <a:xfrm>
            <a:off x="6857502" y="1968873"/>
            <a:ext cx="2801029" cy="4673219"/>
          </a:xfrm>
          <a:prstGeom prst="rect">
            <a:avLst/>
          </a:prstGeom>
          <a:noFill/>
          <a:ln>
            <a:noFill/>
          </a:ln>
        </p:spPr>
      </p:pic>
      <p:sp>
        <p:nvSpPr>
          <p:cNvPr id="191" name="Google Shape;191;p28"/>
          <p:cNvSpPr/>
          <p:nvPr/>
        </p:nvSpPr>
        <p:spPr>
          <a:xfrm>
            <a:off x="9660616" y="5162983"/>
            <a:ext cx="2267416"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00" u="none">
                <a:solidFill>
                  <a:schemeClr val="dk1"/>
                </a:solidFill>
                <a:latin typeface="Times New Roman"/>
                <a:ea typeface="Times New Roman"/>
                <a:cs typeface="Times New Roman"/>
                <a:sym typeface="Times New Roman"/>
              </a:rPr>
              <a:t>Statement testing</a:t>
            </a:r>
            <a:endParaRPr/>
          </a:p>
          <a:p>
            <a:pPr indent="0" lvl="0" marL="0" marR="0" rtl="0" algn="l">
              <a:spcBef>
                <a:spcPts val="0"/>
              </a:spcBef>
              <a:spcAft>
                <a:spcPts val="0"/>
              </a:spcAft>
              <a:buNone/>
            </a:pPr>
            <a:r>
              <a:rPr b="0" lang="en-US" sz="1800" u="none">
                <a:solidFill>
                  <a:schemeClr val="dk1"/>
                </a:solidFill>
                <a:latin typeface="Times New Roman"/>
                <a:ea typeface="Times New Roman"/>
                <a:cs typeface="Times New Roman"/>
                <a:sym typeface="Times New Roman"/>
              </a:rPr>
              <a:t>Branch testing</a:t>
            </a:r>
            <a:endParaRPr/>
          </a:p>
          <a:p>
            <a:pPr indent="0" lvl="0" marL="0" marR="0" rtl="0" algn="l">
              <a:spcBef>
                <a:spcPts val="0"/>
              </a:spcBef>
              <a:spcAft>
                <a:spcPts val="0"/>
              </a:spcAft>
              <a:buNone/>
            </a:pPr>
            <a:r>
              <a:rPr b="0" lang="en-US" sz="1800" u="none">
                <a:solidFill>
                  <a:schemeClr val="dk1"/>
                </a:solidFill>
                <a:latin typeface="Times New Roman"/>
                <a:ea typeface="Times New Roman"/>
                <a:cs typeface="Times New Roman"/>
                <a:sym typeface="Times New Roman"/>
              </a:rPr>
              <a:t>Path testing</a:t>
            </a:r>
            <a:endParaRPr/>
          </a:p>
          <a:p>
            <a:pPr indent="0" lvl="0" marL="0" marR="0" rtl="0" algn="l">
              <a:spcBef>
                <a:spcPts val="0"/>
              </a:spcBef>
              <a:spcAft>
                <a:spcPts val="0"/>
              </a:spcAft>
              <a:buNone/>
            </a:pPr>
            <a:r>
              <a:rPr b="0" lang="en-US" sz="1800" u="none">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White Box Testing</a:t>
            </a:r>
            <a:br>
              <a:rPr lang="en-US"/>
            </a:br>
            <a:r>
              <a:rPr lang="en-US" sz="2600"/>
              <a:t>Control Flow Testing</a:t>
            </a:r>
            <a:endParaRPr/>
          </a:p>
        </p:txBody>
      </p:sp>
      <p:sp>
        <p:nvSpPr>
          <p:cNvPr id="197" name="Google Shape;197;p29"/>
          <p:cNvSpPr txBox="1"/>
          <p:nvPr>
            <p:ph idx="1" type="body"/>
          </p:nvPr>
        </p:nvSpPr>
        <p:spPr>
          <a:xfrm>
            <a:off x="838200" y="1533832"/>
            <a:ext cx="10515600" cy="515210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i="0" lang="en-US"/>
              <a:t>Cyclomatic Complexity </a:t>
            </a:r>
            <a:r>
              <a:rPr b="0" i="0" lang="en-US"/>
              <a:t>is the quantitative measure of the number of linearly independent paths in it. </a:t>
            </a:r>
            <a:endParaRPr/>
          </a:p>
          <a:p>
            <a:pPr indent="-228600" lvl="0" marL="228600" rtl="0" algn="l">
              <a:lnSpc>
                <a:spcPct val="90000"/>
              </a:lnSpc>
              <a:spcBef>
                <a:spcPts val="1000"/>
              </a:spcBef>
              <a:spcAft>
                <a:spcPts val="0"/>
              </a:spcAft>
              <a:buClr>
                <a:schemeClr val="dk1"/>
              </a:buClr>
              <a:buSzPts val="2800"/>
              <a:buChar char="•"/>
            </a:pPr>
            <a:r>
              <a:rPr b="0" i="0" lang="en-US"/>
              <a:t>It is a software metric used to describe the complexity of a program.</a:t>
            </a:r>
            <a:endParaRPr/>
          </a:p>
          <a:p>
            <a:pPr indent="-228600" lvl="0" marL="228600" rtl="0" algn="l">
              <a:lnSpc>
                <a:spcPct val="90000"/>
              </a:lnSpc>
              <a:spcBef>
                <a:spcPts val="1000"/>
              </a:spcBef>
              <a:spcAft>
                <a:spcPts val="0"/>
              </a:spcAft>
              <a:buClr>
                <a:schemeClr val="dk1"/>
              </a:buClr>
              <a:buSzPts val="2800"/>
              <a:buChar char="•"/>
            </a:pPr>
            <a:r>
              <a:rPr b="0" i="0" lang="en-US" u="none" strike="noStrike"/>
              <a:t>Complexity is computed as:</a:t>
            </a:r>
            <a:endParaRPr/>
          </a:p>
          <a:p>
            <a:pPr indent="-228600" lvl="1" marL="685800" rtl="0" algn="l">
              <a:lnSpc>
                <a:spcPct val="90000"/>
              </a:lnSpc>
              <a:spcBef>
                <a:spcPts val="500"/>
              </a:spcBef>
              <a:spcAft>
                <a:spcPts val="0"/>
              </a:spcAft>
              <a:buClr>
                <a:schemeClr val="dk1"/>
              </a:buClr>
              <a:buSzPts val="2800"/>
              <a:buFont typeface="Noto Sans Symbols"/>
              <a:buChar char="▪"/>
            </a:pPr>
            <a:r>
              <a:rPr b="0" i="0" lang="en-US" sz="2800" u="none" strike="noStrike"/>
              <a:t>Cyclomatic complexity </a:t>
            </a:r>
            <a:r>
              <a:rPr b="0" i="1" lang="en-US" sz="2800" u="none" strike="noStrike"/>
              <a:t>V</a:t>
            </a:r>
            <a:r>
              <a:rPr b="0" i="0" lang="en-US" sz="2800" u="none" strike="noStrike"/>
              <a:t>(</a:t>
            </a:r>
            <a:r>
              <a:rPr b="0" i="1" lang="en-US" sz="2800" u="none" strike="noStrike"/>
              <a:t>G</a:t>
            </a:r>
            <a:r>
              <a:rPr b="0" i="0" lang="en-US" sz="2800" u="none" strike="noStrike"/>
              <a:t>) for a flow graph </a:t>
            </a:r>
            <a:r>
              <a:rPr b="0" i="1" lang="en-US" sz="2800" u="none" strike="noStrike"/>
              <a:t>G </a:t>
            </a:r>
            <a:r>
              <a:rPr b="0" i="0" lang="en-US" sz="2800" u="none" strike="noStrike"/>
              <a:t>is defined as</a:t>
            </a:r>
            <a:endParaRPr/>
          </a:p>
          <a:p>
            <a:pPr indent="0" lvl="1" marL="457200" rtl="0" algn="l">
              <a:lnSpc>
                <a:spcPct val="90000"/>
              </a:lnSpc>
              <a:spcBef>
                <a:spcPts val="500"/>
              </a:spcBef>
              <a:spcAft>
                <a:spcPts val="0"/>
              </a:spcAft>
              <a:buClr>
                <a:schemeClr val="dk1"/>
              </a:buClr>
              <a:buSzPts val="2800"/>
              <a:buNone/>
            </a:pPr>
            <a:r>
              <a:rPr b="0" i="1" lang="en-US" sz="2800" u="none" strike="noStrike"/>
              <a:t>	V</a:t>
            </a:r>
            <a:r>
              <a:rPr b="0" i="0" lang="en-US" sz="2800" u="none" strike="noStrike"/>
              <a:t>(</a:t>
            </a:r>
            <a:r>
              <a:rPr b="0" i="1" lang="en-US" sz="2800" u="none" strike="noStrike"/>
              <a:t>G</a:t>
            </a:r>
            <a:r>
              <a:rPr b="0" i="0" lang="en-US" sz="2800" u="none" strike="noStrike"/>
              <a:t>) = </a:t>
            </a:r>
            <a:r>
              <a:rPr b="0" i="1" lang="en-US" sz="2800" u="none" strike="noStrike"/>
              <a:t>E </a:t>
            </a:r>
            <a:r>
              <a:rPr b="0" i="0" lang="en-US" sz="2800" u="none" strike="noStrike"/>
              <a:t>− </a:t>
            </a:r>
            <a:r>
              <a:rPr b="0" i="1" lang="en-US" sz="2800" u="none" strike="noStrike"/>
              <a:t>N </a:t>
            </a:r>
            <a:r>
              <a:rPr b="0" i="0" lang="en-US" sz="2800" u="none" strike="noStrike"/>
              <a:t>+ 2</a:t>
            </a:r>
            <a:endParaRPr/>
          </a:p>
          <a:p>
            <a:pPr indent="0" lvl="1" marL="457200" rtl="0" algn="l">
              <a:lnSpc>
                <a:spcPct val="90000"/>
              </a:lnSpc>
              <a:spcBef>
                <a:spcPts val="500"/>
              </a:spcBef>
              <a:spcAft>
                <a:spcPts val="0"/>
              </a:spcAft>
              <a:buClr>
                <a:schemeClr val="dk1"/>
              </a:buClr>
              <a:buSzPts val="2800"/>
              <a:buNone/>
            </a:pPr>
            <a:r>
              <a:rPr b="0" i="0" lang="en-US" sz="2800" u="none" strike="noStrike"/>
              <a:t>where </a:t>
            </a:r>
            <a:r>
              <a:rPr b="0" i="1" lang="en-US" sz="2800" u="none" strike="noStrike"/>
              <a:t>E </a:t>
            </a:r>
            <a:r>
              <a:rPr b="0" i="0" lang="en-US" sz="2800" u="none" strike="noStrike"/>
              <a:t>is the number of flow graph edges and </a:t>
            </a:r>
            <a:r>
              <a:rPr b="0" i="1" lang="en-US" sz="2800" u="none" strike="noStrike"/>
              <a:t>N </a:t>
            </a:r>
            <a:r>
              <a:rPr b="0" i="0" lang="en-US" sz="2800" u="none" strike="noStrike"/>
              <a:t>is the number of flow graph nodes.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White Box Testing</a:t>
            </a:r>
            <a:br>
              <a:rPr lang="en-US"/>
            </a:br>
            <a:r>
              <a:rPr lang="en-US" sz="2600"/>
              <a:t>Control Flow Testing</a:t>
            </a:r>
            <a:endParaRPr/>
          </a:p>
        </p:txBody>
      </p:sp>
      <p:sp>
        <p:nvSpPr>
          <p:cNvPr id="203" name="Google Shape;203;p30"/>
          <p:cNvSpPr txBox="1"/>
          <p:nvPr>
            <p:ph idx="1" type="body"/>
          </p:nvPr>
        </p:nvSpPr>
        <p:spPr>
          <a:xfrm>
            <a:off x="838200" y="1769806"/>
            <a:ext cx="10515600" cy="491612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600"/>
              <a:buChar char="•"/>
            </a:pPr>
            <a:r>
              <a:rPr b="0" i="1" lang="en-US" sz="2600" u="none" strike="noStrike"/>
              <a:t>Cyclomatic Complexity:</a:t>
            </a:r>
            <a:endParaRPr/>
          </a:p>
          <a:p>
            <a:pPr indent="0" lvl="0" marL="0" rtl="0" algn="l">
              <a:lnSpc>
                <a:spcPct val="90000"/>
              </a:lnSpc>
              <a:spcBef>
                <a:spcPts val="1000"/>
              </a:spcBef>
              <a:spcAft>
                <a:spcPts val="0"/>
              </a:spcAft>
              <a:buClr>
                <a:schemeClr val="dk1"/>
              </a:buClr>
              <a:buSzPts val="2600"/>
              <a:buNone/>
            </a:pPr>
            <a:r>
              <a:rPr b="0" i="1" lang="en-US" sz="2600" u="none" strike="noStrike"/>
              <a:t>V</a:t>
            </a:r>
            <a:r>
              <a:rPr b="0" i="0" lang="en-US" sz="2600" u="none" strike="noStrike"/>
              <a:t>(</a:t>
            </a:r>
            <a:r>
              <a:rPr b="0" i="1" lang="en-US" sz="2600" u="none" strike="noStrike"/>
              <a:t>G</a:t>
            </a:r>
            <a:r>
              <a:rPr b="0" i="0" lang="en-US" sz="2600" u="none" strike="noStrike"/>
              <a:t>) = </a:t>
            </a:r>
            <a:r>
              <a:rPr lang="en-US" sz="2600"/>
              <a:t>9</a:t>
            </a:r>
            <a:r>
              <a:rPr b="0" i="0" lang="en-US" sz="2600" u="none" strike="noStrike"/>
              <a:t> edges − 9 nodes + 2 = 2.</a:t>
            </a:r>
            <a:endParaRPr/>
          </a:p>
        </p:txBody>
      </p:sp>
      <p:pic>
        <p:nvPicPr>
          <p:cNvPr id="204" name="Google Shape;204;p30"/>
          <p:cNvPicPr preferRelativeResize="0"/>
          <p:nvPr/>
        </p:nvPicPr>
        <p:blipFill rotWithShape="1">
          <a:blip r:embed="rId3">
            <a:alphaModFix/>
          </a:blip>
          <a:srcRect b="0" l="0" r="0" t="0"/>
          <a:stretch/>
        </p:blipFill>
        <p:spPr>
          <a:xfrm>
            <a:off x="8151044" y="1404195"/>
            <a:ext cx="2801029" cy="467321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White Box Testing</a:t>
            </a:r>
            <a:br>
              <a:rPr lang="en-US"/>
            </a:br>
            <a:r>
              <a:rPr lang="en-US" sz="2600"/>
              <a:t>Control Flow Testing</a:t>
            </a:r>
            <a:endParaRPr/>
          </a:p>
        </p:txBody>
      </p:sp>
      <p:sp>
        <p:nvSpPr>
          <p:cNvPr id="210" name="Google Shape;210;p31"/>
          <p:cNvSpPr txBox="1"/>
          <p:nvPr>
            <p:ph idx="1" type="body"/>
          </p:nvPr>
        </p:nvSpPr>
        <p:spPr>
          <a:xfrm>
            <a:off x="838200" y="1533832"/>
            <a:ext cx="10515600" cy="515210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There are two independent paths:</a:t>
            </a:r>
            <a:endParaRPr/>
          </a:p>
          <a:p>
            <a:pPr indent="-228600" lvl="1" marL="685800" rtl="0" algn="l">
              <a:lnSpc>
                <a:spcPct val="90000"/>
              </a:lnSpc>
              <a:spcBef>
                <a:spcPts val="500"/>
              </a:spcBef>
              <a:spcAft>
                <a:spcPts val="0"/>
              </a:spcAft>
              <a:buClr>
                <a:schemeClr val="dk1"/>
              </a:buClr>
              <a:buSzPts val="2800"/>
              <a:buChar char="•"/>
            </a:pPr>
            <a:r>
              <a:rPr b="0" i="0" lang="en-US" sz="2800" u="none" strike="noStrike"/>
              <a:t>Path 1: 2-3-4-5-6-8-9-10</a:t>
            </a:r>
            <a:endParaRPr/>
          </a:p>
          <a:p>
            <a:pPr indent="-228600" lvl="1" marL="685800" rtl="0" algn="l">
              <a:lnSpc>
                <a:spcPct val="90000"/>
              </a:lnSpc>
              <a:spcBef>
                <a:spcPts val="500"/>
              </a:spcBef>
              <a:spcAft>
                <a:spcPts val="0"/>
              </a:spcAft>
              <a:buClr>
                <a:schemeClr val="dk1"/>
              </a:buClr>
              <a:buSzPts val="2800"/>
              <a:buChar char="•"/>
            </a:pPr>
            <a:r>
              <a:rPr b="0" i="0" lang="en-US" sz="2800" u="none" strike="noStrike"/>
              <a:t>Path 2: 2-3-4-5-7-8-9-10</a:t>
            </a:r>
            <a:endParaRPr/>
          </a:p>
        </p:txBody>
      </p:sp>
      <p:pic>
        <p:nvPicPr>
          <p:cNvPr id="211" name="Google Shape;211;p31"/>
          <p:cNvPicPr preferRelativeResize="0"/>
          <p:nvPr/>
        </p:nvPicPr>
        <p:blipFill rotWithShape="1">
          <a:blip r:embed="rId3">
            <a:alphaModFix/>
          </a:blip>
          <a:srcRect b="0" l="0" r="0" t="0"/>
          <a:stretch/>
        </p:blipFill>
        <p:spPr>
          <a:xfrm>
            <a:off x="8151044" y="1404195"/>
            <a:ext cx="2801029" cy="467321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Software Faults and Failures</a:t>
            </a:r>
            <a:br>
              <a:rPr lang="en-US"/>
            </a:br>
            <a:r>
              <a:rPr lang="en-US" sz="2600"/>
              <a:t>Why Does Software Fail?</a:t>
            </a:r>
            <a:endParaRPr/>
          </a:p>
        </p:txBody>
      </p:sp>
      <p:sp>
        <p:nvSpPr>
          <p:cNvPr id="96" name="Google Shape;96;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Wrong requirement: not what the customer wants</a:t>
            </a:r>
            <a:endParaRPr/>
          </a:p>
          <a:p>
            <a:pPr indent="-228600" lvl="0" marL="228600" rtl="0" algn="l">
              <a:lnSpc>
                <a:spcPct val="90000"/>
              </a:lnSpc>
              <a:spcBef>
                <a:spcPts val="1000"/>
              </a:spcBef>
              <a:spcAft>
                <a:spcPts val="0"/>
              </a:spcAft>
              <a:buClr>
                <a:schemeClr val="dk1"/>
              </a:buClr>
              <a:buSzPts val="2800"/>
              <a:buChar char="•"/>
            </a:pPr>
            <a:r>
              <a:rPr lang="en-US"/>
              <a:t>Missing requirement</a:t>
            </a:r>
            <a:endParaRPr/>
          </a:p>
          <a:p>
            <a:pPr indent="-228600" lvl="0" marL="228600" rtl="0" algn="l">
              <a:lnSpc>
                <a:spcPct val="90000"/>
              </a:lnSpc>
              <a:spcBef>
                <a:spcPts val="1000"/>
              </a:spcBef>
              <a:spcAft>
                <a:spcPts val="0"/>
              </a:spcAft>
              <a:buClr>
                <a:schemeClr val="dk1"/>
              </a:buClr>
              <a:buSzPts val="2800"/>
              <a:buChar char="•"/>
            </a:pPr>
            <a:r>
              <a:rPr lang="en-US"/>
              <a:t>Requirement impossible to implement</a:t>
            </a:r>
            <a:endParaRPr/>
          </a:p>
          <a:p>
            <a:pPr indent="-228600" lvl="0" marL="228600" rtl="0" algn="l">
              <a:lnSpc>
                <a:spcPct val="90000"/>
              </a:lnSpc>
              <a:spcBef>
                <a:spcPts val="1000"/>
              </a:spcBef>
              <a:spcAft>
                <a:spcPts val="0"/>
              </a:spcAft>
              <a:buClr>
                <a:schemeClr val="dk1"/>
              </a:buClr>
              <a:buSzPts val="2800"/>
              <a:buChar char="•"/>
            </a:pPr>
            <a:r>
              <a:rPr lang="en-US"/>
              <a:t>Faulty design</a:t>
            </a:r>
            <a:endParaRPr/>
          </a:p>
          <a:p>
            <a:pPr indent="-228600" lvl="0" marL="228600" rtl="0" algn="l">
              <a:lnSpc>
                <a:spcPct val="90000"/>
              </a:lnSpc>
              <a:spcBef>
                <a:spcPts val="1000"/>
              </a:spcBef>
              <a:spcAft>
                <a:spcPts val="0"/>
              </a:spcAft>
              <a:buClr>
                <a:schemeClr val="dk1"/>
              </a:buClr>
              <a:buSzPts val="2800"/>
              <a:buChar char="•"/>
            </a:pPr>
            <a:r>
              <a:rPr lang="en-US"/>
              <a:t>Faulty code</a:t>
            </a:r>
            <a:endParaRPr/>
          </a:p>
          <a:p>
            <a:pPr indent="-228600" lvl="0" marL="228600" rtl="0" algn="l">
              <a:lnSpc>
                <a:spcPct val="90000"/>
              </a:lnSpc>
              <a:spcBef>
                <a:spcPts val="1000"/>
              </a:spcBef>
              <a:spcAft>
                <a:spcPts val="0"/>
              </a:spcAft>
              <a:buClr>
                <a:schemeClr val="dk1"/>
              </a:buClr>
              <a:buSzPts val="2800"/>
              <a:buChar char="•"/>
            </a:pPr>
            <a:r>
              <a:rPr lang="en-US"/>
              <a:t>Improperly implemented design</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Levels of Testing</a:t>
            </a:r>
            <a:endParaRPr/>
          </a:p>
        </p:txBody>
      </p:sp>
      <p:sp>
        <p:nvSpPr>
          <p:cNvPr id="217" name="Google Shape;217;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000"/>
              <a:buChar char="•"/>
            </a:pPr>
            <a:r>
              <a:rPr lang="en-US" sz="3000"/>
              <a:t>Module testing, component testing, or unit testing</a:t>
            </a:r>
            <a:endParaRPr/>
          </a:p>
          <a:p>
            <a:pPr indent="-228600" lvl="0" marL="228600" rtl="0" algn="l">
              <a:lnSpc>
                <a:spcPct val="90000"/>
              </a:lnSpc>
              <a:spcBef>
                <a:spcPts val="1000"/>
              </a:spcBef>
              <a:spcAft>
                <a:spcPts val="0"/>
              </a:spcAft>
              <a:buClr>
                <a:schemeClr val="dk1"/>
              </a:buClr>
              <a:buSzPts val="3000"/>
              <a:buChar char="•"/>
            </a:pPr>
            <a:r>
              <a:rPr lang="en-US" sz="3000"/>
              <a:t>Integration testing</a:t>
            </a:r>
            <a:endParaRPr/>
          </a:p>
          <a:p>
            <a:pPr indent="-228600" lvl="0" marL="228600" rtl="0" algn="l">
              <a:lnSpc>
                <a:spcPct val="90000"/>
              </a:lnSpc>
              <a:spcBef>
                <a:spcPts val="1000"/>
              </a:spcBef>
              <a:spcAft>
                <a:spcPts val="0"/>
              </a:spcAft>
              <a:buClr>
                <a:schemeClr val="dk1"/>
              </a:buClr>
              <a:buSzPts val="3000"/>
              <a:buChar char="•"/>
            </a:pPr>
            <a:r>
              <a:rPr lang="en-US" sz="3000"/>
              <a:t>System Testing</a:t>
            </a:r>
            <a:endParaRPr/>
          </a:p>
          <a:p>
            <a:pPr indent="-228600" lvl="1" marL="685800" rtl="0" algn="l">
              <a:lnSpc>
                <a:spcPct val="90000"/>
              </a:lnSpc>
              <a:spcBef>
                <a:spcPts val="500"/>
              </a:spcBef>
              <a:spcAft>
                <a:spcPts val="0"/>
              </a:spcAft>
              <a:buClr>
                <a:schemeClr val="dk1"/>
              </a:buClr>
              <a:buSzPts val="2800"/>
              <a:buChar char="•"/>
            </a:pPr>
            <a:r>
              <a:rPr lang="en-US" sz="2800"/>
              <a:t>Function testing</a:t>
            </a:r>
            <a:endParaRPr/>
          </a:p>
          <a:p>
            <a:pPr indent="-228600" lvl="1" marL="685800" rtl="0" algn="l">
              <a:lnSpc>
                <a:spcPct val="90000"/>
              </a:lnSpc>
              <a:spcBef>
                <a:spcPts val="500"/>
              </a:spcBef>
              <a:spcAft>
                <a:spcPts val="0"/>
              </a:spcAft>
              <a:buClr>
                <a:schemeClr val="dk1"/>
              </a:buClr>
              <a:buSzPts val="2800"/>
              <a:buChar char="•"/>
            </a:pPr>
            <a:r>
              <a:rPr lang="en-US" sz="2800"/>
              <a:t>Performance testing</a:t>
            </a:r>
            <a:endParaRPr/>
          </a:p>
          <a:p>
            <a:pPr indent="-228600" lvl="1" marL="685800" rtl="0" algn="l">
              <a:lnSpc>
                <a:spcPct val="90000"/>
              </a:lnSpc>
              <a:spcBef>
                <a:spcPts val="500"/>
              </a:spcBef>
              <a:spcAft>
                <a:spcPts val="0"/>
              </a:spcAft>
              <a:buClr>
                <a:schemeClr val="dk1"/>
              </a:buClr>
              <a:buSzPts val="2800"/>
              <a:buChar char="•"/>
            </a:pPr>
            <a:r>
              <a:rPr lang="en-US" sz="2800"/>
              <a:t>Acceptance testing</a:t>
            </a:r>
            <a:endParaRPr/>
          </a:p>
          <a:p>
            <a:pPr indent="-228600" lvl="1" marL="685800" rtl="0" algn="l">
              <a:lnSpc>
                <a:spcPct val="90000"/>
              </a:lnSpc>
              <a:spcBef>
                <a:spcPts val="500"/>
              </a:spcBef>
              <a:spcAft>
                <a:spcPts val="0"/>
              </a:spcAft>
              <a:buClr>
                <a:schemeClr val="dk1"/>
              </a:buClr>
              <a:buSzPts val="2800"/>
              <a:buChar char="•"/>
            </a:pPr>
            <a:r>
              <a:rPr lang="en-US" sz="2800"/>
              <a:t>Installation testing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57142"/>
              <a:buFont typeface="Calibri"/>
              <a:buNone/>
            </a:pPr>
            <a:r>
              <a:rPr lang="en-US"/>
              <a:t>Levels of Testing</a:t>
            </a:r>
            <a:br>
              <a:rPr lang="en-US"/>
            </a:br>
            <a:r>
              <a:rPr lang="en-US" sz="2800"/>
              <a:t>Testing Organization Illustrated</a:t>
            </a:r>
            <a:br>
              <a:rPr lang="en-US" sz="2800"/>
            </a:br>
            <a:endParaRPr sz="2800"/>
          </a:p>
        </p:txBody>
      </p:sp>
      <p:pic>
        <p:nvPicPr>
          <p:cNvPr descr="Diagram&#10;&#10;Description automatically generated" id="223" name="Google Shape;223;p33"/>
          <p:cNvPicPr preferRelativeResize="0"/>
          <p:nvPr/>
        </p:nvPicPr>
        <p:blipFill rotWithShape="1">
          <a:blip r:embed="rId3">
            <a:alphaModFix/>
          </a:blip>
          <a:srcRect b="0" l="0" r="0" t="0"/>
          <a:stretch/>
        </p:blipFill>
        <p:spPr>
          <a:xfrm>
            <a:off x="838200" y="1411289"/>
            <a:ext cx="10390239" cy="529059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Unit Testing</a:t>
            </a:r>
            <a:br>
              <a:rPr lang="en-US"/>
            </a:br>
            <a:r>
              <a:rPr lang="en-US" sz="2800"/>
              <a:t>Code Review</a:t>
            </a:r>
            <a:endParaRPr/>
          </a:p>
        </p:txBody>
      </p:sp>
      <p:sp>
        <p:nvSpPr>
          <p:cNvPr id="229" name="Google Shape;229;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Code walkthrough</a:t>
            </a:r>
            <a:endParaRPr/>
          </a:p>
          <a:p>
            <a:pPr indent="-228600" lvl="1" marL="685800" rtl="0" algn="l">
              <a:lnSpc>
                <a:spcPct val="90000"/>
              </a:lnSpc>
              <a:spcBef>
                <a:spcPts val="500"/>
              </a:spcBef>
              <a:spcAft>
                <a:spcPts val="0"/>
              </a:spcAft>
              <a:buClr>
                <a:schemeClr val="dk1"/>
              </a:buClr>
              <a:buSzPts val="2800"/>
              <a:buChar char="•"/>
            </a:pPr>
            <a:r>
              <a:rPr b="0" i="0" lang="en-US" sz="2800" u="none" strike="noStrike"/>
              <a:t>In a </a:t>
            </a:r>
            <a:r>
              <a:rPr b="1" i="0" lang="en-US" sz="2800" u="none" strike="noStrike"/>
              <a:t>walkthrough</a:t>
            </a:r>
            <a:r>
              <a:rPr b="0" i="0" lang="en-US" sz="2800" u="none" strike="noStrike"/>
              <a:t>, you present your code and accompanying documentation to the review team, and the team comments on their correctness.</a:t>
            </a:r>
            <a:endParaRPr sz="2800"/>
          </a:p>
          <a:p>
            <a:pPr indent="-228600" lvl="0" marL="228600" rtl="0" algn="l">
              <a:lnSpc>
                <a:spcPct val="90000"/>
              </a:lnSpc>
              <a:spcBef>
                <a:spcPts val="1000"/>
              </a:spcBef>
              <a:spcAft>
                <a:spcPts val="0"/>
              </a:spcAft>
              <a:buClr>
                <a:schemeClr val="dk1"/>
              </a:buClr>
              <a:buSzPts val="2800"/>
              <a:buChar char="•"/>
            </a:pPr>
            <a:r>
              <a:rPr lang="en-US"/>
              <a:t>Code inspection</a:t>
            </a:r>
            <a:endParaRPr/>
          </a:p>
          <a:p>
            <a:pPr indent="-228600" lvl="1" marL="685800" rtl="0" algn="l">
              <a:lnSpc>
                <a:spcPct val="90000"/>
              </a:lnSpc>
              <a:spcBef>
                <a:spcPts val="500"/>
              </a:spcBef>
              <a:spcAft>
                <a:spcPts val="0"/>
              </a:spcAft>
              <a:buClr>
                <a:schemeClr val="dk1"/>
              </a:buClr>
              <a:buSzPts val="2800"/>
              <a:buChar char="•"/>
            </a:pPr>
            <a:r>
              <a:rPr b="0" i="0" lang="en-US" sz="2800" u="none" strike="noStrike"/>
              <a:t>In an </a:t>
            </a:r>
            <a:r>
              <a:rPr b="1" i="0" lang="en-US" sz="2800" u="none" strike="noStrike"/>
              <a:t>inspection</a:t>
            </a:r>
            <a:r>
              <a:rPr b="0" i="0" lang="en-US" sz="2800" u="none" strike="noStrike"/>
              <a:t>, the review team checks the code and documentation against a prepared list of concerns. It is more formal.</a:t>
            </a:r>
            <a:endParaRPr sz="2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Unit Testing</a:t>
            </a:r>
            <a:endParaRPr/>
          </a:p>
        </p:txBody>
      </p:sp>
      <p:sp>
        <p:nvSpPr>
          <p:cNvPr id="235" name="Google Shape;235;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000"/>
              <a:buChar char="•"/>
            </a:pPr>
            <a:r>
              <a:rPr lang="en-US" sz="3000"/>
              <a:t>Testing the unit for correct functionality</a:t>
            </a:r>
            <a:endParaRPr/>
          </a:p>
          <a:p>
            <a:pPr indent="-228600" lvl="0" marL="228600" rtl="0" algn="l">
              <a:lnSpc>
                <a:spcPct val="90000"/>
              </a:lnSpc>
              <a:spcBef>
                <a:spcPts val="1000"/>
              </a:spcBef>
              <a:spcAft>
                <a:spcPts val="0"/>
              </a:spcAft>
              <a:buClr>
                <a:schemeClr val="dk1"/>
              </a:buClr>
              <a:buSzPts val="3000"/>
              <a:buChar char="•"/>
            </a:pPr>
            <a:r>
              <a:rPr lang="en-US" sz="3000"/>
              <a:t>Testing the unit for correct execution</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Unit Testing</a:t>
            </a:r>
            <a:br>
              <a:rPr lang="en-US"/>
            </a:br>
            <a:r>
              <a:rPr lang="en-US" sz="2800"/>
              <a:t>Steps in Testing </a:t>
            </a:r>
            <a:endParaRPr/>
          </a:p>
        </p:txBody>
      </p:sp>
      <p:sp>
        <p:nvSpPr>
          <p:cNvPr id="241" name="Google Shape;241;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000"/>
              <a:buChar char="•"/>
            </a:pPr>
            <a:r>
              <a:rPr lang="en-US" sz="3000"/>
              <a:t>Determining test objectives</a:t>
            </a:r>
            <a:endParaRPr/>
          </a:p>
          <a:p>
            <a:pPr indent="-228600" lvl="0" marL="228600" rtl="0" algn="l">
              <a:lnSpc>
                <a:spcPct val="90000"/>
              </a:lnSpc>
              <a:spcBef>
                <a:spcPts val="1000"/>
              </a:spcBef>
              <a:spcAft>
                <a:spcPts val="0"/>
              </a:spcAft>
              <a:buClr>
                <a:schemeClr val="dk1"/>
              </a:buClr>
              <a:buSzPts val="3000"/>
              <a:buChar char="•"/>
            </a:pPr>
            <a:r>
              <a:rPr lang="en-US" sz="3000"/>
              <a:t>Selecting test cases</a:t>
            </a:r>
            <a:endParaRPr/>
          </a:p>
          <a:p>
            <a:pPr indent="-228600" lvl="0" marL="228600" rtl="0" algn="l">
              <a:lnSpc>
                <a:spcPct val="90000"/>
              </a:lnSpc>
              <a:spcBef>
                <a:spcPts val="1000"/>
              </a:spcBef>
              <a:spcAft>
                <a:spcPts val="0"/>
              </a:spcAft>
              <a:buClr>
                <a:schemeClr val="dk1"/>
              </a:buClr>
              <a:buSzPts val="3000"/>
              <a:buChar char="•"/>
            </a:pPr>
            <a:r>
              <a:rPr lang="en-US" sz="3000"/>
              <a:t>Executing test cases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Unit Testing</a:t>
            </a:r>
            <a:br>
              <a:rPr lang="en-US"/>
            </a:br>
            <a:r>
              <a:rPr lang="en-US" sz="2800"/>
              <a:t>Whitebox Test Thoroughness</a:t>
            </a:r>
            <a:endParaRPr/>
          </a:p>
        </p:txBody>
      </p:sp>
      <p:sp>
        <p:nvSpPr>
          <p:cNvPr id="247" name="Google Shape;247;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000"/>
              <a:buChar char="•"/>
            </a:pPr>
            <a:r>
              <a:rPr b="1" i="0" lang="en-US" sz="3000" u="none" strike="noStrike"/>
              <a:t>Statement testing: </a:t>
            </a:r>
            <a:r>
              <a:rPr b="0" i="0" lang="en-US" sz="3000" u="none" strike="noStrike"/>
              <a:t>Every statement in the component is executed at least once in some test.</a:t>
            </a:r>
            <a:endParaRPr/>
          </a:p>
          <a:p>
            <a:pPr indent="-228600" lvl="0" marL="228600" rtl="0" algn="l">
              <a:lnSpc>
                <a:spcPct val="90000"/>
              </a:lnSpc>
              <a:spcBef>
                <a:spcPts val="1000"/>
              </a:spcBef>
              <a:spcAft>
                <a:spcPts val="0"/>
              </a:spcAft>
              <a:buClr>
                <a:schemeClr val="dk1"/>
              </a:buClr>
              <a:buSzPts val="3000"/>
              <a:buChar char="•"/>
            </a:pPr>
            <a:r>
              <a:rPr b="1" i="0" lang="en-US" sz="3000" u="none" strike="noStrike"/>
              <a:t>Branch testing: </a:t>
            </a:r>
            <a:r>
              <a:rPr b="0" i="0" lang="en-US" sz="3000" u="none" strike="noStrike"/>
              <a:t>For every decision point in the code, each branch is chosen at least once in some test.</a:t>
            </a:r>
            <a:endParaRPr/>
          </a:p>
          <a:p>
            <a:pPr indent="-228600" lvl="0" marL="228600" rtl="0" algn="l">
              <a:lnSpc>
                <a:spcPct val="90000"/>
              </a:lnSpc>
              <a:spcBef>
                <a:spcPts val="1000"/>
              </a:spcBef>
              <a:spcAft>
                <a:spcPts val="0"/>
              </a:spcAft>
              <a:buClr>
                <a:schemeClr val="dk1"/>
              </a:buClr>
              <a:buSzPts val="3000"/>
              <a:buChar char="•"/>
            </a:pPr>
            <a:r>
              <a:rPr b="1" i="0" lang="en-US" sz="3000" u="none" strike="noStrike"/>
              <a:t>Path testing: </a:t>
            </a:r>
            <a:r>
              <a:rPr b="0" i="0" lang="en-US" sz="3000" u="none" strike="noStrike"/>
              <a:t>Every distinct path through the code is executed at least once in some test.</a:t>
            </a:r>
            <a:endParaRPr sz="3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a:t>
            </a:r>
            <a:endParaRPr/>
          </a:p>
        </p:txBody>
      </p:sp>
      <p:sp>
        <p:nvSpPr>
          <p:cNvPr id="253" name="Google Shape;253;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Font typeface="Calibri"/>
              <a:buAutoNum type="arabicPeriod"/>
            </a:pPr>
            <a:r>
              <a:rPr lang="en-US"/>
              <a:t>void Result (int x, int y)</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	int result = x + y;</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	if (result &gt; 0)</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		print &lt;&lt; “Positive”;</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	else if (result &lt; 0)</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		print &lt;&lt; “Negative”;		</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Integration Testing</a:t>
            </a:r>
            <a:endParaRPr/>
          </a:p>
        </p:txBody>
      </p:sp>
      <p:sp>
        <p:nvSpPr>
          <p:cNvPr id="259" name="Google Shape;259;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Big-bang </a:t>
            </a:r>
            <a:endParaRPr/>
          </a:p>
          <a:p>
            <a:pPr indent="-228600" lvl="0" marL="228600" rtl="0" algn="l">
              <a:lnSpc>
                <a:spcPct val="90000"/>
              </a:lnSpc>
              <a:spcBef>
                <a:spcPts val="1000"/>
              </a:spcBef>
              <a:spcAft>
                <a:spcPts val="0"/>
              </a:spcAft>
              <a:buClr>
                <a:schemeClr val="dk1"/>
              </a:buClr>
              <a:buSzPts val="2800"/>
              <a:buChar char="•"/>
            </a:pPr>
            <a:r>
              <a:rPr lang="en-US"/>
              <a:t>Bottom-up</a:t>
            </a:r>
            <a:endParaRPr/>
          </a:p>
          <a:p>
            <a:pPr indent="-228600" lvl="0" marL="228600" rtl="0" algn="l">
              <a:lnSpc>
                <a:spcPct val="90000"/>
              </a:lnSpc>
              <a:spcBef>
                <a:spcPts val="1000"/>
              </a:spcBef>
              <a:spcAft>
                <a:spcPts val="0"/>
              </a:spcAft>
              <a:buClr>
                <a:schemeClr val="dk1"/>
              </a:buClr>
              <a:buSzPts val="2800"/>
              <a:buChar char="•"/>
            </a:pPr>
            <a:r>
              <a:rPr lang="en-US"/>
              <a:t>Top-down</a:t>
            </a:r>
            <a:endParaRPr/>
          </a:p>
          <a:p>
            <a:pPr indent="-228600" lvl="0" marL="228600" rtl="0" algn="l">
              <a:lnSpc>
                <a:spcPct val="90000"/>
              </a:lnSpc>
              <a:spcBef>
                <a:spcPts val="1000"/>
              </a:spcBef>
              <a:spcAft>
                <a:spcPts val="0"/>
              </a:spcAft>
              <a:buClr>
                <a:schemeClr val="dk1"/>
              </a:buClr>
              <a:buSzPts val="2800"/>
              <a:buChar char="•"/>
            </a:pPr>
            <a:r>
              <a:rPr lang="en-US"/>
              <a:t>Sandwich testing</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Integration Testing</a:t>
            </a:r>
            <a:br>
              <a:rPr lang="en-US"/>
            </a:br>
            <a:r>
              <a:rPr lang="en-US" sz="2800"/>
              <a:t>Terminology</a:t>
            </a:r>
            <a:endParaRPr/>
          </a:p>
        </p:txBody>
      </p:sp>
      <p:sp>
        <p:nvSpPr>
          <p:cNvPr id="265" name="Google Shape;265;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Component Driver: a routine that calls a particular component and passes a test case to it</a:t>
            </a:r>
            <a:endParaRPr/>
          </a:p>
          <a:p>
            <a:pPr indent="-228600" lvl="0" marL="228600" rtl="0" algn="l">
              <a:lnSpc>
                <a:spcPct val="90000"/>
              </a:lnSpc>
              <a:spcBef>
                <a:spcPts val="1000"/>
              </a:spcBef>
              <a:spcAft>
                <a:spcPts val="0"/>
              </a:spcAft>
              <a:buClr>
                <a:schemeClr val="dk1"/>
              </a:buClr>
              <a:buSzPts val="2800"/>
              <a:buChar char="•"/>
            </a:pPr>
            <a:r>
              <a:rPr lang="en-US"/>
              <a:t>Stub: a special-purpose program to simulate the activity of the missing component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Integration Testing</a:t>
            </a:r>
            <a:endParaRPr/>
          </a:p>
        </p:txBody>
      </p:sp>
      <p:sp>
        <p:nvSpPr>
          <p:cNvPr id="271" name="Google Shape;271;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System viewed as a hierarchy of components</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Diagram&#10;&#10;Description automatically generated" id="272" name="Google Shape;272;p41"/>
          <p:cNvPicPr preferRelativeResize="0"/>
          <p:nvPr/>
        </p:nvPicPr>
        <p:blipFill rotWithShape="1">
          <a:blip r:embed="rId3">
            <a:alphaModFix/>
          </a:blip>
          <a:srcRect b="0" l="0" r="0" t="0"/>
          <a:stretch/>
        </p:blipFill>
        <p:spPr>
          <a:xfrm>
            <a:off x="3140684" y="2724833"/>
            <a:ext cx="5910631" cy="358706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Objective of Testing</a:t>
            </a:r>
            <a:endParaRPr b="1"/>
          </a:p>
        </p:txBody>
      </p:sp>
      <p:sp>
        <p:nvSpPr>
          <p:cNvPr id="102" name="Google Shape;102;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Objective of testing: discover faults</a:t>
            </a:r>
            <a:endParaRPr/>
          </a:p>
          <a:p>
            <a:pPr indent="-228600" lvl="0" marL="228600" rtl="0" algn="l">
              <a:lnSpc>
                <a:spcPct val="90000"/>
              </a:lnSpc>
              <a:spcBef>
                <a:spcPts val="1000"/>
              </a:spcBef>
              <a:spcAft>
                <a:spcPts val="0"/>
              </a:spcAft>
              <a:buClr>
                <a:schemeClr val="dk1"/>
              </a:buClr>
              <a:buSzPts val="2800"/>
              <a:buChar char="•"/>
            </a:pPr>
            <a:r>
              <a:rPr lang="en-US"/>
              <a:t>A test is successful only when a fault is discovered</a:t>
            </a:r>
            <a:endParaRPr/>
          </a:p>
          <a:p>
            <a:pPr indent="-228600" lvl="1" marL="685800" rtl="0" algn="l">
              <a:lnSpc>
                <a:spcPct val="90000"/>
              </a:lnSpc>
              <a:spcBef>
                <a:spcPts val="500"/>
              </a:spcBef>
              <a:spcAft>
                <a:spcPts val="0"/>
              </a:spcAft>
              <a:buClr>
                <a:schemeClr val="dk1"/>
              </a:buClr>
              <a:buSzPts val="2400"/>
              <a:buChar char="•"/>
            </a:pPr>
            <a:r>
              <a:rPr lang="en-US"/>
              <a:t>Fault identification is the process of determining what fault caused the failure</a:t>
            </a:r>
            <a:endParaRPr/>
          </a:p>
          <a:p>
            <a:pPr indent="-228600" lvl="1" marL="685800" rtl="0" algn="l">
              <a:lnSpc>
                <a:spcPct val="90000"/>
              </a:lnSpc>
              <a:spcBef>
                <a:spcPts val="500"/>
              </a:spcBef>
              <a:spcAft>
                <a:spcPts val="0"/>
              </a:spcAft>
              <a:buClr>
                <a:schemeClr val="dk1"/>
              </a:buClr>
              <a:buSzPts val="2400"/>
              <a:buChar char="•"/>
            </a:pPr>
            <a:r>
              <a:rPr lang="en-US"/>
              <a:t>Fault correction is the process of making changes to the system so that the faults are removed</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03" name="Google Shape;103;p15"/>
          <p:cNvPicPr preferRelativeResize="0"/>
          <p:nvPr/>
        </p:nvPicPr>
        <p:blipFill rotWithShape="1">
          <a:blip r:embed="rId3">
            <a:alphaModFix/>
          </a:blip>
          <a:srcRect b="0" l="0" r="0" t="0"/>
          <a:stretch/>
        </p:blipFill>
        <p:spPr>
          <a:xfrm>
            <a:off x="8783663" y="3658079"/>
            <a:ext cx="2805113" cy="283479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Integration Testing</a:t>
            </a:r>
            <a:br>
              <a:rPr lang="en-US"/>
            </a:br>
            <a:r>
              <a:rPr lang="en-US" sz="2800"/>
              <a:t>Bottom-Up Integration Example</a:t>
            </a:r>
            <a:endParaRPr/>
          </a:p>
        </p:txBody>
      </p:sp>
      <p:sp>
        <p:nvSpPr>
          <p:cNvPr id="278" name="Google Shape;278;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Drivers are used to call the child functions</a:t>
            </a:r>
            <a:endParaRPr/>
          </a:p>
          <a:p>
            <a:pPr indent="-228600" lvl="0" marL="228600" rtl="0" algn="l">
              <a:lnSpc>
                <a:spcPct val="90000"/>
              </a:lnSpc>
              <a:spcBef>
                <a:spcPts val="1000"/>
              </a:spcBef>
              <a:spcAft>
                <a:spcPts val="0"/>
              </a:spcAft>
              <a:buClr>
                <a:schemeClr val="dk1"/>
              </a:buClr>
              <a:buSzPts val="2800"/>
              <a:buChar char="•"/>
            </a:pPr>
            <a:r>
              <a:rPr lang="en-US"/>
              <a:t>Drivers are relatively intelligent</a:t>
            </a:r>
            <a:endParaRPr/>
          </a:p>
          <a:p>
            <a:pPr indent="-228600" lvl="0" marL="228600" rtl="0" algn="l">
              <a:lnSpc>
                <a:spcPct val="90000"/>
              </a:lnSpc>
              <a:spcBef>
                <a:spcPts val="1000"/>
              </a:spcBef>
              <a:spcAft>
                <a:spcPts val="0"/>
              </a:spcAft>
              <a:buClr>
                <a:schemeClr val="dk1"/>
              </a:buClr>
              <a:buSzPts val="2800"/>
              <a:buChar char="•"/>
            </a:pPr>
            <a:r>
              <a:rPr lang="en-US"/>
              <a:t>Non-leaves drivers</a:t>
            </a:r>
            <a:endParaRPr/>
          </a:p>
          <a:p>
            <a:pPr indent="-228600" lvl="0" marL="228600" rtl="0" algn="l">
              <a:lnSpc>
                <a:spcPct val="90000"/>
              </a:lnSpc>
              <a:spcBef>
                <a:spcPts val="1000"/>
              </a:spcBef>
              <a:spcAft>
                <a:spcPts val="0"/>
              </a:spcAft>
              <a:buClr>
                <a:schemeClr val="dk1"/>
              </a:buClr>
              <a:buSzPts val="2800"/>
              <a:buChar char="•"/>
            </a:pPr>
            <a:r>
              <a:rPr lang="en-US"/>
              <a:t>Locating faults?</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Diagram&#10;&#10;Description automatically generated" id="279" name="Google Shape;279;p42"/>
          <p:cNvPicPr preferRelativeResize="0"/>
          <p:nvPr/>
        </p:nvPicPr>
        <p:blipFill rotWithShape="1">
          <a:blip r:embed="rId3">
            <a:alphaModFix/>
          </a:blip>
          <a:srcRect b="0" l="0" r="0" t="0"/>
          <a:stretch/>
        </p:blipFill>
        <p:spPr>
          <a:xfrm>
            <a:off x="6327671" y="2365944"/>
            <a:ext cx="5559529" cy="435133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Integration Testing</a:t>
            </a:r>
            <a:br>
              <a:rPr lang="en-US"/>
            </a:br>
            <a:r>
              <a:rPr lang="en-US" sz="2800"/>
              <a:t>Bottom-Up Integration Example</a:t>
            </a:r>
            <a:endParaRPr/>
          </a:p>
        </p:txBody>
      </p:sp>
      <p:pic>
        <p:nvPicPr>
          <p:cNvPr id="285" name="Google Shape;285;p43"/>
          <p:cNvPicPr preferRelativeResize="0"/>
          <p:nvPr/>
        </p:nvPicPr>
        <p:blipFill rotWithShape="1">
          <a:blip r:embed="rId3">
            <a:alphaModFix/>
          </a:blip>
          <a:srcRect b="0" l="0" r="0" t="0"/>
          <a:stretch/>
        </p:blipFill>
        <p:spPr>
          <a:xfrm>
            <a:off x="1462668" y="1587226"/>
            <a:ext cx="9266663" cy="513696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Integration Testing</a:t>
            </a:r>
            <a:br>
              <a:rPr lang="en-US"/>
            </a:br>
            <a:r>
              <a:rPr lang="en-US" sz="2800"/>
              <a:t>Top-Down Integration Example</a:t>
            </a:r>
            <a:endParaRPr/>
          </a:p>
        </p:txBody>
      </p:sp>
      <p:sp>
        <p:nvSpPr>
          <p:cNvPr id="291" name="Google Shape;291;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Only A is tested by itself</a:t>
            </a:r>
            <a:endParaRPr/>
          </a:p>
          <a:p>
            <a:pPr indent="-228600" lvl="0" marL="228600" rtl="0" algn="l">
              <a:lnSpc>
                <a:spcPct val="90000"/>
              </a:lnSpc>
              <a:spcBef>
                <a:spcPts val="1000"/>
              </a:spcBef>
              <a:spcAft>
                <a:spcPts val="0"/>
              </a:spcAft>
              <a:buClr>
                <a:schemeClr val="dk1"/>
              </a:buClr>
              <a:buSzPts val="2800"/>
              <a:buChar char="•"/>
            </a:pPr>
            <a:r>
              <a:rPr lang="en-US"/>
              <a:t>Stubs of B, C and D are used at first level</a:t>
            </a:r>
            <a:endParaRPr/>
          </a:p>
          <a:p>
            <a:pPr indent="-228600" lvl="0" marL="228600" rtl="0" algn="l">
              <a:lnSpc>
                <a:spcPct val="90000"/>
              </a:lnSpc>
              <a:spcBef>
                <a:spcPts val="1000"/>
              </a:spcBef>
              <a:spcAft>
                <a:spcPts val="0"/>
              </a:spcAft>
              <a:buClr>
                <a:schemeClr val="dk1"/>
              </a:buClr>
              <a:buSzPts val="2800"/>
              <a:buChar char="•"/>
            </a:pPr>
            <a:r>
              <a:rPr lang="en-US"/>
              <a:t>N-1 stubs required (N=Number of nodes)</a:t>
            </a:r>
            <a:endParaRPr/>
          </a:p>
          <a:p>
            <a:pPr indent="-228600" lvl="0" marL="228600" rtl="0" algn="l">
              <a:lnSpc>
                <a:spcPct val="90000"/>
              </a:lnSpc>
              <a:spcBef>
                <a:spcPts val="1000"/>
              </a:spcBef>
              <a:spcAft>
                <a:spcPts val="0"/>
              </a:spcAft>
              <a:buClr>
                <a:schemeClr val="dk1"/>
              </a:buClr>
              <a:buSzPts val="2800"/>
              <a:buChar char="•"/>
            </a:pPr>
            <a:r>
              <a:rPr lang="en-US"/>
              <a:t>Locating faults?</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Diagram, venn diagram&#10;&#10;Description automatically generated" id="292" name="Google Shape;292;p44"/>
          <p:cNvPicPr preferRelativeResize="0"/>
          <p:nvPr/>
        </p:nvPicPr>
        <p:blipFill rotWithShape="1">
          <a:blip r:embed="rId3">
            <a:alphaModFix/>
          </a:blip>
          <a:srcRect b="0" l="0" r="0" t="0"/>
          <a:stretch/>
        </p:blipFill>
        <p:spPr>
          <a:xfrm>
            <a:off x="1985237" y="4001294"/>
            <a:ext cx="8221525" cy="184491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Integration Testing</a:t>
            </a:r>
            <a:r>
              <a:rPr lang="en-US" sz="4400"/>
              <a:t> </a:t>
            </a:r>
            <a:br>
              <a:rPr lang="en-US" sz="4400"/>
            </a:br>
            <a:r>
              <a:rPr lang="en-US" sz="2800"/>
              <a:t>Bing-Bang Integration Example</a:t>
            </a:r>
            <a:endParaRPr/>
          </a:p>
        </p:txBody>
      </p:sp>
      <p:sp>
        <p:nvSpPr>
          <p:cNvPr id="298" name="Google Shape;298;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a:t>
            </a:r>
            <a:r>
              <a:rPr b="0" i="0" lang="en-US" u="none" strike="noStrike"/>
              <a:t>ll components are tested in isolation,</a:t>
            </a:r>
            <a:endParaRPr/>
          </a:p>
          <a:p>
            <a:pPr indent="0" lvl="0" marL="0" rtl="0" algn="l">
              <a:lnSpc>
                <a:spcPct val="90000"/>
              </a:lnSpc>
              <a:spcBef>
                <a:spcPts val="1000"/>
              </a:spcBef>
              <a:spcAft>
                <a:spcPts val="0"/>
              </a:spcAft>
              <a:buClr>
                <a:schemeClr val="dk1"/>
              </a:buClr>
              <a:buSzPts val="2800"/>
              <a:buNone/>
            </a:pPr>
            <a:r>
              <a:rPr lang="en-US"/>
              <a:t> </a:t>
            </a:r>
            <a:r>
              <a:rPr b="0" i="0" lang="en-US" u="none" strike="noStrike"/>
              <a:t> then mixed together as the final system</a:t>
            </a:r>
            <a:endParaRPr/>
          </a:p>
          <a:p>
            <a:pPr indent="0" lvl="0" marL="0" rtl="0" algn="l">
              <a:lnSpc>
                <a:spcPct val="90000"/>
              </a:lnSpc>
              <a:spcBef>
                <a:spcPts val="1000"/>
              </a:spcBef>
              <a:spcAft>
                <a:spcPts val="0"/>
              </a:spcAft>
              <a:buClr>
                <a:schemeClr val="dk1"/>
              </a:buClr>
              <a:buSzPts val="2800"/>
              <a:buNone/>
            </a:pPr>
            <a:r>
              <a:rPr lang="en-US"/>
              <a:t> </a:t>
            </a:r>
            <a:r>
              <a:rPr b="0" i="0" lang="en-US" u="none" strike="noStrike"/>
              <a:t> and evaluated if it works the first time</a:t>
            </a:r>
            <a:endParaRPr/>
          </a:p>
          <a:p>
            <a:pPr indent="-228600" lvl="0" marL="228600" rtl="0" algn="l">
              <a:lnSpc>
                <a:spcPct val="90000"/>
              </a:lnSpc>
              <a:spcBef>
                <a:spcPts val="1000"/>
              </a:spcBef>
              <a:spcAft>
                <a:spcPts val="0"/>
              </a:spcAft>
              <a:buClr>
                <a:schemeClr val="dk1"/>
              </a:buClr>
              <a:buSzPts val="2800"/>
              <a:buChar char="•"/>
            </a:pPr>
            <a:r>
              <a:rPr lang="en-US"/>
              <a:t>Requires stubs and drivers</a:t>
            </a:r>
            <a:endParaRPr/>
          </a:p>
          <a:p>
            <a:pPr indent="-228600" lvl="0" marL="228600" rtl="0" algn="l">
              <a:lnSpc>
                <a:spcPct val="90000"/>
              </a:lnSpc>
              <a:spcBef>
                <a:spcPts val="1000"/>
              </a:spcBef>
              <a:spcAft>
                <a:spcPts val="0"/>
              </a:spcAft>
              <a:buClr>
                <a:schemeClr val="dk1"/>
              </a:buClr>
              <a:buSzPts val="2800"/>
              <a:buChar char="•"/>
            </a:pPr>
            <a:r>
              <a:rPr lang="en-US"/>
              <a:t>Locating faults?</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Diagram&#10;&#10;Description automatically generated" id="299" name="Google Shape;299;p45"/>
          <p:cNvPicPr preferRelativeResize="0"/>
          <p:nvPr/>
        </p:nvPicPr>
        <p:blipFill rotWithShape="1">
          <a:blip r:embed="rId3">
            <a:alphaModFix/>
          </a:blip>
          <a:srcRect b="0" l="0" r="0" t="0"/>
          <a:stretch/>
        </p:blipFill>
        <p:spPr>
          <a:xfrm>
            <a:off x="7124684" y="681037"/>
            <a:ext cx="4633362" cy="57535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Integration Testing</a:t>
            </a:r>
            <a:r>
              <a:rPr lang="en-US" sz="4400"/>
              <a:t> </a:t>
            </a:r>
            <a:br>
              <a:rPr lang="en-US" sz="4400"/>
            </a:br>
            <a:r>
              <a:rPr lang="en-US" sz="2800"/>
              <a:t>Sandwich Integration Example</a:t>
            </a:r>
            <a:endParaRPr/>
          </a:p>
        </p:txBody>
      </p:sp>
      <p:sp>
        <p:nvSpPr>
          <p:cNvPr id="305" name="Google Shape;305;p4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Viewed system as three layers</a:t>
            </a:r>
            <a:endParaRPr/>
          </a:p>
          <a:p>
            <a:pPr indent="-228600" lvl="0" marL="228600" rtl="0" algn="l">
              <a:lnSpc>
                <a:spcPct val="90000"/>
              </a:lnSpc>
              <a:spcBef>
                <a:spcPts val="1000"/>
              </a:spcBef>
              <a:spcAft>
                <a:spcPts val="0"/>
              </a:spcAft>
              <a:buClr>
                <a:schemeClr val="dk1"/>
              </a:buClr>
              <a:buSzPts val="2800"/>
              <a:buChar char="•"/>
            </a:pPr>
            <a:r>
              <a:rPr lang="en-US"/>
              <a:t>Employ Bottom-Up where </a:t>
            </a:r>
            <a:endParaRPr/>
          </a:p>
          <a:p>
            <a:pPr indent="-228600" lvl="0" marL="228600" rtl="0" algn="l">
              <a:lnSpc>
                <a:spcPct val="90000"/>
              </a:lnSpc>
              <a:spcBef>
                <a:spcPts val="1000"/>
              </a:spcBef>
              <a:spcAft>
                <a:spcPts val="0"/>
              </a:spcAft>
              <a:buClr>
                <a:schemeClr val="dk1"/>
              </a:buClr>
              <a:buSzPts val="2800"/>
              <a:buFont typeface="Lucida Sans"/>
              <a:buNone/>
            </a:pPr>
            <a:r>
              <a:rPr lang="en-US"/>
              <a:t>   writing drivers is not costly</a:t>
            </a:r>
            <a:endParaRPr/>
          </a:p>
          <a:p>
            <a:pPr indent="-228600" lvl="0" marL="228600" rtl="0" algn="l">
              <a:lnSpc>
                <a:spcPct val="90000"/>
              </a:lnSpc>
              <a:spcBef>
                <a:spcPts val="1000"/>
              </a:spcBef>
              <a:spcAft>
                <a:spcPts val="0"/>
              </a:spcAft>
              <a:buClr>
                <a:schemeClr val="dk1"/>
              </a:buClr>
              <a:buSzPts val="2800"/>
              <a:buChar char="•"/>
            </a:pPr>
            <a:r>
              <a:rPr lang="en-US"/>
              <a:t>Employ Top-Down where</a:t>
            </a:r>
            <a:endParaRPr/>
          </a:p>
          <a:p>
            <a:pPr indent="-228600" lvl="0" marL="228600" rtl="0" algn="l">
              <a:lnSpc>
                <a:spcPct val="90000"/>
              </a:lnSpc>
              <a:spcBef>
                <a:spcPts val="1000"/>
              </a:spcBef>
              <a:spcAft>
                <a:spcPts val="0"/>
              </a:spcAft>
              <a:buClr>
                <a:schemeClr val="dk1"/>
              </a:buClr>
              <a:buSzPts val="2800"/>
              <a:buFont typeface="Lucida Sans"/>
              <a:buNone/>
            </a:pPr>
            <a:r>
              <a:rPr lang="en-US"/>
              <a:t>   stubs are easier to write</a:t>
            </a:r>
            <a:endParaRPr/>
          </a:p>
          <a:p>
            <a:pPr indent="-228600" lvl="0" marL="228600" rtl="0" algn="l">
              <a:lnSpc>
                <a:spcPct val="90000"/>
              </a:lnSpc>
              <a:spcBef>
                <a:spcPts val="1000"/>
              </a:spcBef>
              <a:spcAft>
                <a:spcPts val="0"/>
              </a:spcAft>
              <a:buClr>
                <a:schemeClr val="dk1"/>
              </a:buClr>
              <a:buSzPts val="2800"/>
              <a:buChar char="•"/>
            </a:pPr>
            <a:r>
              <a:rPr lang="en-US"/>
              <a:t>Locating faults?</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Diagram&#10;&#10;Description automatically generated" id="306" name="Google Shape;306;p46"/>
          <p:cNvPicPr preferRelativeResize="0"/>
          <p:nvPr/>
        </p:nvPicPr>
        <p:blipFill rotWithShape="1">
          <a:blip r:embed="rId3">
            <a:alphaModFix/>
          </a:blip>
          <a:srcRect b="0" l="0" r="0" t="0"/>
          <a:stretch/>
        </p:blipFill>
        <p:spPr>
          <a:xfrm>
            <a:off x="5919127" y="568712"/>
            <a:ext cx="5789653" cy="612202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System Testing</a:t>
            </a:r>
            <a:endParaRPr/>
          </a:p>
        </p:txBody>
      </p:sp>
      <p:sp>
        <p:nvSpPr>
          <p:cNvPr id="312" name="Google Shape;312;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System is tested as a whole</a:t>
            </a:r>
            <a:endParaRPr/>
          </a:p>
          <a:p>
            <a:pPr indent="-228600" lvl="0" marL="228600" rtl="0" algn="l">
              <a:lnSpc>
                <a:spcPct val="90000"/>
              </a:lnSpc>
              <a:spcBef>
                <a:spcPts val="1000"/>
              </a:spcBef>
              <a:spcAft>
                <a:spcPts val="0"/>
              </a:spcAft>
              <a:buClr>
                <a:schemeClr val="dk1"/>
              </a:buClr>
              <a:buSzPts val="2800"/>
              <a:buChar char="•"/>
            </a:pPr>
            <a:r>
              <a:rPr lang="en-US"/>
              <a:t>Different types of testing considered during System Testing:</a:t>
            </a:r>
            <a:endParaRPr/>
          </a:p>
          <a:p>
            <a:pPr indent="0" lvl="1" marL="393192" rtl="0" algn="l">
              <a:lnSpc>
                <a:spcPct val="90000"/>
              </a:lnSpc>
              <a:spcBef>
                <a:spcPts val="500"/>
              </a:spcBef>
              <a:spcAft>
                <a:spcPts val="0"/>
              </a:spcAft>
              <a:buClr>
                <a:schemeClr val="dk1"/>
              </a:buClr>
              <a:buSzPts val="2400"/>
              <a:buNone/>
            </a:pPr>
            <a:r>
              <a:rPr lang="en-US"/>
              <a:t>- Functional Testing (GUI)			- Scalability</a:t>
            </a:r>
            <a:endParaRPr/>
          </a:p>
          <a:p>
            <a:pPr indent="0" lvl="1" marL="393192" rtl="0" algn="l">
              <a:lnSpc>
                <a:spcPct val="90000"/>
              </a:lnSpc>
              <a:spcBef>
                <a:spcPts val="500"/>
              </a:spcBef>
              <a:spcAft>
                <a:spcPts val="0"/>
              </a:spcAft>
              <a:buClr>
                <a:schemeClr val="dk1"/>
              </a:buClr>
              <a:buSzPts val="2400"/>
              <a:buNone/>
            </a:pPr>
            <a:r>
              <a:rPr lang="en-US"/>
              <a:t>- Performance Testing			- Sanity</a:t>
            </a:r>
            <a:endParaRPr/>
          </a:p>
          <a:p>
            <a:pPr indent="0" lvl="1" marL="393192" rtl="0" algn="l">
              <a:lnSpc>
                <a:spcPct val="90000"/>
              </a:lnSpc>
              <a:spcBef>
                <a:spcPts val="500"/>
              </a:spcBef>
              <a:spcAft>
                <a:spcPts val="0"/>
              </a:spcAft>
              <a:buClr>
                <a:schemeClr val="dk1"/>
              </a:buClr>
              <a:buSzPts val="2400"/>
              <a:buNone/>
            </a:pPr>
            <a:r>
              <a:rPr lang="en-US"/>
              <a:t>- Usability					- Smoke </a:t>
            </a:r>
            <a:endParaRPr/>
          </a:p>
          <a:p>
            <a:pPr indent="0" lvl="1" marL="393192" rtl="0" algn="l">
              <a:lnSpc>
                <a:spcPct val="90000"/>
              </a:lnSpc>
              <a:spcBef>
                <a:spcPts val="500"/>
              </a:spcBef>
              <a:spcAft>
                <a:spcPts val="0"/>
              </a:spcAft>
              <a:buClr>
                <a:schemeClr val="dk1"/>
              </a:buClr>
              <a:buSzPts val="2400"/>
              <a:buNone/>
            </a:pPr>
            <a:r>
              <a:rPr lang="en-US"/>
              <a:t>- Load					- Regression</a:t>
            </a:r>
            <a:endParaRPr/>
          </a:p>
          <a:p>
            <a:pPr indent="0" lvl="1" marL="393192" rtl="0" algn="l">
              <a:lnSpc>
                <a:spcPct val="90000"/>
              </a:lnSpc>
              <a:spcBef>
                <a:spcPts val="500"/>
              </a:spcBef>
              <a:spcAft>
                <a:spcPts val="0"/>
              </a:spcAft>
              <a:buClr>
                <a:schemeClr val="dk1"/>
              </a:buClr>
              <a:buSzPts val="2400"/>
              <a:buNone/>
            </a:pPr>
            <a:r>
              <a:rPr lang="en-US"/>
              <a:t>- Volume					- Compatibility</a:t>
            </a:r>
            <a:endParaRPr/>
          </a:p>
          <a:p>
            <a:pPr indent="0" lvl="1" marL="393192" rtl="0" algn="l">
              <a:lnSpc>
                <a:spcPct val="90000"/>
              </a:lnSpc>
              <a:spcBef>
                <a:spcPts val="500"/>
              </a:spcBef>
              <a:spcAft>
                <a:spcPts val="0"/>
              </a:spcAft>
              <a:buClr>
                <a:schemeClr val="dk1"/>
              </a:buClr>
              <a:buSzPts val="2400"/>
              <a:buNone/>
            </a:pPr>
            <a:r>
              <a:rPr lang="en-US"/>
              <a:t>- Stress					- Installation</a:t>
            </a:r>
            <a:endParaRPr/>
          </a:p>
          <a:p>
            <a:pPr indent="0" lvl="1" marL="393192" rtl="0" algn="l">
              <a:lnSpc>
                <a:spcPct val="90000"/>
              </a:lnSpc>
              <a:spcBef>
                <a:spcPts val="500"/>
              </a:spcBef>
              <a:spcAft>
                <a:spcPts val="0"/>
              </a:spcAft>
              <a:buClr>
                <a:schemeClr val="dk1"/>
              </a:buClr>
              <a:buSzPts val="2400"/>
              <a:buNone/>
            </a:pPr>
            <a:r>
              <a:rPr lang="en-US"/>
              <a:t>- Security					- Ad hoc</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Steps to do System Testing</a:t>
            </a:r>
            <a:endParaRPr/>
          </a:p>
        </p:txBody>
      </p:sp>
      <p:sp>
        <p:nvSpPr>
          <p:cNvPr id="318" name="Google Shape;318;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Font typeface="Lucida Sans"/>
              <a:buNone/>
            </a:pPr>
            <a:r>
              <a:rPr lang="en-US"/>
              <a:t>The following steps are important to perform System Testing:</a:t>
            </a:r>
            <a:endParaRPr/>
          </a:p>
          <a:p>
            <a:pPr indent="-228600" lvl="0" marL="228600" rtl="0" algn="l">
              <a:lnSpc>
                <a:spcPct val="90000"/>
              </a:lnSpc>
              <a:spcBef>
                <a:spcPts val="1000"/>
              </a:spcBef>
              <a:spcAft>
                <a:spcPts val="0"/>
              </a:spcAft>
              <a:buClr>
                <a:schemeClr val="dk1"/>
              </a:buClr>
              <a:buSzPct val="100000"/>
              <a:buChar char="•"/>
            </a:pPr>
            <a:r>
              <a:rPr lang="en-US"/>
              <a:t>Step 1: Create a System Test Plan</a:t>
            </a:r>
            <a:endParaRPr/>
          </a:p>
          <a:p>
            <a:pPr indent="-228600" lvl="0" marL="228600" rtl="0" algn="l">
              <a:lnSpc>
                <a:spcPct val="90000"/>
              </a:lnSpc>
              <a:spcBef>
                <a:spcPts val="1000"/>
              </a:spcBef>
              <a:spcAft>
                <a:spcPts val="0"/>
              </a:spcAft>
              <a:buClr>
                <a:schemeClr val="dk1"/>
              </a:buClr>
              <a:buSzPct val="100000"/>
              <a:buChar char="•"/>
            </a:pPr>
            <a:r>
              <a:rPr lang="en-US"/>
              <a:t>Step 2: Create Test Cases</a:t>
            </a:r>
            <a:endParaRPr/>
          </a:p>
          <a:p>
            <a:pPr indent="-228600" lvl="0" marL="228600" rtl="0" algn="l">
              <a:lnSpc>
                <a:spcPct val="90000"/>
              </a:lnSpc>
              <a:spcBef>
                <a:spcPts val="1000"/>
              </a:spcBef>
              <a:spcAft>
                <a:spcPts val="0"/>
              </a:spcAft>
              <a:buClr>
                <a:schemeClr val="dk1"/>
              </a:buClr>
              <a:buSzPct val="100000"/>
              <a:buChar char="•"/>
            </a:pPr>
            <a:r>
              <a:rPr lang="en-US"/>
              <a:t>Step 3: Carefully Build Data used as Input for System Testing</a:t>
            </a:r>
            <a:endParaRPr/>
          </a:p>
          <a:p>
            <a:pPr indent="-228600" lvl="0" marL="228600" rtl="0" algn="l">
              <a:lnSpc>
                <a:spcPct val="90000"/>
              </a:lnSpc>
              <a:spcBef>
                <a:spcPts val="1000"/>
              </a:spcBef>
              <a:spcAft>
                <a:spcPts val="0"/>
              </a:spcAft>
              <a:buClr>
                <a:schemeClr val="dk1"/>
              </a:buClr>
              <a:buSzPct val="100000"/>
              <a:buChar char="•"/>
            </a:pPr>
            <a:r>
              <a:rPr lang="en-US"/>
              <a:t>Step 3: If applicable create scripts to</a:t>
            </a:r>
            <a:endParaRPr/>
          </a:p>
          <a:p>
            <a:pPr indent="0" lvl="0" marL="0" rtl="0" algn="l">
              <a:lnSpc>
                <a:spcPct val="90000"/>
              </a:lnSpc>
              <a:spcBef>
                <a:spcPts val="1000"/>
              </a:spcBef>
              <a:spcAft>
                <a:spcPts val="0"/>
              </a:spcAft>
              <a:buClr>
                <a:schemeClr val="dk1"/>
              </a:buClr>
              <a:buSzPct val="100000"/>
              <a:buNone/>
            </a:pPr>
            <a:r>
              <a:rPr lang="en-US"/>
              <a:t>  - Build environment</a:t>
            </a:r>
            <a:endParaRPr/>
          </a:p>
          <a:p>
            <a:pPr indent="0" lvl="0" marL="0" rtl="0" algn="l">
              <a:lnSpc>
                <a:spcPct val="90000"/>
              </a:lnSpc>
              <a:spcBef>
                <a:spcPts val="1000"/>
              </a:spcBef>
              <a:spcAft>
                <a:spcPts val="0"/>
              </a:spcAft>
              <a:buClr>
                <a:schemeClr val="dk1"/>
              </a:buClr>
              <a:buSzPct val="100000"/>
              <a:buNone/>
            </a:pPr>
            <a:r>
              <a:rPr lang="en-US"/>
              <a:t>  - To automate Execution of test cases</a:t>
            </a:r>
            <a:endParaRPr/>
          </a:p>
          <a:p>
            <a:pPr indent="-228600" lvl="0" marL="228600" rtl="0" algn="l">
              <a:lnSpc>
                <a:spcPct val="90000"/>
              </a:lnSpc>
              <a:spcBef>
                <a:spcPts val="1000"/>
              </a:spcBef>
              <a:spcAft>
                <a:spcPts val="0"/>
              </a:spcAft>
              <a:buClr>
                <a:schemeClr val="dk1"/>
              </a:buClr>
              <a:buSzPct val="100000"/>
              <a:buChar char="•"/>
            </a:pPr>
            <a:r>
              <a:rPr lang="en-US"/>
              <a:t>Step 4: Execute the test cases</a:t>
            </a:r>
            <a:endParaRPr/>
          </a:p>
          <a:p>
            <a:pPr indent="-228600" lvl="0" marL="228600" rtl="0" algn="l">
              <a:lnSpc>
                <a:spcPct val="90000"/>
              </a:lnSpc>
              <a:spcBef>
                <a:spcPts val="1000"/>
              </a:spcBef>
              <a:spcAft>
                <a:spcPts val="0"/>
              </a:spcAft>
              <a:buClr>
                <a:schemeClr val="dk1"/>
              </a:buClr>
              <a:buSzPct val="100000"/>
              <a:buChar char="•"/>
            </a:pPr>
            <a:r>
              <a:rPr lang="en-US"/>
              <a:t>Step 5: Fix the bugs if any and retest the code</a:t>
            </a:r>
            <a:endParaRPr/>
          </a:p>
          <a:p>
            <a:pPr indent="-228600" lvl="0" marL="228600" rtl="0" algn="l">
              <a:lnSpc>
                <a:spcPct val="90000"/>
              </a:lnSpc>
              <a:spcBef>
                <a:spcPts val="1000"/>
              </a:spcBef>
              <a:spcAft>
                <a:spcPts val="0"/>
              </a:spcAft>
              <a:buClr>
                <a:schemeClr val="dk1"/>
              </a:buClr>
              <a:buSzPct val="100000"/>
              <a:buChar char="•"/>
            </a:pPr>
            <a:r>
              <a:rPr lang="en-US"/>
              <a:t>Step 6: Repeat the test cycle as necessary</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Principles of System Testing</a:t>
            </a:r>
            <a:br>
              <a:rPr lang="en-US"/>
            </a:br>
            <a:r>
              <a:rPr lang="en-US" sz="2800"/>
              <a:t>Configuration Management</a:t>
            </a:r>
            <a:endParaRPr/>
          </a:p>
        </p:txBody>
      </p:sp>
      <p:sp>
        <p:nvSpPr>
          <p:cNvPr id="325" name="Google Shape;325;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Versions and releases</a:t>
            </a:r>
            <a:endParaRPr/>
          </a:p>
          <a:p>
            <a:pPr indent="-228600" lvl="0" marL="228600" rtl="0" algn="l">
              <a:lnSpc>
                <a:spcPct val="90000"/>
              </a:lnSpc>
              <a:spcBef>
                <a:spcPts val="1000"/>
              </a:spcBef>
              <a:spcAft>
                <a:spcPts val="0"/>
              </a:spcAft>
              <a:buClr>
                <a:schemeClr val="dk1"/>
              </a:buClr>
              <a:buSzPts val="2800"/>
              <a:buChar char="•"/>
            </a:pPr>
            <a:r>
              <a:rPr lang="en-US"/>
              <a:t>Regression Testing</a:t>
            </a:r>
            <a:endParaRPr/>
          </a:p>
          <a:p>
            <a:pPr indent="-228600" lvl="0" marL="228600" rtl="0" algn="l">
              <a:lnSpc>
                <a:spcPct val="90000"/>
              </a:lnSpc>
              <a:spcBef>
                <a:spcPts val="1000"/>
              </a:spcBef>
              <a:spcAft>
                <a:spcPts val="0"/>
              </a:spcAft>
              <a:buClr>
                <a:schemeClr val="dk1"/>
              </a:buClr>
              <a:buSzPts val="2800"/>
              <a:buChar char="•"/>
            </a:pPr>
            <a:r>
              <a:rPr lang="en-US"/>
              <a:t>Production system vs. development system</a:t>
            </a:r>
            <a:endParaRPr/>
          </a:p>
          <a:p>
            <a:pPr indent="-228600" lvl="0" marL="228600" rtl="0" algn="l">
              <a:lnSpc>
                <a:spcPct val="90000"/>
              </a:lnSpc>
              <a:spcBef>
                <a:spcPts val="1000"/>
              </a:spcBef>
              <a:spcAft>
                <a:spcPts val="0"/>
              </a:spcAft>
              <a:buClr>
                <a:schemeClr val="dk1"/>
              </a:buClr>
              <a:buSzPts val="2800"/>
              <a:buChar char="•"/>
            </a:pPr>
            <a:r>
              <a:rPr lang="en-US"/>
              <a:t>Deltas, separate files and conditional compilation</a:t>
            </a:r>
            <a:endParaRPr/>
          </a:p>
          <a:p>
            <a:pPr indent="-228600" lvl="0" marL="228600" rtl="0" algn="l">
              <a:lnSpc>
                <a:spcPct val="90000"/>
              </a:lnSpc>
              <a:spcBef>
                <a:spcPts val="1000"/>
              </a:spcBef>
              <a:spcAft>
                <a:spcPts val="0"/>
              </a:spcAft>
              <a:buClr>
                <a:schemeClr val="dk1"/>
              </a:buClr>
              <a:buSzPts val="2800"/>
              <a:buChar char="•"/>
            </a:pPr>
            <a:r>
              <a:rPr lang="en-US"/>
              <a:t>Change control</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Principles of System Testing</a:t>
            </a:r>
            <a:br>
              <a:rPr lang="en-US"/>
            </a:br>
            <a:r>
              <a:rPr lang="en-US" sz="2800"/>
              <a:t>Regression Testing</a:t>
            </a:r>
            <a:endParaRPr/>
          </a:p>
        </p:txBody>
      </p:sp>
      <p:sp>
        <p:nvSpPr>
          <p:cNvPr id="331" name="Google Shape;331;p5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Identifies new faults that may have been introduced as current one are being corrected</a:t>
            </a:r>
            <a:endParaRPr/>
          </a:p>
          <a:p>
            <a:pPr indent="-228600" lvl="0" marL="228600" rtl="0" algn="l">
              <a:lnSpc>
                <a:spcPct val="90000"/>
              </a:lnSpc>
              <a:spcBef>
                <a:spcPts val="1000"/>
              </a:spcBef>
              <a:spcAft>
                <a:spcPts val="0"/>
              </a:spcAft>
              <a:buClr>
                <a:schemeClr val="dk1"/>
              </a:buClr>
              <a:buSzPts val="2800"/>
              <a:buChar char="•"/>
            </a:pPr>
            <a:r>
              <a:rPr lang="en-US"/>
              <a:t>Verifies a new version or release still performs the same functions in the same manner as an older version or release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Principles of System Testing</a:t>
            </a:r>
            <a:br>
              <a:rPr lang="en-US"/>
            </a:br>
            <a:r>
              <a:rPr lang="en-US" sz="2800"/>
              <a:t>Regression Testing Steps</a:t>
            </a:r>
            <a:endParaRPr/>
          </a:p>
        </p:txBody>
      </p:sp>
      <p:sp>
        <p:nvSpPr>
          <p:cNvPr id="337" name="Google Shape;337;p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Inserting the new code</a:t>
            </a:r>
            <a:endParaRPr/>
          </a:p>
          <a:p>
            <a:pPr indent="-228600" lvl="0" marL="228600" rtl="0" algn="l">
              <a:lnSpc>
                <a:spcPct val="90000"/>
              </a:lnSpc>
              <a:spcBef>
                <a:spcPts val="1000"/>
              </a:spcBef>
              <a:spcAft>
                <a:spcPts val="0"/>
              </a:spcAft>
              <a:buClr>
                <a:schemeClr val="dk1"/>
              </a:buClr>
              <a:buSzPts val="2800"/>
              <a:buChar char="•"/>
            </a:pPr>
            <a:r>
              <a:rPr lang="en-US"/>
              <a:t>Testing functions known to be affected by the new code</a:t>
            </a:r>
            <a:endParaRPr/>
          </a:p>
          <a:p>
            <a:pPr indent="-228600" lvl="0" marL="228600" rtl="0" algn="l">
              <a:lnSpc>
                <a:spcPct val="90000"/>
              </a:lnSpc>
              <a:spcBef>
                <a:spcPts val="1000"/>
              </a:spcBef>
              <a:spcAft>
                <a:spcPts val="0"/>
              </a:spcAft>
              <a:buClr>
                <a:schemeClr val="dk1"/>
              </a:buClr>
              <a:buSzPts val="2800"/>
              <a:buChar char="•"/>
            </a:pPr>
            <a:r>
              <a:rPr lang="en-US"/>
              <a:t>Testing essential function of </a:t>
            </a:r>
            <a:r>
              <a:rPr i="1" lang="en-US"/>
              <a:t>m</a:t>
            </a:r>
            <a:r>
              <a:rPr lang="en-US"/>
              <a:t> to verify that they still work properly</a:t>
            </a:r>
            <a:endParaRPr/>
          </a:p>
          <a:p>
            <a:pPr indent="-228600" lvl="0" marL="228600" rtl="0" algn="l">
              <a:lnSpc>
                <a:spcPct val="90000"/>
              </a:lnSpc>
              <a:spcBef>
                <a:spcPts val="1000"/>
              </a:spcBef>
              <a:spcAft>
                <a:spcPts val="0"/>
              </a:spcAft>
              <a:buClr>
                <a:schemeClr val="dk1"/>
              </a:buClr>
              <a:buSzPts val="2800"/>
              <a:buChar char="•"/>
            </a:pPr>
            <a:r>
              <a:rPr lang="en-US"/>
              <a:t>Continuing function testing </a:t>
            </a:r>
            <a:r>
              <a:rPr i="1" lang="en-US"/>
              <a:t>m</a:t>
            </a:r>
            <a:r>
              <a:rPr lang="en-US"/>
              <a:t> + 1</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Elements of a Test Case</a:t>
            </a:r>
            <a:endParaRPr/>
          </a:p>
        </p:txBody>
      </p:sp>
      <p:sp>
        <p:nvSpPr>
          <p:cNvPr id="109" name="Google Shape;109;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Purpose</a:t>
            </a:r>
            <a:endParaRPr/>
          </a:p>
          <a:p>
            <a:pPr indent="-228600" lvl="0" marL="228600" rtl="0" algn="l">
              <a:lnSpc>
                <a:spcPct val="90000"/>
              </a:lnSpc>
              <a:spcBef>
                <a:spcPts val="1000"/>
              </a:spcBef>
              <a:spcAft>
                <a:spcPts val="0"/>
              </a:spcAft>
              <a:buClr>
                <a:schemeClr val="dk1"/>
              </a:buClr>
              <a:buSzPts val="2800"/>
              <a:buChar char="•"/>
            </a:pPr>
            <a:r>
              <a:rPr lang="en-US"/>
              <a:t>Input</a:t>
            </a:r>
            <a:endParaRPr/>
          </a:p>
          <a:p>
            <a:pPr indent="-228600" lvl="0" marL="228600" rtl="0" algn="l">
              <a:lnSpc>
                <a:spcPct val="90000"/>
              </a:lnSpc>
              <a:spcBef>
                <a:spcPts val="1000"/>
              </a:spcBef>
              <a:spcAft>
                <a:spcPts val="0"/>
              </a:spcAft>
              <a:buClr>
                <a:schemeClr val="dk1"/>
              </a:buClr>
              <a:buSzPts val="2800"/>
              <a:buChar char="•"/>
            </a:pPr>
            <a:r>
              <a:rPr lang="en-US"/>
              <a:t>Expected Output</a:t>
            </a:r>
            <a:endParaRPr/>
          </a:p>
          <a:p>
            <a:pPr indent="-228600" lvl="0" marL="228600" rtl="0" algn="l">
              <a:lnSpc>
                <a:spcPct val="90000"/>
              </a:lnSpc>
              <a:spcBef>
                <a:spcPts val="1000"/>
              </a:spcBef>
              <a:spcAft>
                <a:spcPts val="0"/>
              </a:spcAft>
              <a:buClr>
                <a:schemeClr val="dk1"/>
              </a:buClr>
              <a:buSzPts val="2800"/>
              <a:buChar char="•"/>
            </a:pPr>
            <a:r>
              <a:rPr lang="en-US"/>
              <a:t>Actual Output</a:t>
            </a:r>
            <a:endParaRPr/>
          </a:p>
          <a:p>
            <a:pPr indent="-228600" lvl="0" marL="228600" rtl="0" algn="l">
              <a:lnSpc>
                <a:spcPct val="90000"/>
              </a:lnSpc>
              <a:spcBef>
                <a:spcPts val="1000"/>
              </a:spcBef>
              <a:spcAft>
                <a:spcPts val="0"/>
              </a:spcAft>
              <a:buClr>
                <a:schemeClr val="dk1"/>
              </a:buClr>
              <a:buSzPts val="2800"/>
              <a:buChar char="•"/>
            </a:pPr>
            <a:r>
              <a:rPr lang="en-US"/>
              <a:t>Sample Format:</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10" name="Google Shape;110;p16"/>
          <p:cNvPicPr preferRelativeResize="0"/>
          <p:nvPr/>
        </p:nvPicPr>
        <p:blipFill rotWithShape="1">
          <a:blip r:embed="rId3">
            <a:alphaModFix/>
          </a:blip>
          <a:srcRect b="0" l="0" r="0" t="0"/>
          <a:stretch/>
        </p:blipFill>
        <p:spPr>
          <a:xfrm>
            <a:off x="2191102" y="4572051"/>
            <a:ext cx="7809796" cy="173984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Acceptance Tests</a:t>
            </a:r>
            <a:br>
              <a:rPr lang="en-US"/>
            </a:br>
            <a:r>
              <a:rPr lang="en-US" sz="2800"/>
              <a:t>Purpose and Roles</a:t>
            </a:r>
            <a:endParaRPr/>
          </a:p>
        </p:txBody>
      </p:sp>
      <p:sp>
        <p:nvSpPr>
          <p:cNvPr id="343" name="Google Shape;343;p5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Enable the customers and users to determine if the built system meets their needs and expectations</a:t>
            </a:r>
            <a:endParaRPr/>
          </a:p>
          <a:p>
            <a:pPr indent="-228600" lvl="0" marL="228600" rtl="0" algn="l">
              <a:lnSpc>
                <a:spcPct val="90000"/>
              </a:lnSpc>
              <a:spcBef>
                <a:spcPts val="1000"/>
              </a:spcBef>
              <a:spcAft>
                <a:spcPts val="0"/>
              </a:spcAft>
              <a:buClr>
                <a:schemeClr val="dk1"/>
              </a:buClr>
              <a:buSzPts val="2800"/>
              <a:buChar char="•"/>
            </a:pPr>
            <a:r>
              <a:rPr lang="en-US"/>
              <a:t>Written, conducted and evaluated by the customers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Acceptance Tests</a:t>
            </a:r>
            <a:br>
              <a:rPr lang="en-US"/>
            </a:br>
            <a:r>
              <a:rPr lang="en-US" sz="2800"/>
              <a:t>Types of Acceptance Tests</a:t>
            </a:r>
            <a:endParaRPr/>
          </a:p>
        </p:txBody>
      </p:sp>
      <p:sp>
        <p:nvSpPr>
          <p:cNvPr id="350" name="Google Shape;350;p5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Pilot test: install on experimental basis</a:t>
            </a:r>
            <a:endParaRPr/>
          </a:p>
          <a:p>
            <a:pPr indent="-228600" lvl="0" marL="228600" rtl="0" algn="l">
              <a:lnSpc>
                <a:spcPct val="90000"/>
              </a:lnSpc>
              <a:spcBef>
                <a:spcPts val="1000"/>
              </a:spcBef>
              <a:spcAft>
                <a:spcPts val="0"/>
              </a:spcAft>
              <a:buClr>
                <a:schemeClr val="dk1"/>
              </a:buClr>
              <a:buSzPts val="2800"/>
              <a:buChar char="•"/>
            </a:pPr>
            <a:r>
              <a:rPr lang="en-US"/>
              <a:t>Alpha test: in-house test</a:t>
            </a:r>
            <a:endParaRPr/>
          </a:p>
          <a:p>
            <a:pPr indent="-228600" lvl="0" marL="228600" rtl="0" algn="l">
              <a:lnSpc>
                <a:spcPct val="90000"/>
              </a:lnSpc>
              <a:spcBef>
                <a:spcPts val="1000"/>
              </a:spcBef>
              <a:spcAft>
                <a:spcPts val="0"/>
              </a:spcAft>
              <a:buClr>
                <a:schemeClr val="dk1"/>
              </a:buClr>
              <a:buSzPts val="2800"/>
              <a:buChar char="•"/>
            </a:pPr>
            <a:r>
              <a:rPr lang="en-US"/>
              <a:t>Beta test: customer’s pilot</a:t>
            </a:r>
            <a:endParaRPr/>
          </a:p>
          <a:p>
            <a:pPr indent="-228600" lvl="0" marL="228600" rtl="0" algn="l">
              <a:lnSpc>
                <a:spcPct val="90000"/>
              </a:lnSpc>
              <a:spcBef>
                <a:spcPts val="1000"/>
              </a:spcBef>
              <a:spcAft>
                <a:spcPts val="0"/>
              </a:spcAft>
              <a:buClr>
                <a:schemeClr val="dk1"/>
              </a:buClr>
              <a:buSzPts val="2800"/>
              <a:buChar char="•"/>
            </a:pPr>
            <a:r>
              <a:rPr lang="en-US"/>
              <a:t>Parallel testing: new system operates in parallel with old system</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Result of Acceptance Tests</a:t>
            </a:r>
            <a:endParaRPr/>
          </a:p>
        </p:txBody>
      </p:sp>
      <p:sp>
        <p:nvSpPr>
          <p:cNvPr id="356" name="Google Shape;356;p5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List of requirements that</a:t>
            </a:r>
            <a:endParaRPr/>
          </a:p>
          <a:p>
            <a:pPr indent="-228600" lvl="1" marL="685800" rtl="0" algn="l">
              <a:lnSpc>
                <a:spcPct val="90000"/>
              </a:lnSpc>
              <a:spcBef>
                <a:spcPts val="500"/>
              </a:spcBef>
              <a:spcAft>
                <a:spcPts val="0"/>
              </a:spcAft>
              <a:buClr>
                <a:schemeClr val="dk1"/>
              </a:buClr>
              <a:buSzPts val="2400"/>
              <a:buChar char="•"/>
            </a:pPr>
            <a:r>
              <a:rPr lang="en-US"/>
              <a:t>are not satisfied</a:t>
            </a:r>
            <a:endParaRPr/>
          </a:p>
          <a:p>
            <a:pPr indent="-228600" lvl="1" marL="685800" rtl="0" algn="l">
              <a:lnSpc>
                <a:spcPct val="90000"/>
              </a:lnSpc>
              <a:spcBef>
                <a:spcPts val="500"/>
              </a:spcBef>
              <a:spcAft>
                <a:spcPts val="0"/>
              </a:spcAft>
              <a:buClr>
                <a:schemeClr val="dk1"/>
              </a:buClr>
              <a:buSzPts val="2400"/>
              <a:buChar char="•"/>
            </a:pPr>
            <a:r>
              <a:rPr lang="en-US"/>
              <a:t>must be deleted</a:t>
            </a:r>
            <a:endParaRPr/>
          </a:p>
          <a:p>
            <a:pPr indent="-228600" lvl="1" marL="685800" rtl="0" algn="l">
              <a:lnSpc>
                <a:spcPct val="90000"/>
              </a:lnSpc>
              <a:spcBef>
                <a:spcPts val="500"/>
              </a:spcBef>
              <a:spcAft>
                <a:spcPts val="0"/>
              </a:spcAft>
              <a:buClr>
                <a:schemeClr val="dk1"/>
              </a:buClr>
              <a:buSzPts val="2400"/>
              <a:buChar char="•"/>
            </a:pPr>
            <a:r>
              <a:rPr lang="en-US"/>
              <a:t>must be revised</a:t>
            </a:r>
            <a:endParaRPr/>
          </a:p>
          <a:p>
            <a:pPr indent="-228600" lvl="1" marL="685800" rtl="0" algn="l">
              <a:lnSpc>
                <a:spcPct val="90000"/>
              </a:lnSpc>
              <a:spcBef>
                <a:spcPts val="500"/>
              </a:spcBef>
              <a:spcAft>
                <a:spcPts val="0"/>
              </a:spcAft>
              <a:buClr>
                <a:schemeClr val="dk1"/>
              </a:buClr>
              <a:buSzPts val="2400"/>
              <a:buChar char="•"/>
            </a:pPr>
            <a:r>
              <a:rPr lang="en-US"/>
              <a:t>must be added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Installation Testing</a:t>
            </a:r>
            <a:endParaRPr/>
          </a:p>
        </p:txBody>
      </p:sp>
      <p:sp>
        <p:nvSpPr>
          <p:cNvPr id="362" name="Google Shape;362;p5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Before the testing</a:t>
            </a:r>
            <a:endParaRPr/>
          </a:p>
          <a:p>
            <a:pPr indent="-228600" lvl="1" marL="685800" rtl="0" algn="l">
              <a:lnSpc>
                <a:spcPct val="90000"/>
              </a:lnSpc>
              <a:spcBef>
                <a:spcPts val="500"/>
              </a:spcBef>
              <a:spcAft>
                <a:spcPts val="0"/>
              </a:spcAft>
              <a:buClr>
                <a:schemeClr val="dk1"/>
              </a:buClr>
              <a:buSzPts val="2400"/>
              <a:buChar char="•"/>
            </a:pPr>
            <a:r>
              <a:rPr lang="en-US"/>
              <a:t>Configure the system</a:t>
            </a:r>
            <a:endParaRPr/>
          </a:p>
          <a:p>
            <a:pPr indent="-228600" lvl="1" marL="685800" rtl="0" algn="l">
              <a:lnSpc>
                <a:spcPct val="90000"/>
              </a:lnSpc>
              <a:spcBef>
                <a:spcPts val="500"/>
              </a:spcBef>
              <a:spcAft>
                <a:spcPts val="0"/>
              </a:spcAft>
              <a:buClr>
                <a:schemeClr val="dk1"/>
              </a:buClr>
              <a:buSzPts val="2400"/>
              <a:buChar char="•"/>
            </a:pPr>
            <a:r>
              <a:rPr lang="en-US"/>
              <a:t>Attach proper number and kind of devices</a:t>
            </a:r>
            <a:endParaRPr/>
          </a:p>
          <a:p>
            <a:pPr indent="-228600" lvl="1" marL="685800" rtl="0" algn="l">
              <a:lnSpc>
                <a:spcPct val="90000"/>
              </a:lnSpc>
              <a:spcBef>
                <a:spcPts val="500"/>
              </a:spcBef>
              <a:spcAft>
                <a:spcPts val="0"/>
              </a:spcAft>
              <a:buClr>
                <a:schemeClr val="dk1"/>
              </a:buClr>
              <a:buSzPts val="2400"/>
              <a:buChar char="•"/>
            </a:pPr>
            <a:r>
              <a:rPr lang="en-US"/>
              <a:t>Establish communication with other system</a:t>
            </a:r>
            <a:endParaRPr/>
          </a:p>
          <a:p>
            <a:pPr indent="-228600" lvl="0" marL="228600" rtl="0" algn="l">
              <a:lnSpc>
                <a:spcPct val="90000"/>
              </a:lnSpc>
              <a:spcBef>
                <a:spcPts val="1000"/>
              </a:spcBef>
              <a:spcAft>
                <a:spcPts val="0"/>
              </a:spcAft>
              <a:buClr>
                <a:schemeClr val="dk1"/>
              </a:buClr>
              <a:buSzPts val="2800"/>
              <a:buChar char="•"/>
            </a:pPr>
            <a:r>
              <a:rPr lang="en-US"/>
              <a:t>The testing</a:t>
            </a:r>
            <a:endParaRPr/>
          </a:p>
          <a:p>
            <a:pPr indent="-228600" lvl="1" marL="685800" rtl="0" algn="l">
              <a:lnSpc>
                <a:spcPct val="90000"/>
              </a:lnSpc>
              <a:spcBef>
                <a:spcPts val="500"/>
              </a:spcBef>
              <a:spcAft>
                <a:spcPts val="0"/>
              </a:spcAft>
              <a:buClr>
                <a:schemeClr val="dk1"/>
              </a:buClr>
              <a:buSzPts val="2400"/>
              <a:buChar char="•"/>
            </a:pPr>
            <a:r>
              <a:rPr lang="en-US"/>
              <a:t>Regression tests: to verify that the system has been installed properly and works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Software Testing Tools</a:t>
            </a:r>
            <a:endParaRPr/>
          </a:p>
        </p:txBody>
      </p:sp>
      <p:sp>
        <p:nvSpPr>
          <p:cNvPr id="368" name="Google Shape;368;p5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Automated Testing Tools</a:t>
            </a:r>
            <a:endParaRPr/>
          </a:p>
          <a:p>
            <a:pPr indent="-228600" lvl="1" marL="685800" rtl="0" algn="l">
              <a:lnSpc>
                <a:spcPct val="90000"/>
              </a:lnSpc>
              <a:spcBef>
                <a:spcPts val="500"/>
              </a:spcBef>
              <a:spcAft>
                <a:spcPts val="0"/>
              </a:spcAft>
              <a:buClr>
                <a:schemeClr val="dk1"/>
              </a:buClr>
              <a:buSzPts val="2400"/>
              <a:buChar char="•"/>
            </a:pPr>
            <a:r>
              <a:rPr lang="en-US"/>
              <a:t>Selenium, QTP, SilkTest, WinRunner, LoadRunner, Jmeter</a:t>
            </a:r>
            <a:endParaRPr/>
          </a:p>
          <a:p>
            <a:pPr indent="-228600" lvl="0" marL="228600" rtl="0" algn="l">
              <a:lnSpc>
                <a:spcPct val="90000"/>
              </a:lnSpc>
              <a:spcBef>
                <a:spcPts val="1000"/>
              </a:spcBef>
              <a:spcAft>
                <a:spcPts val="0"/>
              </a:spcAft>
              <a:buClr>
                <a:schemeClr val="dk1"/>
              </a:buClr>
              <a:buSzPts val="2800"/>
              <a:buChar char="•"/>
            </a:pPr>
            <a:r>
              <a:rPr lang="en-US"/>
              <a:t>Testing Management Tools</a:t>
            </a:r>
            <a:endParaRPr/>
          </a:p>
          <a:p>
            <a:pPr indent="-228600" lvl="1" marL="685800" rtl="0" algn="l">
              <a:lnSpc>
                <a:spcPct val="90000"/>
              </a:lnSpc>
              <a:spcBef>
                <a:spcPts val="500"/>
              </a:spcBef>
              <a:spcAft>
                <a:spcPts val="0"/>
              </a:spcAft>
              <a:buClr>
                <a:schemeClr val="dk1"/>
              </a:buClr>
              <a:buSzPts val="2400"/>
              <a:buChar char="•"/>
            </a:pPr>
            <a:r>
              <a:rPr lang="en-US"/>
              <a:t>TestManager, TestDirector </a:t>
            </a:r>
            <a:endParaRPr/>
          </a:p>
          <a:p>
            <a:pPr indent="-228600" lvl="0" marL="228600" rtl="0" algn="l">
              <a:lnSpc>
                <a:spcPct val="90000"/>
              </a:lnSpc>
              <a:spcBef>
                <a:spcPts val="1000"/>
              </a:spcBef>
              <a:spcAft>
                <a:spcPts val="0"/>
              </a:spcAft>
              <a:buClr>
                <a:schemeClr val="dk1"/>
              </a:buClr>
              <a:buSzPts val="2800"/>
              <a:buChar char="•"/>
            </a:pPr>
            <a:r>
              <a:rPr lang="en-US"/>
              <a:t>Bug Tracking/Configuration Management Tools</a:t>
            </a:r>
            <a:endParaRPr/>
          </a:p>
          <a:p>
            <a:pPr indent="-228600" lvl="1" marL="685800" rtl="0" algn="l">
              <a:lnSpc>
                <a:spcPct val="90000"/>
              </a:lnSpc>
              <a:spcBef>
                <a:spcPts val="500"/>
              </a:spcBef>
              <a:spcAft>
                <a:spcPts val="0"/>
              </a:spcAft>
              <a:buClr>
                <a:schemeClr val="dk1"/>
              </a:buClr>
              <a:buSzPts val="2400"/>
              <a:buChar char="•"/>
            </a:pPr>
            <a:r>
              <a:rPr lang="en-US"/>
              <a:t>Bugzilla, Jitterbug, SilkRadar</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When to Stop Testing</a:t>
            </a:r>
            <a:endParaRPr/>
          </a:p>
        </p:txBody>
      </p:sp>
      <p:sp>
        <p:nvSpPr>
          <p:cNvPr id="374" name="Google Shape;374;p5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lang="en-US" sz="3200"/>
              <a:t>No time left</a:t>
            </a:r>
            <a:endParaRPr/>
          </a:p>
          <a:p>
            <a:pPr indent="-228600" lvl="0" marL="228600" rtl="0" algn="l">
              <a:lnSpc>
                <a:spcPct val="90000"/>
              </a:lnSpc>
              <a:spcBef>
                <a:spcPts val="1000"/>
              </a:spcBef>
              <a:spcAft>
                <a:spcPts val="0"/>
              </a:spcAft>
              <a:buClr>
                <a:schemeClr val="dk1"/>
              </a:buClr>
              <a:buSzPts val="3200"/>
              <a:buChar char="•"/>
            </a:pPr>
            <a:r>
              <a:rPr lang="en-US" sz="3200"/>
              <a:t>No money left</a:t>
            </a:r>
            <a:endParaRPr/>
          </a:p>
          <a:p>
            <a:pPr indent="-228600" lvl="0" marL="228600" rtl="0" algn="l">
              <a:lnSpc>
                <a:spcPct val="90000"/>
              </a:lnSpc>
              <a:spcBef>
                <a:spcPts val="1000"/>
              </a:spcBef>
              <a:spcAft>
                <a:spcPts val="0"/>
              </a:spcAft>
              <a:buClr>
                <a:schemeClr val="dk1"/>
              </a:buClr>
              <a:buSzPts val="3200"/>
              <a:buChar char="•"/>
            </a:pPr>
            <a:r>
              <a:rPr lang="en-US" sz="3200"/>
              <a:t>Statistical Criteria</a:t>
            </a:r>
            <a:endParaRPr/>
          </a:p>
          <a:p>
            <a:pPr indent="-228600" lvl="1" marL="685800" rtl="0" algn="l">
              <a:lnSpc>
                <a:spcPct val="90000"/>
              </a:lnSpc>
              <a:spcBef>
                <a:spcPts val="500"/>
              </a:spcBef>
              <a:spcAft>
                <a:spcPts val="0"/>
              </a:spcAft>
              <a:buClr>
                <a:schemeClr val="dk1"/>
              </a:buClr>
              <a:buSzPts val="2400"/>
              <a:buChar char="•"/>
            </a:pPr>
            <a:r>
              <a:rPr lang="en-US"/>
              <a:t>Number of defects found per week becomes lower than a set threshold</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Test Documentation</a:t>
            </a:r>
            <a:endParaRPr/>
          </a:p>
        </p:txBody>
      </p:sp>
      <p:sp>
        <p:nvSpPr>
          <p:cNvPr id="380" name="Google Shape;380;p5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Test plan: </a:t>
            </a:r>
            <a:r>
              <a:rPr lang="en-US"/>
              <a:t>describes system and plan for exercising all functions and characteristics</a:t>
            </a:r>
            <a:endParaRPr/>
          </a:p>
          <a:p>
            <a:pPr indent="-228600" lvl="0" marL="228600" rtl="0" algn="l">
              <a:lnSpc>
                <a:spcPct val="90000"/>
              </a:lnSpc>
              <a:spcBef>
                <a:spcPts val="1000"/>
              </a:spcBef>
              <a:spcAft>
                <a:spcPts val="0"/>
              </a:spcAft>
              <a:buClr>
                <a:schemeClr val="dk1"/>
              </a:buClr>
              <a:buSzPts val="2800"/>
              <a:buChar char="•"/>
            </a:pPr>
            <a:r>
              <a:rPr b="1" lang="en-US"/>
              <a:t>Test specification and evaluation: </a:t>
            </a:r>
            <a:r>
              <a:rPr lang="en-US"/>
              <a:t>details each test and defines criteria for evaluating each feature</a:t>
            </a:r>
            <a:endParaRPr/>
          </a:p>
          <a:p>
            <a:pPr indent="-228600" lvl="0" marL="228600" rtl="0" algn="l">
              <a:lnSpc>
                <a:spcPct val="90000"/>
              </a:lnSpc>
              <a:spcBef>
                <a:spcPts val="1000"/>
              </a:spcBef>
              <a:spcAft>
                <a:spcPts val="0"/>
              </a:spcAft>
              <a:buClr>
                <a:schemeClr val="dk1"/>
              </a:buClr>
              <a:buSzPts val="2800"/>
              <a:buChar char="•"/>
            </a:pPr>
            <a:r>
              <a:rPr b="1" lang="en-US"/>
              <a:t>Test description: </a:t>
            </a:r>
            <a:r>
              <a:rPr lang="en-US"/>
              <a:t>test data and procedures for each test</a:t>
            </a:r>
            <a:endParaRPr/>
          </a:p>
          <a:p>
            <a:pPr indent="-228600" lvl="0" marL="228600" rtl="0" algn="l">
              <a:lnSpc>
                <a:spcPct val="90000"/>
              </a:lnSpc>
              <a:spcBef>
                <a:spcPts val="1000"/>
              </a:spcBef>
              <a:spcAft>
                <a:spcPts val="0"/>
              </a:spcAft>
              <a:buClr>
                <a:schemeClr val="dk1"/>
              </a:buClr>
              <a:buSzPts val="2800"/>
              <a:buChar char="•"/>
            </a:pPr>
            <a:r>
              <a:rPr b="1" lang="en-US"/>
              <a:t>Test analysis report: </a:t>
            </a:r>
            <a:r>
              <a:rPr lang="en-US"/>
              <a:t>results of each test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57142"/>
              <a:buFont typeface="Calibri"/>
              <a:buNone/>
            </a:pPr>
            <a:r>
              <a:rPr lang="en-US"/>
              <a:t>Test Documentation</a:t>
            </a:r>
            <a:br>
              <a:rPr lang="en-US"/>
            </a:br>
            <a:r>
              <a:rPr lang="en-US" sz="2800"/>
              <a:t>Documents Produced During Testing</a:t>
            </a:r>
            <a:br>
              <a:rPr lang="en-US" sz="2800"/>
            </a:br>
            <a:br>
              <a:rPr lang="en-US" sz="2800"/>
            </a:br>
            <a:endParaRPr sz="2800"/>
          </a:p>
        </p:txBody>
      </p:sp>
      <p:pic>
        <p:nvPicPr>
          <p:cNvPr descr="Diagram&#10;&#10;Description automatically generated" id="386" name="Google Shape;386;p59"/>
          <p:cNvPicPr preferRelativeResize="0"/>
          <p:nvPr>
            <p:ph idx="1" type="body"/>
          </p:nvPr>
        </p:nvPicPr>
        <p:blipFill rotWithShape="1">
          <a:blip r:embed="rId3">
            <a:alphaModFix/>
          </a:blip>
          <a:srcRect b="0" l="0" r="0" t="0"/>
          <a:stretch/>
        </p:blipFill>
        <p:spPr>
          <a:xfrm>
            <a:off x="1518424" y="1159727"/>
            <a:ext cx="9155151" cy="5698273"/>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41935"/>
              <a:buFont typeface="Calibri"/>
              <a:buNone/>
            </a:pPr>
            <a:r>
              <a:rPr lang="en-US"/>
              <a:t>Testing Documentation</a:t>
            </a:r>
            <a:br>
              <a:rPr lang="en-US"/>
            </a:br>
            <a:r>
              <a:rPr lang="en-US" sz="3100"/>
              <a:t>Test-Requirement Correspondence Chart</a:t>
            </a:r>
            <a:br>
              <a:rPr lang="en-US" sz="3100"/>
            </a:br>
            <a:br>
              <a:rPr lang="en-US" sz="3100"/>
            </a:br>
            <a:endParaRPr sz="3100"/>
          </a:p>
        </p:txBody>
      </p:sp>
      <p:pic>
        <p:nvPicPr>
          <p:cNvPr descr="Table&#10;&#10;Description automatically generated with low confidence" id="392" name="Google Shape;392;p60"/>
          <p:cNvPicPr preferRelativeResize="0"/>
          <p:nvPr>
            <p:ph idx="1" type="body"/>
          </p:nvPr>
        </p:nvPicPr>
        <p:blipFill rotWithShape="1">
          <a:blip r:embed="rId3">
            <a:alphaModFix/>
          </a:blip>
          <a:srcRect b="0" l="0" r="0" t="0"/>
          <a:stretch/>
        </p:blipFill>
        <p:spPr>
          <a:xfrm>
            <a:off x="984095" y="1204332"/>
            <a:ext cx="10223809" cy="5653668"/>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57142"/>
              <a:buFont typeface="Calibri"/>
              <a:buNone/>
            </a:pPr>
            <a:r>
              <a:rPr lang="en-US"/>
              <a:t>Test Documentation</a:t>
            </a:r>
            <a:br>
              <a:rPr lang="en-US"/>
            </a:br>
            <a:r>
              <a:rPr lang="en-US" sz="2800"/>
              <a:t>Test Description Example</a:t>
            </a:r>
            <a:br>
              <a:rPr lang="en-US" sz="2800"/>
            </a:br>
            <a:br>
              <a:rPr lang="en-US" sz="2800"/>
            </a:br>
            <a:endParaRPr sz="2800"/>
          </a:p>
        </p:txBody>
      </p:sp>
      <p:sp>
        <p:nvSpPr>
          <p:cNvPr id="398" name="Google Shape;398;p61"/>
          <p:cNvSpPr txBox="1"/>
          <p:nvPr>
            <p:ph idx="1" type="body"/>
          </p:nvPr>
        </p:nvSpPr>
        <p:spPr>
          <a:xfrm>
            <a:off x="838200" y="1460810"/>
            <a:ext cx="10515600" cy="531913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sz="2400"/>
              <a:t>T</a:t>
            </a:r>
            <a:r>
              <a:rPr b="0" i="0" lang="en-US" sz="2400" u="none" strike="noStrike"/>
              <a:t>est data for a test of a SORT routine may be the following:</a:t>
            </a:r>
            <a:endParaRPr/>
          </a:p>
          <a:p>
            <a:pPr indent="-228600" lvl="0" marL="228600" rtl="0" algn="l">
              <a:lnSpc>
                <a:spcPct val="90000"/>
              </a:lnSpc>
              <a:spcBef>
                <a:spcPts val="1000"/>
              </a:spcBef>
              <a:spcAft>
                <a:spcPts val="0"/>
              </a:spcAft>
              <a:buClr>
                <a:schemeClr val="dk1"/>
              </a:buClr>
              <a:buSzPts val="2000"/>
              <a:buChar char="•"/>
            </a:pPr>
            <a:r>
              <a:rPr b="1" i="0" lang="en-US" sz="2000" u="none" strike="noStrike">
                <a:latin typeface="Courier"/>
                <a:ea typeface="Courier"/>
                <a:cs typeface="Courier"/>
                <a:sym typeface="Courier"/>
              </a:rPr>
              <a:t>INPUT DATA:</a:t>
            </a:r>
            <a:endParaRPr/>
          </a:p>
          <a:p>
            <a:pPr indent="0" lvl="1" marL="457200" rtl="0" algn="l">
              <a:lnSpc>
                <a:spcPct val="90000"/>
              </a:lnSpc>
              <a:spcBef>
                <a:spcPts val="500"/>
              </a:spcBef>
              <a:spcAft>
                <a:spcPts val="0"/>
              </a:spcAft>
              <a:buClr>
                <a:schemeClr val="dk1"/>
              </a:buClr>
              <a:buSzPts val="2000"/>
              <a:buNone/>
            </a:pPr>
            <a:r>
              <a:rPr b="0" i="0" lang="en-US" sz="2000" u="none" strike="noStrike">
                <a:latin typeface="Courier"/>
                <a:ea typeface="Courier"/>
                <a:cs typeface="Courier"/>
                <a:sym typeface="Courier"/>
              </a:rPr>
              <a:t>Input data are to be provided by the LIST program. The program</a:t>
            </a:r>
            <a:endParaRPr/>
          </a:p>
          <a:p>
            <a:pPr indent="0" lvl="1" marL="457200" rtl="0" algn="l">
              <a:lnSpc>
                <a:spcPct val="90000"/>
              </a:lnSpc>
              <a:spcBef>
                <a:spcPts val="500"/>
              </a:spcBef>
              <a:spcAft>
                <a:spcPts val="0"/>
              </a:spcAft>
              <a:buClr>
                <a:schemeClr val="dk1"/>
              </a:buClr>
              <a:buSzPts val="2000"/>
              <a:buNone/>
            </a:pPr>
            <a:r>
              <a:rPr b="0" i="0" lang="en-US" sz="2000" u="none" strike="noStrike">
                <a:latin typeface="Courier"/>
                <a:ea typeface="Courier"/>
                <a:cs typeface="Courier"/>
                <a:sym typeface="Courier"/>
              </a:rPr>
              <a:t>generates randomly a list of N words of alphanumeric characters;</a:t>
            </a:r>
            <a:endParaRPr/>
          </a:p>
          <a:p>
            <a:pPr indent="0" lvl="1" marL="457200" rtl="0" algn="l">
              <a:lnSpc>
                <a:spcPct val="90000"/>
              </a:lnSpc>
              <a:spcBef>
                <a:spcPts val="500"/>
              </a:spcBef>
              <a:spcAft>
                <a:spcPts val="0"/>
              </a:spcAft>
              <a:buClr>
                <a:schemeClr val="dk1"/>
              </a:buClr>
              <a:buSzPts val="2000"/>
              <a:buNone/>
            </a:pPr>
            <a:r>
              <a:rPr b="0" i="0" lang="en-US" sz="2000" u="none" strike="noStrike">
                <a:latin typeface="Courier"/>
                <a:ea typeface="Courier"/>
                <a:cs typeface="Courier"/>
                <a:sym typeface="Courier"/>
              </a:rPr>
              <a:t>each word is of length M. The program is invoked by calling</a:t>
            </a:r>
            <a:endParaRPr/>
          </a:p>
          <a:p>
            <a:pPr indent="0" lvl="1" marL="457200" rtl="0" algn="l">
              <a:lnSpc>
                <a:spcPct val="90000"/>
              </a:lnSpc>
              <a:spcBef>
                <a:spcPts val="500"/>
              </a:spcBef>
              <a:spcAft>
                <a:spcPts val="0"/>
              </a:spcAft>
              <a:buClr>
                <a:schemeClr val="dk1"/>
              </a:buClr>
              <a:buSzPts val="2000"/>
              <a:buNone/>
            </a:pPr>
            <a:r>
              <a:rPr b="0" i="0" lang="en-US" sz="2000" u="none" strike="noStrike">
                <a:latin typeface="Courier"/>
                <a:ea typeface="Courier"/>
                <a:cs typeface="Courier"/>
                <a:sym typeface="Courier"/>
              </a:rPr>
              <a:t>RUN LIST(N,M)in your test driver. The output is placed in global data area LISTBUF. The </a:t>
            </a:r>
            <a:r>
              <a:rPr b="1" i="0" lang="en-US" sz="2000" u="none" strike="noStrike">
                <a:latin typeface="Courier"/>
                <a:ea typeface="Courier"/>
                <a:cs typeface="Courier"/>
                <a:sym typeface="Courier"/>
              </a:rPr>
              <a:t>test datasets </a:t>
            </a:r>
            <a:r>
              <a:rPr b="0" i="0" lang="en-US" sz="2000" u="none" strike="noStrike">
                <a:latin typeface="Courier"/>
                <a:ea typeface="Courier"/>
                <a:cs typeface="Courier"/>
                <a:sym typeface="Courier"/>
              </a:rPr>
              <a:t>to be used for this test are as follows:</a:t>
            </a:r>
            <a:endParaRPr/>
          </a:p>
          <a:p>
            <a:pPr indent="0" lvl="1" marL="457200" rtl="0" algn="l">
              <a:lnSpc>
                <a:spcPct val="90000"/>
              </a:lnSpc>
              <a:spcBef>
                <a:spcPts val="500"/>
              </a:spcBef>
              <a:spcAft>
                <a:spcPts val="0"/>
              </a:spcAft>
              <a:buClr>
                <a:schemeClr val="dk1"/>
              </a:buClr>
              <a:buSzPts val="2000"/>
              <a:buNone/>
            </a:pPr>
            <a:r>
              <a:rPr b="0" i="0" lang="en-US" sz="2000" u="none" strike="noStrike">
                <a:latin typeface="Courier"/>
                <a:ea typeface="Courier"/>
                <a:cs typeface="Courier"/>
                <a:sym typeface="Courier"/>
              </a:rPr>
              <a:t>Case 1: Use LIST with N=5, M=5</a:t>
            </a:r>
            <a:endParaRPr/>
          </a:p>
          <a:p>
            <a:pPr indent="0" lvl="1" marL="457200" rtl="0" algn="l">
              <a:lnSpc>
                <a:spcPct val="90000"/>
              </a:lnSpc>
              <a:spcBef>
                <a:spcPts val="500"/>
              </a:spcBef>
              <a:spcAft>
                <a:spcPts val="0"/>
              </a:spcAft>
              <a:buClr>
                <a:schemeClr val="dk1"/>
              </a:buClr>
              <a:buSzPts val="2000"/>
              <a:buNone/>
            </a:pPr>
            <a:r>
              <a:rPr b="0" i="0" lang="en-US" sz="2000" u="none" strike="noStrike">
                <a:latin typeface="Courier"/>
                <a:ea typeface="Courier"/>
                <a:cs typeface="Courier"/>
                <a:sym typeface="Courier"/>
              </a:rPr>
              <a:t>Case 2: Use LIST with N=10, M=5</a:t>
            </a:r>
            <a:endParaRPr/>
          </a:p>
          <a:p>
            <a:pPr indent="0" lvl="1" marL="457200" rtl="0" algn="l">
              <a:lnSpc>
                <a:spcPct val="90000"/>
              </a:lnSpc>
              <a:spcBef>
                <a:spcPts val="500"/>
              </a:spcBef>
              <a:spcAft>
                <a:spcPts val="0"/>
              </a:spcAft>
              <a:buClr>
                <a:schemeClr val="dk1"/>
              </a:buClr>
              <a:buSzPts val="2000"/>
              <a:buNone/>
            </a:pPr>
            <a:r>
              <a:rPr b="0" i="0" lang="en-US" sz="2000" u="none" strike="noStrike">
                <a:latin typeface="Courier"/>
                <a:ea typeface="Courier"/>
                <a:cs typeface="Courier"/>
                <a:sym typeface="Courier"/>
              </a:rPr>
              <a:t>Case 3: Use LIST with N=15, M=5</a:t>
            </a:r>
            <a:endParaRPr/>
          </a:p>
          <a:p>
            <a:pPr indent="0" lvl="1" marL="457200" rtl="0" algn="l">
              <a:lnSpc>
                <a:spcPct val="90000"/>
              </a:lnSpc>
              <a:spcBef>
                <a:spcPts val="500"/>
              </a:spcBef>
              <a:spcAft>
                <a:spcPts val="0"/>
              </a:spcAft>
              <a:buClr>
                <a:schemeClr val="dk1"/>
              </a:buClr>
              <a:buSzPts val="2000"/>
              <a:buNone/>
            </a:pPr>
            <a:r>
              <a:rPr b="0" i="0" lang="en-US" sz="2000" u="none" strike="noStrike">
                <a:latin typeface="Courier"/>
                <a:ea typeface="Courier"/>
                <a:cs typeface="Courier"/>
                <a:sym typeface="Courier"/>
              </a:rPr>
              <a:t>Case 4: Use LIST with N=50, M=10</a:t>
            </a:r>
            <a:endParaRPr/>
          </a:p>
          <a:p>
            <a:pPr indent="0" lvl="1" marL="457200" rtl="0" algn="l">
              <a:lnSpc>
                <a:spcPct val="90000"/>
              </a:lnSpc>
              <a:spcBef>
                <a:spcPts val="500"/>
              </a:spcBef>
              <a:spcAft>
                <a:spcPts val="0"/>
              </a:spcAft>
              <a:buClr>
                <a:schemeClr val="dk1"/>
              </a:buClr>
              <a:buSzPts val="2000"/>
              <a:buNone/>
            </a:pPr>
            <a:r>
              <a:rPr b="0" i="0" lang="en-US" sz="2000" u="none" strike="noStrike">
                <a:latin typeface="Courier"/>
                <a:ea typeface="Courier"/>
                <a:cs typeface="Courier"/>
                <a:sym typeface="Courier"/>
              </a:rPr>
              <a:t>Case 5: Use LIST with N=100, M=10</a:t>
            </a:r>
            <a:endParaRPr/>
          </a:p>
          <a:p>
            <a:pPr indent="0" lvl="1" marL="457200" rtl="0" algn="l">
              <a:lnSpc>
                <a:spcPct val="90000"/>
              </a:lnSpc>
              <a:spcBef>
                <a:spcPts val="500"/>
              </a:spcBef>
              <a:spcAft>
                <a:spcPts val="0"/>
              </a:spcAft>
              <a:buClr>
                <a:schemeClr val="dk1"/>
              </a:buClr>
              <a:buSzPts val="2000"/>
              <a:buNone/>
            </a:pPr>
            <a:r>
              <a:rPr b="0" i="0" lang="en-US" sz="2000" u="none" strike="noStrike">
                <a:latin typeface="Courier"/>
                <a:ea typeface="Courier"/>
                <a:cs typeface="Courier"/>
                <a:sym typeface="Courier"/>
              </a:rPr>
              <a:t>Case 6: Use LIST with N=150, M=10</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Types of Faults</a:t>
            </a:r>
            <a:endParaRPr/>
          </a:p>
        </p:txBody>
      </p:sp>
      <p:sp>
        <p:nvSpPr>
          <p:cNvPr id="116" name="Google Shape;116;p17"/>
          <p:cNvSpPr txBox="1"/>
          <p:nvPr>
            <p:ph idx="1" type="body"/>
          </p:nvPr>
        </p:nvSpPr>
        <p:spPr>
          <a:xfrm>
            <a:off x="838200" y="1465007"/>
            <a:ext cx="10515600" cy="502786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600"/>
              <a:buChar char="•"/>
            </a:pPr>
            <a:r>
              <a:rPr b="1" lang="en-US" sz="2600"/>
              <a:t>Algorithmic fault</a:t>
            </a:r>
            <a:endParaRPr/>
          </a:p>
          <a:p>
            <a:pPr indent="-228600" lvl="1" marL="685800" rtl="0" algn="l">
              <a:lnSpc>
                <a:spcPct val="90000"/>
              </a:lnSpc>
              <a:spcBef>
                <a:spcPts val="500"/>
              </a:spcBef>
              <a:spcAft>
                <a:spcPts val="0"/>
              </a:spcAft>
              <a:buClr>
                <a:schemeClr val="dk1"/>
              </a:buClr>
              <a:buSzPts val="2200"/>
              <a:buChar char="•"/>
            </a:pPr>
            <a:r>
              <a:rPr lang="en-US" sz="2200"/>
              <a:t>W</a:t>
            </a:r>
            <a:r>
              <a:rPr b="0" i="0" lang="en-US" sz="2200" u="none" strike="noStrike"/>
              <a:t>hen a component’s algorithm or logic does not produce the proper output for a given input because something is wrong with the processing steps</a:t>
            </a:r>
            <a:endParaRPr/>
          </a:p>
          <a:p>
            <a:pPr indent="-228600" lvl="1" marL="685800" rtl="0" algn="l">
              <a:lnSpc>
                <a:spcPct val="90000"/>
              </a:lnSpc>
              <a:spcBef>
                <a:spcPts val="500"/>
              </a:spcBef>
              <a:spcAft>
                <a:spcPts val="0"/>
              </a:spcAft>
              <a:buClr>
                <a:schemeClr val="dk1"/>
              </a:buClr>
              <a:buSzPts val="2200"/>
              <a:buChar char="•"/>
            </a:pPr>
            <a:r>
              <a:rPr b="0" i="0" lang="en-US" sz="2200" u="none" strike="noStrike"/>
              <a:t>These faults are sometimes easy to spot just by reading through the program (called </a:t>
            </a:r>
            <a:r>
              <a:rPr b="1" i="0" lang="en-US" sz="2200" u="none" strike="noStrike"/>
              <a:t>desk checking</a:t>
            </a:r>
            <a:r>
              <a:rPr b="0" i="0" lang="en-US" sz="2200" u="none" strike="noStrike"/>
              <a:t>) or by submitting input data from each of the different classes of data that we expect the program to receive during its regular working</a:t>
            </a:r>
            <a:endParaRPr/>
          </a:p>
          <a:p>
            <a:pPr indent="-228600" lvl="1" marL="685800" rtl="0" algn="l">
              <a:lnSpc>
                <a:spcPct val="90000"/>
              </a:lnSpc>
              <a:spcBef>
                <a:spcPts val="500"/>
              </a:spcBef>
              <a:spcAft>
                <a:spcPts val="0"/>
              </a:spcAft>
              <a:buClr>
                <a:schemeClr val="dk1"/>
              </a:buClr>
              <a:buSzPts val="2200"/>
              <a:buChar char="•"/>
            </a:pPr>
            <a:r>
              <a:rPr b="0" i="0" lang="en-US" sz="2200" u="none" strike="noStrike"/>
              <a:t>Typical algorithmic faults include:</a:t>
            </a:r>
            <a:endParaRPr/>
          </a:p>
          <a:p>
            <a:pPr indent="-228600" lvl="2" marL="1143000" rtl="0" algn="l">
              <a:lnSpc>
                <a:spcPct val="90000"/>
              </a:lnSpc>
              <a:spcBef>
                <a:spcPts val="500"/>
              </a:spcBef>
              <a:spcAft>
                <a:spcPts val="0"/>
              </a:spcAft>
              <a:buClr>
                <a:schemeClr val="dk1"/>
              </a:buClr>
              <a:buSzPts val="2200"/>
              <a:buChar char="•"/>
            </a:pPr>
            <a:r>
              <a:rPr b="0" i="0" lang="en-US" sz="2200" u="none" strike="noStrike"/>
              <a:t>branching too soon</a:t>
            </a:r>
            <a:endParaRPr/>
          </a:p>
          <a:p>
            <a:pPr indent="-228600" lvl="2" marL="1143000" rtl="0" algn="l">
              <a:lnSpc>
                <a:spcPct val="90000"/>
              </a:lnSpc>
              <a:spcBef>
                <a:spcPts val="500"/>
              </a:spcBef>
              <a:spcAft>
                <a:spcPts val="0"/>
              </a:spcAft>
              <a:buClr>
                <a:schemeClr val="dk1"/>
              </a:buClr>
              <a:buSzPts val="2200"/>
              <a:buChar char="•"/>
            </a:pPr>
            <a:r>
              <a:rPr b="0" i="0" lang="en-US" sz="2200" u="none" strike="noStrike"/>
              <a:t>branching too late</a:t>
            </a:r>
            <a:endParaRPr/>
          </a:p>
          <a:p>
            <a:pPr indent="-228600" lvl="2" marL="1143000" rtl="0" algn="l">
              <a:lnSpc>
                <a:spcPct val="90000"/>
              </a:lnSpc>
              <a:spcBef>
                <a:spcPts val="500"/>
              </a:spcBef>
              <a:spcAft>
                <a:spcPts val="0"/>
              </a:spcAft>
              <a:buClr>
                <a:schemeClr val="dk1"/>
              </a:buClr>
              <a:buSzPts val="2200"/>
              <a:buChar char="•"/>
            </a:pPr>
            <a:r>
              <a:rPr b="0" i="0" lang="en-US" sz="2200" u="none" strike="noStrike"/>
              <a:t>testing for the wrong condition</a:t>
            </a:r>
            <a:endParaRPr/>
          </a:p>
          <a:p>
            <a:pPr indent="-228600" lvl="2" marL="1143000" rtl="0" algn="l">
              <a:lnSpc>
                <a:spcPct val="90000"/>
              </a:lnSpc>
              <a:spcBef>
                <a:spcPts val="500"/>
              </a:spcBef>
              <a:spcAft>
                <a:spcPts val="0"/>
              </a:spcAft>
              <a:buClr>
                <a:schemeClr val="dk1"/>
              </a:buClr>
              <a:buSzPts val="2200"/>
              <a:buChar char="•"/>
            </a:pPr>
            <a:r>
              <a:rPr b="0" i="0" lang="en-US" sz="2200" u="none" strike="noStrike"/>
              <a:t>forgetting to initialize variables or set loop invariants</a:t>
            </a:r>
            <a:endParaRPr/>
          </a:p>
          <a:p>
            <a:pPr indent="-228600" lvl="2" marL="1143000" rtl="0" algn="l">
              <a:lnSpc>
                <a:spcPct val="90000"/>
              </a:lnSpc>
              <a:spcBef>
                <a:spcPts val="500"/>
              </a:spcBef>
              <a:spcAft>
                <a:spcPts val="0"/>
              </a:spcAft>
              <a:buClr>
                <a:schemeClr val="dk1"/>
              </a:buClr>
              <a:buSzPts val="2200"/>
              <a:buChar char="•"/>
            </a:pPr>
            <a:r>
              <a:rPr b="0" i="0" lang="en-US" sz="2200" u="none" strike="noStrike"/>
              <a:t>forgetting to test for a particular condition (e.g., when division by zero might occur)</a:t>
            </a:r>
            <a:endParaRPr/>
          </a:p>
          <a:p>
            <a:pPr indent="-228600" lvl="2" marL="1143000" rtl="0" algn="l">
              <a:lnSpc>
                <a:spcPct val="90000"/>
              </a:lnSpc>
              <a:spcBef>
                <a:spcPts val="500"/>
              </a:spcBef>
              <a:spcAft>
                <a:spcPts val="0"/>
              </a:spcAft>
              <a:buClr>
                <a:schemeClr val="dk1"/>
              </a:buClr>
              <a:buSzPts val="2200"/>
              <a:buChar char="•"/>
            </a:pPr>
            <a:r>
              <a:rPr b="0" i="0" lang="en-US" sz="2200" u="none" strike="noStrike"/>
              <a:t>comparing variables of inappropriate data types</a:t>
            </a:r>
            <a:endParaRPr sz="2200"/>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57142"/>
              <a:buFont typeface="Calibri"/>
              <a:buNone/>
            </a:pPr>
            <a:r>
              <a:rPr lang="en-US"/>
              <a:t>Test Documentation</a:t>
            </a:r>
            <a:br>
              <a:rPr lang="en-US"/>
            </a:br>
            <a:r>
              <a:rPr lang="en-US" sz="2800"/>
              <a:t>Test Description Example</a:t>
            </a:r>
            <a:br>
              <a:rPr lang="en-US" sz="2800"/>
            </a:br>
            <a:br>
              <a:rPr lang="en-US" sz="2800"/>
            </a:br>
            <a:endParaRPr sz="2800"/>
          </a:p>
        </p:txBody>
      </p:sp>
      <p:sp>
        <p:nvSpPr>
          <p:cNvPr id="404" name="Google Shape;404;p62"/>
          <p:cNvSpPr txBox="1"/>
          <p:nvPr>
            <p:ph idx="1" type="body"/>
          </p:nvPr>
        </p:nvSpPr>
        <p:spPr>
          <a:xfrm>
            <a:off x="838200" y="1460810"/>
            <a:ext cx="10515600" cy="531913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1" i="0" lang="en-US" sz="2000" u="none" strike="noStrike">
                <a:latin typeface="Courier"/>
                <a:ea typeface="Courier"/>
                <a:cs typeface="Courier"/>
                <a:sym typeface="Courier"/>
              </a:rPr>
              <a:t>INPUT COMMANDS:</a:t>
            </a:r>
            <a:endParaRPr/>
          </a:p>
          <a:p>
            <a:pPr indent="0" lvl="1" marL="457200" rtl="0" algn="l">
              <a:lnSpc>
                <a:spcPct val="90000"/>
              </a:lnSpc>
              <a:spcBef>
                <a:spcPts val="500"/>
              </a:spcBef>
              <a:spcAft>
                <a:spcPts val="0"/>
              </a:spcAft>
              <a:buClr>
                <a:schemeClr val="dk1"/>
              </a:buClr>
              <a:buSzPts val="2000"/>
              <a:buNone/>
            </a:pPr>
            <a:r>
              <a:rPr b="0" i="0" lang="en-US" sz="2000" u="none" strike="noStrike">
                <a:latin typeface="Courier"/>
                <a:ea typeface="Courier"/>
                <a:cs typeface="Courier"/>
                <a:sym typeface="Courier"/>
              </a:rPr>
              <a:t>The SORT routine is invoked by using the command</a:t>
            </a:r>
            <a:endParaRPr/>
          </a:p>
          <a:p>
            <a:pPr indent="0" lvl="1" marL="457200" rtl="0" algn="l">
              <a:lnSpc>
                <a:spcPct val="90000"/>
              </a:lnSpc>
              <a:spcBef>
                <a:spcPts val="500"/>
              </a:spcBef>
              <a:spcAft>
                <a:spcPts val="0"/>
              </a:spcAft>
              <a:buClr>
                <a:schemeClr val="dk1"/>
              </a:buClr>
              <a:buSzPts val="2000"/>
              <a:buNone/>
            </a:pPr>
            <a:r>
              <a:rPr b="0" i="0" lang="en-US" sz="2000" u="none" strike="noStrike">
                <a:latin typeface="Courier"/>
                <a:ea typeface="Courier"/>
                <a:cs typeface="Courier"/>
                <a:sym typeface="Courier"/>
              </a:rPr>
              <a:t>RUN SORT (INBUF,OUTBUF) or</a:t>
            </a:r>
            <a:endParaRPr/>
          </a:p>
          <a:p>
            <a:pPr indent="0" lvl="1" marL="457200" rtl="0" algn="l">
              <a:lnSpc>
                <a:spcPct val="90000"/>
              </a:lnSpc>
              <a:spcBef>
                <a:spcPts val="500"/>
              </a:spcBef>
              <a:spcAft>
                <a:spcPts val="0"/>
              </a:spcAft>
              <a:buClr>
                <a:schemeClr val="dk1"/>
              </a:buClr>
              <a:buSzPts val="2000"/>
              <a:buNone/>
            </a:pPr>
            <a:r>
              <a:rPr b="0" i="0" lang="en-US" sz="2000" u="none" strike="noStrike">
                <a:latin typeface="Courier"/>
                <a:ea typeface="Courier"/>
                <a:cs typeface="Courier"/>
                <a:sym typeface="Courier"/>
              </a:rPr>
              <a:t>RUN SORT (INBUF)</a:t>
            </a:r>
            <a:endParaRPr/>
          </a:p>
          <a:p>
            <a:pPr indent="0" lvl="1" marL="457200" rtl="0" algn="l">
              <a:lnSpc>
                <a:spcPct val="90000"/>
              </a:lnSpc>
              <a:spcBef>
                <a:spcPts val="500"/>
              </a:spcBef>
              <a:spcAft>
                <a:spcPts val="0"/>
              </a:spcAft>
              <a:buClr>
                <a:schemeClr val="dk1"/>
              </a:buClr>
              <a:buSzPts val="2000"/>
              <a:buNone/>
            </a:pPr>
            <a:r>
              <a:rPr b="0" i="0" lang="en-US" sz="2000" u="none" strike="noStrike">
                <a:latin typeface="Courier"/>
                <a:ea typeface="Courier"/>
                <a:cs typeface="Courier"/>
                <a:sym typeface="Courier"/>
              </a:rPr>
              <a:t>OUTPUT DATA:</a:t>
            </a:r>
            <a:endParaRPr/>
          </a:p>
          <a:p>
            <a:pPr indent="0" lvl="1" marL="457200" rtl="0" algn="l">
              <a:lnSpc>
                <a:spcPct val="90000"/>
              </a:lnSpc>
              <a:spcBef>
                <a:spcPts val="500"/>
              </a:spcBef>
              <a:spcAft>
                <a:spcPts val="0"/>
              </a:spcAft>
              <a:buClr>
                <a:schemeClr val="dk1"/>
              </a:buClr>
              <a:buSzPts val="2000"/>
              <a:buNone/>
            </a:pPr>
            <a:r>
              <a:rPr b="0" i="0" lang="en-US" sz="2000" u="none" strike="noStrike">
                <a:latin typeface="Courier"/>
                <a:ea typeface="Courier"/>
                <a:cs typeface="Courier"/>
                <a:sym typeface="Courier"/>
              </a:rPr>
              <a:t>If two parameters are used, the sorted list is placed in OUTBUF.</a:t>
            </a:r>
            <a:endParaRPr/>
          </a:p>
          <a:p>
            <a:pPr indent="0" lvl="1" marL="457200" rtl="0" algn="l">
              <a:lnSpc>
                <a:spcPct val="90000"/>
              </a:lnSpc>
              <a:spcBef>
                <a:spcPts val="500"/>
              </a:spcBef>
              <a:spcAft>
                <a:spcPts val="0"/>
              </a:spcAft>
              <a:buClr>
                <a:schemeClr val="dk1"/>
              </a:buClr>
              <a:buSzPts val="2000"/>
              <a:buNone/>
            </a:pPr>
            <a:r>
              <a:rPr b="0" i="0" lang="en-US" sz="2000" u="none" strike="noStrike">
                <a:latin typeface="Courier"/>
                <a:ea typeface="Courier"/>
                <a:cs typeface="Courier"/>
                <a:sym typeface="Courier"/>
              </a:rPr>
              <a:t>Otherwise, it is placed in INBUF.</a:t>
            </a:r>
            <a:endParaRPr/>
          </a:p>
          <a:p>
            <a:pPr indent="-228600" lvl="0" marL="228600" rtl="0" algn="l">
              <a:lnSpc>
                <a:spcPct val="90000"/>
              </a:lnSpc>
              <a:spcBef>
                <a:spcPts val="1000"/>
              </a:spcBef>
              <a:spcAft>
                <a:spcPts val="0"/>
              </a:spcAft>
              <a:buClr>
                <a:schemeClr val="dk1"/>
              </a:buClr>
              <a:buSzPts val="2000"/>
              <a:buChar char="•"/>
            </a:pPr>
            <a:r>
              <a:rPr b="1" i="0" lang="en-US" sz="2000" u="none" strike="noStrike">
                <a:latin typeface="Courier"/>
                <a:ea typeface="Courier"/>
                <a:cs typeface="Courier"/>
                <a:sym typeface="Courier"/>
              </a:rPr>
              <a:t>SYSTEM MESSAGES:</a:t>
            </a:r>
            <a:endParaRPr/>
          </a:p>
          <a:p>
            <a:pPr indent="0" lvl="1" marL="457200" rtl="0" algn="l">
              <a:lnSpc>
                <a:spcPct val="90000"/>
              </a:lnSpc>
              <a:spcBef>
                <a:spcPts val="500"/>
              </a:spcBef>
              <a:spcAft>
                <a:spcPts val="0"/>
              </a:spcAft>
              <a:buClr>
                <a:schemeClr val="dk1"/>
              </a:buClr>
              <a:buSzPts val="2000"/>
              <a:buNone/>
            </a:pPr>
            <a:r>
              <a:rPr b="0" i="0" lang="en-US" sz="2000" u="none" strike="noStrike">
                <a:latin typeface="Courier"/>
                <a:ea typeface="Courier"/>
                <a:cs typeface="Courier"/>
                <a:sym typeface="Courier"/>
              </a:rPr>
              <a:t>During the sorting process, the following message is displayed:</a:t>
            </a:r>
            <a:endParaRPr/>
          </a:p>
          <a:p>
            <a:pPr indent="0" lvl="1" marL="457200" rtl="0" algn="l">
              <a:lnSpc>
                <a:spcPct val="90000"/>
              </a:lnSpc>
              <a:spcBef>
                <a:spcPts val="500"/>
              </a:spcBef>
              <a:spcAft>
                <a:spcPts val="0"/>
              </a:spcAft>
              <a:buClr>
                <a:schemeClr val="dk1"/>
              </a:buClr>
              <a:buSzPts val="2000"/>
              <a:buNone/>
            </a:pPr>
            <a:r>
              <a:rPr b="0" i="0" lang="en-US" sz="2000" u="none" strike="noStrike">
                <a:latin typeface="Courier"/>
                <a:ea typeface="Courier"/>
                <a:cs typeface="Courier"/>
                <a:sym typeface="Courier"/>
              </a:rPr>
              <a:t>“Sorting...please wait...”</a:t>
            </a:r>
            <a:endParaRPr/>
          </a:p>
          <a:p>
            <a:pPr indent="0" lvl="1" marL="457200" rtl="0" algn="l">
              <a:lnSpc>
                <a:spcPct val="90000"/>
              </a:lnSpc>
              <a:spcBef>
                <a:spcPts val="500"/>
              </a:spcBef>
              <a:spcAft>
                <a:spcPts val="0"/>
              </a:spcAft>
              <a:buClr>
                <a:schemeClr val="dk1"/>
              </a:buClr>
              <a:buSzPts val="2000"/>
              <a:buNone/>
            </a:pPr>
            <a:r>
              <a:rPr b="0" i="0" lang="en-US" sz="2000" u="none" strike="noStrike">
                <a:latin typeface="Courier"/>
                <a:ea typeface="Courier"/>
                <a:cs typeface="Courier"/>
                <a:sym typeface="Courier"/>
              </a:rPr>
              <a:t>Upon completion, SORT displays the following message on the screen:</a:t>
            </a:r>
            <a:endParaRPr/>
          </a:p>
          <a:p>
            <a:pPr indent="0" lvl="1" marL="457200" rtl="0" algn="l">
              <a:lnSpc>
                <a:spcPct val="90000"/>
              </a:lnSpc>
              <a:spcBef>
                <a:spcPts val="500"/>
              </a:spcBef>
              <a:spcAft>
                <a:spcPts val="0"/>
              </a:spcAft>
              <a:buClr>
                <a:schemeClr val="dk1"/>
              </a:buClr>
              <a:buSzPts val="2000"/>
              <a:buNone/>
            </a:pPr>
            <a:r>
              <a:rPr b="0" i="0" lang="en-US" sz="2000" u="none" strike="noStrike">
                <a:latin typeface="Courier"/>
                <a:ea typeface="Courier"/>
                <a:cs typeface="Courier"/>
                <a:sym typeface="Courier"/>
              </a:rPr>
              <a:t>“Sorting completed”</a:t>
            </a:r>
            <a:endParaRPr/>
          </a:p>
          <a:p>
            <a:pPr indent="0" lvl="1" marL="457200" rtl="0" algn="l">
              <a:lnSpc>
                <a:spcPct val="90000"/>
              </a:lnSpc>
              <a:spcBef>
                <a:spcPts val="500"/>
              </a:spcBef>
              <a:spcAft>
                <a:spcPts val="0"/>
              </a:spcAft>
              <a:buClr>
                <a:schemeClr val="dk1"/>
              </a:buClr>
              <a:buSzPts val="2000"/>
              <a:buNone/>
            </a:pPr>
            <a:r>
              <a:rPr b="0" i="0" lang="en-US" sz="2000" u="none" strike="noStrike">
                <a:latin typeface="Courier"/>
                <a:ea typeface="Courier"/>
                <a:cs typeface="Courier"/>
                <a:sym typeface="Courier"/>
              </a:rPr>
              <a:t>To halt or terminate the test before the completion message is</a:t>
            </a:r>
            <a:endParaRPr/>
          </a:p>
          <a:p>
            <a:pPr indent="0" lvl="1" marL="457200" rtl="0" algn="l">
              <a:lnSpc>
                <a:spcPct val="90000"/>
              </a:lnSpc>
              <a:spcBef>
                <a:spcPts val="500"/>
              </a:spcBef>
              <a:spcAft>
                <a:spcPts val="0"/>
              </a:spcAft>
              <a:buClr>
                <a:schemeClr val="dk1"/>
              </a:buClr>
              <a:buSzPts val="2000"/>
              <a:buNone/>
            </a:pPr>
            <a:r>
              <a:rPr b="0" i="0" lang="en-US" sz="2000" u="none" strike="noStrike">
                <a:latin typeface="Courier"/>
                <a:ea typeface="Courier"/>
                <a:cs typeface="Courier"/>
                <a:sym typeface="Courier"/>
              </a:rPr>
              <a:t>displayed, press CONTROL-C on the keyboard.</a:t>
            </a:r>
            <a:endParaRPr sz="20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41935"/>
              <a:buFont typeface="Calibri"/>
              <a:buNone/>
            </a:pPr>
            <a:r>
              <a:rPr lang="en-US"/>
              <a:t>Test Documentation</a:t>
            </a:r>
            <a:br>
              <a:rPr lang="en-US"/>
            </a:br>
            <a:r>
              <a:rPr lang="en-US" sz="3100"/>
              <a:t>Test Script for Testing The “change field”</a:t>
            </a:r>
            <a:br>
              <a:rPr lang="en-US" sz="3100"/>
            </a:br>
            <a:br>
              <a:rPr lang="en-US" sz="3100"/>
            </a:br>
            <a:endParaRPr sz="3100"/>
          </a:p>
        </p:txBody>
      </p:sp>
      <p:sp>
        <p:nvSpPr>
          <p:cNvPr id="411" name="Google Shape;411;p63"/>
          <p:cNvSpPr txBox="1"/>
          <p:nvPr>
            <p:ph idx="1" type="body"/>
          </p:nvPr>
        </p:nvSpPr>
        <p:spPr>
          <a:xfrm>
            <a:off x="838200" y="1215483"/>
            <a:ext cx="10515600" cy="5486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i="0" lang="en-US" sz="1800" u="none" strike="noStrike">
                <a:latin typeface="Courier"/>
                <a:ea typeface="Courier"/>
                <a:cs typeface="Courier"/>
                <a:sym typeface="Courier"/>
              </a:rPr>
              <a:t>Step N:</a:t>
            </a:r>
            <a:r>
              <a:rPr b="0" i="0" lang="en-US" sz="1800" u="none" strike="noStrike">
                <a:latin typeface="Courier"/>
                <a:ea typeface="Courier"/>
                <a:cs typeface="Courier"/>
                <a:sym typeface="Courier"/>
              </a:rPr>
              <a:t> Press function key 4: Access data file.</a:t>
            </a:r>
            <a:endParaRPr/>
          </a:p>
          <a:p>
            <a:pPr indent="0" lvl="0" marL="0" rtl="0" algn="l">
              <a:lnSpc>
                <a:spcPct val="90000"/>
              </a:lnSpc>
              <a:spcBef>
                <a:spcPts val="1000"/>
              </a:spcBef>
              <a:spcAft>
                <a:spcPts val="0"/>
              </a:spcAft>
              <a:buClr>
                <a:schemeClr val="dk1"/>
              </a:buClr>
              <a:buSzPts val="1800"/>
              <a:buNone/>
            </a:pPr>
            <a:r>
              <a:rPr b="1" i="0" lang="en-US" sz="1800" u="none" strike="noStrike">
                <a:latin typeface="Courier"/>
                <a:ea typeface="Courier"/>
                <a:cs typeface="Courier"/>
                <a:sym typeface="Courier"/>
              </a:rPr>
              <a:t>Step N+1:</a:t>
            </a:r>
            <a:r>
              <a:rPr b="0" i="0" lang="en-US" sz="1800" u="none" strike="noStrike">
                <a:latin typeface="Courier"/>
                <a:ea typeface="Courier"/>
                <a:cs typeface="Courier"/>
                <a:sym typeface="Courier"/>
              </a:rPr>
              <a:t> Screen will ask for the name of the date file.</a:t>
            </a:r>
            <a:endParaRPr/>
          </a:p>
          <a:p>
            <a:pPr indent="0" lvl="1" marL="457200" rtl="0" algn="l">
              <a:lnSpc>
                <a:spcPct val="90000"/>
              </a:lnSpc>
              <a:spcBef>
                <a:spcPts val="500"/>
              </a:spcBef>
              <a:spcAft>
                <a:spcPts val="0"/>
              </a:spcAft>
              <a:buClr>
                <a:schemeClr val="dk1"/>
              </a:buClr>
              <a:buSzPts val="1800"/>
              <a:buNone/>
            </a:pPr>
            <a:r>
              <a:rPr b="0" i="0" lang="en-US" sz="1800" u="none" strike="noStrike">
                <a:latin typeface="Courier"/>
                <a:ea typeface="Courier"/>
                <a:cs typeface="Courier"/>
                <a:sym typeface="Courier"/>
              </a:rPr>
              <a:t>Type ‘sys:test.txt’</a:t>
            </a:r>
            <a:endParaRPr/>
          </a:p>
          <a:p>
            <a:pPr indent="0" lvl="1" marL="457200" rtl="0" algn="l">
              <a:lnSpc>
                <a:spcPct val="90000"/>
              </a:lnSpc>
              <a:spcBef>
                <a:spcPts val="500"/>
              </a:spcBef>
              <a:spcAft>
                <a:spcPts val="0"/>
              </a:spcAft>
              <a:buClr>
                <a:schemeClr val="dk1"/>
              </a:buClr>
              <a:buSzPts val="1800"/>
              <a:buNone/>
            </a:pPr>
            <a:r>
              <a:rPr b="0" i="0" lang="en-US" sz="1800" u="none" strike="noStrike">
                <a:latin typeface="Courier"/>
                <a:ea typeface="Courier"/>
                <a:cs typeface="Courier"/>
                <a:sym typeface="Courier"/>
              </a:rPr>
              <a:t>Step N+2: Menu will appear, reading</a:t>
            </a:r>
            <a:endParaRPr/>
          </a:p>
          <a:p>
            <a:pPr indent="0" lvl="1" marL="457200" rtl="0" algn="l">
              <a:lnSpc>
                <a:spcPct val="90000"/>
              </a:lnSpc>
              <a:spcBef>
                <a:spcPts val="500"/>
              </a:spcBef>
              <a:spcAft>
                <a:spcPts val="0"/>
              </a:spcAft>
              <a:buClr>
                <a:schemeClr val="dk1"/>
              </a:buClr>
              <a:buSzPts val="1800"/>
              <a:buNone/>
            </a:pPr>
            <a:r>
              <a:rPr b="0" i="0" lang="en-US" sz="1800" u="none" strike="noStrike">
                <a:latin typeface="Courier"/>
                <a:ea typeface="Courier"/>
                <a:cs typeface="Courier"/>
                <a:sym typeface="Courier"/>
              </a:rPr>
              <a:t>* delete file			* modify file			* rename file</a:t>
            </a:r>
            <a:endParaRPr/>
          </a:p>
          <a:p>
            <a:pPr indent="0" lvl="1" marL="457200" rtl="0" algn="l">
              <a:lnSpc>
                <a:spcPct val="90000"/>
              </a:lnSpc>
              <a:spcBef>
                <a:spcPts val="500"/>
              </a:spcBef>
              <a:spcAft>
                <a:spcPts val="0"/>
              </a:spcAft>
              <a:buClr>
                <a:schemeClr val="dk1"/>
              </a:buClr>
              <a:buSzPts val="1800"/>
              <a:buNone/>
            </a:pPr>
            <a:r>
              <a:rPr b="0" i="0" lang="en-US" sz="1800" u="none" strike="noStrike">
                <a:latin typeface="Courier"/>
                <a:ea typeface="Courier"/>
                <a:cs typeface="Courier"/>
                <a:sym typeface="Courier"/>
              </a:rPr>
              <a:t>Place cursor next to ‘modify file’ and press</a:t>
            </a:r>
            <a:endParaRPr/>
          </a:p>
          <a:p>
            <a:pPr indent="0" lvl="1" marL="457200" rtl="0" algn="l">
              <a:lnSpc>
                <a:spcPct val="90000"/>
              </a:lnSpc>
              <a:spcBef>
                <a:spcPts val="500"/>
              </a:spcBef>
              <a:spcAft>
                <a:spcPts val="0"/>
              </a:spcAft>
              <a:buClr>
                <a:schemeClr val="dk1"/>
              </a:buClr>
              <a:buSzPts val="1800"/>
              <a:buNone/>
            </a:pPr>
            <a:r>
              <a:rPr b="0" i="0" lang="en-US" sz="1800" u="none" strike="noStrike">
                <a:latin typeface="Courier"/>
                <a:ea typeface="Courier"/>
                <a:cs typeface="Courier"/>
                <a:sym typeface="Courier"/>
              </a:rPr>
              <a:t>RETURN key.</a:t>
            </a:r>
            <a:endParaRPr/>
          </a:p>
          <a:p>
            <a:pPr indent="0" lvl="0" marL="0" rtl="0" algn="l">
              <a:lnSpc>
                <a:spcPct val="90000"/>
              </a:lnSpc>
              <a:spcBef>
                <a:spcPts val="1000"/>
              </a:spcBef>
              <a:spcAft>
                <a:spcPts val="0"/>
              </a:spcAft>
              <a:buClr>
                <a:schemeClr val="dk1"/>
              </a:buClr>
              <a:buSzPts val="1800"/>
              <a:buNone/>
            </a:pPr>
            <a:r>
              <a:rPr b="1" i="0" lang="en-US" sz="1800" u="none" strike="noStrike">
                <a:latin typeface="Courier"/>
                <a:ea typeface="Courier"/>
                <a:cs typeface="Courier"/>
                <a:sym typeface="Courier"/>
              </a:rPr>
              <a:t>Step N+3:</a:t>
            </a:r>
            <a:r>
              <a:rPr b="0" i="0" lang="en-US" sz="1800" u="none" strike="noStrike">
                <a:latin typeface="Courier"/>
                <a:ea typeface="Courier"/>
                <a:cs typeface="Courier"/>
                <a:sym typeface="Courier"/>
              </a:rPr>
              <a:t> Screen will ask for record number. Type ‘4017’.</a:t>
            </a:r>
            <a:endParaRPr/>
          </a:p>
          <a:p>
            <a:pPr indent="0" lvl="0" marL="0" rtl="0" algn="l">
              <a:lnSpc>
                <a:spcPct val="90000"/>
              </a:lnSpc>
              <a:spcBef>
                <a:spcPts val="1000"/>
              </a:spcBef>
              <a:spcAft>
                <a:spcPts val="0"/>
              </a:spcAft>
              <a:buClr>
                <a:schemeClr val="dk1"/>
              </a:buClr>
              <a:buSzPts val="1800"/>
              <a:buNone/>
            </a:pPr>
            <a:r>
              <a:rPr b="1" i="0" lang="en-US" sz="1800" u="none" strike="noStrike">
                <a:latin typeface="Courier"/>
                <a:ea typeface="Courier"/>
                <a:cs typeface="Courier"/>
                <a:sym typeface="Courier"/>
              </a:rPr>
              <a:t>Step N+4:</a:t>
            </a:r>
            <a:r>
              <a:rPr b="0" i="0" lang="en-US" sz="1800" u="none" strike="noStrike">
                <a:latin typeface="Courier"/>
                <a:ea typeface="Courier"/>
                <a:cs typeface="Courier"/>
                <a:sym typeface="Courier"/>
              </a:rPr>
              <a:t> Screen will fill with data fields for record 4017:</a:t>
            </a:r>
            <a:endParaRPr/>
          </a:p>
          <a:p>
            <a:pPr indent="0" lvl="1" marL="457200" rtl="0" algn="l">
              <a:lnSpc>
                <a:spcPct val="90000"/>
              </a:lnSpc>
              <a:spcBef>
                <a:spcPts val="500"/>
              </a:spcBef>
              <a:spcAft>
                <a:spcPts val="0"/>
              </a:spcAft>
              <a:buClr>
                <a:schemeClr val="dk1"/>
              </a:buClr>
              <a:buSzPts val="1800"/>
              <a:buNone/>
            </a:pPr>
            <a:r>
              <a:rPr b="0" i="0" lang="en-US" sz="1800" u="none" strike="noStrike">
                <a:latin typeface="Courier"/>
                <a:ea typeface="Courier"/>
                <a:cs typeface="Courier"/>
                <a:sym typeface="Courier"/>
              </a:rPr>
              <a:t>Record number: 4017 		X: 0042 		Y: 0036</a:t>
            </a:r>
            <a:endParaRPr/>
          </a:p>
          <a:p>
            <a:pPr indent="0" lvl="1" marL="457200" rtl="0" algn="l">
              <a:lnSpc>
                <a:spcPct val="90000"/>
              </a:lnSpc>
              <a:spcBef>
                <a:spcPts val="500"/>
              </a:spcBef>
              <a:spcAft>
                <a:spcPts val="0"/>
              </a:spcAft>
              <a:buClr>
                <a:schemeClr val="dk1"/>
              </a:buClr>
              <a:buSzPts val="1800"/>
              <a:buNone/>
            </a:pPr>
            <a:r>
              <a:rPr b="0" i="0" lang="en-US" sz="1800" u="none" strike="noStrike">
                <a:latin typeface="Courier"/>
                <a:ea typeface="Courier"/>
                <a:cs typeface="Courier"/>
                <a:sym typeface="Courier"/>
              </a:rPr>
              <a:t>Soil type: clay 			Percolation: 4 mtrs/hr</a:t>
            </a:r>
            <a:endParaRPr b="0" i="0" sz="1800" u="none" strike="noStrike">
              <a:latin typeface="Courier"/>
              <a:ea typeface="Courier"/>
              <a:cs typeface="Courier"/>
              <a:sym typeface="Courier"/>
            </a:endParaRPr>
          </a:p>
          <a:p>
            <a:pPr indent="0" lvl="1" marL="457200" rtl="0" algn="l">
              <a:lnSpc>
                <a:spcPct val="90000"/>
              </a:lnSpc>
              <a:spcBef>
                <a:spcPts val="500"/>
              </a:spcBef>
              <a:spcAft>
                <a:spcPts val="0"/>
              </a:spcAft>
              <a:buClr>
                <a:schemeClr val="dk1"/>
              </a:buClr>
              <a:buSzPts val="1800"/>
              <a:buNone/>
            </a:pPr>
            <a:r>
              <a:rPr b="0" i="0" lang="en-US" sz="1800" u="none" strike="noStrike">
                <a:latin typeface="Courier"/>
                <a:ea typeface="Courier"/>
                <a:cs typeface="Courier"/>
                <a:sym typeface="Courier"/>
              </a:rPr>
              <a:t>Vegetation: kudzu 		Canopy height: 25 mtrs</a:t>
            </a:r>
            <a:endParaRPr b="0" i="0" sz="1800" u="none" strike="noStrike">
              <a:latin typeface="Courier"/>
              <a:ea typeface="Courier"/>
              <a:cs typeface="Courier"/>
              <a:sym typeface="Courier"/>
            </a:endParaRPr>
          </a:p>
          <a:p>
            <a:pPr indent="0" lvl="0" marL="0" rtl="0" algn="l">
              <a:lnSpc>
                <a:spcPct val="90000"/>
              </a:lnSpc>
              <a:spcBef>
                <a:spcPts val="1000"/>
              </a:spcBef>
              <a:spcAft>
                <a:spcPts val="0"/>
              </a:spcAft>
              <a:buClr>
                <a:schemeClr val="dk1"/>
              </a:buClr>
              <a:buSzPts val="1800"/>
              <a:buNone/>
            </a:pPr>
            <a:r>
              <a:rPr b="1" i="0" lang="en-US" sz="1800" u="none" strike="noStrike">
                <a:latin typeface="Courier"/>
                <a:ea typeface="Courier"/>
                <a:cs typeface="Courier"/>
                <a:sym typeface="Courier"/>
              </a:rPr>
              <a:t>Step N+5:</a:t>
            </a:r>
            <a:r>
              <a:rPr b="0" i="0" lang="en-US" sz="1800" u="none" strike="noStrike">
                <a:latin typeface="Courier"/>
                <a:ea typeface="Courier"/>
                <a:cs typeface="Courier"/>
                <a:sym typeface="Courier"/>
              </a:rPr>
              <a:t> Press function key 9: modify	</a:t>
            </a:r>
            <a:endParaRPr/>
          </a:p>
          <a:p>
            <a:pPr indent="0" lvl="0" marL="0" rtl="0" algn="l">
              <a:lnSpc>
                <a:spcPct val="90000"/>
              </a:lnSpc>
              <a:spcBef>
                <a:spcPts val="1000"/>
              </a:spcBef>
              <a:spcAft>
                <a:spcPts val="0"/>
              </a:spcAft>
              <a:buClr>
                <a:schemeClr val="dk1"/>
              </a:buClr>
              <a:buSzPts val="1800"/>
              <a:buNone/>
            </a:pPr>
            <a:r>
              <a:rPr b="1" i="0" lang="en-US" sz="1800" u="none" strike="noStrike">
                <a:latin typeface="Courier"/>
                <a:ea typeface="Courier"/>
                <a:cs typeface="Courier"/>
                <a:sym typeface="Courier"/>
              </a:rPr>
              <a:t>Step N+6:</a:t>
            </a:r>
            <a:r>
              <a:rPr b="0" i="0" lang="en-US" sz="1800" u="none" strike="noStrike">
                <a:latin typeface="Courier"/>
                <a:ea typeface="Courier"/>
                <a:cs typeface="Courier"/>
                <a:sym typeface="Courier"/>
              </a:rPr>
              <a:t> Entries on screen will be highlighted. Move cursor</a:t>
            </a:r>
            <a:endParaRPr/>
          </a:p>
          <a:p>
            <a:pPr indent="0" lvl="0" marL="0" rtl="0" algn="l">
              <a:lnSpc>
                <a:spcPct val="90000"/>
              </a:lnSpc>
              <a:spcBef>
                <a:spcPts val="1000"/>
              </a:spcBef>
              <a:spcAft>
                <a:spcPts val="0"/>
              </a:spcAft>
              <a:buClr>
                <a:schemeClr val="dk1"/>
              </a:buClr>
              <a:buSzPts val="1800"/>
              <a:buNone/>
            </a:pPr>
            <a:r>
              <a:rPr b="0" i="0" lang="en-US" sz="1800" u="none" strike="noStrike">
                <a:latin typeface="Courier"/>
                <a:ea typeface="Courier"/>
                <a:cs typeface="Courier"/>
                <a:sym typeface="Courier"/>
              </a:rPr>
              <a:t>to VEGETATION field. Type ‘grass’ over ‘kudzu’ and</a:t>
            </a:r>
            <a:endParaRPr/>
          </a:p>
          <a:p>
            <a:pPr indent="0" lvl="0" marL="0" rtl="0" algn="l">
              <a:lnSpc>
                <a:spcPct val="90000"/>
              </a:lnSpc>
              <a:spcBef>
                <a:spcPts val="1000"/>
              </a:spcBef>
              <a:spcAft>
                <a:spcPts val="0"/>
              </a:spcAft>
              <a:buClr>
                <a:schemeClr val="dk1"/>
              </a:buClr>
              <a:buSzPts val="1800"/>
              <a:buNone/>
            </a:pPr>
            <a:r>
              <a:rPr b="0" i="0" lang="en-US" sz="1800" u="none" strike="noStrike">
                <a:latin typeface="Courier"/>
                <a:ea typeface="Courier"/>
                <a:cs typeface="Courier"/>
                <a:sym typeface="Courier"/>
              </a:rPr>
              <a:t>press RETURN key.</a:t>
            </a:r>
            <a:endParaRPr/>
          </a:p>
          <a:p>
            <a:pPr indent="0" lvl="0" marL="0" rtl="0" algn="l">
              <a:lnSpc>
                <a:spcPct val="90000"/>
              </a:lnSpc>
              <a:spcBef>
                <a:spcPts val="1000"/>
              </a:spcBef>
              <a:spcAft>
                <a:spcPts val="0"/>
              </a:spcAft>
              <a:buClr>
                <a:schemeClr val="dk1"/>
              </a:buClr>
              <a:buSzPts val="1800"/>
              <a:buNone/>
            </a:pPr>
            <a:r>
              <a:t/>
            </a:r>
            <a:endParaRPr b="0" i="0" sz="1800" u="none" strike="noStrike">
              <a:latin typeface="Courier"/>
              <a:ea typeface="Courier"/>
              <a:cs typeface="Courier"/>
              <a:sym typeface="Courier"/>
            </a:endParaRPr>
          </a:p>
          <a:p>
            <a:pPr indent="0" lvl="0" marL="0" rtl="0" algn="l">
              <a:lnSpc>
                <a:spcPct val="90000"/>
              </a:lnSpc>
              <a:spcBef>
                <a:spcPts val="1000"/>
              </a:spcBef>
              <a:spcAft>
                <a:spcPts val="0"/>
              </a:spcAft>
              <a:buClr>
                <a:schemeClr val="dk1"/>
              </a:buClr>
              <a:buSzPts val="1800"/>
              <a:buNone/>
            </a:pPr>
            <a:r>
              <a:t/>
            </a:r>
            <a:endParaRPr b="0" i="0" sz="1800" u="none" strike="noStrike">
              <a:latin typeface="Courier"/>
              <a:ea typeface="Courier"/>
              <a:cs typeface="Courier"/>
              <a:sym typeface="Courie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41935"/>
              <a:buFont typeface="Calibri"/>
              <a:buNone/>
            </a:pPr>
            <a:r>
              <a:rPr lang="en-US"/>
              <a:t>Test Documentation</a:t>
            </a:r>
            <a:br>
              <a:rPr lang="en-US"/>
            </a:br>
            <a:r>
              <a:rPr lang="en-US" sz="3100"/>
              <a:t>Test Script for Testing The “change field”</a:t>
            </a:r>
            <a:br>
              <a:rPr lang="en-US" sz="3100"/>
            </a:br>
            <a:br>
              <a:rPr lang="en-US" sz="3100"/>
            </a:br>
            <a:endParaRPr sz="3100"/>
          </a:p>
        </p:txBody>
      </p:sp>
      <p:sp>
        <p:nvSpPr>
          <p:cNvPr id="418" name="Google Shape;418;p64"/>
          <p:cNvSpPr txBox="1"/>
          <p:nvPr>
            <p:ph idx="1" type="body"/>
          </p:nvPr>
        </p:nvSpPr>
        <p:spPr>
          <a:xfrm>
            <a:off x="838200" y="1215483"/>
            <a:ext cx="10515600" cy="5486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b="1" i="0" lang="en-US" sz="2000" u="none" strike="noStrike">
                <a:latin typeface="Courier"/>
                <a:ea typeface="Courier"/>
                <a:cs typeface="Courier"/>
                <a:sym typeface="Courier"/>
              </a:rPr>
              <a:t>Step N+7:</a:t>
            </a:r>
            <a:r>
              <a:rPr b="0" i="0" lang="en-US" sz="2000" u="none" strike="noStrike">
                <a:latin typeface="Courier"/>
                <a:ea typeface="Courier"/>
                <a:cs typeface="Courier"/>
                <a:sym typeface="Courier"/>
              </a:rPr>
              <a:t> Entries on screen will no longer be highlighted.</a:t>
            </a:r>
            <a:endParaRPr/>
          </a:p>
          <a:p>
            <a:pPr indent="0" lvl="0" marL="0" rtl="0" algn="l">
              <a:lnSpc>
                <a:spcPct val="90000"/>
              </a:lnSpc>
              <a:spcBef>
                <a:spcPts val="1000"/>
              </a:spcBef>
              <a:spcAft>
                <a:spcPts val="0"/>
              </a:spcAft>
              <a:buClr>
                <a:schemeClr val="dk1"/>
              </a:buClr>
              <a:buSzPts val="2000"/>
              <a:buNone/>
            </a:pPr>
            <a:r>
              <a:rPr b="0" i="0" lang="en-US" sz="2000" u="none" strike="noStrike">
                <a:latin typeface="Courier"/>
                <a:ea typeface="Courier"/>
                <a:cs typeface="Courier"/>
                <a:sym typeface="Courier"/>
              </a:rPr>
              <a:t>VEGETATION field should now read ‘grass’.</a:t>
            </a:r>
            <a:endParaRPr/>
          </a:p>
          <a:p>
            <a:pPr indent="0" lvl="0" marL="0" rtl="0" algn="l">
              <a:lnSpc>
                <a:spcPct val="90000"/>
              </a:lnSpc>
              <a:spcBef>
                <a:spcPts val="1000"/>
              </a:spcBef>
              <a:spcAft>
                <a:spcPts val="0"/>
              </a:spcAft>
              <a:buClr>
                <a:schemeClr val="dk1"/>
              </a:buClr>
              <a:buSzPts val="2000"/>
              <a:buNone/>
            </a:pPr>
            <a:r>
              <a:rPr b="1" i="0" lang="en-US" sz="2000" u="none" strike="noStrike">
                <a:latin typeface="Courier"/>
                <a:ea typeface="Courier"/>
                <a:cs typeface="Courier"/>
                <a:sym typeface="Courier"/>
              </a:rPr>
              <a:t>Step N+8:</a:t>
            </a:r>
            <a:r>
              <a:rPr b="0" i="0" lang="en-US" sz="2000" u="none" strike="noStrike">
                <a:latin typeface="Courier"/>
                <a:ea typeface="Courier"/>
                <a:cs typeface="Courier"/>
                <a:sym typeface="Courier"/>
              </a:rPr>
              <a:t> Press function key 16: Return to previous screen.</a:t>
            </a:r>
            <a:endParaRPr/>
          </a:p>
          <a:p>
            <a:pPr indent="0" lvl="0" marL="0" rtl="0" algn="l">
              <a:lnSpc>
                <a:spcPct val="90000"/>
              </a:lnSpc>
              <a:spcBef>
                <a:spcPts val="1000"/>
              </a:spcBef>
              <a:spcAft>
                <a:spcPts val="0"/>
              </a:spcAft>
              <a:buClr>
                <a:schemeClr val="dk1"/>
              </a:buClr>
              <a:buSzPts val="2000"/>
              <a:buNone/>
            </a:pPr>
            <a:r>
              <a:rPr b="1" i="0" lang="en-US" sz="2000" u="none" strike="noStrike">
                <a:latin typeface="Courier"/>
                <a:ea typeface="Courier"/>
                <a:cs typeface="Courier"/>
                <a:sym typeface="Courier"/>
              </a:rPr>
              <a:t>Step N+9:</a:t>
            </a:r>
            <a:r>
              <a:rPr b="0" i="0" lang="en-US" sz="2000" u="none" strike="noStrike">
                <a:latin typeface="Courier"/>
                <a:ea typeface="Courier"/>
                <a:cs typeface="Courier"/>
                <a:sym typeface="Courier"/>
              </a:rPr>
              <a:t> Menu will appear, reading</a:t>
            </a:r>
            <a:endParaRPr/>
          </a:p>
          <a:p>
            <a:pPr indent="0" lvl="1" marL="457200" rtl="0" algn="l">
              <a:lnSpc>
                <a:spcPct val="90000"/>
              </a:lnSpc>
              <a:spcBef>
                <a:spcPts val="500"/>
              </a:spcBef>
              <a:spcAft>
                <a:spcPts val="0"/>
              </a:spcAft>
              <a:buClr>
                <a:schemeClr val="dk1"/>
              </a:buClr>
              <a:buSzPts val="2000"/>
              <a:buNone/>
            </a:pPr>
            <a:r>
              <a:rPr b="0" i="0" lang="en-US" sz="2000" u="none" strike="noStrike">
                <a:latin typeface="Courier"/>
                <a:ea typeface="Courier"/>
                <a:cs typeface="Courier"/>
                <a:sym typeface="Courier"/>
              </a:rPr>
              <a:t>* delete file		* modify file			* rename file</a:t>
            </a:r>
            <a:endParaRPr/>
          </a:p>
          <a:p>
            <a:pPr indent="0" lvl="1" marL="457200" rtl="0" algn="l">
              <a:lnSpc>
                <a:spcPct val="90000"/>
              </a:lnSpc>
              <a:spcBef>
                <a:spcPts val="500"/>
              </a:spcBef>
              <a:spcAft>
                <a:spcPts val="0"/>
              </a:spcAft>
              <a:buClr>
                <a:schemeClr val="dk1"/>
              </a:buClr>
              <a:buSzPts val="2000"/>
              <a:buNone/>
            </a:pPr>
            <a:r>
              <a:rPr b="0" i="0" lang="en-US" sz="2000" u="none" strike="noStrike">
                <a:latin typeface="Courier"/>
                <a:ea typeface="Courier"/>
                <a:cs typeface="Courier"/>
                <a:sym typeface="Courier"/>
              </a:rPr>
              <a:t>To verify that the modification has been recorded, place cursor next to ‘modify file’ and press RETURN key.</a:t>
            </a:r>
            <a:endParaRPr/>
          </a:p>
          <a:p>
            <a:pPr indent="0" lvl="0" marL="0" rtl="0" algn="l">
              <a:lnSpc>
                <a:spcPct val="90000"/>
              </a:lnSpc>
              <a:spcBef>
                <a:spcPts val="1000"/>
              </a:spcBef>
              <a:spcAft>
                <a:spcPts val="0"/>
              </a:spcAft>
              <a:buClr>
                <a:schemeClr val="dk1"/>
              </a:buClr>
              <a:buSzPts val="2000"/>
              <a:buNone/>
            </a:pPr>
            <a:r>
              <a:rPr b="1" i="0" lang="en-US" sz="2000" u="none" strike="noStrike">
                <a:latin typeface="Courier"/>
                <a:ea typeface="Courier"/>
                <a:cs typeface="Courier"/>
                <a:sym typeface="Courier"/>
              </a:rPr>
              <a:t>Step N+10: </a:t>
            </a:r>
            <a:r>
              <a:rPr b="0" i="0" lang="en-US" sz="2000" u="none" strike="noStrike">
                <a:latin typeface="Courier"/>
                <a:ea typeface="Courier"/>
                <a:cs typeface="Courier"/>
                <a:sym typeface="Courier"/>
              </a:rPr>
              <a:t>Screen will ask for record number. Type ‘4017’.</a:t>
            </a:r>
            <a:endParaRPr/>
          </a:p>
          <a:p>
            <a:pPr indent="0" lvl="0" marL="0" rtl="0" algn="l">
              <a:lnSpc>
                <a:spcPct val="90000"/>
              </a:lnSpc>
              <a:spcBef>
                <a:spcPts val="1000"/>
              </a:spcBef>
              <a:spcAft>
                <a:spcPts val="0"/>
              </a:spcAft>
              <a:buClr>
                <a:schemeClr val="dk1"/>
              </a:buClr>
              <a:buSzPts val="2000"/>
              <a:buNone/>
            </a:pPr>
            <a:r>
              <a:rPr b="1" i="0" lang="en-US" sz="2000" u="none" strike="noStrike">
                <a:latin typeface="Courier"/>
                <a:ea typeface="Courier"/>
                <a:cs typeface="Courier"/>
                <a:sym typeface="Courier"/>
              </a:rPr>
              <a:t>Step N+11: </a:t>
            </a:r>
            <a:r>
              <a:rPr b="0" i="0" lang="en-US" sz="2000" u="none" strike="noStrike">
                <a:latin typeface="Courier"/>
                <a:ea typeface="Courier"/>
                <a:cs typeface="Courier"/>
                <a:sym typeface="Courier"/>
              </a:rPr>
              <a:t>Screen will fill with data fields for record 4017:</a:t>
            </a:r>
            <a:endParaRPr/>
          </a:p>
          <a:p>
            <a:pPr indent="0" lvl="1" marL="457200" rtl="0" algn="l">
              <a:lnSpc>
                <a:spcPct val="90000"/>
              </a:lnSpc>
              <a:spcBef>
                <a:spcPts val="500"/>
              </a:spcBef>
              <a:spcAft>
                <a:spcPts val="0"/>
              </a:spcAft>
              <a:buClr>
                <a:schemeClr val="dk1"/>
              </a:buClr>
              <a:buSzPts val="2000"/>
              <a:buNone/>
            </a:pPr>
            <a:r>
              <a:rPr b="0" i="0" lang="en-US" sz="2000" u="none" strike="noStrike">
                <a:latin typeface="Courier"/>
                <a:ea typeface="Courier"/>
                <a:cs typeface="Courier"/>
                <a:sym typeface="Courier"/>
              </a:rPr>
              <a:t>Record number: 4017 		X: 0042 		Y: 0036</a:t>
            </a:r>
            <a:endParaRPr/>
          </a:p>
          <a:p>
            <a:pPr indent="0" lvl="1" marL="457200" rtl="0" algn="l">
              <a:lnSpc>
                <a:spcPct val="90000"/>
              </a:lnSpc>
              <a:spcBef>
                <a:spcPts val="500"/>
              </a:spcBef>
              <a:spcAft>
                <a:spcPts val="0"/>
              </a:spcAft>
              <a:buClr>
                <a:schemeClr val="dk1"/>
              </a:buClr>
              <a:buSzPts val="2000"/>
              <a:buNone/>
            </a:pPr>
            <a:r>
              <a:rPr b="0" i="0" lang="en-US" sz="2000" u="none" strike="noStrike">
                <a:latin typeface="Courier"/>
                <a:ea typeface="Courier"/>
                <a:cs typeface="Courier"/>
                <a:sym typeface="Courier"/>
              </a:rPr>
              <a:t>Soil type: clay 		Percolation: 4 mtrs/hr</a:t>
            </a:r>
            <a:endParaRPr b="0" i="0" sz="2000" u="none" strike="noStrike">
              <a:latin typeface="Courier"/>
              <a:ea typeface="Courier"/>
              <a:cs typeface="Courier"/>
              <a:sym typeface="Courier"/>
            </a:endParaRPr>
          </a:p>
          <a:p>
            <a:pPr indent="0" lvl="1" marL="457200" rtl="0" algn="l">
              <a:lnSpc>
                <a:spcPct val="90000"/>
              </a:lnSpc>
              <a:spcBef>
                <a:spcPts val="500"/>
              </a:spcBef>
              <a:spcAft>
                <a:spcPts val="0"/>
              </a:spcAft>
              <a:buClr>
                <a:schemeClr val="dk1"/>
              </a:buClr>
              <a:buSzPts val="2000"/>
              <a:buNone/>
            </a:pPr>
            <a:r>
              <a:rPr b="0" i="0" lang="en-US" sz="2000" u="none" strike="noStrike">
                <a:latin typeface="Courier"/>
                <a:ea typeface="Courier"/>
                <a:cs typeface="Courier"/>
                <a:sym typeface="Courier"/>
              </a:rPr>
              <a:t>Vegetation: grass 		Canopy height: 25 mtrs</a:t>
            </a:r>
            <a:endParaRPr b="0" i="0" sz="2000" u="none" strike="noStrike">
              <a:latin typeface="Courier"/>
              <a:ea typeface="Courier"/>
              <a:cs typeface="Courier"/>
              <a:sym typeface="Courie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Test Documentation</a:t>
            </a:r>
            <a:br>
              <a:rPr lang="en-US"/>
            </a:br>
            <a:r>
              <a:rPr lang="en-US" sz="2800"/>
              <a:t>Test Analysis Report</a:t>
            </a:r>
            <a:endParaRPr/>
          </a:p>
        </p:txBody>
      </p:sp>
      <p:sp>
        <p:nvSpPr>
          <p:cNvPr id="424" name="Google Shape;424;p6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Documents the result of test</a:t>
            </a:r>
            <a:endParaRPr/>
          </a:p>
          <a:p>
            <a:pPr indent="-228600" lvl="0" marL="228600" rtl="0" algn="l">
              <a:lnSpc>
                <a:spcPct val="90000"/>
              </a:lnSpc>
              <a:spcBef>
                <a:spcPts val="1000"/>
              </a:spcBef>
              <a:spcAft>
                <a:spcPts val="0"/>
              </a:spcAft>
              <a:buClr>
                <a:schemeClr val="dk1"/>
              </a:buClr>
              <a:buSzPts val="2800"/>
              <a:buChar char="•"/>
            </a:pPr>
            <a:r>
              <a:rPr lang="en-US"/>
              <a:t>Provides information needed to duplicate the failure and to locate and fix the source of the problem</a:t>
            </a:r>
            <a:endParaRPr/>
          </a:p>
          <a:p>
            <a:pPr indent="-228600" lvl="0" marL="228600" rtl="0" algn="l">
              <a:lnSpc>
                <a:spcPct val="90000"/>
              </a:lnSpc>
              <a:spcBef>
                <a:spcPts val="1000"/>
              </a:spcBef>
              <a:spcAft>
                <a:spcPts val="0"/>
              </a:spcAft>
              <a:buClr>
                <a:schemeClr val="dk1"/>
              </a:buClr>
              <a:buSzPts val="2800"/>
              <a:buChar char="•"/>
            </a:pPr>
            <a:r>
              <a:rPr lang="en-US"/>
              <a:t>Provides information necessary to determine if the project is complete</a:t>
            </a:r>
            <a:endParaRPr/>
          </a:p>
          <a:p>
            <a:pPr indent="-228600" lvl="0" marL="228600" rtl="0" algn="l">
              <a:lnSpc>
                <a:spcPct val="90000"/>
              </a:lnSpc>
              <a:spcBef>
                <a:spcPts val="1000"/>
              </a:spcBef>
              <a:spcAft>
                <a:spcPts val="0"/>
              </a:spcAft>
              <a:buClr>
                <a:schemeClr val="dk1"/>
              </a:buClr>
              <a:buSzPts val="2800"/>
              <a:buChar char="•"/>
            </a:pPr>
            <a:r>
              <a:rPr lang="en-US"/>
              <a:t>Establish confidence in the system’s performance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Test Documentation</a:t>
            </a:r>
            <a:br>
              <a:rPr lang="en-US"/>
            </a:br>
            <a:r>
              <a:rPr lang="en-US" sz="2800"/>
              <a:t>Problem Report Forms</a:t>
            </a:r>
            <a:endParaRPr/>
          </a:p>
        </p:txBody>
      </p:sp>
      <p:sp>
        <p:nvSpPr>
          <p:cNvPr id="431" name="Google Shape;431;p6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Location: Where did the problem occur?</a:t>
            </a:r>
            <a:endParaRPr/>
          </a:p>
          <a:p>
            <a:pPr indent="-228600" lvl="0" marL="228600" rtl="0" algn="l">
              <a:lnSpc>
                <a:spcPct val="90000"/>
              </a:lnSpc>
              <a:spcBef>
                <a:spcPts val="1000"/>
              </a:spcBef>
              <a:spcAft>
                <a:spcPts val="0"/>
              </a:spcAft>
              <a:buClr>
                <a:schemeClr val="dk1"/>
              </a:buClr>
              <a:buSzPts val="2800"/>
              <a:buChar char="•"/>
            </a:pPr>
            <a:r>
              <a:rPr lang="en-US"/>
              <a:t>Timing: When did it occur?</a:t>
            </a:r>
            <a:endParaRPr/>
          </a:p>
          <a:p>
            <a:pPr indent="-228600" lvl="0" marL="228600" rtl="0" algn="l">
              <a:lnSpc>
                <a:spcPct val="90000"/>
              </a:lnSpc>
              <a:spcBef>
                <a:spcPts val="1000"/>
              </a:spcBef>
              <a:spcAft>
                <a:spcPts val="0"/>
              </a:spcAft>
              <a:buClr>
                <a:schemeClr val="dk1"/>
              </a:buClr>
              <a:buSzPts val="2800"/>
              <a:buChar char="•"/>
            </a:pPr>
            <a:r>
              <a:rPr lang="en-US"/>
              <a:t>Symptom: What was observed?</a:t>
            </a:r>
            <a:endParaRPr/>
          </a:p>
          <a:p>
            <a:pPr indent="-228600" lvl="0" marL="228600" rtl="0" algn="l">
              <a:lnSpc>
                <a:spcPct val="90000"/>
              </a:lnSpc>
              <a:spcBef>
                <a:spcPts val="1000"/>
              </a:spcBef>
              <a:spcAft>
                <a:spcPts val="0"/>
              </a:spcAft>
              <a:buClr>
                <a:schemeClr val="dk1"/>
              </a:buClr>
              <a:buSzPts val="2800"/>
              <a:buChar char="•"/>
            </a:pPr>
            <a:r>
              <a:rPr lang="en-US"/>
              <a:t>End result: What were the consequences?</a:t>
            </a:r>
            <a:endParaRPr/>
          </a:p>
          <a:p>
            <a:pPr indent="-228600" lvl="0" marL="228600" rtl="0" algn="l">
              <a:lnSpc>
                <a:spcPct val="90000"/>
              </a:lnSpc>
              <a:spcBef>
                <a:spcPts val="1000"/>
              </a:spcBef>
              <a:spcAft>
                <a:spcPts val="0"/>
              </a:spcAft>
              <a:buClr>
                <a:schemeClr val="dk1"/>
              </a:buClr>
              <a:buSzPts val="2800"/>
              <a:buChar char="•"/>
            </a:pPr>
            <a:r>
              <a:rPr lang="en-US"/>
              <a:t>Mechanism: How did it occur?</a:t>
            </a:r>
            <a:endParaRPr/>
          </a:p>
          <a:p>
            <a:pPr indent="-228600" lvl="0" marL="228600" rtl="0" algn="l">
              <a:lnSpc>
                <a:spcPct val="90000"/>
              </a:lnSpc>
              <a:spcBef>
                <a:spcPts val="1000"/>
              </a:spcBef>
              <a:spcAft>
                <a:spcPts val="0"/>
              </a:spcAft>
              <a:buClr>
                <a:schemeClr val="dk1"/>
              </a:buClr>
              <a:buSzPts val="2800"/>
              <a:buChar char="•"/>
            </a:pPr>
            <a:r>
              <a:rPr lang="en-US"/>
              <a:t>Cause: Why did it occur?</a:t>
            </a:r>
            <a:endParaRPr/>
          </a:p>
          <a:p>
            <a:pPr indent="-228600" lvl="0" marL="228600" rtl="0" algn="l">
              <a:lnSpc>
                <a:spcPct val="90000"/>
              </a:lnSpc>
              <a:spcBef>
                <a:spcPts val="1000"/>
              </a:spcBef>
              <a:spcAft>
                <a:spcPts val="0"/>
              </a:spcAft>
              <a:buClr>
                <a:schemeClr val="dk1"/>
              </a:buClr>
              <a:buSzPts val="2800"/>
              <a:buChar char="•"/>
            </a:pPr>
            <a:r>
              <a:rPr lang="en-US"/>
              <a:t>Severity: How much was the user or business affected?</a:t>
            </a:r>
            <a:endParaRPr/>
          </a:p>
          <a:p>
            <a:pPr indent="-228600" lvl="0" marL="228600" rtl="0" algn="l">
              <a:lnSpc>
                <a:spcPct val="90000"/>
              </a:lnSpc>
              <a:spcBef>
                <a:spcPts val="1000"/>
              </a:spcBef>
              <a:spcAft>
                <a:spcPts val="0"/>
              </a:spcAft>
              <a:buClr>
                <a:schemeClr val="dk1"/>
              </a:buClr>
              <a:buSzPts val="2800"/>
              <a:buChar char="•"/>
            </a:pPr>
            <a:r>
              <a:rPr lang="en-US"/>
              <a:t>Cost: How much did it cost?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Test Documentation</a:t>
            </a:r>
            <a:br>
              <a:rPr lang="en-US"/>
            </a:br>
            <a:r>
              <a:rPr lang="en-US" sz="2800"/>
              <a:t>Example of Actual Problem Report Forms</a:t>
            </a:r>
            <a:endParaRPr/>
          </a:p>
        </p:txBody>
      </p:sp>
      <p:pic>
        <p:nvPicPr>
          <p:cNvPr id="437" name="Google Shape;437;p67"/>
          <p:cNvPicPr preferRelativeResize="0"/>
          <p:nvPr/>
        </p:nvPicPr>
        <p:blipFill rotWithShape="1">
          <a:blip r:embed="rId3">
            <a:alphaModFix/>
          </a:blip>
          <a:srcRect b="0" l="0" r="0" t="0"/>
          <a:stretch/>
        </p:blipFill>
        <p:spPr>
          <a:xfrm>
            <a:off x="559419" y="2552621"/>
            <a:ext cx="11073161" cy="2303251"/>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57142"/>
              <a:buFont typeface="Calibri"/>
              <a:buNone/>
            </a:pPr>
            <a:r>
              <a:rPr lang="en-US"/>
              <a:t>Test Documentation</a:t>
            </a:r>
            <a:br>
              <a:rPr lang="en-US"/>
            </a:br>
            <a:r>
              <a:rPr lang="en-US" sz="2800"/>
              <a:t>Example of Actual Discrepancy Report Forms</a:t>
            </a:r>
            <a:br>
              <a:rPr lang="en-US" sz="2800"/>
            </a:br>
            <a:br>
              <a:rPr lang="en-US" sz="2800"/>
            </a:br>
            <a:endParaRPr sz="2800"/>
          </a:p>
        </p:txBody>
      </p:sp>
      <p:pic>
        <p:nvPicPr>
          <p:cNvPr descr="Table&#10;&#10;Description automatically generated" id="444" name="Google Shape;444;p68"/>
          <p:cNvPicPr preferRelativeResize="0"/>
          <p:nvPr>
            <p:ph idx="1" type="body"/>
          </p:nvPr>
        </p:nvPicPr>
        <p:blipFill rotWithShape="1">
          <a:blip r:embed="rId3">
            <a:alphaModFix/>
          </a:blip>
          <a:srcRect b="0" l="0" r="0" t="0"/>
          <a:stretch/>
        </p:blipFill>
        <p:spPr>
          <a:xfrm>
            <a:off x="1260088" y="1101494"/>
            <a:ext cx="9879980" cy="575650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Types of Faults</a:t>
            </a:r>
            <a:endParaRPr/>
          </a:p>
        </p:txBody>
      </p:sp>
      <p:sp>
        <p:nvSpPr>
          <p:cNvPr id="122" name="Google Shape;122;p18"/>
          <p:cNvSpPr txBox="1"/>
          <p:nvPr>
            <p:ph idx="1" type="body"/>
          </p:nvPr>
        </p:nvSpPr>
        <p:spPr>
          <a:xfrm>
            <a:off x="838200" y="1533832"/>
            <a:ext cx="10515600" cy="532416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1" lang="en-US" sz="2400"/>
              <a:t>Syntax fault</a:t>
            </a:r>
            <a:endParaRPr/>
          </a:p>
          <a:p>
            <a:pPr indent="-228600" lvl="0" marL="228600" rtl="0" algn="l">
              <a:lnSpc>
                <a:spcPct val="90000"/>
              </a:lnSpc>
              <a:spcBef>
                <a:spcPts val="1000"/>
              </a:spcBef>
              <a:spcAft>
                <a:spcPts val="0"/>
              </a:spcAft>
              <a:buClr>
                <a:schemeClr val="dk1"/>
              </a:buClr>
              <a:buSzPts val="2400"/>
              <a:buChar char="•"/>
            </a:pPr>
            <a:r>
              <a:rPr b="1" lang="en-US" sz="2400"/>
              <a:t>Computation and precision fault</a:t>
            </a:r>
            <a:endParaRPr/>
          </a:p>
          <a:p>
            <a:pPr indent="-228600" lvl="1" marL="685800" rtl="0" algn="l">
              <a:lnSpc>
                <a:spcPct val="90000"/>
              </a:lnSpc>
              <a:spcBef>
                <a:spcPts val="500"/>
              </a:spcBef>
              <a:spcAft>
                <a:spcPts val="0"/>
              </a:spcAft>
              <a:buClr>
                <a:schemeClr val="dk1"/>
              </a:buClr>
              <a:buSzPts val="2000"/>
              <a:buChar char="•"/>
            </a:pPr>
            <a:r>
              <a:rPr lang="en-US" sz="2000"/>
              <a:t>A formula’s implementation is wrong or does not compute result to required number of decimal places</a:t>
            </a:r>
            <a:endParaRPr/>
          </a:p>
          <a:p>
            <a:pPr indent="-228600" lvl="0" marL="228600" rtl="0" algn="l">
              <a:lnSpc>
                <a:spcPct val="90000"/>
              </a:lnSpc>
              <a:spcBef>
                <a:spcPts val="1000"/>
              </a:spcBef>
              <a:spcAft>
                <a:spcPts val="0"/>
              </a:spcAft>
              <a:buClr>
                <a:schemeClr val="dk1"/>
              </a:buClr>
              <a:buSzPts val="2400"/>
              <a:buChar char="•"/>
            </a:pPr>
            <a:r>
              <a:rPr b="1" lang="en-US" sz="2400"/>
              <a:t>Documentation fault</a:t>
            </a:r>
            <a:endParaRPr/>
          </a:p>
          <a:p>
            <a:pPr indent="-228600" lvl="1" marL="685800" rtl="0" algn="l">
              <a:lnSpc>
                <a:spcPct val="90000"/>
              </a:lnSpc>
              <a:spcBef>
                <a:spcPts val="500"/>
              </a:spcBef>
              <a:spcAft>
                <a:spcPts val="0"/>
              </a:spcAft>
              <a:buClr>
                <a:schemeClr val="dk1"/>
              </a:buClr>
              <a:buSzPts val="2000"/>
              <a:buChar char="•"/>
            </a:pPr>
            <a:r>
              <a:rPr lang="en-US" sz="2000"/>
              <a:t>Documentation doesn’t match what program does</a:t>
            </a:r>
            <a:endParaRPr/>
          </a:p>
          <a:p>
            <a:pPr indent="-228600" lvl="0" marL="228600" rtl="0" algn="l">
              <a:lnSpc>
                <a:spcPct val="90000"/>
              </a:lnSpc>
              <a:spcBef>
                <a:spcPts val="1000"/>
              </a:spcBef>
              <a:spcAft>
                <a:spcPts val="0"/>
              </a:spcAft>
              <a:buClr>
                <a:schemeClr val="dk1"/>
              </a:buClr>
              <a:buSzPts val="2400"/>
              <a:buChar char="•"/>
            </a:pPr>
            <a:r>
              <a:rPr b="1" lang="en-US" sz="2400"/>
              <a:t>Capacity or boundary faults</a:t>
            </a:r>
            <a:endParaRPr/>
          </a:p>
          <a:p>
            <a:pPr indent="-228600" lvl="1" marL="685800" rtl="0" algn="l">
              <a:lnSpc>
                <a:spcPct val="90000"/>
              </a:lnSpc>
              <a:spcBef>
                <a:spcPts val="500"/>
              </a:spcBef>
              <a:spcAft>
                <a:spcPts val="0"/>
              </a:spcAft>
              <a:buClr>
                <a:schemeClr val="dk1"/>
              </a:buClr>
              <a:buSzPts val="2000"/>
              <a:buChar char="•"/>
            </a:pPr>
            <a:r>
              <a:rPr lang="en-US" sz="2000"/>
              <a:t>System’s performance not acceptable when certain limits are reached</a:t>
            </a:r>
            <a:endParaRPr/>
          </a:p>
          <a:p>
            <a:pPr indent="-228600" lvl="0" marL="228600" rtl="0" algn="l">
              <a:lnSpc>
                <a:spcPct val="90000"/>
              </a:lnSpc>
              <a:spcBef>
                <a:spcPts val="1000"/>
              </a:spcBef>
              <a:spcAft>
                <a:spcPts val="0"/>
              </a:spcAft>
              <a:buClr>
                <a:schemeClr val="dk1"/>
              </a:buClr>
              <a:buSzPts val="2400"/>
              <a:buChar char="•"/>
            </a:pPr>
            <a:r>
              <a:rPr b="1" lang="en-US" sz="2400"/>
              <a:t>Timing or coordination faults</a:t>
            </a:r>
            <a:endParaRPr/>
          </a:p>
          <a:p>
            <a:pPr indent="-228600" lvl="1" marL="685800" rtl="0" algn="l">
              <a:lnSpc>
                <a:spcPct val="90000"/>
              </a:lnSpc>
              <a:spcBef>
                <a:spcPts val="500"/>
              </a:spcBef>
              <a:spcAft>
                <a:spcPts val="0"/>
              </a:spcAft>
              <a:buClr>
                <a:schemeClr val="dk1"/>
              </a:buClr>
              <a:buSzPts val="2000"/>
              <a:buChar char="•"/>
            </a:pPr>
            <a:r>
              <a:rPr lang="en-US" sz="2000"/>
              <a:t>O</a:t>
            </a:r>
            <a:r>
              <a:rPr b="0" i="0" lang="en-US" sz="2000" u="none" strike="noStrike"/>
              <a:t>ccur when the code coordinating</a:t>
            </a:r>
            <a:r>
              <a:rPr b="1" i="0" lang="en-US" sz="2000" u="none" strike="noStrike"/>
              <a:t> </a:t>
            </a:r>
            <a:r>
              <a:rPr b="0" i="0" lang="en-US" sz="2000" u="none" strike="noStrike"/>
              <a:t>several processes executing simultaneously or in a carefully defined sequence</a:t>
            </a:r>
            <a:r>
              <a:rPr lang="en-US" sz="2000"/>
              <a:t> is inadequate</a:t>
            </a:r>
            <a:endParaRPr b="1" sz="2000"/>
          </a:p>
          <a:p>
            <a:pPr indent="-228600" lvl="0" marL="228600" rtl="0" algn="l">
              <a:lnSpc>
                <a:spcPct val="90000"/>
              </a:lnSpc>
              <a:spcBef>
                <a:spcPts val="1000"/>
              </a:spcBef>
              <a:spcAft>
                <a:spcPts val="0"/>
              </a:spcAft>
              <a:buClr>
                <a:schemeClr val="dk1"/>
              </a:buClr>
              <a:buSzPts val="2400"/>
              <a:buChar char="•"/>
            </a:pPr>
            <a:r>
              <a:rPr b="1" lang="en-US" sz="2400"/>
              <a:t>Throughput or performance faults</a:t>
            </a:r>
            <a:endParaRPr/>
          </a:p>
          <a:p>
            <a:pPr indent="-228600" lvl="1" marL="685800" rtl="0" algn="l">
              <a:lnSpc>
                <a:spcPct val="90000"/>
              </a:lnSpc>
              <a:spcBef>
                <a:spcPts val="500"/>
              </a:spcBef>
              <a:spcAft>
                <a:spcPts val="0"/>
              </a:spcAft>
              <a:buClr>
                <a:schemeClr val="dk1"/>
              </a:buClr>
              <a:buSzPts val="2000"/>
              <a:buChar char="•"/>
            </a:pPr>
            <a:r>
              <a:rPr lang="en-US" sz="2000"/>
              <a:t>System does not perform at the speed prescribed by requirements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Different Level of Failure Severity</a:t>
            </a:r>
            <a:endParaRPr/>
          </a:p>
        </p:txBody>
      </p:sp>
      <p:sp>
        <p:nvSpPr>
          <p:cNvPr id="128" name="Google Shape;128;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Catastrophic: causes death or system loss</a:t>
            </a:r>
            <a:endParaRPr/>
          </a:p>
          <a:p>
            <a:pPr indent="-228600" lvl="0" marL="228600" rtl="0" algn="l">
              <a:lnSpc>
                <a:spcPct val="90000"/>
              </a:lnSpc>
              <a:spcBef>
                <a:spcPts val="1000"/>
              </a:spcBef>
              <a:spcAft>
                <a:spcPts val="0"/>
              </a:spcAft>
              <a:buClr>
                <a:schemeClr val="dk1"/>
              </a:buClr>
              <a:buSzPts val="2800"/>
              <a:buChar char="•"/>
            </a:pPr>
            <a:r>
              <a:rPr lang="en-US"/>
              <a:t>Critical: causes severe injury or major system damage</a:t>
            </a:r>
            <a:endParaRPr/>
          </a:p>
          <a:p>
            <a:pPr indent="-228600" lvl="0" marL="228600" rtl="0" algn="l">
              <a:lnSpc>
                <a:spcPct val="90000"/>
              </a:lnSpc>
              <a:spcBef>
                <a:spcPts val="1000"/>
              </a:spcBef>
              <a:spcAft>
                <a:spcPts val="0"/>
              </a:spcAft>
              <a:buClr>
                <a:schemeClr val="dk1"/>
              </a:buClr>
              <a:buSzPts val="2800"/>
              <a:buChar char="•"/>
            </a:pPr>
            <a:r>
              <a:rPr lang="en-US"/>
              <a:t>Marginal: causes minor injury or minor system damage</a:t>
            </a:r>
            <a:endParaRPr/>
          </a:p>
          <a:p>
            <a:pPr indent="-228600" lvl="0" marL="228600" rtl="0" algn="l">
              <a:lnSpc>
                <a:spcPct val="90000"/>
              </a:lnSpc>
              <a:spcBef>
                <a:spcPts val="1000"/>
              </a:spcBef>
              <a:spcAft>
                <a:spcPts val="0"/>
              </a:spcAft>
              <a:buClr>
                <a:schemeClr val="dk1"/>
              </a:buClr>
              <a:buSzPts val="2800"/>
              <a:buChar char="•"/>
            </a:pPr>
            <a:r>
              <a:rPr lang="en-US"/>
              <a:t>Minor: causes no injury or system damage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Testing Steps</a:t>
            </a:r>
            <a:endParaRPr/>
          </a:p>
        </p:txBody>
      </p:sp>
      <p:pic>
        <p:nvPicPr>
          <p:cNvPr descr="Diagram&#10;&#10;Description automatically generated" id="134" name="Google Shape;134;p20"/>
          <p:cNvPicPr preferRelativeResize="0"/>
          <p:nvPr>
            <p:ph idx="1" type="body"/>
          </p:nvPr>
        </p:nvPicPr>
        <p:blipFill rotWithShape="1">
          <a:blip r:embed="rId3">
            <a:alphaModFix/>
          </a:blip>
          <a:srcRect b="0" l="0" r="0" t="0"/>
          <a:stretch/>
        </p:blipFill>
        <p:spPr>
          <a:xfrm>
            <a:off x="838200" y="1411289"/>
            <a:ext cx="10390239" cy="549131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Testing Issues</a:t>
            </a:r>
            <a:br>
              <a:rPr lang="en-US"/>
            </a:br>
            <a:r>
              <a:rPr lang="en-US" sz="2600"/>
              <a:t>Attitude Toward Testing </a:t>
            </a:r>
            <a:endParaRPr/>
          </a:p>
        </p:txBody>
      </p:sp>
      <p:sp>
        <p:nvSpPr>
          <p:cNvPr id="140" name="Google Shape;140;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Programs are viewed as components of a larger system, not as the property of those who wrote them</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