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y="6858000" cx="12192000"/>
  <p:notesSz cx="6858000" cy="9144000"/>
  <p:embeddedFontLst>
    <p:embeddedFont>
      <p:font typeface="Inter"/>
      <p:regular r:id="rId46"/>
      <p:bold r:id="rId47"/>
    </p:embeddedFont>
    <p:embeddedFont>
      <p:font typeface="Source Sans Pr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font" Target="fonts/Inter-regular.fntdata"/><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SourceSansPro-regular.fntdata"/><Relationship Id="rId47" Type="http://schemas.openxmlformats.org/officeDocument/2006/relationships/font" Target="fonts/Inter-bold.fntdata"/><Relationship Id="rId49" Type="http://schemas.openxmlformats.org/officeDocument/2006/relationships/font" Target="fonts/SourceSansPr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SourceSansPro-boldItalic.fntdata"/><Relationship Id="rId50" Type="http://schemas.openxmlformats.org/officeDocument/2006/relationships/font" Target="fonts/SourceSansPr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76200" lvl="0" marL="0" rtl="0" algn="l">
              <a:spcBef>
                <a:spcPts val="0"/>
              </a:spcBef>
              <a:spcAft>
                <a:spcPts val="0"/>
              </a:spcAft>
              <a:buClr>
                <a:srgbClr val="222222"/>
              </a:buClr>
              <a:buSzPts val="1200"/>
              <a:buFont typeface="Calibri"/>
              <a:buAutoNum type="arabicPeriod"/>
            </a:pPr>
            <a:r>
              <a:rPr b="0" i="0" lang="en-US">
                <a:solidFill>
                  <a:srgbClr val="222222"/>
                </a:solidFill>
                <a:latin typeface="Source Sans Pro"/>
                <a:ea typeface="Source Sans Pro"/>
                <a:cs typeface="Source Sans Pro"/>
                <a:sym typeface="Source Sans Pro"/>
              </a:rPr>
              <a:t> Any Number greater than 10 entered in the Order Product Field(let say 11) is considered invalid.</a:t>
            </a:r>
            <a:endParaRPr/>
          </a:p>
          <a:p>
            <a:pPr indent="-76200" lvl="0" marL="0" rtl="0" algn="l">
              <a:spcBef>
                <a:spcPts val="0"/>
              </a:spcBef>
              <a:spcAft>
                <a:spcPts val="0"/>
              </a:spcAft>
              <a:buClr>
                <a:srgbClr val="222222"/>
              </a:buClr>
              <a:buSzPts val="1200"/>
              <a:buFont typeface="Calibri"/>
              <a:buAutoNum type="arabicPeriod"/>
            </a:pPr>
            <a:r>
              <a:rPr b="0" i="0" lang="en-US">
                <a:solidFill>
                  <a:srgbClr val="222222"/>
                </a:solidFill>
                <a:latin typeface="Source Sans Pro"/>
                <a:ea typeface="Source Sans Pro"/>
                <a:cs typeface="Source Sans Pro"/>
                <a:sym typeface="Source Sans Pro"/>
              </a:rPr>
              <a:t> Any Number less than 1 that is 0 or below, then it is considered invalid.</a:t>
            </a:r>
            <a:endParaRPr/>
          </a:p>
          <a:p>
            <a:pPr indent="-76200" lvl="0" marL="0" rtl="0" algn="l">
              <a:spcBef>
                <a:spcPts val="0"/>
              </a:spcBef>
              <a:spcAft>
                <a:spcPts val="0"/>
              </a:spcAft>
              <a:buClr>
                <a:srgbClr val="222222"/>
              </a:buClr>
              <a:buSzPts val="1200"/>
              <a:buFont typeface="Calibri"/>
              <a:buAutoNum type="arabicPeriod"/>
            </a:pPr>
            <a:r>
              <a:rPr b="0" i="0" lang="en-US">
                <a:solidFill>
                  <a:srgbClr val="222222"/>
                </a:solidFill>
                <a:latin typeface="Source Sans Pro"/>
                <a:ea typeface="Source Sans Pro"/>
                <a:cs typeface="Source Sans Pro"/>
                <a:sym typeface="Source Sans Pro"/>
              </a:rPr>
              <a:t> Numbers 1 to 10 are considered valid</a:t>
            </a:r>
            <a:endParaRPr/>
          </a:p>
          <a:p>
            <a:pPr indent="-76200" lvl="0" marL="0" rtl="0" algn="l">
              <a:spcBef>
                <a:spcPts val="0"/>
              </a:spcBef>
              <a:spcAft>
                <a:spcPts val="0"/>
              </a:spcAft>
              <a:buClr>
                <a:srgbClr val="222222"/>
              </a:buClr>
              <a:buSzPts val="1200"/>
              <a:buFont typeface="Calibri"/>
              <a:buAutoNum type="arabicPeriod"/>
            </a:pPr>
            <a:r>
              <a:rPr b="0" i="0" lang="en-US">
                <a:solidFill>
                  <a:srgbClr val="222222"/>
                </a:solidFill>
                <a:latin typeface="Source Sans Pro"/>
                <a:ea typeface="Source Sans Pro"/>
                <a:cs typeface="Source Sans Pro"/>
                <a:sym typeface="Source Sans Pro"/>
              </a:rPr>
              <a:t> Any 3 Digit Number say 100 is invalid.</a:t>
            </a:r>
            <a:endParaRPr/>
          </a:p>
          <a:p>
            <a:pPr indent="0" lvl="0" marL="0" rtl="0" algn="l">
              <a:spcBef>
                <a:spcPts val="0"/>
              </a:spcBef>
              <a:spcAft>
                <a:spcPts val="0"/>
              </a:spcAft>
              <a:buNone/>
            </a:pPr>
            <a:r>
              <a:t/>
            </a:r>
            <a:endParaRPr/>
          </a:p>
        </p:txBody>
      </p:sp>
      <p:sp>
        <p:nvSpPr>
          <p:cNvPr id="157" name="Google Shape;157;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solidFill>
                  <a:srgbClr val="333333"/>
                </a:solidFill>
                <a:latin typeface="Inter"/>
                <a:ea typeface="Inter"/>
                <a:cs typeface="Inter"/>
                <a:sym typeface="Inter"/>
              </a:rPr>
              <a:t>The aim of this technique is to determine the execution paths through a module of program code and then creates and executes test cases to cover those paths.</a:t>
            </a:r>
            <a:endParaRPr/>
          </a:p>
          <a:p>
            <a:pPr indent="0" lvl="0" marL="0" rtl="0" algn="l">
              <a:spcBef>
                <a:spcPts val="0"/>
              </a:spcBef>
              <a:spcAft>
                <a:spcPts val="0"/>
              </a:spcAft>
              <a:buNone/>
            </a:pPr>
            <a:r>
              <a:t/>
            </a:r>
            <a:endParaRPr b="0" i="0">
              <a:solidFill>
                <a:srgbClr val="333333"/>
              </a:solidFill>
              <a:latin typeface="Inter"/>
              <a:ea typeface="Inter"/>
              <a:cs typeface="Inter"/>
              <a:sym typeface="Inter"/>
            </a:endParaRPr>
          </a:p>
          <a:p>
            <a:pPr indent="0" lvl="0" marL="0" rtl="0" algn="l">
              <a:spcBef>
                <a:spcPts val="0"/>
              </a:spcBef>
              <a:spcAft>
                <a:spcPts val="0"/>
              </a:spcAft>
              <a:buNone/>
            </a:pPr>
            <a:r>
              <a:rPr b="0" i="0" lang="en-US">
                <a:solidFill>
                  <a:srgbClr val="333333"/>
                </a:solidFill>
                <a:latin typeface="Inter"/>
                <a:ea typeface="Inter"/>
                <a:cs typeface="Inter"/>
                <a:sym typeface="Inter"/>
              </a:rPr>
              <a:t>It is mostly used in unit testing.</a:t>
            </a:r>
            <a:endParaRPr/>
          </a:p>
        </p:txBody>
      </p:sp>
      <p:sp>
        <p:nvSpPr>
          <p:cNvPr id="178" name="Google Shape;178;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Testing</a:t>
            </a:r>
            <a:endParaRPr/>
          </a:p>
        </p:txBody>
      </p:sp>
      <p:sp>
        <p:nvSpPr>
          <p:cNvPr id="90" name="Google Shape;90;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Instructor: Mehroze Khan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Testing Issues</a:t>
            </a:r>
            <a:br>
              <a:rPr lang="en-US"/>
            </a:br>
            <a:r>
              <a:rPr lang="en-US" sz="2600"/>
              <a:t>Views of the Test Objects</a:t>
            </a:r>
            <a:endParaRPr/>
          </a:p>
        </p:txBody>
      </p:sp>
      <p:sp>
        <p:nvSpPr>
          <p:cNvPr id="147" name="Google Shape;14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600"/>
              <a:buChar char="•"/>
            </a:pPr>
            <a:r>
              <a:rPr b="0" i="0" lang="en-US" sz="2600" u="none" strike="noStrike"/>
              <a:t>If we view the test object from the outside as a </a:t>
            </a:r>
            <a:r>
              <a:rPr b="1" i="0" lang="en-US" sz="2600" u="none" strike="noStrike"/>
              <a:t>closed box </a:t>
            </a:r>
            <a:r>
              <a:rPr b="0" i="0" lang="en-US" sz="2600" u="none" strike="noStrike"/>
              <a:t>or </a:t>
            </a:r>
            <a:r>
              <a:rPr b="1" i="0" lang="en-US" sz="2600" u="none" strike="noStrike"/>
              <a:t>black box </a:t>
            </a:r>
            <a:r>
              <a:rPr b="0" i="0" lang="en-US" sz="2600" u="none" strike="noStrike"/>
              <a:t>whose contents are unknown, our testing feeds input to the closed box and notes what output is produced</a:t>
            </a:r>
            <a:endParaRPr/>
          </a:p>
          <a:p>
            <a:pPr indent="-228600" lvl="1" marL="685800" rtl="0" algn="l">
              <a:lnSpc>
                <a:spcPct val="90000"/>
              </a:lnSpc>
              <a:spcBef>
                <a:spcPts val="500"/>
              </a:spcBef>
              <a:spcAft>
                <a:spcPts val="0"/>
              </a:spcAft>
              <a:buClr>
                <a:schemeClr val="dk1"/>
              </a:buClr>
              <a:buSzPts val="2600"/>
              <a:buChar char="•"/>
            </a:pPr>
            <a:r>
              <a:rPr lang="en-US" sz="2600"/>
              <a:t>T</a:t>
            </a:r>
            <a:r>
              <a:rPr b="0" i="0" lang="en-US" sz="2600" u="none" strike="noStrike"/>
              <a:t>est’s goal is to be sure that every kind of input is submitted, and that the output observed matches the output expected</a:t>
            </a:r>
            <a:endParaRPr/>
          </a:p>
          <a:p>
            <a:pPr indent="-228600" lvl="0" marL="228600" rtl="0" algn="l">
              <a:lnSpc>
                <a:spcPct val="90000"/>
              </a:lnSpc>
              <a:spcBef>
                <a:spcPts val="1000"/>
              </a:spcBef>
              <a:spcAft>
                <a:spcPts val="0"/>
              </a:spcAft>
              <a:buClr>
                <a:schemeClr val="dk1"/>
              </a:buClr>
              <a:buSzPts val="2600"/>
              <a:buChar char="•"/>
            </a:pPr>
            <a:r>
              <a:rPr b="1" i="0" lang="en-US" sz="2600" u="none" strike="noStrike"/>
              <a:t>Open box </a:t>
            </a:r>
            <a:r>
              <a:rPr b="0" i="0" lang="en-US" sz="2600" u="none" strike="noStrike"/>
              <a:t>(sometimes called </a:t>
            </a:r>
            <a:r>
              <a:rPr b="1" i="0" lang="en-US" sz="2600" u="none" strike="noStrike"/>
              <a:t>clear box </a:t>
            </a:r>
            <a:r>
              <a:rPr b="0" i="0" lang="en-US" sz="2600" u="none" strike="noStrike"/>
              <a:t>or </a:t>
            </a:r>
            <a:r>
              <a:rPr b="1" i="0" lang="en-US" sz="2600" u="none" strike="noStrike"/>
              <a:t>white box</a:t>
            </a:r>
            <a:r>
              <a:rPr b="0" i="0" lang="en-US" sz="2600" u="none" strike="noStrike"/>
              <a:t>); can use the structure of the test object to test in different ways</a:t>
            </a:r>
            <a:endParaRPr/>
          </a:p>
          <a:p>
            <a:pPr indent="-228600" lvl="1" marL="685800" rtl="0" algn="l">
              <a:lnSpc>
                <a:spcPct val="90000"/>
              </a:lnSpc>
              <a:spcBef>
                <a:spcPts val="500"/>
              </a:spcBef>
              <a:spcAft>
                <a:spcPts val="0"/>
              </a:spcAft>
              <a:buClr>
                <a:schemeClr val="dk1"/>
              </a:buClr>
              <a:buSzPts val="2600"/>
              <a:buChar char="•"/>
            </a:pPr>
            <a:r>
              <a:rPr lang="en-US" sz="2600"/>
              <a:t>D</a:t>
            </a:r>
            <a:r>
              <a:rPr b="0" i="0" lang="en-US" sz="2600" u="none" strike="noStrike"/>
              <a:t>evise test cases that execute all the statements or all the control paths within the component(s) to be sure the test object is working properly</a:t>
            </a:r>
            <a:endParaRPr sz="2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Testing Issues</a:t>
            </a:r>
            <a:br>
              <a:rPr lang="en-US"/>
            </a:br>
            <a:r>
              <a:rPr lang="en-US" sz="2600"/>
              <a:t>Views of the Test Objects</a:t>
            </a:r>
            <a:endParaRPr/>
          </a:p>
        </p:txBody>
      </p:sp>
      <p:sp>
        <p:nvSpPr>
          <p:cNvPr id="153" name="Google Shape;153;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000"/>
              <a:buChar char="•"/>
            </a:pPr>
            <a:r>
              <a:rPr b="1" lang="en-US" sz="3000"/>
              <a:t>Closed box or black box</a:t>
            </a:r>
            <a:r>
              <a:rPr lang="en-US" sz="3000"/>
              <a:t>: functionality of the test objects</a:t>
            </a:r>
            <a:r>
              <a:rPr lang="en-US"/>
              <a:t>	</a:t>
            </a:r>
            <a:endParaRPr/>
          </a:p>
          <a:p>
            <a:pPr indent="-228600" lvl="1" marL="685800" rtl="0" algn="l">
              <a:lnSpc>
                <a:spcPct val="90000"/>
              </a:lnSpc>
              <a:spcBef>
                <a:spcPts val="500"/>
              </a:spcBef>
              <a:spcAft>
                <a:spcPts val="0"/>
              </a:spcAft>
              <a:buClr>
                <a:schemeClr val="dk1"/>
              </a:buClr>
              <a:buSzPts val="2800"/>
              <a:buChar char="•"/>
            </a:pPr>
            <a:r>
              <a:rPr lang="en-US" sz="2800"/>
              <a:t>Equivalence Class, Boundary Value Analysis,  Scenario-based, Decision Table based, State Machine based…</a:t>
            </a:r>
            <a:endParaRPr/>
          </a:p>
          <a:p>
            <a:pPr indent="-228600" lvl="0" marL="228600" rtl="0" algn="l">
              <a:lnSpc>
                <a:spcPct val="90000"/>
              </a:lnSpc>
              <a:spcBef>
                <a:spcPts val="1000"/>
              </a:spcBef>
              <a:spcAft>
                <a:spcPts val="0"/>
              </a:spcAft>
              <a:buClr>
                <a:schemeClr val="dk1"/>
              </a:buClr>
              <a:buSzPts val="3000"/>
              <a:buChar char="•"/>
            </a:pPr>
            <a:r>
              <a:rPr b="1" lang="en-US" sz="3000"/>
              <a:t>Clear box or white box</a:t>
            </a:r>
            <a:r>
              <a:rPr lang="en-US" sz="3000"/>
              <a:t>: structure of the test objects </a:t>
            </a:r>
            <a:endParaRPr/>
          </a:p>
          <a:p>
            <a:pPr indent="-228600" lvl="1" marL="685800" rtl="0" algn="l">
              <a:lnSpc>
                <a:spcPct val="90000"/>
              </a:lnSpc>
              <a:spcBef>
                <a:spcPts val="500"/>
              </a:spcBef>
              <a:spcAft>
                <a:spcPts val="0"/>
              </a:spcAft>
              <a:buClr>
                <a:schemeClr val="dk1"/>
              </a:buClr>
              <a:buSzPts val="2800"/>
              <a:buChar char="•"/>
            </a:pPr>
            <a:r>
              <a:rPr lang="en-US" sz="2800"/>
              <a:t>Control Flow</a:t>
            </a:r>
            <a:endParaRPr/>
          </a:p>
          <a:p>
            <a:pPr indent="-228600" lvl="2" marL="1143000" rtl="0" algn="l">
              <a:lnSpc>
                <a:spcPct val="90000"/>
              </a:lnSpc>
              <a:spcBef>
                <a:spcPts val="500"/>
              </a:spcBef>
              <a:spcAft>
                <a:spcPts val="0"/>
              </a:spcAft>
              <a:buClr>
                <a:schemeClr val="dk1"/>
              </a:buClr>
              <a:buSzPts val="2800"/>
              <a:buChar char="•"/>
            </a:pPr>
            <a:r>
              <a:rPr lang="en-US" sz="2800"/>
              <a:t>Basis Path, Branch, Statement, Decision…</a:t>
            </a:r>
            <a:endParaRPr/>
          </a:p>
          <a:p>
            <a:pPr indent="-228600" lvl="1" marL="685800" rtl="0" algn="l">
              <a:lnSpc>
                <a:spcPct val="90000"/>
              </a:lnSpc>
              <a:spcBef>
                <a:spcPts val="500"/>
              </a:spcBef>
              <a:spcAft>
                <a:spcPts val="0"/>
              </a:spcAft>
              <a:buClr>
                <a:schemeClr val="dk1"/>
              </a:buClr>
              <a:buSzPts val="2800"/>
              <a:buChar char="•"/>
            </a:pPr>
            <a:r>
              <a:rPr lang="en-US" sz="2800"/>
              <a:t>Data Flow</a:t>
            </a:r>
            <a:endParaRPr/>
          </a:p>
          <a:p>
            <a:pPr indent="-228600" lvl="2" marL="1143000" rtl="0" algn="l">
              <a:lnSpc>
                <a:spcPct val="90000"/>
              </a:lnSpc>
              <a:spcBef>
                <a:spcPts val="500"/>
              </a:spcBef>
              <a:spcAft>
                <a:spcPts val="0"/>
              </a:spcAft>
              <a:buClr>
                <a:schemeClr val="dk1"/>
              </a:buClr>
              <a:buSzPts val="2800"/>
              <a:buChar char="•"/>
            </a:pPr>
            <a:r>
              <a:rPr lang="en-US" sz="2800"/>
              <a:t>Du Path, All-uses Path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Black Box Testing</a:t>
            </a:r>
            <a:br>
              <a:rPr lang="en-US"/>
            </a:br>
            <a:r>
              <a:rPr lang="en-US" sz="3100"/>
              <a:t>Equivalence Class Partitioning</a:t>
            </a:r>
            <a:br>
              <a:rPr lang="en-US" sz="4400"/>
            </a:br>
            <a:endParaRPr/>
          </a:p>
        </p:txBody>
      </p:sp>
      <p:sp>
        <p:nvSpPr>
          <p:cNvPr id="160" name="Google Shape;160;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22222"/>
              </a:buClr>
              <a:buSzPts val="2800"/>
              <a:buChar char="•"/>
            </a:pPr>
            <a:r>
              <a:rPr b="0" i="0" lang="en-US">
                <a:solidFill>
                  <a:srgbClr val="222222"/>
                </a:solidFill>
                <a:latin typeface="Source Sans Pro"/>
                <a:ea typeface="Source Sans Pro"/>
                <a:cs typeface="Source Sans Pro"/>
                <a:sym typeface="Source Sans Pro"/>
              </a:rPr>
              <a:t>In this technique, input data units are divided into equivalent partitions that can be used to derive test cases which reduces time required for testing because of small number of test cases.</a:t>
            </a:r>
            <a:endParaRPr/>
          </a:p>
        </p:txBody>
      </p:sp>
      <p:pic>
        <p:nvPicPr>
          <p:cNvPr descr="Chart&#10;&#10;Description automatically generated with medium confidence" id="161" name="Google Shape;161;p24"/>
          <p:cNvPicPr preferRelativeResize="0"/>
          <p:nvPr/>
        </p:nvPicPr>
        <p:blipFill rotWithShape="1">
          <a:blip r:embed="rId3">
            <a:alphaModFix/>
          </a:blip>
          <a:srcRect b="0" l="0" r="0" t="0"/>
          <a:stretch/>
        </p:blipFill>
        <p:spPr>
          <a:xfrm>
            <a:off x="575616" y="3193360"/>
            <a:ext cx="11040768" cy="213692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Black Box Testing</a:t>
            </a:r>
            <a:br>
              <a:rPr lang="en-US"/>
            </a:br>
            <a:r>
              <a:rPr lang="en-US" sz="3100"/>
              <a:t>Equivalence Class Partitioning</a:t>
            </a:r>
            <a:br>
              <a:rPr lang="en-US" sz="4400"/>
            </a:br>
            <a:endParaRPr/>
          </a:p>
        </p:txBody>
      </p:sp>
      <p:pic>
        <p:nvPicPr>
          <p:cNvPr descr="Diagram&#10;&#10;Description automatically generated" id="167" name="Google Shape;167;p25"/>
          <p:cNvPicPr preferRelativeResize="0"/>
          <p:nvPr/>
        </p:nvPicPr>
        <p:blipFill rotWithShape="1">
          <a:blip r:embed="rId3">
            <a:alphaModFix/>
          </a:blip>
          <a:srcRect b="0" l="0" r="0" t="0"/>
          <a:stretch/>
        </p:blipFill>
        <p:spPr>
          <a:xfrm>
            <a:off x="318081" y="1824502"/>
            <a:ext cx="11555837" cy="356153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Black Box Testing</a:t>
            </a:r>
            <a:br>
              <a:rPr lang="en-US"/>
            </a:br>
            <a:r>
              <a:rPr lang="en-US" sz="3100"/>
              <a:t>Boundary Value Analysis</a:t>
            </a:r>
            <a:br>
              <a:rPr lang="en-US" sz="6000"/>
            </a:br>
            <a:endParaRPr/>
          </a:p>
        </p:txBody>
      </p:sp>
      <p:sp>
        <p:nvSpPr>
          <p:cNvPr id="173" name="Google Shape;173;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33333"/>
              </a:buClr>
              <a:buSzPts val="2800"/>
              <a:buChar char="•"/>
            </a:pPr>
            <a:r>
              <a:rPr b="0" i="0" lang="en-US">
                <a:solidFill>
                  <a:srgbClr val="333333"/>
                </a:solidFill>
                <a:latin typeface="Inter"/>
                <a:ea typeface="Inter"/>
                <a:cs typeface="Inter"/>
                <a:sym typeface="Inter"/>
              </a:rPr>
              <a:t>It is used to test boundary values because the input values near the boundary have higher chances of error.</a:t>
            </a:r>
            <a:endParaRPr/>
          </a:p>
        </p:txBody>
      </p:sp>
      <p:pic>
        <p:nvPicPr>
          <p:cNvPr descr="Text, table&#10;&#10;Description automatically generated" id="174" name="Google Shape;174;p26"/>
          <p:cNvPicPr preferRelativeResize="0"/>
          <p:nvPr/>
        </p:nvPicPr>
        <p:blipFill rotWithShape="1">
          <a:blip r:embed="rId3">
            <a:alphaModFix/>
          </a:blip>
          <a:srcRect b="0" l="0" r="0" t="0"/>
          <a:stretch/>
        </p:blipFill>
        <p:spPr>
          <a:xfrm>
            <a:off x="682084" y="3159027"/>
            <a:ext cx="11152092" cy="276145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838200" y="331671"/>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69230"/>
              <a:buFont typeface="Calibri"/>
              <a:buNone/>
            </a:pPr>
            <a:r>
              <a:rPr lang="en-US"/>
              <a:t>White Box Testing</a:t>
            </a:r>
            <a:br>
              <a:rPr lang="en-US"/>
            </a:br>
            <a:r>
              <a:rPr lang="en-US" sz="2600"/>
              <a:t>Control Flow Testing</a:t>
            </a:r>
            <a:br>
              <a:rPr lang="en-US" sz="2600"/>
            </a:br>
            <a:endParaRPr sz="2600"/>
          </a:p>
        </p:txBody>
      </p:sp>
      <p:sp>
        <p:nvSpPr>
          <p:cNvPr id="181" name="Google Shape;181;p27"/>
          <p:cNvSpPr txBox="1"/>
          <p:nvPr/>
        </p:nvSpPr>
        <p:spPr>
          <a:xfrm>
            <a:off x="2108089" y="1329729"/>
            <a:ext cx="1494504"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200" u="none" cap="none" strike="noStrike">
                <a:solidFill>
                  <a:schemeClr val="dk1"/>
                </a:solidFill>
                <a:latin typeface="Calibri"/>
                <a:ea typeface="Calibri"/>
                <a:cs typeface="Calibri"/>
                <a:sym typeface="Calibri"/>
              </a:rPr>
              <a:t>Program</a:t>
            </a:r>
            <a:endParaRPr/>
          </a:p>
        </p:txBody>
      </p:sp>
      <p:sp>
        <p:nvSpPr>
          <p:cNvPr id="182" name="Google Shape;182;p27"/>
          <p:cNvSpPr txBox="1"/>
          <p:nvPr/>
        </p:nvSpPr>
        <p:spPr>
          <a:xfrm>
            <a:off x="6934019" y="1320591"/>
            <a:ext cx="264799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Calibri"/>
                <a:ea typeface="Calibri"/>
                <a:cs typeface="Calibri"/>
                <a:sym typeface="Calibri"/>
              </a:rPr>
              <a:t>Control Flow Graph</a:t>
            </a:r>
            <a:endParaRPr/>
          </a:p>
        </p:txBody>
      </p:sp>
      <p:pic>
        <p:nvPicPr>
          <p:cNvPr id="183" name="Google Shape;183;p27"/>
          <p:cNvPicPr preferRelativeResize="0"/>
          <p:nvPr/>
        </p:nvPicPr>
        <p:blipFill rotWithShape="1">
          <a:blip r:embed="rId3">
            <a:alphaModFix/>
          </a:blip>
          <a:srcRect b="0" l="0" r="0" t="0"/>
          <a:stretch/>
        </p:blipFill>
        <p:spPr>
          <a:xfrm>
            <a:off x="715537" y="1751478"/>
            <a:ext cx="4691796" cy="4451602"/>
          </a:xfrm>
          <a:prstGeom prst="rect">
            <a:avLst/>
          </a:prstGeom>
          <a:noFill/>
          <a:ln>
            <a:noFill/>
          </a:ln>
        </p:spPr>
      </p:pic>
      <p:pic>
        <p:nvPicPr>
          <p:cNvPr id="184" name="Google Shape;184;p27"/>
          <p:cNvPicPr preferRelativeResize="0"/>
          <p:nvPr/>
        </p:nvPicPr>
        <p:blipFill rotWithShape="1">
          <a:blip r:embed="rId4">
            <a:alphaModFix/>
          </a:blip>
          <a:srcRect b="0" l="0" r="0" t="0"/>
          <a:stretch/>
        </p:blipFill>
        <p:spPr>
          <a:xfrm>
            <a:off x="6857502" y="1968873"/>
            <a:ext cx="2801029" cy="4673219"/>
          </a:xfrm>
          <a:prstGeom prst="rect">
            <a:avLst/>
          </a:prstGeom>
          <a:noFill/>
          <a:ln>
            <a:noFill/>
          </a:ln>
        </p:spPr>
      </p:pic>
      <p:sp>
        <p:nvSpPr>
          <p:cNvPr id="185" name="Google Shape;185;p27"/>
          <p:cNvSpPr/>
          <p:nvPr/>
        </p:nvSpPr>
        <p:spPr>
          <a:xfrm>
            <a:off x="9660616" y="5162983"/>
            <a:ext cx="2267416"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u="none">
                <a:solidFill>
                  <a:schemeClr val="dk1"/>
                </a:solidFill>
                <a:latin typeface="Times New Roman"/>
                <a:ea typeface="Times New Roman"/>
                <a:cs typeface="Times New Roman"/>
                <a:sym typeface="Times New Roman"/>
              </a:rPr>
              <a:t>Statement testing</a:t>
            </a:r>
            <a:endParaRPr/>
          </a:p>
          <a:p>
            <a:pPr indent="0" lvl="0" marL="0" marR="0" rtl="0" algn="l">
              <a:spcBef>
                <a:spcPts val="0"/>
              </a:spcBef>
              <a:spcAft>
                <a:spcPts val="0"/>
              </a:spcAft>
              <a:buNone/>
            </a:pPr>
            <a:r>
              <a:rPr b="0" lang="en-US" sz="1800" u="none">
                <a:solidFill>
                  <a:schemeClr val="dk1"/>
                </a:solidFill>
                <a:latin typeface="Times New Roman"/>
                <a:ea typeface="Times New Roman"/>
                <a:cs typeface="Times New Roman"/>
                <a:sym typeface="Times New Roman"/>
              </a:rPr>
              <a:t>Branch testing</a:t>
            </a:r>
            <a:endParaRPr/>
          </a:p>
          <a:p>
            <a:pPr indent="0" lvl="0" marL="0" marR="0" rtl="0" algn="l">
              <a:spcBef>
                <a:spcPts val="0"/>
              </a:spcBef>
              <a:spcAft>
                <a:spcPts val="0"/>
              </a:spcAft>
              <a:buNone/>
            </a:pPr>
            <a:r>
              <a:rPr b="0" lang="en-US" sz="1800" u="none">
                <a:solidFill>
                  <a:schemeClr val="dk1"/>
                </a:solidFill>
                <a:latin typeface="Times New Roman"/>
                <a:ea typeface="Times New Roman"/>
                <a:cs typeface="Times New Roman"/>
                <a:sym typeface="Times New Roman"/>
              </a:rPr>
              <a:t>Path testing</a:t>
            </a:r>
            <a:endParaRPr/>
          </a:p>
          <a:p>
            <a:pPr indent="0" lvl="0" marL="0" marR="0" rtl="0" algn="l">
              <a:spcBef>
                <a:spcPts val="0"/>
              </a:spcBef>
              <a:spcAft>
                <a:spcPts val="0"/>
              </a:spcAft>
              <a:buNone/>
            </a:pPr>
            <a:r>
              <a:rPr b="0" lang="en-US" sz="1800" u="non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White Box Testing</a:t>
            </a:r>
            <a:br>
              <a:rPr lang="en-US"/>
            </a:br>
            <a:r>
              <a:rPr lang="en-US" sz="2600"/>
              <a:t>Control Flow Testing</a:t>
            </a:r>
            <a:endParaRPr/>
          </a:p>
        </p:txBody>
      </p:sp>
      <p:sp>
        <p:nvSpPr>
          <p:cNvPr id="191" name="Google Shape;191;p28"/>
          <p:cNvSpPr txBox="1"/>
          <p:nvPr>
            <p:ph idx="1" type="body"/>
          </p:nvPr>
        </p:nvSpPr>
        <p:spPr>
          <a:xfrm>
            <a:off x="838200" y="1533832"/>
            <a:ext cx="10515600" cy="515210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i="0" lang="en-US"/>
              <a:t>Cyclomatic Complexity </a:t>
            </a:r>
            <a:r>
              <a:rPr b="0" i="0" lang="en-US"/>
              <a:t>is the quantitative measure of the number of linearly independent paths in it. </a:t>
            </a:r>
            <a:endParaRPr/>
          </a:p>
          <a:p>
            <a:pPr indent="-228600" lvl="0" marL="228600" rtl="0" algn="l">
              <a:lnSpc>
                <a:spcPct val="90000"/>
              </a:lnSpc>
              <a:spcBef>
                <a:spcPts val="1000"/>
              </a:spcBef>
              <a:spcAft>
                <a:spcPts val="0"/>
              </a:spcAft>
              <a:buClr>
                <a:schemeClr val="dk1"/>
              </a:buClr>
              <a:buSzPts val="2800"/>
              <a:buChar char="•"/>
            </a:pPr>
            <a:r>
              <a:rPr b="0" i="0" lang="en-US"/>
              <a:t>It is a software metric used to describe the complexity of a program.</a:t>
            </a:r>
            <a:endParaRPr/>
          </a:p>
          <a:p>
            <a:pPr indent="-228600" lvl="0" marL="228600" rtl="0" algn="l">
              <a:lnSpc>
                <a:spcPct val="90000"/>
              </a:lnSpc>
              <a:spcBef>
                <a:spcPts val="1000"/>
              </a:spcBef>
              <a:spcAft>
                <a:spcPts val="0"/>
              </a:spcAft>
              <a:buClr>
                <a:schemeClr val="dk1"/>
              </a:buClr>
              <a:buSzPts val="2800"/>
              <a:buChar char="•"/>
            </a:pPr>
            <a:r>
              <a:rPr b="0" i="0" lang="en-US" u="none" strike="noStrike"/>
              <a:t>Complexity is computed as:</a:t>
            </a:r>
            <a:endParaRPr/>
          </a:p>
          <a:p>
            <a:pPr indent="-228600" lvl="1" marL="685800" rtl="0" algn="l">
              <a:lnSpc>
                <a:spcPct val="90000"/>
              </a:lnSpc>
              <a:spcBef>
                <a:spcPts val="500"/>
              </a:spcBef>
              <a:spcAft>
                <a:spcPts val="0"/>
              </a:spcAft>
              <a:buClr>
                <a:schemeClr val="dk1"/>
              </a:buClr>
              <a:buSzPts val="2800"/>
              <a:buFont typeface="Noto Sans Symbols"/>
              <a:buChar char="▪"/>
            </a:pPr>
            <a:r>
              <a:rPr b="0" i="0" lang="en-US" sz="2800" u="none" strike="noStrike"/>
              <a:t>Cyclomatic complexity </a:t>
            </a:r>
            <a:r>
              <a:rPr b="0" i="1" lang="en-US" sz="2800" u="none" strike="noStrike"/>
              <a:t>V</a:t>
            </a:r>
            <a:r>
              <a:rPr b="0" i="0" lang="en-US" sz="2800" u="none" strike="noStrike"/>
              <a:t>(</a:t>
            </a:r>
            <a:r>
              <a:rPr b="0" i="1" lang="en-US" sz="2800" u="none" strike="noStrike"/>
              <a:t>G</a:t>
            </a:r>
            <a:r>
              <a:rPr b="0" i="0" lang="en-US" sz="2800" u="none" strike="noStrike"/>
              <a:t>) for a flow graph </a:t>
            </a:r>
            <a:r>
              <a:rPr b="0" i="1" lang="en-US" sz="2800" u="none" strike="noStrike"/>
              <a:t>G </a:t>
            </a:r>
            <a:r>
              <a:rPr b="0" i="0" lang="en-US" sz="2800" u="none" strike="noStrike"/>
              <a:t>is defined as</a:t>
            </a:r>
            <a:endParaRPr/>
          </a:p>
          <a:p>
            <a:pPr indent="0" lvl="1" marL="457200" rtl="0" algn="l">
              <a:lnSpc>
                <a:spcPct val="90000"/>
              </a:lnSpc>
              <a:spcBef>
                <a:spcPts val="500"/>
              </a:spcBef>
              <a:spcAft>
                <a:spcPts val="0"/>
              </a:spcAft>
              <a:buClr>
                <a:schemeClr val="dk1"/>
              </a:buClr>
              <a:buSzPts val="2800"/>
              <a:buNone/>
            </a:pPr>
            <a:r>
              <a:rPr b="0" i="1" lang="en-US" sz="2800" u="none" strike="noStrike"/>
              <a:t>	V</a:t>
            </a:r>
            <a:r>
              <a:rPr b="0" i="0" lang="en-US" sz="2800" u="none" strike="noStrike"/>
              <a:t>(</a:t>
            </a:r>
            <a:r>
              <a:rPr b="0" i="1" lang="en-US" sz="2800" u="none" strike="noStrike"/>
              <a:t>G</a:t>
            </a:r>
            <a:r>
              <a:rPr b="0" i="0" lang="en-US" sz="2800" u="none" strike="noStrike"/>
              <a:t>) = </a:t>
            </a:r>
            <a:r>
              <a:rPr b="0" i="1" lang="en-US" sz="2800" u="none" strike="noStrike"/>
              <a:t>E </a:t>
            </a:r>
            <a:r>
              <a:rPr b="0" i="0" lang="en-US" sz="2800" u="none" strike="noStrike"/>
              <a:t>− </a:t>
            </a:r>
            <a:r>
              <a:rPr b="0" i="1" lang="en-US" sz="2800" u="none" strike="noStrike"/>
              <a:t>N </a:t>
            </a:r>
            <a:r>
              <a:rPr b="0" i="0" lang="en-US" sz="2800" u="none" strike="noStrike"/>
              <a:t>+ 2</a:t>
            </a:r>
            <a:endParaRPr/>
          </a:p>
          <a:p>
            <a:pPr indent="0" lvl="1" marL="457200" rtl="0" algn="l">
              <a:lnSpc>
                <a:spcPct val="90000"/>
              </a:lnSpc>
              <a:spcBef>
                <a:spcPts val="500"/>
              </a:spcBef>
              <a:spcAft>
                <a:spcPts val="0"/>
              </a:spcAft>
              <a:buClr>
                <a:schemeClr val="dk1"/>
              </a:buClr>
              <a:buSzPts val="2800"/>
              <a:buNone/>
            </a:pPr>
            <a:r>
              <a:rPr b="0" i="0" lang="en-US" sz="2800" u="none" strike="noStrike"/>
              <a:t>where </a:t>
            </a:r>
            <a:r>
              <a:rPr b="0" i="1" lang="en-US" sz="2800" u="none" strike="noStrike"/>
              <a:t>E </a:t>
            </a:r>
            <a:r>
              <a:rPr b="0" i="0" lang="en-US" sz="2800" u="none" strike="noStrike"/>
              <a:t>is the number of flow graph edges and </a:t>
            </a:r>
            <a:r>
              <a:rPr b="0" i="1" lang="en-US" sz="2800" u="none" strike="noStrike"/>
              <a:t>N </a:t>
            </a:r>
            <a:r>
              <a:rPr b="0" i="0" lang="en-US" sz="2800" u="none" strike="noStrike"/>
              <a:t>is the number of flow graph nodes.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White Box Testing</a:t>
            </a:r>
            <a:br>
              <a:rPr lang="en-US"/>
            </a:br>
            <a:r>
              <a:rPr lang="en-US" sz="2600"/>
              <a:t>Control Flow Testing</a:t>
            </a:r>
            <a:endParaRPr/>
          </a:p>
        </p:txBody>
      </p:sp>
      <p:sp>
        <p:nvSpPr>
          <p:cNvPr id="197" name="Google Shape;197;p29"/>
          <p:cNvSpPr txBox="1"/>
          <p:nvPr>
            <p:ph idx="1" type="body"/>
          </p:nvPr>
        </p:nvSpPr>
        <p:spPr>
          <a:xfrm>
            <a:off x="838200" y="1769806"/>
            <a:ext cx="10515600" cy="491612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600"/>
              <a:buChar char="•"/>
            </a:pPr>
            <a:r>
              <a:rPr b="0" i="1" lang="en-US" sz="2600" u="none" strike="noStrike"/>
              <a:t>Cyclomatic Complexity:</a:t>
            </a:r>
            <a:endParaRPr/>
          </a:p>
          <a:p>
            <a:pPr indent="0" lvl="0" marL="0" rtl="0" algn="l">
              <a:lnSpc>
                <a:spcPct val="90000"/>
              </a:lnSpc>
              <a:spcBef>
                <a:spcPts val="1000"/>
              </a:spcBef>
              <a:spcAft>
                <a:spcPts val="0"/>
              </a:spcAft>
              <a:buClr>
                <a:schemeClr val="dk1"/>
              </a:buClr>
              <a:buSzPts val="2600"/>
              <a:buNone/>
            </a:pPr>
            <a:r>
              <a:rPr b="0" i="1" lang="en-US" sz="2600" u="none" strike="noStrike"/>
              <a:t>V</a:t>
            </a:r>
            <a:r>
              <a:rPr b="0" i="0" lang="en-US" sz="2600" u="none" strike="noStrike"/>
              <a:t>(</a:t>
            </a:r>
            <a:r>
              <a:rPr b="0" i="1" lang="en-US" sz="2600" u="none" strike="noStrike"/>
              <a:t>G</a:t>
            </a:r>
            <a:r>
              <a:rPr b="0" i="0" lang="en-US" sz="2600" u="none" strike="noStrike"/>
              <a:t>) = </a:t>
            </a:r>
            <a:r>
              <a:rPr lang="en-US" sz="2600"/>
              <a:t>9</a:t>
            </a:r>
            <a:r>
              <a:rPr b="0" i="0" lang="en-US" sz="2600" u="none" strike="noStrike"/>
              <a:t> edges − 9 nodes + 2 = 2.</a:t>
            </a:r>
            <a:endParaRPr/>
          </a:p>
        </p:txBody>
      </p:sp>
      <p:pic>
        <p:nvPicPr>
          <p:cNvPr id="198" name="Google Shape;198;p29"/>
          <p:cNvPicPr preferRelativeResize="0"/>
          <p:nvPr/>
        </p:nvPicPr>
        <p:blipFill rotWithShape="1">
          <a:blip r:embed="rId3">
            <a:alphaModFix/>
          </a:blip>
          <a:srcRect b="0" l="0" r="0" t="0"/>
          <a:stretch/>
        </p:blipFill>
        <p:spPr>
          <a:xfrm>
            <a:off x="8151044" y="1404195"/>
            <a:ext cx="2801029" cy="467321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White Box Testing</a:t>
            </a:r>
            <a:br>
              <a:rPr lang="en-US"/>
            </a:br>
            <a:r>
              <a:rPr lang="en-US" sz="2600"/>
              <a:t>Control Flow Testing</a:t>
            </a:r>
            <a:endParaRPr/>
          </a:p>
        </p:txBody>
      </p:sp>
      <p:sp>
        <p:nvSpPr>
          <p:cNvPr id="204" name="Google Shape;204;p30"/>
          <p:cNvSpPr txBox="1"/>
          <p:nvPr>
            <p:ph idx="1" type="body"/>
          </p:nvPr>
        </p:nvSpPr>
        <p:spPr>
          <a:xfrm>
            <a:off x="838200" y="1533832"/>
            <a:ext cx="10515600" cy="515210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There are two independent paths:</a:t>
            </a:r>
            <a:endParaRPr/>
          </a:p>
          <a:p>
            <a:pPr indent="-228600" lvl="1" marL="685800" rtl="0" algn="l">
              <a:lnSpc>
                <a:spcPct val="90000"/>
              </a:lnSpc>
              <a:spcBef>
                <a:spcPts val="500"/>
              </a:spcBef>
              <a:spcAft>
                <a:spcPts val="0"/>
              </a:spcAft>
              <a:buClr>
                <a:schemeClr val="dk1"/>
              </a:buClr>
              <a:buSzPts val="2800"/>
              <a:buChar char="•"/>
            </a:pPr>
            <a:r>
              <a:rPr b="0" i="0" lang="en-US" sz="2800" u="none" strike="noStrike"/>
              <a:t>Path 1: 2-3-4-5-6-8-9-10</a:t>
            </a:r>
            <a:endParaRPr/>
          </a:p>
          <a:p>
            <a:pPr indent="-228600" lvl="1" marL="685800" rtl="0" algn="l">
              <a:lnSpc>
                <a:spcPct val="90000"/>
              </a:lnSpc>
              <a:spcBef>
                <a:spcPts val="500"/>
              </a:spcBef>
              <a:spcAft>
                <a:spcPts val="0"/>
              </a:spcAft>
              <a:buClr>
                <a:schemeClr val="dk1"/>
              </a:buClr>
              <a:buSzPts val="2800"/>
              <a:buChar char="•"/>
            </a:pPr>
            <a:r>
              <a:rPr b="0" i="0" lang="en-US" sz="2800" u="none" strike="noStrike"/>
              <a:t>Path 2: 2-3-4-5-7-8-9-10</a:t>
            </a:r>
            <a:endParaRPr/>
          </a:p>
        </p:txBody>
      </p:sp>
      <p:pic>
        <p:nvPicPr>
          <p:cNvPr id="205" name="Google Shape;205;p30"/>
          <p:cNvPicPr preferRelativeResize="0"/>
          <p:nvPr/>
        </p:nvPicPr>
        <p:blipFill rotWithShape="1">
          <a:blip r:embed="rId3">
            <a:alphaModFix/>
          </a:blip>
          <a:srcRect b="0" l="0" r="0" t="0"/>
          <a:stretch/>
        </p:blipFill>
        <p:spPr>
          <a:xfrm>
            <a:off x="8151044" y="1404195"/>
            <a:ext cx="2801029" cy="467321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Levels of Testing</a:t>
            </a:r>
            <a:endParaRPr/>
          </a:p>
        </p:txBody>
      </p:sp>
      <p:sp>
        <p:nvSpPr>
          <p:cNvPr id="211" name="Google Shape;211;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000"/>
              <a:buChar char="•"/>
            </a:pPr>
            <a:r>
              <a:rPr lang="en-US" sz="3000"/>
              <a:t>Module testing, component testing, or unit testing</a:t>
            </a:r>
            <a:endParaRPr/>
          </a:p>
          <a:p>
            <a:pPr indent="-228600" lvl="0" marL="228600" rtl="0" algn="l">
              <a:lnSpc>
                <a:spcPct val="90000"/>
              </a:lnSpc>
              <a:spcBef>
                <a:spcPts val="1000"/>
              </a:spcBef>
              <a:spcAft>
                <a:spcPts val="0"/>
              </a:spcAft>
              <a:buClr>
                <a:schemeClr val="dk1"/>
              </a:buClr>
              <a:buSzPts val="3000"/>
              <a:buChar char="•"/>
            </a:pPr>
            <a:r>
              <a:rPr lang="en-US" sz="3000"/>
              <a:t>Integration testing</a:t>
            </a:r>
            <a:endParaRPr/>
          </a:p>
          <a:p>
            <a:pPr indent="-228600" lvl="0" marL="228600" rtl="0" algn="l">
              <a:lnSpc>
                <a:spcPct val="90000"/>
              </a:lnSpc>
              <a:spcBef>
                <a:spcPts val="1000"/>
              </a:spcBef>
              <a:spcAft>
                <a:spcPts val="0"/>
              </a:spcAft>
              <a:buClr>
                <a:schemeClr val="dk1"/>
              </a:buClr>
              <a:buSzPts val="3000"/>
              <a:buChar char="•"/>
            </a:pPr>
            <a:r>
              <a:rPr lang="en-US" sz="3000"/>
              <a:t>System Testing</a:t>
            </a:r>
            <a:endParaRPr/>
          </a:p>
          <a:p>
            <a:pPr indent="-228600" lvl="1" marL="685800" rtl="0" algn="l">
              <a:lnSpc>
                <a:spcPct val="90000"/>
              </a:lnSpc>
              <a:spcBef>
                <a:spcPts val="500"/>
              </a:spcBef>
              <a:spcAft>
                <a:spcPts val="0"/>
              </a:spcAft>
              <a:buClr>
                <a:schemeClr val="dk1"/>
              </a:buClr>
              <a:buSzPts val="2800"/>
              <a:buChar char="•"/>
            </a:pPr>
            <a:r>
              <a:rPr lang="en-US" sz="2800"/>
              <a:t>Function testing</a:t>
            </a:r>
            <a:endParaRPr/>
          </a:p>
          <a:p>
            <a:pPr indent="-228600" lvl="1" marL="685800" rtl="0" algn="l">
              <a:lnSpc>
                <a:spcPct val="90000"/>
              </a:lnSpc>
              <a:spcBef>
                <a:spcPts val="500"/>
              </a:spcBef>
              <a:spcAft>
                <a:spcPts val="0"/>
              </a:spcAft>
              <a:buClr>
                <a:schemeClr val="dk1"/>
              </a:buClr>
              <a:buSzPts val="2800"/>
              <a:buChar char="•"/>
            </a:pPr>
            <a:r>
              <a:rPr lang="en-US" sz="2800"/>
              <a:t>Performance testing</a:t>
            </a:r>
            <a:endParaRPr/>
          </a:p>
          <a:p>
            <a:pPr indent="-228600" lvl="0" marL="228600" rtl="0" algn="l">
              <a:lnSpc>
                <a:spcPct val="90000"/>
              </a:lnSpc>
              <a:spcBef>
                <a:spcPts val="1000"/>
              </a:spcBef>
              <a:spcAft>
                <a:spcPts val="0"/>
              </a:spcAft>
              <a:buClr>
                <a:schemeClr val="dk1"/>
              </a:buClr>
              <a:buSzPts val="3000"/>
              <a:buChar char="•"/>
            </a:pPr>
            <a:r>
              <a:rPr lang="en-US" sz="3000"/>
              <a:t>Acceptance testing</a:t>
            </a:r>
            <a:endParaRPr/>
          </a:p>
          <a:p>
            <a:pPr indent="-228600" lvl="0" marL="228600" rtl="0" algn="l">
              <a:lnSpc>
                <a:spcPct val="90000"/>
              </a:lnSpc>
              <a:spcBef>
                <a:spcPts val="1000"/>
              </a:spcBef>
              <a:spcAft>
                <a:spcPts val="0"/>
              </a:spcAft>
              <a:buClr>
                <a:schemeClr val="dk1"/>
              </a:buClr>
              <a:buSzPts val="3000"/>
              <a:buChar char="•"/>
            </a:pPr>
            <a:r>
              <a:rPr lang="en-US" sz="3000"/>
              <a:t>Installation testing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Software Faults and Failures</a:t>
            </a:r>
            <a:br>
              <a:rPr lang="en-US"/>
            </a:br>
            <a:r>
              <a:rPr lang="en-US" sz="2600"/>
              <a:t>Why Does Software Fail?</a:t>
            </a:r>
            <a:endParaRPr/>
          </a:p>
        </p:txBody>
      </p:sp>
      <p:sp>
        <p:nvSpPr>
          <p:cNvPr id="96" name="Google Shape;96;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Wrong requirement: not what the customer wants</a:t>
            </a:r>
            <a:endParaRPr/>
          </a:p>
          <a:p>
            <a:pPr indent="-228600" lvl="0" marL="228600" rtl="0" algn="l">
              <a:lnSpc>
                <a:spcPct val="90000"/>
              </a:lnSpc>
              <a:spcBef>
                <a:spcPts val="1000"/>
              </a:spcBef>
              <a:spcAft>
                <a:spcPts val="0"/>
              </a:spcAft>
              <a:buClr>
                <a:schemeClr val="dk1"/>
              </a:buClr>
              <a:buSzPts val="2800"/>
              <a:buChar char="•"/>
            </a:pPr>
            <a:r>
              <a:rPr lang="en-US"/>
              <a:t>Missing requirement</a:t>
            </a:r>
            <a:endParaRPr/>
          </a:p>
          <a:p>
            <a:pPr indent="-228600" lvl="0" marL="228600" rtl="0" algn="l">
              <a:lnSpc>
                <a:spcPct val="90000"/>
              </a:lnSpc>
              <a:spcBef>
                <a:spcPts val="1000"/>
              </a:spcBef>
              <a:spcAft>
                <a:spcPts val="0"/>
              </a:spcAft>
              <a:buClr>
                <a:schemeClr val="dk1"/>
              </a:buClr>
              <a:buSzPts val="2800"/>
              <a:buChar char="•"/>
            </a:pPr>
            <a:r>
              <a:rPr lang="en-US"/>
              <a:t>Requirement impossible to implement</a:t>
            </a:r>
            <a:endParaRPr/>
          </a:p>
          <a:p>
            <a:pPr indent="-228600" lvl="0" marL="228600" rtl="0" algn="l">
              <a:lnSpc>
                <a:spcPct val="90000"/>
              </a:lnSpc>
              <a:spcBef>
                <a:spcPts val="1000"/>
              </a:spcBef>
              <a:spcAft>
                <a:spcPts val="0"/>
              </a:spcAft>
              <a:buClr>
                <a:schemeClr val="dk1"/>
              </a:buClr>
              <a:buSzPts val="2800"/>
              <a:buChar char="•"/>
            </a:pPr>
            <a:r>
              <a:rPr lang="en-US"/>
              <a:t>Faulty design</a:t>
            </a:r>
            <a:endParaRPr/>
          </a:p>
          <a:p>
            <a:pPr indent="-228600" lvl="0" marL="228600" rtl="0" algn="l">
              <a:lnSpc>
                <a:spcPct val="90000"/>
              </a:lnSpc>
              <a:spcBef>
                <a:spcPts val="1000"/>
              </a:spcBef>
              <a:spcAft>
                <a:spcPts val="0"/>
              </a:spcAft>
              <a:buClr>
                <a:schemeClr val="dk1"/>
              </a:buClr>
              <a:buSzPts val="2800"/>
              <a:buChar char="•"/>
            </a:pPr>
            <a:r>
              <a:rPr lang="en-US"/>
              <a:t>Faulty code</a:t>
            </a:r>
            <a:endParaRPr/>
          </a:p>
          <a:p>
            <a:pPr indent="-228600" lvl="0" marL="228600" rtl="0" algn="l">
              <a:lnSpc>
                <a:spcPct val="90000"/>
              </a:lnSpc>
              <a:spcBef>
                <a:spcPts val="1000"/>
              </a:spcBef>
              <a:spcAft>
                <a:spcPts val="0"/>
              </a:spcAft>
              <a:buClr>
                <a:schemeClr val="dk1"/>
              </a:buClr>
              <a:buSzPts val="2800"/>
              <a:buChar char="•"/>
            </a:pPr>
            <a:r>
              <a:rPr lang="en-US"/>
              <a:t>Improperly implemented design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57142"/>
              <a:buFont typeface="Calibri"/>
              <a:buNone/>
            </a:pPr>
            <a:r>
              <a:rPr lang="en-US"/>
              <a:t>Levels of Testing</a:t>
            </a:r>
            <a:br>
              <a:rPr lang="en-US"/>
            </a:br>
            <a:r>
              <a:rPr lang="en-US" sz="2800"/>
              <a:t>Testing Organization Illustrated</a:t>
            </a:r>
            <a:br>
              <a:rPr lang="en-US" sz="2800"/>
            </a:br>
            <a:endParaRPr sz="2800"/>
          </a:p>
        </p:txBody>
      </p:sp>
      <p:pic>
        <p:nvPicPr>
          <p:cNvPr descr="Diagram&#10;&#10;Description automatically generated" id="217" name="Google Shape;217;p32"/>
          <p:cNvPicPr preferRelativeResize="0"/>
          <p:nvPr/>
        </p:nvPicPr>
        <p:blipFill rotWithShape="1">
          <a:blip r:embed="rId3">
            <a:alphaModFix/>
          </a:blip>
          <a:srcRect b="0" l="0" r="0" t="0"/>
          <a:stretch/>
        </p:blipFill>
        <p:spPr>
          <a:xfrm>
            <a:off x="838200" y="1411289"/>
            <a:ext cx="10390239" cy="529059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Unit Testing</a:t>
            </a:r>
            <a:br>
              <a:rPr lang="en-US"/>
            </a:br>
            <a:r>
              <a:rPr lang="en-US" sz="2800"/>
              <a:t>Code Review</a:t>
            </a:r>
            <a:endParaRPr/>
          </a:p>
        </p:txBody>
      </p:sp>
      <p:sp>
        <p:nvSpPr>
          <p:cNvPr id="223" name="Google Shape;223;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Code walkthrough</a:t>
            </a:r>
            <a:endParaRPr/>
          </a:p>
          <a:p>
            <a:pPr indent="-228600" lvl="1" marL="685800" rtl="0" algn="l">
              <a:lnSpc>
                <a:spcPct val="90000"/>
              </a:lnSpc>
              <a:spcBef>
                <a:spcPts val="500"/>
              </a:spcBef>
              <a:spcAft>
                <a:spcPts val="0"/>
              </a:spcAft>
              <a:buClr>
                <a:schemeClr val="dk1"/>
              </a:buClr>
              <a:buSzPts val="2800"/>
              <a:buChar char="•"/>
            </a:pPr>
            <a:r>
              <a:rPr b="0" i="0" lang="en-US" sz="2800" u="none" strike="noStrike"/>
              <a:t>In a </a:t>
            </a:r>
            <a:r>
              <a:rPr b="1" i="0" lang="en-US" sz="2800" u="none" strike="noStrike"/>
              <a:t>walkthrough</a:t>
            </a:r>
            <a:r>
              <a:rPr b="0" i="0" lang="en-US" sz="2800" u="none" strike="noStrike"/>
              <a:t>, you present your code and accompanying documentation to the review team, and the team comments on their correctness.</a:t>
            </a:r>
            <a:endParaRPr sz="2800"/>
          </a:p>
          <a:p>
            <a:pPr indent="-228600" lvl="0" marL="228600" rtl="0" algn="l">
              <a:lnSpc>
                <a:spcPct val="90000"/>
              </a:lnSpc>
              <a:spcBef>
                <a:spcPts val="1000"/>
              </a:spcBef>
              <a:spcAft>
                <a:spcPts val="0"/>
              </a:spcAft>
              <a:buClr>
                <a:schemeClr val="dk1"/>
              </a:buClr>
              <a:buSzPts val="2800"/>
              <a:buChar char="•"/>
            </a:pPr>
            <a:r>
              <a:rPr lang="en-US"/>
              <a:t>Code inspection</a:t>
            </a:r>
            <a:endParaRPr/>
          </a:p>
          <a:p>
            <a:pPr indent="-228600" lvl="1" marL="685800" rtl="0" algn="l">
              <a:lnSpc>
                <a:spcPct val="90000"/>
              </a:lnSpc>
              <a:spcBef>
                <a:spcPts val="500"/>
              </a:spcBef>
              <a:spcAft>
                <a:spcPts val="0"/>
              </a:spcAft>
              <a:buClr>
                <a:schemeClr val="dk1"/>
              </a:buClr>
              <a:buSzPts val="2800"/>
              <a:buChar char="•"/>
            </a:pPr>
            <a:r>
              <a:rPr b="0" i="0" lang="en-US" sz="2800" u="none" strike="noStrike"/>
              <a:t>In an </a:t>
            </a:r>
            <a:r>
              <a:rPr b="1" i="0" lang="en-US" sz="2800" u="none" strike="noStrike"/>
              <a:t>inspection</a:t>
            </a:r>
            <a:r>
              <a:rPr b="0" i="0" lang="en-US" sz="2800" u="none" strike="noStrike"/>
              <a:t>, the review team checks the code and documentation against a prepared list of concerns. It is more formal.</a:t>
            </a:r>
            <a:endParaRPr sz="2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Unit Testing</a:t>
            </a:r>
            <a:endParaRPr/>
          </a:p>
        </p:txBody>
      </p:sp>
      <p:sp>
        <p:nvSpPr>
          <p:cNvPr id="229" name="Google Shape;229;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000"/>
              <a:buChar char="•"/>
            </a:pPr>
            <a:r>
              <a:rPr lang="en-US" sz="3000"/>
              <a:t>Testing the unit for correct functionality</a:t>
            </a:r>
            <a:endParaRPr/>
          </a:p>
          <a:p>
            <a:pPr indent="-228600" lvl="0" marL="228600" rtl="0" algn="l">
              <a:lnSpc>
                <a:spcPct val="90000"/>
              </a:lnSpc>
              <a:spcBef>
                <a:spcPts val="1000"/>
              </a:spcBef>
              <a:spcAft>
                <a:spcPts val="0"/>
              </a:spcAft>
              <a:buClr>
                <a:schemeClr val="dk1"/>
              </a:buClr>
              <a:buSzPts val="3000"/>
              <a:buChar char="•"/>
            </a:pPr>
            <a:r>
              <a:rPr lang="en-US" sz="3000"/>
              <a:t>Testing the unit for correct execution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Unit Testing</a:t>
            </a:r>
            <a:br>
              <a:rPr lang="en-US"/>
            </a:br>
            <a:r>
              <a:rPr lang="en-US" sz="2800"/>
              <a:t>Steps in Testing </a:t>
            </a:r>
            <a:endParaRPr/>
          </a:p>
        </p:txBody>
      </p:sp>
      <p:sp>
        <p:nvSpPr>
          <p:cNvPr id="235" name="Google Shape;235;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000"/>
              <a:buChar char="•"/>
            </a:pPr>
            <a:r>
              <a:rPr lang="en-US" sz="3000"/>
              <a:t>Determining test objectives</a:t>
            </a:r>
            <a:endParaRPr/>
          </a:p>
          <a:p>
            <a:pPr indent="-228600" lvl="0" marL="228600" rtl="0" algn="l">
              <a:lnSpc>
                <a:spcPct val="90000"/>
              </a:lnSpc>
              <a:spcBef>
                <a:spcPts val="1000"/>
              </a:spcBef>
              <a:spcAft>
                <a:spcPts val="0"/>
              </a:spcAft>
              <a:buClr>
                <a:schemeClr val="dk1"/>
              </a:buClr>
              <a:buSzPts val="3000"/>
              <a:buChar char="•"/>
            </a:pPr>
            <a:r>
              <a:rPr lang="en-US" sz="3000"/>
              <a:t>Selecting test cases</a:t>
            </a:r>
            <a:endParaRPr/>
          </a:p>
          <a:p>
            <a:pPr indent="-228600" lvl="0" marL="228600" rtl="0" algn="l">
              <a:lnSpc>
                <a:spcPct val="90000"/>
              </a:lnSpc>
              <a:spcBef>
                <a:spcPts val="1000"/>
              </a:spcBef>
              <a:spcAft>
                <a:spcPts val="0"/>
              </a:spcAft>
              <a:buClr>
                <a:schemeClr val="dk1"/>
              </a:buClr>
              <a:buSzPts val="3000"/>
              <a:buChar char="•"/>
            </a:pPr>
            <a:r>
              <a:rPr lang="en-US" sz="3000"/>
              <a:t>Executing test cases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Unit Testing</a:t>
            </a:r>
            <a:br>
              <a:rPr lang="en-US"/>
            </a:br>
            <a:r>
              <a:rPr lang="en-US" sz="2800"/>
              <a:t>Whitebox Test Thoroughness</a:t>
            </a:r>
            <a:endParaRPr/>
          </a:p>
        </p:txBody>
      </p:sp>
      <p:sp>
        <p:nvSpPr>
          <p:cNvPr id="241" name="Google Shape;241;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000"/>
              <a:buChar char="•"/>
            </a:pPr>
            <a:r>
              <a:rPr b="1" i="0" lang="en-US" sz="3000" u="none" strike="noStrike"/>
              <a:t>Statement testing: </a:t>
            </a:r>
            <a:r>
              <a:rPr b="0" i="0" lang="en-US" sz="3000" u="none" strike="noStrike"/>
              <a:t>Every statement in the component is executed at least once in some test.</a:t>
            </a:r>
            <a:endParaRPr/>
          </a:p>
          <a:p>
            <a:pPr indent="-228600" lvl="0" marL="228600" rtl="0" algn="l">
              <a:lnSpc>
                <a:spcPct val="90000"/>
              </a:lnSpc>
              <a:spcBef>
                <a:spcPts val="1000"/>
              </a:spcBef>
              <a:spcAft>
                <a:spcPts val="0"/>
              </a:spcAft>
              <a:buClr>
                <a:schemeClr val="dk1"/>
              </a:buClr>
              <a:buSzPts val="3000"/>
              <a:buChar char="•"/>
            </a:pPr>
            <a:r>
              <a:rPr b="1" i="0" lang="en-US" sz="3000" u="none" strike="noStrike"/>
              <a:t>Branch testing: </a:t>
            </a:r>
            <a:r>
              <a:rPr b="0" i="0" lang="en-US" sz="3000" u="none" strike="noStrike"/>
              <a:t>For every decision point in the code, each branch is chosen at least once in some test.</a:t>
            </a:r>
            <a:endParaRPr/>
          </a:p>
          <a:p>
            <a:pPr indent="-228600" lvl="0" marL="228600" rtl="0" algn="l">
              <a:lnSpc>
                <a:spcPct val="90000"/>
              </a:lnSpc>
              <a:spcBef>
                <a:spcPts val="1000"/>
              </a:spcBef>
              <a:spcAft>
                <a:spcPts val="0"/>
              </a:spcAft>
              <a:buClr>
                <a:schemeClr val="dk1"/>
              </a:buClr>
              <a:buSzPts val="3000"/>
              <a:buChar char="•"/>
            </a:pPr>
            <a:r>
              <a:rPr b="1" i="0" lang="en-US" sz="3000" u="none" strike="noStrike"/>
              <a:t>Path testing: </a:t>
            </a:r>
            <a:r>
              <a:rPr b="0" i="0" lang="en-US" sz="3000" u="none" strike="noStrike"/>
              <a:t>Every distinct path through the code is executed at least once in some test.</a:t>
            </a:r>
            <a:endParaRPr sz="3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a:t>
            </a:r>
            <a:endParaRPr/>
          </a:p>
        </p:txBody>
      </p:sp>
      <p:sp>
        <p:nvSpPr>
          <p:cNvPr id="247" name="Google Shape;247;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rabicPeriod"/>
            </a:pPr>
            <a:r>
              <a:rPr lang="en-US"/>
              <a:t>void Result (int x, int y)</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	int result = x + y;</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	if (result &gt; 0)</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		print &lt;&lt; “Positive”;</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	else if (result &lt; 0)</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		print &lt;&lt; “Negative”;		</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Integration Testing</a:t>
            </a:r>
            <a:endParaRPr/>
          </a:p>
        </p:txBody>
      </p:sp>
      <p:sp>
        <p:nvSpPr>
          <p:cNvPr id="253" name="Google Shape;253;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Big-bang </a:t>
            </a:r>
            <a:endParaRPr/>
          </a:p>
          <a:p>
            <a:pPr indent="-228600" lvl="0" marL="228600" rtl="0" algn="l">
              <a:lnSpc>
                <a:spcPct val="90000"/>
              </a:lnSpc>
              <a:spcBef>
                <a:spcPts val="1000"/>
              </a:spcBef>
              <a:spcAft>
                <a:spcPts val="0"/>
              </a:spcAft>
              <a:buClr>
                <a:schemeClr val="dk1"/>
              </a:buClr>
              <a:buSzPts val="2800"/>
              <a:buChar char="•"/>
            </a:pPr>
            <a:r>
              <a:rPr lang="en-US"/>
              <a:t>Bottom-up</a:t>
            </a:r>
            <a:endParaRPr/>
          </a:p>
          <a:p>
            <a:pPr indent="-228600" lvl="0" marL="228600" rtl="0" algn="l">
              <a:lnSpc>
                <a:spcPct val="90000"/>
              </a:lnSpc>
              <a:spcBef>
                <a:spcPts val="1000"/>
              </a:spcBef>
              <a:spcAft>
                <a:spcPts val="0"/>
              </a:spcAft>
              <a:buClr>
                <a:schemeClr val="dk1"/>
              </a:buClr>
              <a:buSzPts val="2800"/>
              <a:buChar char="•"/>
            </a:pPr>
            <a:r>
              <a:rPr lang="en-US"/>
              <a:t>Top-down</a:t>
            </a:r>
            <a:endParaRPr/>
          </a:p>
          <a:p>
            <a:pPr indent="-228600" lvl="0" marL="228600" rtl="0" algn="l">
              <a:lnSpc>
                <a:spcPct val="90000"/>
              </a:lnSpc>
              <a:spcBef>
                <a:spcPts val="1000"/>
              </a:spcBef>
              <a:spcAft>
                <a:spcPts val="0"/>
              </a:spcAft>
              <a:buClr>
                <a:schemeClr val="dk1"/>
              </a:buClr>
              <a:buSzPts val="2800"/>
              <a:buChar char="•"/>
            </a:pPr>
            <a:r>
              <a:rPr lang="en-US"/>
              <a:t>Sandwich testing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Integration Testing</a:t>
            </a:r>
            <a:br>
              <a:rPr lang="en-US"/>
            </a:br>
            <a:r>
              <a:rPr lang="en-US" sz="2800"/>
              <a:t>Terminology</a:t>
            </a:r>
            <a:endParaRPr/>
          </a:p>
        </p:txBody>
      </p:sp>
      <p:sp>
        <p:nvSpPr>
          <p:cNvPr id="259" name="Google Shape;259;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Component Driver: a routine that calls a particular component and passes a test case to it</a:t>
            </a:r>
            <a:endParaRPr/>
          </a:p>
          <a:p>
            <a:pPr indent="-228600" lvl="0" marL="228600" rtl="0" algn="l">
              <a:lnSpc>
                <a:spcPct val="90000"/>
              </a:lnSpc>
              <a:spcBef>
                <a:spcPts val="1000"/>
              </a:spcBef>
              <a:spcAft>
                <a:spcPts val="0"/>
              </a:spcAft>
              <a:buClr>
                <a:schemeClr val="dk1"/>
              </a:buClr>
              <a:buSzPts val="2800"/>
              <a:buChar char="•"/>
            </a:pPr>
            <a:r>
              <a:rPr lang="en-US"/>
              <a:t>Stub: a special-purpose program to simulate the activity of the missing component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Integration Testing</a:t>
            </a:r>
            <a:endParaRPr/>
          </a:p>
        </p:txBody>
      </p:sp>
      <p:sp>
        <p:nvSpPr>
          <p:cNvPr id="265" name="Google Shape;265;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System viewed as a hierarchy of components</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Diagram&#10;&#10;Description automatically generated" id="266" name="Google Shape;266;p40"/>
          <p:cNvPicPr preferRelativeResize="0"/>
          <p:nvPr/>
        </p:nvPicPr>
        <p:blipFill rotWithShape="1">
          <a:blip r:embed="rId3">
            <a:alphaModFix/>
          </a:blip>
          <a:srcRect b="0" l="0" r="0" t="0"/>
          <a:stretch/>
        </p:blipFill>
        <p:spPr>
          <a:xfrm>
            <a:off x="3140684" y="2724833"/>
            <a:ext cx="5910631" cy="358706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Integration Testing</a:t>
            </a:r>
            <a:br>
              <a:rPr lang="en-US"/>
            </a:br>
            <a:r>
              <a:rPr lang="en-US" sz="2800"/>
              <a:t>Bottom-Up Integration Example</a:t>
            </a:r>
            <a:endParaRPr/>
          </a:p>
        </p:txBody>
      </p:sp>
      <p:sp>
        <p:nvSpPr>
          <p:cNvPr id="272" name="Google Shape;272;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Drivers are used to call the child functions</a:t>
            </a:r>
            <a:endParaRPr/>
          </a:p>
          <a:p>
            <a:pPr indent="-228600" lvl="0" marL="228600" rtl="0" algn="l">
              <a:lnSpc>
                <a:spcPct val="90000"/>
              </a:lnSpc>
              <a:spcBef>
                <a:spcPts val="1000"/>
              </a:spcBef>
              <a:spcAft>
                <a:spcPts val="0"/>
              </a:spcAft>
              <a:buClr>
                <a:schemeClr val="dk1"/>
              </a:buClr>
              <a:buSzPts val="2800"/>
              <a:buChar char="•"/>
            </a:pPr>
            <a:r>
              <a:rPr lang="en-US"/>
              <a:t>Drivers are relatively intelligent</a:t>
            </a:r>
            <a:endParaRPr/>
          </a:p>
          <a:p>
            <a:pPr indent="-228600" lvl="0" marL="228600" rtl="0" algn="l">
              <a:lnSpc>
                <a:spcPct val="90000"/>
              </a:lnSpc>
              <a:spcBef>
                <a:spcPts val="1000"/>
              </a:spcBef>
              <a:spcAft>
                <a:spcPts val="0"/>
              </a:spcAft>
              <a:buClr>
                <a:schemeClr val="dk1"/>
              </a:buClr>
              <a:buSzPts val="2800"/>
              <a:buChar char="•"/>
            </a:pPr>
            <a:r>
              <a:rPr lang="en-US"/>
              <a:t>Non-leaves drivers</a:t>
            </a:r>
            <a:endParaRPr/>
          </a:p>
          <a:p>
            <a:pPr indent="-228600" lvl="0" marL="228600" rtl="0" algn="l">
              <a:lnSpc>
                <a:spcPct val="90000"/>
              </a:lnSpc>
              <a:spcBef>
                <a:spcPts val="1000"/>
              </a:spcBef>
              <a:spcAft>
                <a:spcPts val="0"/>
              </a:spcAft>
              <a:buClr>
                <a:schemeClr val="dk1"/>
              </a:buClr>
              <a:buSzPts val="2800"/>
              <a:buChar char="•"/>
            </a:pPr>
            <a:r>
              <a:rPr lang="en-US"/>
              <a:t>Locating faults?</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Diagram&#10;&#10;Description automatically generated" id="273" name="Google Shape;273;p41"/>
          <p:cNvPicPr preferRelativeResize="0"/>
          <p:nvPr/>
        </p:nvPicPr>
        <p:blipFill rotWithShape="1">
          <a:blip r:embed="rId3">
            <a:alphaModFix/>
          </a:blip>
          <a:srcRect b="0" l="0" r="0" t="0"/>
          <a:stretch/>
        </p:blipFill>
        <p:spPr>
          <a:xfrm>
            <a:off x="6327671" y="2365944"/>
            <a:ext cx="5559529" cy="43513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Objective of Testing</a:t>
            </a:r>
            <a:endParaRPr b="1"/>
          </a:p>
        </p:txBody>
      </p:sp>
      <p:sp>
        <p:nvSpPr>
          <p:cNvPr id="102" name="Google Shape;102;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Objective of testing: discover faults</a:t>
            </a:r>
            <a:endParaRPr/>
          </a:p>
          <a:p>
            <a:pPr indent="-228600" lvl="0" marL="228600" rtl="0" algn="l">
              <a:lnSpc>
                <a:spcPct val="90000"/>
              </a:lnSpc>
              <a:spcBef>
                <a:spcPts val="1000"/>
              </a:spcBef>
              <a:spcAft>
                <a:spcPts val="0"/>
              </a:spcAft>
              <a:buClr>
                <a:schemeClr val="dk1"/>
              </a:buClr>
              <a:buSzPts val="2800"/>
              <a:buChar char="•"/>
            </a:pPr>
            <a:r>
              <a:rPr lang="en-US"/>
              <a:t>A test is successful only when a fault is discovered</a:t>
            </a:r>
            <a:endParaRPr/>
          </a:p>
          <a:p>
            <a:pPr indent="-228600" lvl="1" marL="685800" rtl="0" algn="l">
              <a:lnSpc>
                <a:spcPct val="90000"/>
              </a:lnSpc>
              <a:spcBef>
                <a:spcPts val="500"/>
              </a:spcBef>
              <a:spcAft>
                <a:spcPts val="0"/>
              </a:spcAft>
              <a:buClr>
                <a:schemeClr val="dk1"/>
              </a:buClr>
              <a:buSzPts val="2400"/>
              <a:buChar char="•"/>
            </a:pPr>
            <a:r>
              <a:rPr lang="en-US"/>
              <a:t>Fault identification is the process of determining what fault caused the failure</a:t>
            </a:r>
            <a:endParaRPr/>
          </a:p>
          <a:p>
            <a:pPr indent="-228600" lvl="1" marL="685800" rtl="0" algn="l">
              <a:lnSpc>
                <a:spcPct val="90000"/>
              </a:lnSpc>
              <a:spcBef>
                <a:spcPts val="500"/>
              </a:spcBef>
              <a:spcAft>
                <a:spcPts val="0"/>
              </a:spcAft>
              <a:buClr>
                <a:schemeClr val="dk1"/>
              </a:buClr>
              <a:buSzPts val="2400"/>
              <a:buChar char="•"/>
            </a:pPr>
            <a:r>
              <a:rPr lang="en-US"/>
              <a:t>Fault correction is the process of making changes to the system so that the faults are removed</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03" name="Google Shape;103;p15"/>
          <p:cNvPicPr preferRelativeResize="0"/>
          <p:nvPr/>
        </p:nvPicPr>
        <p:blipFill rotWithShape="1">
          <a:blip r:embed="rId3">
            <a:alphaModFix/>
          </a:blip>
          <a:srcRect b="0" l="0" r="0" t="0"/>
          <a:stretch/>
        </p:blipFill>
        <p:spPr>
          <a:xfrm>
            <a:off x="8783663" y="3658079"/>
            <a:ext cx="2805113" cy="283479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Integration Testing</a:t>
            </a:r>
            <a:br>
              <a:rPr lang="en-US"/>
            </a:br>
            <a:r>
              <a:rPr lang="en-US" sz="2800"/>
              <a:t>Bottom-Up Integration Example</a:t>
            </a:r>
            <a:endParaRPr/>
          </a:p>
        </p:txBody>
      </p:sp>
      <p:pic>
        <p:nvPicPr>
          <p:cNvPr id="279" name="Google Shape;279;p42"/>
          <p:cNvPicPr preferRelativeResize="0"/>
          <p:nvPr/>
        </p:nvPicPr>
        <p:blipFill rotWithShape="1">
          <a:blip r:embed="rId3">
            <a:alphaModFix/>
          </a:blip>
          <a:srcRect b="0" l="0" r="0" t="0"/>
          <a:stretch/>
        </p:blipFill>
        <p:spPr>
          <a:xfrm>
            <a:off x="1462668" y="1587226"/>
            <a:ext cx="9266663" cy="513696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57142"/>
              <a:buFont typeface="Calibri"/>
              <a:buNone/>
            </a:pPr>
            <a:r>
              <a:rPr lang="en-US"/>
              <a:t>Levels of Testing</a:t>
            </a:r>
            <a:br>
              <a:rPr lang="en-US"/>
            </a:br>
            <a:r>
              <a:rPr lang="en-US" sz="2800"/>
              <a:t>Testing Organization Illustrated</a:t>
            </a:r>
            <a:br>
              <a:rPr lang="en-US" sz="2800"/>
            </a:br>
            <a:endParaRPr sz="2800"/>
          </a:p>
        </p:txBody>
      </p:sp>
      <p:pic>
        <p:nvPicPr>
          <p:cNvPr descr="Diagram&#10;&#10;Description automatically generated" id="285" name="Google Shape;285;p43"/>
          <p:cNvPicPr preferRelativeResize="0"/>
          <p:nvPr/>
        </p:nvPicPr>
        <p:blipFill rotWithShape="1">
          <a:blip r:embed="rId3">
            <a:alphaModFix/>
          </a:blip>
          <a:srcRect b="0" l="0" r="0" t="0"/>
          <a:stretch/>
        </p:blipFill>
        <p:spPr>
          <a:xfrm>
            <a:off x="838200" y="1411289"/>
            <a:ext cx="10390239" cy="529059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Unit Testing</a:t>
            </a:r>
            <a:br>
              <a:rPr lang="en-US"/>
            </a:br>
            <a:r>
              <a:rPr lang="en-US" sz="2800"/>
              <a:t>Code Review</a:t>
            </a:r>
            <a:endParaRPr/>
          </a:p>
        </p:txBody>
      </p:sp>
      <p:sp>
        <p:nvSpPr>
          <p:cNvPr id="291" name="Google Shape;291;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Code walkthrough</a:t>
            </a:r>
            <a:endParaRPr/>
          </a:p>
          <a:p>
            <a:pPr indent="-228600" lvl="1" marL="685800" rtl="0" algn="l">
              <a:lnSpc>
                <a:spcPct val="90000"/>
              </a:lnSpc>
              <a:spcBef>
                <a:spcPts val="500"/>
              </a:spcBef>
              <a:spcAft>
                <a:spcPts val="0"/>
              </a:spcAft>
              <a:buClr>
                <a:schemeClr val="dk1"/>
              </a:buClr>
              <a:buSzPts val="2800"/>
              <a:buChar char="•"/>
            </a:pPr>
            <a:r>
              <a:rPr b="0" i="0" lang="en-US" sz="2800" u="none" strike="noStrike"/>
              <a:t>In a </a:t>
            </a:r>
            <a:r>
              <a:rPr b="1" i="0" lang="en-US" sz="2800" u="none" strike="noStrike"/>
              <a:t>walkthrough</a:t>
            </a:r>
            <a:r>
              <a:rPr b="0" i="0" lang="en-US" sz="2800" u="none" strike="noStrike"/>
              <a:t>, you present your code and accompanying documentation to the review team, and the team comments on their correctness.</a:t>
            </a:r>
            <a:endParaRPr sz="2800"/>
          </a:p>
          <a:p>
            <a:pPr indent="-228600" lvl="0" marL="228600" rtl="0" algn="l">
              <a:lnSpc>
                <a:spcPct val="90000"/>
              </a:lnSpc>
              <a:spcBef>
                <a:spcPts val="1000"/>
              </a:spcBef>
              <a:spcAft>
                <a:spcPts val="0"/>
              </a:spcAft>
              <a:buClr>
                <a:schemeClr val="dk1"/>
              </a:buClr>
              <a:buSzPts val="2800"/>
              <a:buChar char="•"/>
            </a:pPr>
            <a:r>
              <a:rPr lang="en-US"/>
              <a:t>Code inspection</a:t>
            </a:r>
            <a:endParaRPr/>
          </a:p>
          <a:p>
            <a:pPr indent="-228600" lvl="1" marL="685800" rtl="0" algn="l">
              <a:lnSpc>
                <a:spcPct val="90000"/>
              </a:lnSpc>
              <a:spcBef>
                <a:spcPts val="500"/>
              </a:spcBef>
              <a:spcAft>
                <a:spcPts val="0"/>
              </a:spcAft>
              <a:buClr>
                <a:schemeClr val="dk1"/>
              </a:buClr>
              <a:buSzPts val="2800"/>
              <a:buChar char="•"/>
            </a:pPr>
            <a:r>
              <a:rPr b="0" i="0" lang="en-US" sz="2800" u="none" strike="noStrike"/>
              <a:t>In an </a:t>
            </a:r>
            <a:r>
              <a:rPr b="1" i="0" lang="en-US" sz="2800" u="none" strike="noStrike"/>
              <a:t>inspection</a:t>
            </a:r>
            <a:r>
              <a:rPr b="0" i="0" lang="en-US" sz="2800" u="none" strike="noStrike"/>
              <a:t>, the review team checks the code and documentation against a prepared list of concerns. It is more formal.</a:t>
            </a:r>
            <a:endParaRPr sz="2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Unit Testing</a:t>
            </a:r>
            <a:endParaRPr/>
          </a:p>
        </p:txBody>
      </p:sp>
      <p:sp>
        <p:nvSpPr>
          <p:cNvPr id="297" name="Google Shape;297;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000"/>
              <a:buChar char="•"/>
            </a:pPr>
            <a:r>
              <a:rPr lang="en-US" sz="3000"/>
              <a:t>Testing the unit for correct functionality</a:t>
            </a:r>
            <a:endParaRPr/>
          </a:p>
          <a:p>
            <a:pPr indent="-228600" lvl="0" marL="228600" rtl="0" algn="l">
              <a:lnSpc>
                <a:spcPct val="90000"/>
              </a:lnSpc>
              <a:spcBef>
                <a:spcPts val="1000"/>
              </a:spcBef>
              <a:spcAft>
                <a:spcPts val="0"/>
              </a:spcAft>
              <a:buClr>
                <a:schemeClr val="dk1"/>
              </a:buClr>
              <a:buSzPts val="3000"/>
              <a:buChar char="•"/>
            </a:pPr>
            <a:r>
              <a:rPr lang="en-US" sz="3000"/>
              <a:t>Testing the unit for correct execution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Unit Testing</a:t>
            </a:r>
            <a:br>
              <a:rPr lang="en-US"/>
            </a:br>
            <a:r>
              <a:rPr lang="en-US" sz="2800"/>
              <a:t>Steps in Testing </a:t>
            </a:r>
            <a:endParaRPr/>
          </a:p>
        </p:txBody>
      </p:sp>
      <p:sp>
        <p:nvSpPr>
          <p:cNvPr id="303" name="Google Shape;303;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000"/>
              <a:buChar char="•"/>
            </a:pPr>
            <a:r>
              <a:rPr lang="en-US" sz="3000"/>
              <a:t>Determining test objectives</a:t>
            </a:r>
            <a:endParaRPr/>
          </a:p>
          <a:p>
            <a:pPr indent="-228600" lvl="0" marL="228600" rtl="0" algn="l">
              <a:lnSpc>
                <a:spcPct val="90000"/>
              </a:lnSpc>
              <a:spcBef>
                <a:spcPts val="1000"/>
              </a:spcBef>
              <a:spcAft>
                <a:spcPts val="0"/>
              </a:spcAft>
              <a:buClr>
                <a:schemeClr val="dk1"/>
              </a:buClr>
              <a:buSzPts val="3000"/>
              <a:buChar char="•"/>
            </a:pPr>
            <a:r>
              <a:rPr lang="en-US" sz="3000"/>
              <a:t>Selecting test cases</a:t>
            </a:r>
            <a:endParaRPr/>
          </a:p>
          <a:p>
            <a:pPr indent="-228600" lvl="0" marL="228600" rtl="0" algn="l">
              <a:lnSpc>
                <a:spcPct val="90000"/>
              </a:lnSpc>
              <a:spcBef>
                <a:spcPts val="1000"/>
              </a:spcBef>
              <a:spcAft>
                <a:spcPts val="0"/>
              </a:spcAft>
              <a:buClr>
                <a:schemeClr val="dk1"/>
              </a:buClr>
              <a:buSzPts val="3000"/>
              <a:buChar char="•"/>
            </a:pPr>
            <a:r>
              <a:rPr lang="en-US" sz="3000"/>
              <a:t>Executing test cases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Unit Testing</a:t>
            </a:r>
            <a:br>
              <a:rPr lang="en-US"/>
            </a:br>
            <a:r>
              <a:rPr lang="en-US" sz="2800"/>
              <a:t>Whitebox Test Thoroughness</a:t>
            </a:r>
            <a:endParaRPr/>
          </a:p>
        </p:txBody>
      </p:sp>
      <p:sp>
        <p:nvSpPr>
          <p:cNvPr id="309" name="Google Shape;309;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000"/>
              <a:buChar char="•"/>
            </a:pPr>
            <a:r>
              <a:rPr b="1" i="0" lang="en-US" sz="3000" u="none" strike="noStrike"/>
              <a:t>Statement testing: </a:t>
            </a:r>
            <a:r>
              <a:rPr b="0" i="0" lang="en-US" sz="3000" u="none" strike="noStrike"/>
              <a:t>Every statement in the component is executed at least once in some test.</a:t>
            </a:r>
            <a:endParaRPr/>
          </a:p>
          <a:p>
            <a:pPr indent="-228600" lvl="0" marL="228600" rtl="0" algn="l">
              <a:lnSpc>
                <a:spcPct val="90000"/>
              </a:lnSpc>
              <a:spcBef>
                <a:spcPts val="1000"/>
              </a:spcBef>
              <a:spcAft>
                <a:spcPts val="0"/>
              </a:spcAft>
              <a:buClr>
                <a:schemeClr val="dk1"/>
              </a:buClr>
              <a:buSzPts val="3000"/>
              <a:buChar char="•"/>
            </a:pPr>
            <a:r>
              <a:rPr b="1" i="0" lang="en-US" sz="3000" u="none" strike="noStrike"/>
              <a:t>Branch testing: </a:t>
            </a:r>
            <a:r>
              <a:rPr b="0" i="0" lang="en-US" sz="3000" u="none" strike="noStrike"/>
              <a:t>For every decision point in the code, each branch is chosen at least once in some test.</a:t>
            </a:r>
            <a:endParaRPr/>
          </a:p>
          <a:p>
            <a:pPr indent="-228600" lvl="0" marL="228600" rtl="0" algn="l">
              <a:lnSpc>
                <a:spcPct val="90000"/>
              </a:lnSpc>
              <a:spcBef>
                <a:spcPts val="1000"/>
              </a:spcBef>
              <a:spcAft>
                <a:spcPts val="0"/>
              </a:spcAft>
              <a:buClr>
                <a:schemeClr val="dk1"/>
              </a:buClr>
              <a:buSzPts val="3000"/>
              <a:buChar char="•"/>
            </a:pPr>
            <a:r>
              <a:rPr b="1" i="0" lang="en-US" sz="3000" u="none" strike="noStrike"/>
              <a:t>Path testing: </a:t>
            </a:r>
            <a:r>
              <a:rPr b="0" i="0" lang="en-US" sz="3000" u="none" strike="noStrike"/>
              <a:t>Every distinct path through the code is executed at least once in some test.</a:t>
            </a:r>
            <a:endParaRPr sz="3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a:t>
            </a:r>
            <a:endParaRPr/>
          </a:p>
        </p:txBody>
      </p:sp>
      <p:sp>
        <p:nvSpPr>
          <p:cNvPr id="315" name="Google Shape;315;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rabicPeriod"/>
            </a:pPr>
            <a:r>
              <a:rPr lang="en-US"/>
              <a:t>void Result (int x, int y)</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	int result = x + y;</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	if (result &gt; 0)</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		print &lt;&lt; “Positive”;</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	else if (result &lt; 0)</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		print &lt;&lt; “Negative”;		</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Integration Testing</a:t>
            </a:r>
            <a:endParaRPr/>
          </a:p>
        </p:txBody>
      </p:sp>
      <p:sp>
        <p:nvSpPr>
          <p:cNvPr id="321" name="Google Shape;321;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Big-bang </a:t>
            </a:r>
            <a:endParaRPr/>
          </a:p>
          <a:p>
            <a:pPr indent="-228600" lvl="0" marL="228600" rtl="0" algn="l">
              <a:lnSpc>
                <a:spcPct val="90000"/>
              </a:lnSpc>
              <a:spcBef>
                <a:spcPts val="1000"/>
              </a:spcBef>
              <a:spcAft>
                <a:spcPts val="0"/>
              </a:spcAft>
              <a:buClr>
                <a:schemeClr val="dk1"/>
              </a:buClr>
              <a:buSzPts val="2800"/>
              <a:buChar char="•"/>
            </a:pPr>
            <a:r>
              <a:rPr lang="en-US"/>
              <a:t>Bottom-up</a:t>
            </a:r>
            <a:endParaRPr/>
          </a:p>
          <a:p>
            <a:pPr indent="-228600" lvl="0" marL="228600" rtl="0" algn="l">
              <a:lnSpc>
                <a:spcPct val="90000"/>
              </a:lnSpc>
              <a:spcBef>
                <a:spcPts val="1000"/>
              </a:spcBef>
              <a:spcAft>
                <a:spcPts val="0"/>
              </a:spcAft>
              <a:buClr>
                <a:schemeClr val="dk1"/>
              </a:buClr>
              <a:buSzPts val="2800"/>
              <a:buChar char="•"/>
            </a:pPr>
            <a:r>
              <a:rPr lang="en-US"/>
              <a:t>Top-down</a:t>
            </a:r>
            <a:endParaRPr/>
          </a:p>
          <a:p>
            <a:pPr indent="-228600" lvl="0" marL="228600" rtl="0" algn="l">
              <a:lnSpc>
                <a:spcPct val="90000"/>
              </a:lnSpc>
              <a:spcBef>
                <a:spcPts val="1000"/>
              </a:spcBef>
              <a:spcAft>
                <a:spcPts val="0"/>
              </a:spcAft>
              <a:buClr>
                <a:schemeClr val="dk1"/>
              </a:buClr>
              <a:buSzPts val="2800"/>
              <a:buChar char="•"/>
            </a:pPr>
            <a:r>
              <a:rPr lang="en-US"/>
              <a:t>Sandwich testing</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Integration Testing</a:t>
            </a:r>
            <a:br>
              <a:rPr lang="en-US"/>
            </a:br>
            <a:r>
              <a:rPr lang="en-US" sz="2800"/>
              <a:t>Terminology</a:t>
            </a:r>
            <a:endParaRPr/>
          </a:p>
        </p:txBody>
      </p:sp>
      <p:sp>
        <p:nvSpPr>
          <p:cNvPr id="327" name="Google Shape;327;p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Component Driver: a routine that calls a particular component and passes a test case to it</a:t>
            </a:r>
            <a:endParaRPr/>
          </a:p>
          <a:p>
            <a:pPr indent="-228600" lvl="0" marL="228600" rtl="0" algn="l">
              <a:lnSpc>
                <a:spcPct val="90000"/>
              </a:lnSpc>
              <a:spcBef>
                <a:spcPts val="1000"/>
              </a:spcBef>
              <a:spcAft>
                <a:spcPts val="0"/>
              </a:spcAft>
              <a:buClr>
                <a:schemeClr val="dk1"/>
              </a:buClr>
              <a:buSzPts val="2800"/>
              <a:buChar char="•"/>
            </a:pPr>
            <a:r>
              <a:rPr lang="en-US"/>
              <a:t>Stub: a special-purpose program to simulate the activity of the missing component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Integration Testing</a:t>
            </a:r>
            <a:endParaRPr/>
          </a:p>
        </p:txBody>
      </p:sp>
      <p:sp>
        <p:nvSpPr>
          <p:cNvPr id="333" name="Google Shape;333;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System viewed as a hierarchy of components</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Diagram&#10;&#10;Description automatically generated" id="334" name="Google Shape;334;p51"/>
          <p:cNvPicPr preferRelativeResize="0"/>
          <p:nvPr/>
        </p:nvPicPr>
        <p:blipFill rotWithShape="1">
          <a:blip r:embed="rId3">
            <a:alphaModFix/>
          </a:blip>
          <a:srcRect b="0" l="0" r="0" t="0"/>
          <a:stretch/>
        </p:blipFill>
        <p:spPr>
          <a:xfrm>
            <a:off x="3140684" y="2724833"/>
            <a:ext cx="5910631" cy="358706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Elements of a Test Case</a:t>
            </a:r>
            <a:endParaRPr/>
          </a:p>
        </p:txBody>
      </p:sp>
      <p:sp>
        <p:nvSpPr>
          <p:cNvPr id="109" name="Google Shape;10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Purpose</a:t>
            </a:r>
            <a:endParaRPr/>
          </a:p>
          <a:p>
            <a:pPr indent="-228600" lvl="0" marL="228600" rtl="0" algn="l">
              <a:lnSpc>
                <a:spcPct val="90000"/>
              </a:lnSpc>
              <a:spcBef>
                <a:spcPts val="1000"/>
              </a:spcBef>
              <a:spcAft>
                <a:spcPts val="0"/>
              </a:spcAft>
              <a:buClr>
                <a:schemeClr val="dk1"/>
              </a:buClr>
              <a:buSzPts val="2800"/>
              <a:buChar char="•"/>
            </a:pPr>
            <a:r>
              <a:rPr lang="en-US"/>
              <a:t>Input</a:t>
            </a:r>
            <a:endParaRPr/>
          </a:p>
          <a:p>
            <a:pPr indent="-228600" lvl="0" marL="228600" rtl="0" algn="l">
              <a:lnSpc>
                <a:spcPct val="90000"/>
              </a:lnSpc>
              <a:spcBef>
                <a:spcPts val="1000"/>
              </a:spcBef>
              <a:spcAft>
                <a:spcPts val="0"/>
              </a:spcAft>
              <a:buClr>
                <a:schemeClr val="dk1"/>
              </a:buClr>
              <a:buSzPts val="2800"/>
              <a:buChar char="•"/>
            </a:pPr>
            <a:r>
              <a:rPr lang="en-US"/>
              <a:t>Expected Output</a:t>
            </a:r>
            <a:endParaRPr/>
          </a:p>
          <a:p>
            <a:pPr indent="-228600" lvl="0" marL="228600" rtl="0" algn="l">
              <a:lnSpc>
                <a:spcPct val="90000"/>
              </a:lnSpc>
              <a:spcBef>
                <a:spcPts val="1000"/>
              </a:spcBef>
              <a:spcAft>
                <a:spcPts val="0"/>
              </a:spcAft>
              <a:buClr>
                <a:schemeClr val="dk1"/>
              </a:buClr>
              <a:buSzPts val="2800"/>
              <a:buChar char="•"/>
            </a:pPr>
            <a:r>
              <a:rPr lang="en-US"/>
              <a:t>Actual Output</a:t>
            </a:r>
            <a:endParaRPr/>
          </a:p>
          <a:p>
            <a:pPr indent="-228600" lvl="0" marL="228600" rtl="0" algn="l">
              <a:lnSpc>
                <a:spcPct val="90000"/>
              </a:lnSpc>
              <a:spcBef>
                <a:spcPts val="1000"/>
              </a:spcBef>
              <a:spcAft>
                <a:spcPts val="0"/>
              </a:spcAft>
              <a:buClr>
                <a:schemeClr val="dk1"/>
              </a:buClr>
              <a:buSzPts val="2800"/>
              <a:buChar char="•"/>
            </a:pPr>
            <a:r>
              <a:rPr lang="en-US"/>
              <a:t>Sample Format:</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10" name="Google Shape;110;p16"/>
          <p:cNvPicPr preferRelativeResize="0"/>
          <p:nvPr/>
        </p:nvPicPr>
        <p:blipFill rotWithShape="1">
          <a:blip r:embed="rId3">
            <a:alphaModFix/>
          </a:blip>
          <a:srcRect b="0" l="0" r="0" t="0"/>
          <a:stretch/>
        </p:blipFill>
        <p:spPr>
          <a:xfrm>
            <a:off x="2191102" y="4572051"/>
            <a:ext cx="7809796" cy="173984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Integration Testing</a:t>
            </a:r>
            <a:br>
              <a:rPr lang="en-US"/>
            </a:br>
            <a:r>
              <a:rPr lang="en-US" sz="2800"/>
              <a:t>Bottom-Up Integration Example</a:t>
            </a:r>
            <a:endParaRPr/>
          </a:p>
        </p:txBody>
      </p:sp>
      <p:sp>
        <p:nvSpPr>
          <p:cNvPr id="340" name="Google Shape;340;p5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Drivers are used to call the child functions</a:t>
            </a:r>
            <a:endParaRPr/>
          </a:p>
          <a:p>
            <a:pPr indent="-228600" lvl="0" marL="228600" rtl="0" algn="l">
              <a:lnSpc>
                <a:spcPct val="90000"/>
              </a:lnSpc>
              <a:spcBef>
                <a:spcPts val="1000"/>
              </a:spcBef>
              <a:spcAft>
                <a:spcPts val="0"/>
              </a:spcAft>
              <a:buClr>
                <a:schemeClr val="dk1"/>
              </a:buClr>
              <a:buSzPts val="2800"/>
              <a:buChar char="•"/>
            </a:pPr>
            <a:r>
              <a:rPr lang="en-US"/>
              <a:t>Drivers are relatively intelligent</a:t>
            </a:r>
            <a:endParaRPr/>
          </a:p>
          <a:p>
            <a:pPr indent="-228600" lvl="0" marL="228600" rtl="0" algn="l">
              <a:lnSpc>
                <a:spcPct val="90000"/>
              </a:lnSpc>
              <a:spcBef>
                <a:spcPts val="1000"/>
              </a:spcBef>
              <a:spcAft>
                <a:spcPts val="0"/>
              </a:spcAft>
              <a:buClr>
                <a:schemeClr val="dk1"/>
              </a:buClr>
              <a:buSzPts val="2800"/>
              <a:buChar char="•"/>
            </a:pPr>
            <a:r>
              <a:rPr lang="en-US"/>
              <a:t>Non-leaves drivers</a:t>
            </a:r>
            <a:endParaRPr/>
          </a:p>
          <a:p>
            <a:pPr indent="-228600" lvl="0" marL="228600" rtl="0" algn="l">
              <a:lnSpc>
                <a:spcPct val="90000"/>
              </a:lnSpc>
              <a:spcBef>
                <a:spcPts val="1000"/>
              </a:spcBef>
              <a:spcAft>
                <a:spcPts val="0"/>
              </a:spcAft>
              <a:buClr>
                <a:schemeClr val="dk1"/>
              </a:buClr>
              <a:buSzPts val="2800"/>
              <a:buChar char="•"/>
            </a:pPr>
            <a:r>
              <a:rPr lang="en-US"/>
              <a:t>Locating faults?</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Diagram&#10;&#10;Description automatically generated" id="341" name="Google Shape;341;p52"/>
          <p:cNvPicPr preferRelativeResize="0"/>
          <p:nvPr/>
        </p:nvPicPr>
        <p:blipFill rotWithShape="1">
          <a:blip r:embed="rId3">
            <a:alphaModFix/>
          </a:blip>
          <a:srcRect b="0" l="0" r="0" t="0"/>
          <a:stretch/>
        </p:blipFill>
        <p:spPr>
          <a:xfrm>
            <a:off x="6327671" y="2365944"/>
            <a:ext cx="5559529" cy="4351338"/>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Integration Testing</a:t>
            </a:r>
            <a:br>
              <a:rPr lang="en-US"/>
            </a:br>
            <a:r>
              <a:rPr lang="en-US" sz="2800"/>
              <a:t>Bottom-Up Integration Example</a:t>
            </a:r>
            <a:endParaRPr/>
          </a:p>
        </p:txBody>
      </p:sp>
      <p:pic>
        <p:nvPicPr>
          <p:cNvPr id="347" name="Google Shape;347;p53"/>
          <p:cNvPicPr preferRelativeResize="0"/>
          <p:nvPr/>
        </p:nvPicPr>
        <p:blipFill rotWithShape="1">
          <a:blip r:embed="rId3">
            <a:alphaModFix/>
          </a:blip>
          <a:srcRect b="0" l="0" r="0" t="0"/>
          <a:stretch/>
        </p:blipFill>
        <p:spPr>
          <a:xfrm>
            <a:off x="1462668" y="1587226"/>
            <a:ext cx="9266663" cy="51369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Types of Faults</a:t>
            </a:r>
            <a:endParaRPr/>
          </a:p>
        </p:txBody>
      </p:sp>
      <p:sp>
        <p:nvSpPr>
          <p:cNvPr id="116" name="Google Shape;116;p17"/>
          <p:cNvSpPr txBox="1"/>
          <p:nvPr>
            <p:ph idx="1" type="body"/>
          </p:nvPr>
        </p:nvSpPr>
        <p:spPr>
          <a:xfrm>
            <a:off x="838200" y="1465007"/>
            <a:ext cx="10515600" cy="502786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600"/>
              <a:buChar char="•"/>
            </a:pPr>
            <a:r>
              <a:rPr b="1" lang="en-US" sz="2600"/>
              <a:t>Algorithmic fault</a:t>
            </a:r>
            <a:endParaRPr/>
          </a:p>
          <a:p>
            <a:pPr indent="-228600" lvl="1" marL="685800" rtl="0" algn="l">
              <a:lnSpc>
                <a:spcPct val="90000"/>
              </a:lnSpc>
              <a:spcBef>
                <a:spcPts val="500"/>
              </a:spcBef>
              <a:spcAft>
                <a:spcPts val="0"/>
              </a:spcAft>
              <a:buClr>
                <a:schemeClr val="dk1"/>
              </a:buClr>
              <a:buSzPts val="2200"/>
              <a:buChar char="•"/>
            </a:pPr>
            <a:r>
              <a:rPr lang="en-US" sz="2200"/>
              <a:t>W</a:t>
            </a:r>
            <a:r>
              <a:rPr b="0" i="0" lang="en-US" sz="2200" u="none" strike="noStrike"/>
              <a:t>hen a component’s algorithm or logic does not produce the proper output for a given input because something is wrong with the processing steps</a:t>
            </a:r>
            <a:endParaRPr/>
          </a:p>
          <a:p>
            <a:pPr indent="-228600" lvl="1" marL="685800" rtl="0" algn="l">
              <a:lnSpc>
                <a:spcPct val="90000"/>
              </a:lnSpc>
              <a:spcBef>
                <a:spcPts val="500"/>
              </a:spcBef>
              <a:spcAft>
                <a:spcPts val="0"/>
              </a:spcAft>
              <a:buClr>
                <a:schemeClr val="dk1"/>
              </a:buClr>
              <a:buSzPts val="2200"/>
              <a:buChar char="•"/>
            </a:pPr>
            <a:r>
              <a:rPr b="0" i="0" lang="en-US" sz="2200" u="none" strike="noStrike"/>
              <a:t>These faults are sometimes easy to spot just by reading through the program (called </a:t>
            </a:r>
            <a:r>
              <a:rPr b="1" i="0" lang="en-US" sz="2200" u="none" strike="noStrike"/>
              <a:t>desk checking</a:t>
            </a:r>
            <a:r>
              <a:rPr b="0" i="0" lang="en-US" sz="2200" u="none" strike="noStrike"/>
              <a:t>) or by submitting input data from each of the different classes of data that we expect the program to receive during its regular working</a:t>
            </a:r>
            <a:endParaRPr/>
          </a:p>
          <a:p>
            <a:pPr indent="-228600" lvl="1" marL="685800" rtl="0" algn="l">
              <a:lnSpc>
                <a:spcPct val="90000"/>
              </a:lnSpc>
              <a:spcBef>
                <a:spcPts val="500"/>
              </a:spcBef>
              <a:spcAft>
                <a:spcPts val="0"/>
              </a:spcAft>
              <a:buClr>
                <a:schemeClr val="dk1"/>
              </a:buClr>
              <a:buSzPts val="2200"/>
              <a:buChar char="•"/>
            </a:pPr>
            <a:r>
              <a:rPr b="0" i="0" lang="en-US" sz="2200" u="none" strike="noStrike"/>
              <a:t>Typical algorithmic faults include:</a:t>
            </a:r>
            <a:endParaRPr/>
          </a:p>
          <a:p>
            <a:pPr indent="-228600" lvl="2" marL="1143000" rtl="0" algn="l">
              <a:lnSpc>
                <a:spcPct val="90000"/>
              </a:lnSpc>
              <a:spcBef>
                <a:spcPts val="500"/>
              </a:spcBef>
              <a:spcAft>
                <a:spcPts val="0"/>
              </a:spcAft>
              <a:buClr>
                <a:schemeClr val="dk1"/>
              </a:buClr>
              <a:buSzPts val="2200"/>
              <a:buChar char="•"/>
            </a:pPr>
            <a:r>
              <a:rPr b="0" i="0" lang="en-US" sz="2200" u="none" strike="noStrike"/>
              <a:t>branching too soon</a:t>
            </a:r>
            <a:endParaRPr/>
          </a:p>
          <a:p>
            <a:pPr indent="-228600" lvl="2" marL="1143000" rtl="0" algn="l">
              <a:lnSpc>
                <a:spcPct val="90000"/>
              </a:lnSpc>
              <a:spcBef>
                <a:spcPts val="500"/>
              </a:spcBef>
              <a:spcAft>
                <a:spcPts val="0"/>
              </a:spcAft>
              <a:buClr>
                <a:schemeClr val="dk1"/>
              </a:buClr>
              <a:buSzPts val="2200"/>
              <a:buChar char="•"/>
            </a:pPr>
            <a:r>
              <a:rPr b="0" i="0" lang="en-US" sz="2200" u="none" strike="noStrike"/>
              <a:t>branching too late</a:t>
            </a:r>
            <a:endParaRPr/>
          </a:p>
          <a:p>
            <a:pPr indent="-228600" lvl="2" marL="1143000" rtl="0" algn="l">
              <a:lnSpc>
                <a:spcPct val="90000"/>
              </a:lnSpc>
              <a:spcBef>
                <a:spcPts val="500"/>
              </a:spcBef>
              <a:spcAft>
                <a:spcPts val="0"/>
              </a:spcAft>
              <a:buClr>
                <a:schemeClr val="dk1"/>
              </a:buClr>
              <a:buSzPts val="2200"/>
              <a:buChar char="•"/>
            </a:pPr>
            <a:r>
              <a:rPr b="0" i="0" lang="en-US" sz="2200" u="none" strike="noStrike"/>
              <a:t>testing for the wrong condition</a:t>
            </a:r>
            <a:endParaRPr/>
          </a:p>
          <a:p>
            <a:pPr indent="-228600" lvl="2" marL="1143000" rtl="0" algn="l">
              <a:lnSpc>
                <a:spcPct val="90000"/>
              </a:lnSpc>
              <a:spcBef>
                <a:spcPts val="500"/>
              </a:spcBef>
              <a:spcAft>
                <a:spcPts val="0"/>
              </a:spcAft>
              <a:buClr>
                <a:schemeClr val="dk1"/>
              </a:buClr>
              <a:buSzPts val="2200"/>
              <a:buChar char="•"/>
            </a:pPr>
            <a:r>
              <a:rPr b="0" i="0" lang="en-US" sz="2200" u="none" strike="noStrike"/>
              <a:t>forgetting to initialize variables or set loop invariants</a:t>
            </a:r>
            <a:endParaRPr/>
          </a:p>
          <a:p>
            <a:pPr indent="-228600" lvl="2" marL="1143000" rtl="0" algn="l">
              <a:lnSpc>
                <a:spcPct val="90000"/>
              </a:lnSpc>
              <a:spcBef>
                <a:spcPts val="500"/>
              </a:spcBef>
              <a:spcAft>
                <a:spcPts val="0"/>
              </a:spcAft>
              <a:buClr>
                <a:schemeClr val="dk1"/>
              </a:buClr>
              <a:buSzPts val="2200"/>
              <a:buChar char="•"/>
            </a:pPr>
            <a:r>
              <a:rPr b="0" i="0" lang="en-US" sz="2200" u="none" strike="noStrike"/>
              <a:t>forgetting to test for a particular condition (e.g., when division by zero might occur)</a:t>
            </a:r>
            <a:endParaRPr/>
          </a:p>
          <a:p>
            <a:pPr indent="-228600" lvl="2" marL="1143000" rtl="0" algn="l">
              <a:lnSpc>
                <a:spcPct val="90000"/>
              </a:lnSpc>
              <a:spcBef>
                <a:spcPts val="500"/>
              </a:spcBef>
              <a:spcAft>
                <a:spcPts val="0"/>
              </a:spcAft>
              <a:buClr>
                <a:schemeClr val="dk1"/>
              </a:buClr>
              <a:buSzPts val="2200"/>
              <a:buChar char="•"/>
            </a:pPr>
            <a:r>
              <a:rPr b="0" i="0" lang="en-US" sz="2200" u="none" strike="noStrike"/>
              <a:t>comparing variables of inappropriate data types</a:t>
            </a:r>
            <a:endParaRPr sz="2200"/>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Types of Faults</a:t>
            </a:r>
            <a:endParaRPr/>
          </a:p>
        </p:txBody>
      </p:sp>
      <p:sp>
        <p:nvSpPr>
          <p:cNvPr id="122" name="Google Shape;122;p18"/>
          <p:cNvSpPr txBox="1"/>
          <p:nvPr>
            <p:ph idx="1" type="body"/>
          </p:nvPr>
        </p:nvSpPr>
        <p:spPr>
          <a:xfrm>
            <a:off x="838200" y="1533832"/>
            <a:ext cx="10515600" cy="532416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lang="en-US" sz="2400"/>
              <a:t>Syntax fault</a:t>
            </a:r>
            <a:endParaRPr/>
          </a:p>
          <a:p>
            <a:pPr indent="-228600" lvl="0" marL="228600" rtl="0" algn="l">
              <a:lnSpc>
                <a:spcPct val="90000"/>
              </a:lnSpc>
              <a:spcBef>
                <a:spcPts val="1000"/>
              </a:spcBef>
              <a:spcAft>
                <a:spcPts val="0"/>
              </a:spcAft>
              <a:buClr>
                <a:schemeClr val="dk1"/>
              </a:buClr>
              <a:buSzPts val="2400"/>
              <a:buChar char="•"/>
            </a:pPr>
            <a:r>
              <a:rPr b="1" lang="en-US" sz="2400"/>
              <a:t>Computation and precision fault</a:t>
            </a:r>
            <a:endParaRPr/>
          </a:p>
          <a:p>
            <a:pPr indent="-228600" lvl="1" marL="685800" rtl="0" algn="l">
              <a:lnSpc>
                <a:spcPct val="90000"/>
              </a:lnSpc>
              <a:spcBef>
                <a:spcPts val="500"/>
              </a:spcBef>
              <a:spcAft>
                <a:spcPts val="0"/>
              </a:spcAft>
              <a:buClr>
                <a:schemeClr val="dk1"/>
              </a:buClr>
              <a:buSzPts val="2000"/>
              <a:buChar char="•"/>
            </a:pPr>
            <a:r>
              <a:rPr lang="en-US" sz="2000"/>
              <a:t>A formula’s implementation is wrong or does not compute result to required number of decimal places</a:t>
            </a:r>
            <a:endParaRPr/>
          </a:p>
          <a:p>
            <a:pPr indent="-228600" lvl="0" marL="228600" rtl="0" algn="l">
              <a:lnSpc>
                <a:spcPct val="90000"/>
              </a:lnSpc>
              <a:spcBef>
                <a:spcPts val="1000"/>
              </a:spcBef>
              <a:spcAft>
                <a:spcPts val="0"/>
              </a:spcAft>
              <a:buClr>
                <a:schemeClr val="dk1"/>
              </a:buClr>
              <a:buSzPts val="2400"/>
              <a:buChar char="•"/>
            </a:pPr>
            <a:r>
              <a:rPr b="1" lang="en-US" sz="2400"/>
              <a:t>Documentation fault</a:t>
            </a:r>
            <a:endParaRPr/>
          </a:p>
          <a:p>
            <a:pPr indent="-228600" lvl="1" marL="685800" rtl="0" algn="l">
              <a:lnSpc>
                <a:spcPct val="90000"/>
              </a:lnSpc>
              <a:spcBef>
                <a:spcPts val="500"/>
              </a:spcBef>
              <a:spcAft>
                <a:spcPts val="0"/>
              </a:spcAft>
              <a:buClr>
                <a:schemeClr val="dk1"/>
              </a:buClr>
              <a:buSzPts val="2000"/>
              <a:buChar char="•"/>
            </a:pPr>
            <a:r>
              <a:rPr lang="en-US" sz="2000"/>
              <a:t>Documentation doesn’t match what program does</a:t>
            </a:r>
            <a:endParaRPr/>
          </a:p>
          <a:p>
            <a:pPr indent="-228600" lvl="0" marL="228600" rtl="0" algn="l">
              <a:lnSpc>
                <a:spcPct val="90000"/>
              </a:lnSpc>
              <a:spcBef>
                <a:spcPts val="1000"/>
              </a:spcBef>
              <a:spcAft>
                <a:spcPts val="0"/>
              </a:spcAft>
              <a:buClr>
                <a:schemeClr val="dk1"/>
              </a:buClr>
              <a:buSzPts val="2400"/>
              <a:buChar char="•"/>
            </a:pPr>
            <a:r>
              <a:rPr b="1" lang="en-US" sz="2400"/>
              <a:t>Capacity or boundary faults</a:t>
            </a:r>
            <a:endParaRPr/>
          </a:p>
          <a:p>
            <a:pPr indent="-228600" lvl="1" marL="685800" rtl="0" algn="l">
              <a:lnSpc>
                <a:spcPct val="90000"/>
              </a:lnSpc>
              <a:spcBef>
                <a:spcPts val="500"/>
              </a:spcBef>
              <a:spcAft>
                <a:spcPts val="0"/>
              </a:spcAft>
              <a:buClr>
                <a:schemeClr val="dk1"/>
              </a:buClr>
              <a:buSzPts val="2000"/>
              <a:buChar char="•"/>
            </a:pPr>
            <a:r>
              <a:rPr lang="en-US" sz="2000"/>
              <a:t>System’s performance not acceptable when certain limits are reached</a:t>
            </a:r>
            <a:endParaRPr/>
          </a:p>
          <a:p>
            <a:pPr indent="-228600" lvl="0" marL="228600" rtl="0" algn="l">
              <a:lnSpc>
                <a:spcPct val="90000"/>
              </a:lnSpc>
              <a:spcBef>
                <a:spcPts val="1000"/>
              </a:spcBef>
              <a:spcAft>
                <a:spcPts val="0"/>
              </a:spcAft>
              <a:buClr>
                <a:schemeClr val="dk1"/>
              </a:buClr>
              <a:buSzPts val="2400"/>
              <a:buChar char="•"/>
            </a:pPr>
            <a:r>
              <a:rPr b="1" lang="en-US" sz="2400"/>
              <a:t>Timing or coordination faults</a:t>
            </a:r>
            <a:endParaRPr/>
          </a:p>
          <a:p>
            <a:pPr indent="-228600" lvl="1" marL="685800" rtl="0" algn="l">
              <a:lnSpc>
                <a:spcPct val="90000"/>
              </a:lnSpc>
              <a:spcBef>
                <a:spcPts val="500"/>
              </a:spcBef>
              <a:spcAft>
                <a:spcPts val="0"/>
              </a:spcAft>
              <a:buClr>
                <a:schemeClr val="dk1"/>
              </a:buClr>
              <a:buSzPts val="2000"/>
              <a:buChar char="•"/>
            </a:pPr>
            <a:r>
              <a:rPr lang="en-US" sz="2000"/>
              <a:t>O</a:t>
            </a:r>
            <a:r>
              <a:rPr b="0" i="0" lang="en-US" sz="2000" u="none" strike="noStrike"/>
              <a:t>ccur when the code coordinating</a:t>
            </a:r>
            <a:r>
              <a:rPr b="1" i="0" lang="en-US" sz="2000" u="none" strike="noStrike"/>
              <a:t> </a:t>
            </a:r>
            <a:r>
              <a:rPr b="0" i="0" lang="en-US" sz="2000" u="none" strike="noStrike"/>
              <a:t>several processes executing simultaneously or in a carefully defined sequence</a:t>
            </a:r>
            <a:r>
              <a:rPr lang="en-US" sz="2000"/>
              <a:t> is inadequate</a:t>
            </a:r>
            <a:endParaRPr b="1" sz="2000"/>
          </a:p>
          <a:p>
            <a:pPr indent="-228600" lvl="0" marL="228600" rtl="0" algn="l">
              <a:lnSpc>
                <a:spcPct val="90000"/>
              </a:lnSpc>
              <a:spcBef>
                <a:spcPts val="1000"/>
              </a:spcBef>
              <a:spcAft>
                <a:spcPts val="0"/>
              </a:spcAft>
              <a:buClr>
                <a:schemeClr val="dk1"/>
              </a:buClr>
              <a:buSzPts val="2400"/>
              <a:buChar char="•"/>
            </a:pPr>
            <a:r>
              <a:rPr b="1" lang="en-US" sz="2400"/>
              <a:t>Throughput or performance faults</a:t>
            </a:r>
            <a:endParaRPr/>
          </a:p>
          <a:p>
            <a:pPr indent="-228600" lvl="1" marL="685800" rtl="0" algn="l">
              <a:lnSpc>
                <a:spcPct val="90000"/>
              </a:lnSpc>
              <a:spcBef>
                <a:spcPts val="500"/>
              </a:spcBef>
              <a:spcAft>
                <a:spcPts val="0"/>
              </a:spcAft>
              <a:buClr>
                <a:schemeClr val="dk1"/>
              </a:buClr>
              <a:buSzPts val="2000"/>
              <a:buChar char="•"/>
            </a:pPr>
            <a:r>
              <a:rPr lang="en-US" sz="2000"/>
              <a:t>System does not perform at the speed prescribed by requirements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Different Level of Failure Severity</a:t>
            </a:r>
            <a:endParaRPr/>
          </a:p>
        </p:txBody>
      </p:sp>
      <p:sp>
        <p:nvSpPr>
          <p:cNvPr id="128" name="Google Shape;128;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Catastrophic: causes death or system loss</a:t>
            </a:r>
            <a:endParaRPr/>
          </a:p>
          <a:p>
            <a:pPr indent="-228600" lvl="0" marL="228600" rtl="0" algn="l">
              <a:lnSpc>
                <a:spcPct val="90000"/>
              </a:lnSpc>
              <a:spcBef>
                <a:spcPts val="1000"/>
              </a:spcBef>
              <a:spcAft>
                <a:spcPts val="0"/>
              </a:spcAft>
              <a:buClr>
                <a:schemeClr val="dk1"/>
              </a:buClr>
              <a:buSzPts val="2800"/>
              <a:buChar char="•"/>
            </a:pPr>
            <a:r>
              <a:rPr lang="en-US"/>
              <a:t>Critical: causes severe injury or major system damage</a:t>
            </a:r>
            <a:endParaRPr/>
          </a:p>
          <a:p>
            <a:pPr indent="-228600" lvl="0" marL="228600" rtl="0" algn="l">
              <a:lnSpc>
                <a:spcPct val="90000"/>
              </a:lnSpc>
              <a:spcBef>
                <a:spcPts val="1000"/>
              </a:spcBef>
              <a:spcAft>
                <a:spcPts val="0"/>
              </a:spcAft>
              <a:buClr>
                <a:schemeClr val="dk1"/>
              </a:buClr>
              <a:buSzPts val="2800"/>
              <a:buChar char="•"/>
            </a:pPr>
            <a:r>
              <a:rPr lang="en-US"/>
              <a:t>Marginal: causes minor injury or minor system damage</a:t>
            </a:r>
            <a:endParaRPr/>
          </a:p>
          <a:p>
            <a:pPr indent="-228600" lvl="0" marL="228600" rtl="0" algn="l">
              <a:lnSpc>
                <a:spcPct val="90000"/>
              </a:lnSpc>
              <a:spcBef>
                <a:spcPts val="1000"/>
              </a:spcBef>
              <a:spcAft>
                <a:spcPts val="0"/>
              </a:spcAft>
              <a:buClr>
                <a:schemeClr val="dk1"/>
              </a:buClr>
              <a:buSzPts val="2800"/>
              <a:buChar char="•"/>
            </a:pPr>
            <a:r>
              <a:rPr lang="en-US"/>
              <a:t>Minor: causes no injury or system damage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Testing Issues</a:t>
            </a:r>
            <a:br>
              <a:rPr lang="en-US"/>
            </a:br>
            <a:r>
              <a:rPr lang="en-US" sz="2600"/>
              <a:t>Attitude Toward Testing </a:t>
            </a:r>
            <a:endParaRPr/>
          </a:p>
        </p:txBody>
      </p:sp>
      <p:sp>
        <p:nvSpPr>
          <p:cNvPr id="134" name="Google Shape;134;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Programs are viewed as components of a larger system, not as the property of those who wrote them</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Testing Issues</a:t>
            </a:r>
            <a:br>
              <a:rPr lang="en-US"/>
            </a:br>
            <a:r>
              <a:rPr lang="en-US" sz="2600"/>
              <a:t>Who Performs the Test?</a:t>
            </a:r>
            <a:endParaRPr/>
          </a:p>
        </p:txBody>
      </p:sp>
      <p:sp>
        <p:nvSpPr>
          <p:cNvPr id="141" name="Google Shape;141;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000"/>
              <a:buChar char="•"/>
            </a:pPr>
            <a:r>
              <a:rPr lang="en-US" sz="3000"/>
              <a:t>Independent test team</a:t>
            </a:r>
            <a:endParaRPr/>
          </a:p>
          <a:p>
            <a:pPr indent="-228600" lvl="1" marL="685800" rtl="0" algn="l">
              <a:lnSpc>
                <a:spcPct val="90000"/>
              </a:lnSpc>
              <a:spcBef>
                <a:spcPts val="500"/>
              </a:spcBef>
              <a:spcAft>
                <a:spcPts val="0"/>
              </a:spcAft>
              <a:buClr>
                <a:schemeClr val="dk1"/>
              </a:buClr>
              <a:buSzPts val="2600"/>
              <a:buChar char="•"/>
            </a:pPr>
            <a:r>
              <a:rPr lang="en-US" sz="2600"/>
              <a:t>avoid conflict </a:t>
            </a:r>
            <a:endParaRPr/>
          </a:p>
          <a:p>
            <a:pPr indent="-228600" lvl="2" marL="1143000" rtl="0" algn="l">
              <a:lnSpc>
                <a:spcPct val="90000"/>
              </a:lnSpc>
              <a:spcBef>
                <a:spcPts val="500"/>
              </a:spcBef>
              <a:spcAft>
                <a:spcPts val="0"/>
              </a:spcAft>
              <a:buClr>
                <a:schemeClr val="dk1"/>
              </a:buClr>
              <a:buSzPts val="2600"/>
              <a:buChar char="•"/>
            </a:pPr>
            <a:r>
              <a:rPr lang="en-US" sz="2600"/>
              <a:t>personal responsibility vs need to discover faults</a:t>
            </a:r>
            <a:endParaRPr/>
          </a:p>
          <a:p>
            <a:pPr indent="-228600" lvl="1" marL="685800" rtl="0" algn="l">
              <a:lnSpc>
                <a:spcPct val="90000"/>
              </a:lnSpc>
              <a:spcBef>
                <a:spcPts val="500"/>
              </a:spcBef>
              <a:spcAft>
                <a:spcPts val="0"/>
              </a:spcAft>
              <a:buClr>
                <a:schemeClr val="dk1"/>
              </a:buClr>
              <a:buSzPts val="2600"/>
              <a:buChar char="•"/>
            </a:pPr>
            <a:r>
              <a:rPr lang="en-US" sz="2600"/>
              <a:t>improve objectivity</a:t>
            </a:r>
            <a:endParaRPr/>
          </a:p>
          <a:p>
            <a:pPr indent="-228600" lvl="1" marL="685800" rtl="0" algn="l">
              <a:lnSpc>
                <a:spcPct val="90000"/>
              </a:lnSpc>
              <a:spcBef>
                <a:spcPts val="500"/>
              </a:spcBef>
              <a:spcAft>
                <a:spcPts val="0"/>
              </a:spcAft>
              <a:buClr>
                <a:schemeClr val="dk1"/>
              </a:buClr>
              <a:buSzPts val="2600"/>
              <a:buChar char="•"/>
            </a:pPr>
            <a:r>
              <a:rPr lang="en-US" sz="2600"/>
              <a:t>allow testing and coding concurrently</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