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AE28BD-A643-4463-9D3E-1A440D77B00C}">
  <a:tblStyle styleId="{D5AE28BD-A643-4463-9D3E-1A440D77B0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0F0F0"/>
          </a:solidFill>
        </a:fill>
      </a:tcStyle>
    </a:band1H>
    <a:band2H>
      <a:tcTxStyle/>
    </a:band2H>
    <a:band1V>
      <a:tcTxStyle/>
      <a:tcStyle>
        <a:fill>
          <a:solidFill>
            <a:srgbClr val="F0F0F0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KLOC = 33200/1000 = 33.2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= 2.4*(33.2)^1.05 = 94.9 = (approx. 95 p-m)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= 2.5*(94.9)^0.38 = 14.10 = (approx. 14 months)</a:t>
            </a:r>
            <a:endParaRPr/>
          </a:p>
        </p:txBody>
      </p:sp>
      <p:sp>
        <p:nvSpPr>
          <p:cNvPr id="263" name="Google Shape;26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latin typeface="Times"/>
                <a:ea typeface="Times"/>
                <a:cs typeface="Times"/>
                <a:sym typeface="Times"/>
              </a:rPr>
              <a:t>The stars represent size estimates from actual projects, and the pluses are cost estimates. The funnel-shaped lines narrowing to the right represent Boehm’s sense of how our estimates get more accurate as we learn more about a project. Notice that when the specifics of the project are not yet known, the estimate can differ from the eventual actual cost by a factor of 4</a:t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Planning and Managing</a:t>
            </a:r>
            <a:br>
              <a:rPr lang="en-US"/>
            </a:br>
            <a:r>
              <a:rPr lang="en-US"/>
              <a:t>the Project: Effort Estimation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Instructor: Mehroze Khan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Sizing represents the project planner’s first major challenge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Size</a:t>
            </a:r>
            <a:r>
              <a:rPr lang="en-US" sz="2800"/>
              <a:t> refers to a quantifiable outcome of the s/w project (e.g. LOC (Lines of Code) and/or FP(Function Points))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Problem-Based Estimation of Size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baseline productivity metrics are LOC/pm or FP/pm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Making the use of single baseline productivity metric is discouraged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general, LOC/pm or FP/pm averages should be computed by project domain. Projects should be grouped by team size, application area, complexity, and other relevant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domain averages should be used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Problem-Based Estimation of Size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Statistical approach – </a:t>
            </a:r>
            <a:r>
              <a:rPr i="1" lang="en-US"/>
              <a:t>three-point</a:t>
            </a:r>
            <a:r>
              <a:rPr lang="en-US"/>
              <a:t> or </a:t>
            </a:r>
            <a:r>
              <a:rPr i="1" lang="en-US"/>
              <a:t>expected-value</a:t>
            </a:r>
            <a:r>
              <a:rPr lang="en-US"/>
              <a:t> estimate (Delphi’s Technique)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</a:t>
            </a:r>
            <a:r>
              <a:rPr lang="en-US"/>
              <a:t> = (</a:t>
            </a:r>
            <a:r>
              <a:rPr i="1" lang="en-US"/>
              <a:t>s</a:t>
            </a:r>
            <a:r>
              <a:rPr baseline="-25000" i="1" lang="en-US"/>
              <a:t>opt</a:t>
            </a:r>
            <a:r>
              <a:rPr lang="en-US"/>
              <a:t> + 4</a:t>
            </a:r>
            <a:r>
              <a:rPr i="1" lang="en-US"/>
              <a:t>s</a:t>
            </a:r>
            <a:r>
              <a:rPr baseline="-25000" i="1" lang="en-US"/>
              <a:t>m</a:t>
            </a:r>
            <a:r>
              <a:rPr lang="en-US"/>
              <a:t> + </a:t>
            </a:r>
            <a:r>
              <a:rPr i="1" lang="en-US"/>
              <a:t>s</a:t>
            </a:r>
            <a:r>
              <a:rPr baseline="-25000" i="1" lang="en-US"/>
              <a:t>pess</a:t>
            </a:r>
            <a:r>
              <a:rPr lang="en-US"/>
              <a:t>)/6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</a:t>
            </a:r>
            <a:r>
              <a:rPr lang="en-US"/>
              <a:t> = expected-value for the estimation variable (size)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</a:t>
            </a:r>
            <a:r>
              <a:rPr baseline="-25000" i="1" lang="en-US"/>
              <a:t>opt</a:t>
            </a:r>
            <a:r>
              <a:rPr lang="en-US"/>
              <a:t> = optimistic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</a:t>
            </a:r>
            <a:r>
              <a:rPr baseline="-25000" i="1" lang="en-US"/>
              <a:t>m</a:t>
            </a:r>
            <a:r>
              <a:rPr lang="en-US"/>
              <a:t> = most likely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</a:t>
            </a:r>
            <a:r>
              <a:rPr baseline="-25000" i="1" lang="en-US"/>
              <a:t>pess</a:t>
            </a:r>
            <a:r>
              <a:rPr lang="en-US"/>
              <a:t> = pessimistic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Introduction to Function Points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199536"/>
            <a:ext cx="10515600" cy="55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used effectively as a means for measuring the functionality delivered by a system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historical data, function points can be used to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Estimate the cost or effort required to design, code, and test the software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Predict the number of errors that will be encountered during testing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Forecast the number of components and/or the number of projected source code lines in the implemented system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Derived using an empirical relationship based on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800"/>
              <a:t>Countable (direct) measures of the software’s </a:t>
            </a:r>
            <a:r>
              <a:rPr lang="en-US" sz="2800" u="sng"/>
              <a:t>information domain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800"/>
              <a:t>Assessments of the software’s complexity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FP = count total * [0.65 + 0.01 * sum(F</a:t>
            </a:r>
            <a:r>
              <a:rPr baseline="-25000" lang="en-US"/>
              <a:t>i</a:t>
            </a:r>
            <a:r>
              <a:rPr lang="en-US"/>
              <a:t>)]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Function Points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Information Domain Values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inputs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outputs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inquiries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internal logical files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interface files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Value Adjustment Factors (VAF)</a:t>
            </a:r>
            <a:endParaRPr/>
          </a:p>
          <a:p>
            <a:pPr indent="-533400" lvl="1" marL="933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14 Factors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Domain Values</a:t>
            </a:r>
            <a:endParaRPr/>
          </a:p>
        </p:txBody>
      </p:sp>
      <p:pic>
        <p:nvPicPr>
          <p:cNvPr descr="Diagram&#10;&#10;Description automatically generated" id="176" name="Google Shape;17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10236200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Domain Values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inputs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external input originates from a user or is transmitted from another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provide distinct application-oriented data or control information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often used to update internal logical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not inquiries (those are counted under another category)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outputs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external output is derived within the application and provides information to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refers to reports, screens, error messages,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Individual data items within a report or screen are not counted separately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Domain Values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inquiries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external inquiry is defined as an online input that results in the generation of some immediate software response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response is in the form of an online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internal logical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internal logical file is a logical grouping of data that resides within the application’s boundary and is maintained via external inputs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external interface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external interface file is a logical grouping of data that resides external to the application but provides data that may be of use to the application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Adjustment Factors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Does the system require reliable backup and recovery?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Are specialized data communications required to transfer information to or from the application?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Are there distributed processing functions?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Is performance critical?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Will the system run in an existing, heavily utilized operational environment?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Does the system require on-line data entry?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/>
              <a:t>Does the on-line data entry require the input transaction to be built over multiple screens or operations?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Adjustment Factors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Are the internal logical files updated on-line?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Are the inputs, outputs, files, or inquiries complex?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Is the internal processing complex?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Is the code designed to be reusable?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Are conversion and installation included in the design?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Is the system designed for multiple installations in different organizations?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 startAt="8"/>
            </a:pPr>
            <a:r>
              <a:rPr lang="en-US" sz="2800"/>
              <a:t>Is the application designed to facilitate change and for ease of use by the user?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Effort Estimation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Estimating project costs is one of the crucial aspects of project planning and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Estimating cost has to be done as early as possible during the project life 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of costs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facilities: hardware, space, furniture, telephone, etc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software tools for designing software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staff (effort): the biggest component of cost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Function Point Computation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838200" y="737420"/>
            <a:ext cx="10515600" cy="604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200"/>
              <a:t>Identify/collect the information domain values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200"/>
              <a:t>Complete the table shown below to get the count total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200"/>
              <a:t>Associate a weighting factor (i.e., complexity value) with each count based on criteria established by the software development organization 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200"/>
              <a:t>Evaluate and sum up the adjustment factors (see example in the next few slides)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200"/>
              <a:t>“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aseline="-25000" lang="en-US" sz="2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/>
              <a:t>” refers to 14 value adjustment factors, with each ranging in value from 0 (not important) to 5 (absolutely essential)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200"/>
              <a:t>Compute the number of function points (FP)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-US" sz="2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FP = count total * [0.65 + 0.01 * sum(F</a:t>
            </a:r>
            <a:r>
              <a:rPr baseline="-25000" lang="en-US" sz="22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Information 		        	                       Weighting Factor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 u="sng"/>
              <a:t>Domain Value</a:t>
            </a:r>
            <a:r>
              <a:rPr b="1" lang="en-US" sz="2400"/>
              <a:t>		</a:t>
            </a:r>
            <a:r>
              <a:rPr b="1" lang="en-US" sz="2400" u="sng"/>
              <a:t>Count</a:t>
            </a:r>
            <a:r>
              <a:rPr b="1" lang="en-US" sz="2400"/>
              <a:t>     </a:t>
            </a:r>
            <a:r>
              <a:rPr b="1" lang="en-US" sz="2400" u="sng"/>
              <a:t>Simple</a:t>
            </a:r>
            <a:r>
              <a:rPr b="1" lang="en-US" sz="2400"/>
              <a:t>	    A</a:t>
            </a:r>
            <a:r>
              <a:rPr b="1" lang="en-US" sz="2400" u="sng"/>
              <a:t>verage</a:t>
            </a:r>
            <a:r>
              <a:rPr b="1" lang="en-US" sz="2400"/>
              <a:t>     </a:t>
            </a:r>
            <a:r>
              <a:rPr b="1" lang="en-US" sz="2400" u="sng"/>
              <a:t>Complex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External Inputs		_____  x     3	          4	               6	      = _____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External Outputs		_____  x     4	          5	               7	      = _____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External Inquiries		_____  x     3	          4	               6	      = _____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Internal Logical Files		_____  x     7	         10	              15	      = _____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External Interface Files	_____  x     5	          7	              10	      = _____</a:t>
            </a:r>
            <a:br>
              <a:rPr lang="en-US" sz="2400"/>
            </a:br>
            <a:r>
              <a:rPr b="1" lang="en-US" sz="2400"/>
              <a:t>Count total</a:t>
            </a:r>
            <a:r>
              <a:rPr lang="en-US" sz="2400"/>
              <a:t>							                     ________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Example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FP = count total * [0.65 + 0.01 * sum(F</a:t>
            </a:r>
            <a:r>
              <a:rPr baseline="-25000" lang="en-US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FP = 50 * [0.65 + (0.01 * 46)]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FP = 55.5 (rounded up to 56)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5466945" y="2172929"/>
            <a:ext cx="530732" cy="15138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608802" y="1561896"/>
            <a:ext cx="8705237" cy="2308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		        	       Weighting Factor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Value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verage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Inputs		3          x	     3	     4	       6	      =  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Outputs		2          x	     4	     5	       7	      =  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Inquiries		2          x	     3	     4	       6	      = 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Logical Files	1          x	     7	    10	      15	      =  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Interface Files	4          x	     5	     7	      10	      =  20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total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 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of FP-Based Estimation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739" y="1559615"/>
            <a:ext cx="10082522" cy="515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of FP-Based Estimation</a:t>
            </a:r>
            <a:endParaRPr/>
          </a:p>
        </p:txBody>
      </p:sp>
      <p:pic>
        <p:nvPicPr>
          <p:cNvPr descr="686" id="226" name="Google Shape;226;p35"/>
          <p:cNvPicPr preferRelativeResize="0"/>
          <p:nvPr/>
        </p:nvPicPr>
        <p:blipFill rotWithShape="1">
          <a:blip r:embed="rId3">
            <a:alphaModFix/>
          </a:blip>
          <a:srcRect b="1565" l="0" r="0" t="0"/>
          <a:stretch/>
        </p:blipFill>
        <p:spPr>
          <a:xfrm>
            <a:off x="2285999" y="1520313"/>
            <a:ext cx="6499123" cy="456278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/>
        </p:nvSpPr>
        <p:spPr>
          <a:xfrm>
            <a:off x="3630561" y="6264275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Adjustment Factors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of FP-Based Estimation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838200" y="1445342"/>
            <a:ext cx="10515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Now,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FP</a:t>
            </a:r>
            <a:r>
              <a:rPr baseline="-25000" lang="en-US" sz="2200"/>
              <a:t>estimated</a:t>
            </a:r>
            <a:r>
              <a:rPr lang="en-US" sz="2200"/>
              <a:t> = count_total × [0.65 + 0.01 × Σ (</a:t>
            </a:r>
            <a:r>
              <a:rPr i="1" lang="en-US" sz="2200"/>
              <a:t>F</a:t>
            </a:r>
            <a:r>
              <a:rPr baseline="-25000" i="1" lang="en-US" sz="2200"/>
              <a:t>i</a:t>
            </a:r>
            <a:r>
              <a:rPr lang="en-US" sz="2200"/>
              <a:t>)]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i="1" lang="en-US" sz="2200"/>
              <a:t>F</a:t>
            </a:r>
            <a:r>
              <a:rPr baseline="-25000" i="1" lang="en-US" sz="2200"/>
              <a:t>i</a:t>
            </a:r>
            <a:r>
              <a:rPr lang="en-US" sz="2200"/>
              <a:t> (</a:t>
            </a:r>
            <a:r>
              <a:rPr i="1" lang="en-US" sz="2200"/>
              <a:t>i</a:t>
            </a:r>
            <a:r>
              <a:rPr lang="en-US" sz="2200"/>
              <a:t> = 1 to 14 are value adjustment factors)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FP</a:t>
            </a:r>
            <a:r>
              <a:rPr baseline="-25000" lang="en-US" sz="2200"/>
              <a:t>estimated</a:t>
            </a:r>
            <a:r>
              <a:rPr lang="en-US" sz="2200"/>
              <a:t> = W = 320 × [0.65 + 0.01 × 52]  = 375 (approx.)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Let,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Average Productivity = X = 6.5 FP/pm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Labor rate = Y = $8,000 per month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So,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Cost per FP = Z = Y/X = $1,230 (approx.)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Total estimated project cost = W*Z = $461,000 (approx.)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Estimated effort = W/X = 58 person-months (approx)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An Example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838200" y="816077"/>
            <a:ext cx="10515600" cy="534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password, panic button, activate/deactivate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zone inquiry, sensor inquiry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configuration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messages, sensor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sensor, zone setting, alarm alert, a/d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ΣF</a:t>
            </a:r>
            <a:r>
              <a:rPr baseline="-25000" lang="en-US"/>
              <a:t>i</a:t>
            </a:r>
            <a:r>
              <a:rPr lang="en-US"/>
              <a:t> = 46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 in FP?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Effort?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Cost?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4344" y="3264311"/>
            <a:ext cx="7100171" cy="361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hierarchy of estimation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Address the following areas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Application composition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Early design stage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Post-architecture stage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Three different sizing options are available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Application 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 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Lines of source code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Effort Estimation </a:t>
            </a:r>
            <a:br>
              <a:rPr lang="en-US"/>
            </a:br>
            <a:r>
              <a:rPr lang="en-US" sz="3200"/>
              <a:t>COCOMO model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Introduced by Boehm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COCOMO 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effort as a function of size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COCOMO II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updated version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effort as a function of size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Includes cost factors as a multiplier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 models of reuse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sizing information like all other models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Effort Estimation </a:t>
            </a:r>
            <a:br>
              <a:rPr lang="en-US"/>
            </a:br>
            <a:r>
              <a:rPr lang="en-US" sz="3200"/>
              <a:t>COCOMO I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Effort (E) = a (KLOC)</a:t>
            </a:r>
            <a:r>
              <a:rPr baseline="30000" lang="en-US"/>
              <a:t>b </a:t>
            </a:r>
            <a:r>
              <a:rPr i="1" lang="en-US" sz="2800"/>
              <a:t>person_months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Development Time (D) = c x E </a:t>
            </a:r>
            <a:r>
              <a:rPr baseline="30000" lang="en-US" sz="2800"/>
              <a:t>d </a:t>
            </a:r>
            <a:r>
              <a:rPr i="1" lang="en-US" sz="2800"/>
              <a:t>months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Organic: small teams, rigid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Semi detached: medium teams, less rigid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Embedded: combination of O and S (h/w, s/w,…)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780" y="4859515"/>
            <a:ext cx="7418439" cy="190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</a:t>
            </a:r>
            <a:endParaRPr/>
          </a:p>
        </p:txBody>
      </p:sp>
      <p:pic>
        <p:nvPicPr>
          <p:cNvPr id="266" name="Google Shape;266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453" y="1621379"/>
            <a:ext cx="7791363" cy="361524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8377084" y="5477019"/>
            <a:ext cx="16223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Project Estimation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cost and effort estimation will never be an exact science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Too many 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Human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Technical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Environmental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Political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Effort Estimation </a:t>
            </a:r>
            <a:br>
              <a:rPr lang="en-US"/>
            </a:br>
            <a:r>
              <a:rPr lang="en-US" sz="2800"/>
              <a:t>COCOMO II: Stages of Development</a:t>
            </a:r>
            <a:endParaRPr sz="2800"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6550" lvl="0" marL="336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/>
              <a:t>Application composition  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prototyping to resolve high-risk user interface issues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size estimates in application/object points</a:t>
            </a:r>
            <a:endParaRPr/>
          </a:p>
          <a:p>
            <a:pPr indent="-336550" lvl="0" marL="33655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/>
              <a:t>Early design  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to explore alternative architectures and concepts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size estimates in function points</a:t>
            </a:r>
            <a:endParaRPr/>
          </a:p>
          <a:p>
            <a:pPr indent="-336550" lvl="0" marL="336550" rtl="0" algn="l">
              <a:lnSpc>
                <a:spcPct val="106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lang="en-US"/>
              <a:t>Post architecture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development has begun</a:t>
            </a:r>
            <a:endParaRPr/>
          </a:p>
          <a:p>
            <a:pPr indent="-279400" lvl="1" marL="736600" rtl="0" algn="l">
              <a:lnSpc>
                <a:spcPct val="10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en-US"/>
              <a:t>size estimates in lines of code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838200" y="18747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 points are computed using counts of the number of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Screens (at the user interface)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Reports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Components likely to be required to build the application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690688"/>
            <a:ext cx="9334500" cy="397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4"/>
          <p:cNvSpPr txBox="1"/>
          <p:nvPr/>
        </p:nvSpPr>
        <p:spPr>
          <a:xfrm>
            <a:off x="2781300" y="5894439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weights for object types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690688"/>
            <a:ext cx="9334500" cy="397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838200" y="5664784"/>
            <a:ext cx="1032141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Object Points: Add all weighted object instances to get object point count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31" y="2074607"/>
            <a:ext cx="10551569" cy="308732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2763315" y="5317255"/>
            <a:ext cx="662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Productivity rate for object points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Cocomo-II Example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838200" y="1317523"/>
            <a:ext cx="10515600" cy="485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Cocomo-II model to estimate effort required to build an Order Taking system for restaurant that produces 15 screens, 6 reports and will require 70% new software components. Assume average complexity and average developer/environment maturity.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9"/>
          <p:cNvGraphicFramePr/>
          <p:nvPr/>
        </p:nvGraphicFramePr>
        <p:xfrm>
          <a:off x="1147864" y="2939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{D5AE28BD-A643-4463-9D3E-1A440D77B00C}</a:tableStyleId>
              </a:tblPr>
              <a:tblGrid>
                <a:gridCol w="2023975"/>
                <a:gridCol w="2023975"/>
                <a:gridCol w="2023975"/>
                <a:gridCol w="2023975"/>
                <a:gridCol w="2023975"/>
              </a:tblGrid>
              <a:tr h="7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Count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Complexity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Weight 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/>
                        <a:t>Total Objects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Screen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Report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Medium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Components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NA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NA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050">
                <a:tc gridSpan="4"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Total Object Points: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Cocomo-II Example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Cocomo-II Example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Effort Estimation</a:t>
            </a:r>
            <a:br>
              <a:rPr lang="en-US"/>
            </a:br>
            <a:r>
              <a:rPr lang="en-US" sz="2800"/>
              <a:t>Estimation Should be Done Repeatedly </a:t>
            </a:r>
            <a:endParaRPr sz="28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Uncertainty early in the project can affect the accuracy of cost and size estimations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347" y="2605549"/>
            <a:ext cx="6913306" cy="415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3.3 Effort Estimation </a:t>
            </a:r>
            <a:br>
              <a:rPr lang="en-US"/>
            </a:br>
            <a:r>
              <a:rPr lang="en-US" sz="2800"/>
              <a:t>Sidebar 3.3 Causes of Inaccurate Estimates</a:t>
            </a:r>
            <a:endParaRPr sz="2800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 causes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Frequent request for change by users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Overlooked 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User's lack of understanding of the requirements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Insufficient analysis when developing estimates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Lack of coordination of system development, technical services, operations, data administration, and other functions during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Lack of an adequate method or guidelines for estimating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3.3 Effort Estimation </a:t>
            </a:r>
            <a:br>
              <a:rPr lang="en-US"/>
            </a:br>
            <a:r>
              <a:rPr lang="en-US" sz="3100"/>
              <a:t>Sidebar 3.3 Causes of Inaccurate Estimates (continued)</a:t>
            </a:r>
            <a:endParaRPr sz="3100"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8200" y="1825625"/>
            <a:ext cx="10515600" cy="4860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Key influences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Complexity of the proposed application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Required integration with existing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Complexity of the program in the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of the system expressed as number of functions or programs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Capabilities of the project team members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Project team's experience with the application, the programming language, and hardware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Capabilities of the project team members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Database management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Number of project team member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Extent of programming and documentation standards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Project Estimation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Options for estimation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Delay estimation until late in the project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Attractive, but not practical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Base estimates on similar projects that have already been completed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Unfortunately, past experience has not always been a good indicator of future results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Use relatively simple decomposition techniques to generate project cost and effort estimates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“Divide and conquer”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Use one or more empirical models for software cost and effort estimation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Can be used as a cross-check for the previous option and vice versa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Decomposition Techniques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different points of view for the decomposition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Decomposition of the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Decomposition of the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first, the project planner must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 the scope of the s/w to be built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an estimate of its “size”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Size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accuracy of a s/w project estimate is predicated on a number of things: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degree to which the planner has properly estimated the size of the product to be built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ability to translate the size estimate into human effort, calendar time, and dollars (required availability of past records)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degree to which the project plan reflects the abilities of the s/w team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stability of product requirements and the environment that supports the s/w engineering effort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